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70" r:id="rId15"/>
    <p:sldId id="271" r:id="rId16"/>
    <p:sldId id="269" r:id="rId17"/>
    <p:sldId id="274"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6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C125-06F8-4FBC-AFFF-B7DA9579B6E0}"/>
              </a:ext>
            </a:extLst>
          </p:cNvPr>
          <p:cNvSpPr>
            <a:spLocks noGrp="1"/>
          </p:cNvSpPr>
          <p:nvPr>
            <p:ph type="ctrTitle"/>
          </p:nvPr>
        </p:nvSpPr>
        <p:spPr/>
        <p:txBody>
          <a:bodyPr/>
          <a:lstStyle/>
          <a:p>
            <a:r>
              <a:rPr lang="en-US" dirty="0"/>
              <a:t>Arabic sign language gloves using atmega32</a:t>
            </a:r>
            <a:br>
              <a:rPr lang="en-US" dirty="0"/>
            </a:br>
            <a:endParaRPr lang="en-US" dirty="0"/>
          </a:p>
        </p:txBody>
      </p:sp>
      <p:sp>
        <p:nvSpPr>
          <p:cNvPr id="3" name="Subtitle 2">
            <a:extLst>
              <a:ext uri="{FF2B5EF4-FFF2-40B4-BE49-F238E27FC236}">
                <a16:creationId xmlns:a16="http://schemas.microsoft.com/office/drawing/2014/main" id="{617F032D-D477-42F7-965C-1191ABED04A0}"/>
              </a:ext>
            </a:extLst>
          </p:cNvPr>
          <p:cNvSpPr>
            <a:spLocks noGrp="1"/>
          </p:cNvSpPr>
          <p:nvPr>
            <p:ph type="subTitle" idx="1"/>
          </p:nvPr>
        </p:nvSpPr>
        <p:spPr/>
        <p:txBody>
          <a:bodyPr/>
          <a:lstStyle/>
          <a:p>
            <a:r>
              <a:rPr lang="en-US" dirty="0"/>
              <a:t>Embedded systems project</a:t>
            </a:r>
          </a:p>
        </p:txBody>
      </p:sp>
    </p:spTree>
    <p:extLst>
      <p:ext uri="{BB962C8B-B14F-4D97-AF65-F5344CB8AC3E}">
        <p14:creationId xmlns:p14="http://schemas.microsoft.com/office/powerpoint/2010/main" val="405062165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F6FD-483B-43E8-A6F1-4CD90A481535}"/>
              </a:ext>
            </a:extLst>
          </p:cNvPr>
          <p:cNvSpPr>
            <a:spLocks noGrp="1"/>
          </p:cNvSpPr>
          <p:nvPr>
            <p:ph type="title"/>
          </p:nvPr>
        </p:nvSpPr>
        <p:spPr/>
        <p:txBody>
          <a:bodyPr/>
          <a:lstStyle/>
          <a:p>
            <a:r>
              <a:rPr lang="en-US" dirty="0" err="1"/>
              <a:t>Adc</a:t>
            </a:r>
            <a:r>
              <a:rPr lang="en-US" dirty="0"/>
              <a:t> RESOLUTION (STEP)</a:t>
            </a:r>
          </a:p>
        </p:txBody>
      </p:sp>
      <p:sp>
        <p:nvSpPr>
          <p:cNvPr id="3" name="Content Placeholder 2">
            <a:extLst>
              <a:ext uri="{FF2B5EF4-FFF2-40B4-BE49-F238E27FC236}">
                <a16:creationId xmlns:a16="http://schemas.microsoft.com/office/drawing/2014/main" id="{70E29EC4-768C-4D78-9315-2383501D38D0}"/>
              </a:ext>
            </a:extLst>
          </p:cNvPr>
          <p:cNvSpPr>
            <a:spLocks noGrp="1"/>
          </p:cNvSpPr>
          <p:nvPr>
            <p:ph idx="1"/>
          </p:nvPr>
        </p:nvSpPr>
        <p:spPr/>
        <p:txBody>
          <a:bodyPr/>
          <a:lstStyle/>
          <a:p>
            <a:r>
              <a:rPr lang="en-US" dirty="0"/>
              <a:t>Resolution (sensitivity):the smallest distinguishable change in input voltage that can be detected. The resolution is the change in input that causes the digital output to change by 1.</a:t>
            </a:r>
          </a:p>
          <a:p>
            <a:r>
              <a:rPr lang="en-US" dirty="0"/>
              <a:t>This depend on the voltage reference selection from the ADMUX Register  .</a:t>
            </a:r>
          </a:p>
        </p:txBody>
      </p:sp>
      <p:pic>
        <p:nvPicPr>
          <p:cNvPr id="5" name="Picture 4">
            <a:extLst>
              <a:ext uri="{FF2B5EF4-FFF2-40B4-BE49-F238E27FC236}">
                <a16:creationId xmlns:a16="http://schemas.microsoft.com/office/drawing/2014/main" id="{C4821FAF-9707-44B3-8DA2-1A4D3F0E764A}"/>
              </a:ext>
            </a:extLst>
          </p:cNvPr>
          <p:cNvPicPr>
            <a:picLocks noChangeAspect="1"/>
          </p:cNvPicPr>
          <p:nvPr/>
        </p:nvPicPr>
        <p:blipFill>
          <a:blip r:embed="rId2"/>
          <a:stretch>
            <a:fillRect/>
          </a:stretch>
        </p:blipFill>
        <p:spPr>
          <a:xfrm>
            <a:off x="2758440" y="4359910"/>
            <a:ext cx="6954520" cy="1714500"/>
          </a:xfrm>
          <a:prstGeom prst="rect">
            <a:avLst/>
          </a:prstGeom>
        </p:spPr>
      </p:pic>
    </p:spTree>
    <p:extLst>
      <p:ext uri="{BB962C8B-B14F-4D97-AF65-F5344CB8AC3E}">
        <p14:creationId xmlns:p14="http://schemas.microsoft.com/office/powerpoint/2010/main" val="298992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25F2-258C-4CCE-A4AE-FF9D7B2465ED}"/>
              </a:ext>
            </a:extLst>
          </p:cNvPr>
          <p:cNvSpPr>
            <a:spLocks noGrp="1"/>
          </p:cNvSpPr>
          <p:nvPr>
            <p:ph type="title"/>
          </p:nvPr>
        </p:nvSpPr>
        <p:spPr/>
        <p:txBody>
          <a:bodyPr/>
          <a:lstStyle/>
          <a:p>
            <a:r>
              <a:rPr lang="en-US" dirty="0" err="1"/>
              <a:t>Adc</a:t>
            </a:r>
            <a:r>
              <a:rPr lang="en-US" dirty="0"/>
              <a:t> RESOLUTION (STEP)</a:t>
            </a:r>
          </a:p>
        </p:txBody>
      </p:sp>
      <p:sp>
        <p:nvSpPr>
          <p:cNvPr id="3" name="Content Placeholder 2">
            <a:extLst>
              <a:ext uri="{FF2B5EF4-FFF2-40B4-BE49-F238E27FC236}">
                <a16:creationId xmlns:a16="http://schemas.microsoft.com/office/drawing/2014/main" id="{3F92A7AF-ADD5-4E05-91F1-1FA16468190A}"/>
              </a:ext>
            </a:extLst>
          </p:cNvPr>
          <p:cNvSpPr>
            <a:spLocks noGrp="1"/>
          </p:cNvSpPr>
          <p:nvPr>
            <p:ph idx="1"/>
          </p:nvPr>
        </p:nvSpPr>
        <p:spPr/>
        <p:txBody>
          <a:bodyPr/>
          <a:lstStyle/>
          <a:p>
            <a:r>
              <a:rPr lang="en-US" dirty="0"/>
              <a:t>We are using 5 volts                        so the step will be                                                                                             </a:t>
            </a:r>
          </a:p>
          <a:p>
            <a:r>
              <a:rPr lang="en-US" dirty="0"/>
              <a:t>                                                                                      </a:t>
            </a:r>
          </a:p>
          <a:p>
            <a:r>
              <a:rPr lang="en-US" dirty="0"/>
              <a:t>                                                  </a:t>
            </a:r>
          </a:p>
          <a:p>
            <a:r>
              <a:rPr lang="en-US" dirty="0"/>
              <a:t>                                                      which means that for every 4.88 mv</a:t>
            </a:r>
          </a:p>
          <a:p>
            <a:r>
              <a:rPr lang="en-US" dirty="0"/>
              <a:t>                                                        the </a:t>
            </a:r>
            <a:r>
              <a:rPr lang="en-US" dirty="0" err="1"/>
              <a:t>adc</a:t>
            </a:r>
            <a:r>
              <a:rPr lang="en-US" dirty="0"/>
              <a:t> will count one.</a:t>
            </a:r>
          </a:p>
        </p:txBody>
      </p:sp>
      <p:pic>
        <p:nvPicPr>
          <p:cNvPr id="5" name="Picture 4">
            <a:extLst>
              <a:ext uri="{FF2B5EF4-FFF2-40B4-BE49-F238E27FC236}">
                <a16:creationId xmlns:a16="http://schemas.microsoft.com/office/drawing/2014/main" id="{2BEB0336-221B-45A9-9896-ECA3E25FC4C1}"/>
              </a:ext>
            </a:extLst>
          </p:cNvPr>
          <p:cNvPicPr>
            <a:picLocks noChangeAspect="1"/>
          </p:cNvPicPr>
          <p:nvPr/>
        </p:nvPicPr>
        <p:blipFill>
          <a:blip r:embed="rId2"/>
          <a:stretch>
            <a:fillRect/>
          </a:stretch>
        </p:blipFill>
        <p:spPr>
          <a:xfrm>
            <a:off x="1141412" y="2859405"/>
            <a:ext cx="3667125" cy="2724150"/>
          </a:xfrm>
          <a:prstGeom prst="rect">
            <a:avLst/>
          </a:prstGeom>
        </p:spPr>
      </p:pic>
      <p:cxnSp>
        <p:nvCxnSpPr>
          <p:cNvPr id="7" name="Straight Connector 6">
            <a:extLst>
              <a:ext uri="{FF2B5EF4-FFF2-40B4-BE49-F238E27FC236}">
                <a16:creationId xmlns:a16="http://schemas.microsoft.com/office/drawing/2014/main" id="{53470DDD-9CD6-470D-9B07-B6CC89527BE6}"/>
              </a:ext>
            </a:extLst>
          </p:cNvPr>
          <p:cNvCxnSpPr>
            <a:cxnSpLocks/>
          </p:cNvCxnSpPr>
          <p:nvPr/>
        </p:nvCxnSpPr>
        <p:spPr>
          <a:xfrm>
            <a:off x="5750560" y="2357120"/>
            <a:ext cx="0" cy="3114675"/>
          </a:xfrm>
          <a:prstGeom prst="line">
            <a:avLst/>
          </a:prstGeom>
        </p:spPr>
        <p:style>
          <a:lnRef idx="3">
            <a:schemeClr val="dk1"/>
          </a:lnRef>
          <a:fillRef idx="0">
            <a:schemeClr val="dk1"/>
          </a:fillRef>
          <a:effectRef idx="2">
            <a:schemeClr val="dk1"/>
          </a:effectRef>
          <a:fontRef idx="minor">
            <a:schemeClr val="tx1"/>
          </a:fontRef>
        </p:style>
      </p:cxnSp>
      <p:pic>
        <p:nvPicPr>
          <p:cNvPr id="10" name="Picture 9">
            <a:extLst>
              <a:ext uri="{FF2B5EF4-FFF2-40B4-BE49-F238E27FC236}">
                <a16:creationId xmlns:a16="http://schemas.microsoft.com/office/drawing/2014/main" id="{5A66B46A-8140-43EC-8B10-B1E1C19A70CF}"/>
              </a:ext>
            </a:extLst>
          </p:cNvPr>
          <p:cNvPicPr>
            <a:picLocks noChangeAspect="1"/>
          </p:cNvPicPr>
          <p:nvPr/>
        </p:nvPicPr>
        <p:blipFill>
          <a:blip r:embed="rId3"/>
          <a:stretch>
            <a:fillRect/>
          </a:stretch>
        </p:blipFill>
        <p:spPr>
          <a:xfrm>
            <a:off x="5903596" y="3242627"/>
            <a:ext cx="6085838" cy="590550"/>
          </a:xfrm>
          <a:prstGeom prst="rect">
            <a:avLst/>
          </a:prstGeom>
        </p:spPr>
      </p:pic>
    </p:spTree>
    <p:extLst>
      <p:ext uri="{BB962C8B-B14F-4D97-AF65-F5344CB8AC3E}">
        <p14:creationId xmlns:p14="http://schemas.microsoft.com/office/powerpoint/2010/main" val="209031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heel(1)">
                                      <p:cBhvr>
                                        <p:cTn id="32" dur="2000"/>
                                        <p:tgtEl>
                                          <p:spTgt spid="3">
                                            <p:txEl>
                                              <p:pRg st="3" end="3"/>
                                            </p:txEl>
                                          </p:spTgt>
                                        </p:tgtEl>
                                      </p:cBhvr>
                                    </p:animEffect>
                                  </p:childTnLst>
                                </p:cTn>
                              </p:par>
                              <p:par>
                                <p:cTn id="33" presetID="21" presetClass="entr" presetSubtype="1"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heel(1)">
                                      <p:cBhvr>
                                        <p:cTn id="35"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338B-FD9C-4F80-B6DF-2D78F08603E2}"/>
              </a:ext>
            </a:extLst>
          </p:cNvPr>
          <p:cNvSpPr>
            <a:spLocks noGrp="1"/>
          </p:cNvSpPr>
          <p:nvPr>
            <p:ph type="title"/>
          </p:nvPr>
        </p:nvSpPr>
        <p:spPr/>
        <p:txBody>
          <a:bodyPr/>
          <a:lstStyle/>
          <a:p>
            <a:r>
              <a:rPr lang="en-US" dirty="0" err="1"/>
              <a:t>adc</a:t>
            </a:r>
            <a:endParaRPr lang="en-US" dirty="0"/>
          </a:p>
        </p:txBody>
      </p:sp>
      <p:sp>
        <p:nvSpPr>
          <p:cNvPr id="3" name="Content Placeholder 2">
            <a:extLst>
              <a:ext uri="{FF2B5EF4-FFF2-40B4-BE49-F238E27FC236}">
                <a16:creationId xmlns:a16="http://schemas.microsoft.com/office/drawing/2014/main" id="{D3498E8B-8D99-4853-AB4C-9B53DE84FD6E}"/>
              </a:ext>
            </a:extLst>
          </p:cNvPr>
          <p:cNvSpPr>
            <a:spLocks noGrp="1"/>
          </p:cNvSpPr>
          <p:nvPr>
            <p:ph idx="1"/>
          </p:nvPr>
        </p:nvSpPr>
        <p:spPr/>
        <p:txBody>
          <a:bodyPr/>
          <a:lstStyle/>
          <a:p>
            <a:r>
              <a:rPr lang="en-US" dirty="0"/>
              <a:t>Data </a:t>
            </a:r>
            <a:r>
              <a:rPr lang="en-US" dirty="0" err="1"/>
              <a:t>RegistersThe</a:t>
            </a:r>
            <a:r>
              <a:rPr lang="en-US" dirty="0"/>
              <a:t> result of the ADC conversion is stored here. Since the ADC has a resolution of 10 bits, it requires 10 bits to store the result. Hence one single 8 bit register is not sufficient. We need two registers –ADCL and ADCH (ADC Low byte and ADC High byte) as follows. The two can be called together as ADC.</a:t>
            </a:r>
          </a:p>
        </p:txBody>
      </p:sp>
      <p:pic>
        <p:nvPicPr>
          <p:cNvPr id="5" name="Picture 4">
            <a:extLst>
              <a:ext uri="{FF2B5EF4-FFF2-40B4-BE49-F238E27FC236}">
                <a16:creationId xmlns:a16="http://schemas.microsoft.com/office/drawing/2014/main" id="{DCA2B2E3-4C85-4063-A8F3-6E58C6B4B1E2}"/>
              </a:ext>
            </a:extLst>
          </p:cNvPr>
          <p:cNvPicPr>
            <a:picLocks noChangeAspect="1"/>
          </p:cNvPicPr>
          <p:nvPr/>
        </p:nvPicPr>
        <p:blipFill>
          <a:blip r:embed="rId2"/>
          <a:stretch>
            <a:fillRect/>
          </a:stretch>
        </p:blipFill>
        <p:spPr>
          <a:xfrm>
            <a:off x="1473200" y="4531535"/>
            <a:ext cx="6099810" cy="1707947"/>
          </a:xfrm>
          <a:prstGeom prst="rect">
            <a:avLst/>
          </a:prstGeom>
        </p:spPr>
      </p:pic>
    </p:spTree>
    <p:extLst>
      <p:ext uri="{BB962C8B-B14F-4D97-AF65-F5344CB8AC3E}">
        <p14:creationId xmlns:p14="http://schemas.microsoft.com/office/powerpoint/2010/main" val="257747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80">
                                          <p:stCondLst>
                                            <p:cond delay="0"/>
                                          </p:stCondLst>
                                        </p:cTn>
                                        <p:tgtEl>
                                          <p:spTgt spid="5"/>
                                        </p:tgtEl>
                                      </p:cBhvr>
                                    </p:animEffect>
                                    <p:anim calcmode="lin" valueType="num">
                                      <p:cBhvr>
                                        <p:cTn id="1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3" dur="26">
                                          <p:stCondLst>
                                            <p:cond delay="650"/>
                                          </p:stCondLst>
                                        </p:cTn>
                                        <p:tgtEl>
                                          <p:spTgt spid="5"/>
                                        </p:tgtEl>
                                      </p:cBhvr>
                                      <p:to x="100000" y="60000"/>
                                    </p:animScale>
                                    <p:animScale>
                                      <p:cBhvr>
                                        <p:cTn id="24" dur="166" decel="50000">
                                          <p:stCondLst>
                                            <p:cond delay="676"/>
                                          </p:stCondLst>
                                        </p:cTn>
                                        <p:tgtEl>
                                          <p:spTgt spid="5"/>
                                        </p:tgtEl>
                                      </p:cBhvr>
                                      <p:to x="100000" y="100000"/>
                                    </p:animScale>
                                    <p:animScale>
                                      <p:cBhvr>
                                        <p:cTn id="25" dur="26">
                                          <p:stCondLst>
                                            <p:cond delay="1312"/>
                                          </p:stCondLst>
                                        </p:cTn>
                                        <p:tgtEl>
                                          <p:spTgt spid="5"/>
                                        </p:tgtEl>
                                      </p:cBhvr>
                                      <p:to x="100000" y="80000"/>
                                    </p:animScale>
                                    <p:animScale>
                                      <p:cBhvr>
                                        <p:cTn id="26" dur="166" decel="50000">
                                          <p:stCondLst>
                                            <p:cond delay="1338"/>
                                          </p:stCondLst>
                                        </p:cTn>
                                        <p:tgtEl>
                                          <p:spTgt spid="5"/>
                                        </p:tgtEl>
                                      </p:cBhvr>
                                      <p:to x="100000" y="100000"/>
                                    </p:animScale>
                                    <p:animScale>
                                      <p:cBhvr>
                                        <p:cTn id="27" dur="26">
                                          <p:stCondLst>
                                            <p:cond delay="1642"/>
                                          </p:stCondLst>
                                        </p:cTn>
                                        <p:tgtEl>
                                          <p:spTgt spid="5"/>
                                        </p:tgtEl>
                                      </p:cBhvr>
                                      <p:to x="100000" y="90000"/>
                                    </p:animScale>
                                    <p:animScale>
                                      <p:cBhvr>
                                        <p:cTn id="28" dur="166" decel="50000">
                                          <p:stCondLst>
                                            <p:cond delay="1668"/>
                                          </p:stCondLst>
                                        </p:cTn>
                                        <p:tgtEl>
                                          <p:spTgt spid="5"/>
                                        </p:tgtEl>
                                      </p:cBhvr>
                                      <p:to x="100000" y="100000"/>
                                    </p:animScale>
                                    <p:animScale>
                                      <p:cBhvr>
                                        <p:cTn id="29" dur="26">
                                          <p:stCondLst>
                                            <p:cond delay="1808"/>
                                          </p:stCondLst>
                                        </p:cTn>
                                        <p:tgtEl>
                                          <p:spTgt spid="5"/>
                                        </p:tgtEl>
                                      </p:cBhvr>
                                      <p:to x="100000" y="95000"/>
                                    </p:animScale>
                                    <p:animScale>
                                      <p:cBhvr>
                                        <p:cTn id="3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B942-F02A-4710-8655-9F428BB7BA53}"/>
              </a:ext>
            </a:extLst>
          </p:cNvPr>
          <p:cNvSpPr>
            <a:spLocks noGrp="1"/>
          </p:cNvSpPr>
          <p:nvPr>
            <p:ph type="title"/>
          </p:nvPr>
        </p:nvSpPr>
        <p:spPr/>
        <p:txBody>
          <a:bodyPr/>
          <a:lstStyle/>
          <a:p>
            <a:r>
              <a:rPr lang="en-US" dirty="0" err="1"/>
              <a:t>adc</a:t>
            </a:r>
            <a:endParaRPr lang="en-US" dirty="0"/>
          </a:p>
        </p:txBody>
      </p:sp>
      <p:sp>
        <p:nvSpPr>
          <p:cNvPr id="3" name="Content Placeholder 2">
            <a:extLst>
              <a:ext uri="{FF2B5EF4-FFF2-40B4-BE49-F238E27FC236}">
                <a16:creationId xmlns:a16="http://schemas.microsoft.com/office/drawing/2014/main" id="{E0D9D700-D0ED-4ACD-B2E8-59C4D83C2931}"/>
              </a:ext>
            </a:extLst>
          </p:cNvPr>
          <p:cNvSpPr>
            <a:spLocks noGrp="1"/>
          </p:cNvSpPr>
          <p:nvPr>
            <p:ph idx="1"/>
          </p:nvPr>
        </p:nvSpPr>
        <p:spPr/>
        <p:txBody>
          <a:bodyPr/>
          <a:lstStyle/>
          <a:p>
            <a:r>
              <a:rPr lang="en-US" dirty="0"/>
              <a:t>Also you have to set a division factor from ADCSRA Register</a:t>
            </a:r>
          </a:p>
          <a:p>
            <a:r>
              <a:rPr lang="en-US" dirty="0"/>
              <a:t>                                                                                       we are using    </a:t>
            </a:r>
          </a:p>
          <a:p>
            <a:r>
              <a:rPr lang="en-US" dirty="0"/>
              <a:t>                                                                                        128 division                 </a:t>
            </a:r>
          </a:p>
          <a:p>
            <a:r>
              <a:rPr lang="en-US" dirty="0"/>
              <a:t>                                                                                             factor </a:t>
            </a:r>
          </a:p>
        </p:txBody>
      </p:sp>
      <p:pic>
        <p:nvPicPr>
          <p:cNvPr id="5" name="Picture 4">
            <a:extLst>
              <a:ext uri="{FF2B5EF4-FFF2-40B4-BE49-F238E27FC236}">
                <a16:creationId xmlns:a16="http://schemas.microsoft.com/office/drawing/2014/main" id="{A47E8010-CDB1-4FFF-9395-9FD8A60FEF56}"/>
              </a:ext>
            </a:extLst>
          </p:cNvPr>
          <p:cNvPicPr>
            <a:picLocks noChangeAspect="1"/>
          </p:cNvPicPr>
          <p:nvPr/>
        </p:nvPicPr>
        <p:blipFill rotWithShape="1">
          <a:blip r:embed="rId2"/>
          <a:srcRect t="1" r="1048" b="53383"/>
          <a:stretch/>
        </p:blipFill>
        <p:spPr>
          <a:xfrm>
            <a:off x="1524635" y="2812415"/>
            <a:ext cx="6654165" cy="1749425"/>
          </a:xfrm>
          <a:prstGeom prst="rect">
            <a:avLst/>
          </a:prstGeom>
        </p:spPr>
      </p:pic>
      <p:pic>
        <p:nvPicPr>
          <p:cNvPr id="7" name="Picture 6">
            <a:extLst>
              <a:ext uri="{FF2B5EF4-FFF2-40B4-BE49-F238E27FC236}">
                <a16:creationId xmlns:a16="http://schemas.microsoft.com/office/drawing/2014/main" id="{4CCE2B35-5B0A-4C59-8661-6DEC8FE92C82}"/>
              </a:ext>
            </a:extLst>
          </p:cNvPr>
          <p:cNvPicPr>
            <a:picLocks noChangeAspect="1"/>
          </p:cNvPicPr>
          <p:nvPr/>
        </p:nvPicPr>
        <p:blipFill rotWithShape="1">
          <a:blip r:embed="rId2"/>
          <a:srcRect t="50000" r="-9"/>
          <a:stretch/>
        </p:blipFill>
        <p:spPr>
          <a:xfrm>
            <a:off x="1524635" y="4688839"/>
            <a:ext cx="6725285" cy="1876425"/>
          </a:xfrm>
          <a:prstGeom prst="rect">
            <a:avLst/>
          </a:prstGeom>
        </p:spPr>
      </p:pic>
    </p:spTree>
    <p:extLst>
      <p:ext uri="{BB962C8B-B14F-4D97-AF65-F5344CB8AC3E}">
        <p14:creationId xmlns:p14="http://schemas.microsoft.com/office/powerpoint/2010/main" val="266754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heel(1)">
                                      <p:cBhvr>
                                        <p:cTn id="31" dur="20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8C6B-7472-4DDA-96AB-ABF45AF0D612}"/>
              </a:ext>
            </a:extLst>
          </p:cNvPr>
          <p:cNvSpPr>
            <a:spLocks noGrp="1"/>
          </p:cNvSpPr>
          <p:nvPr>
            <p:ph type="title"/>
          </p:nvPr>
        </p:nvSpPr>
        <p:spPr/>
        <p:txBody>
          <a:bodyPr/>
          <a:lstStyle/>
          <a:p>
            <a:r>
              <a:rPr lang="en-US" dirty="0" err="1"/>
              <a:t>Adc</a:t>
            </a:r>
            <a:r>
              <a:rPr lang="en-US" dirty="0"/>
              <a:t>  -  ADCSRA  Register</a:t>
            </a:r>
          </a:p>
        </p:txBody>
      </p:sp>
      <p:sp>
        <p:nvSpPr>
          <p:cNvPr id="7" name="Content Placeholder 6">
            <a:extLst>
              <a:ext uri="{FF2B5EF4-FFF2-40B4-BE49-F238E27FC236}">
                <a16:creationId xmlns:a16="http://schemas.microsoft.com/office/drawing/2014/main" id="{2C8C3FEE-CAD8-49D8-B0B3-BB464747EBEE}"/>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•Bit 7 –ADEN –ADC </a:t>
            </a:r>
            <a:r>
              <a:rPr lang="en-US" dirty="0" err="1"/>
              <a:t>EnableAs</a:t>
            </a:r>
            <a:r>
              <a:rPr lang="en-US" dirty="0"/>
              <a:t> the name says, it enables the ADC feature. Unless this is enabled, ADC operations cannot take place across PORTA i.e. PORTA will behave as GPIO pins.</a:t>
            </a:r>
          </a:p>
          <a:p>
            <a:pPr marL="0" indent="0">
              <a:buNone/>
            </a:pPr>
            <a:endParaRPr lang="en-US" dirty="0"/>
          </a:p>
        </p:txBody>
      </p:sp>
      <p:pic>
        <p:nvPicPr>
          <p:cNvPr id="9" name="Picture 8">
            <a:extLst>
              <a:ext uri="{FF2B5EF4-FFF2-40B4-BE49-F238E27FC236}">
                <a16:creationId xmlns:a16="http://schemas.microsoft.com/office/drawing/2014/main" id="{3FADDB7F-D980-4E3D-9667-3CA9E907B146}"/>
              </a:ext>
            </a:extLst>
          </p:cNvPr>
          <p:cNvPicPr>
            <a:picLocks noChangeAspect="1"/>
          </p:cNvPicPr>
          <p:nvPr/>
        </p:nvPicPr>
        <p:blipFill>
          <a:blip r:embed="rId2"/>
          <a:stretch>
            <a:fillRect/>
          </a:stretch>
        </p:blipFill>
        <p:spPr>
          <a:xfrm>
            <a:off x="1141412" y="2249487"/>
            <a:ext cx="6257925" cy="1143000"/>
          </a:xfrm>
          <a:prstGeom prst="rect">
            <a:avLst/>
          </a:prstGeom>
        </p:spPr>
      </p:pic>
    </p:spTree>
    <p:extLst>
      <p:ext uri="{BB962C8B-B14F-4D97-AF65-F5344CB8AC3E}">
        <p14:creationId xmlns:p14="http://schemas.microsoft.com/office/powerpoint/2010/main" val="423438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EC91-C232-4FAB-94EA-4C7133327867}"/>
              </a:ext>
            </a:extLst>
          </p:cNvPr>
          <p:cNvSpPr>
            <a:spLocks noGrp="1"/>
          </p:cNvSpPr>
          <p:nvPr>
            <p:ph type="title"/>
          </p:nvPr>
        </p:nvSpPr>
        <p:spPr>
          <a:xfrm>
            <a:off x="1073784" y="648998"/>
            <a:ext cx="9905998" cy="1478570"/>
          </a:xfrm>
        </p:spPr>
        <p:txBody>
          <a:bodyPr/>
          <a:lstStyle/>
          <a:p>
            <a:r>
              <a:rPr lang="en-US" dirty="0" err="1"/>
              <a:t>Adc</a:t>
            </a:r>
            <a:r>
              <a:rPr lang="en-US" dirty="0"/>
              <a:t>  -  ADCSRA  Register</a:t>
            </a:r>
          </a:p>
        </p:txBody>
      </p:sp>
      <p:sp>
        <p:nvSpPr>
          <p:cNvPr id="3" name="Content Placeholder 2">
            <a:extLst>
              <a:ext uri="{FF2B5EF4-FFF2-40B4-BE49-F238E27FC236}">
                <a16:creationId xmlns:a16="http://schemas.microsoft.com/office/drawing/2014/main" id="{5A30A917-24BB-4546-9042-EEDF840BCBED}"/>
              </a:ext>
            </a:extLst>
          </p:cNvPr>
          <p:cNvSpPr>
            <a:spLocks noGrp="1"/>
          </p:cNvSpPr>
          <p:nvPr>
            <p:ph idx="1"/>
          </p:nvPr>
        </p:nvSpPr>
        <p:spPr/>
        <p:txBody>
          <a:bodyPr/>
          <a:lstStyle/>
          <a:p>
            <a:r>
              <a:rPr lang="en-US" dirty="0"/>
              <a:t>Bit 6 –ADSC –ADC Start </a:t>
            </a:r>
            <a:r>
              <a:rPr lang="en-US" dirty="0" err="1"/>
              <a:t>ConversionWrite</a:t>
            </a:r>
            <a:r>
              <a:rPr lang="en-US" dirty="0"/>
              <a:t> this to ’1′ before starting any conversion. This 1 is written as long as the conversion is in progress, When the conversion is complete, it returns to zero. Normally it takes 13 ADC clock pulses for this operation. But when you call it for the first time, it takes 25 as it performs the initialization together with it</a:t>
            </a:r>
          </a:p>
        </p:txBody>
      </p:sp>
    </p:spTree>
    <p:extLst>
      <p:ext uri="{BB962C8B-B14F-4D97-AF65-F5344CB8AC3E}">
        <p14:creationId xmlns:p14="http://schemas.microsoft.com/office/powerpoint/2010/main" val="206114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01ED8-0955-4018-A5A4-FF233179D3B9}"/>
              </a:ext>
            </a:extLst>
          </p:cNvPr>
          <p:cNvSpPr>
            <a:spLocks noGrp="1"/>
          </p:cNvSpPr>
          <p:nvPr>
            <p:ph type="title"/>
          </p:nvPr>
        </p:nvSpPr>
        <p:spPr/>
        <p:txBody>
          <a:bodyPr/>
          <a:lstStyle/>
          <a:p>
            <a:r>
              <a:rPr lang="en-US" dirty="0" err="1"/>
              <a:t>Adc</a:t>
            </a:r>
            <a:r>
              <a:rPr lang="en-US" dirty="0"/>
              <a:t> ADCSRA  Register</a:t>
            </a:r>
          </a:p>
        </p:txBody>
      </p:sp>
      <p:sp>
        <p:nvSpPr>
          <p:cNvPr id="3" name="Content Placeholder 2">
            <a:extLst>
              <a:ext uri="{FF2B5EF4-FFF2-40B4-BE49-F238E27FC236}">
                <a16:creationId xmlns:a16="http://schemas.microsoft.com/office/drawing/2014/main" id="{2859A4C1-6867-4DFB-84E1-ADF77B6E8B08}"/>
              </a:ext>
            </a:extLst>
          </p:cNvPr>
          <p:cNvSpPr>
            <a:spLocks noGrp="1"/>
          </p:cNvSpPr>
          <p:nvPr>
            <p:ph idx="1"/>
          </p:nvPr>
        </p:nvSpPr>
        <p:spPr/>
        <p:txBody>
          <a:bodyPr/>
          <a:lstStyle/>
          <a:p>
            <a:pPr marL="0" indent="0">
              <a:buNone/>
            </a:pPr>
            <a:r>
              <a:rPr lang="en-US" dirty="0"/>
              <a:t>Bit 4 –ADIF –ADC Interrupt </a:t>
            </a:r>
            <a:r>
              <a:rPr lang="en-US" dirty="0" err="1"/>
              <a:t>FlagThis</a:t>
            </a:r>
            <a:r>
              <a:rPr lang="en-US" dirty="0"/>
              <a:t> bit is set when an ADC conversion completes and the Data Registers are updated. The ADC Conversion Complete Interrupt is executed if the ADIE bit and the I-bit in SREG are set. ADIF is cleared by hardware when executing the corresponding interrupt handling vector. Alternatively, ADIF is cleared by writing a logical one to the flag.</a:t>
            </a:r>
          </a:p>
        </p:txBody>
      </p:sp>
    </p:spTree>
    <p:extLst>
      <p:ext uri="{BB962C8B-B14F-4D97-AF65-F5344CB8AC3E}">
        <p14:creationId xmlns:p14="http://schemas.microsoft.com/office/powerpoint/2010/main" val="135165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DD329-D4D4-4317-A8CA-FEE426E4B45A}"/>
              </a:ext>
            </a:extLst>
          </p:cNvPr>
          <p:cNvSpPr>
            <a:spLocks noGrp="1"/>
          </p:cNvSpPr>
          <p:nvPr>
            <p:ph type="title"/>
          </p:nvPr>
        </p:nvSpPr>
        <p:spPr/>
        <p:txBody>
          <a:bodyPr/>
          <a:lstStyle/>
          <a:p>
            <a:r>
              <a:rPr lang="en-US" dirty="0"/>
              <a:t>ADXL335 Sensor</a:t>
            </a:r>
          </a:p>
        </p:txBody>
      </p:sp>
      <p:pic>
        <p:nvPicPr>
          <p:cNvPr id="5" name="Content Placeholder 4">
            <a:extLst>
              <a:ext uri="{FF2B5EF4-FFF2-40B4-BE49-F238E27FC236}">
                <a16:creationId xmlns:a16="http://schemas.microsoft.com/office/drawing/2014/main" id="{40E76E35-2585-4EFD-86CA-F56F9B371441}"/>
              </a:ext>
            </a:extLst>
          </p:cNvPr>
          <p:cNvPicPr>
            <a:picLocks noGrp="1" noChangeAspect="1"/>
          </p:cNvPicPr>
          <p:nvPr>
            <p:ph idx="1"/>
          </p:nvPr>
        </p:nvPicPr>
        <p:blipFill>
          <a:blip r:embed="rId2"/>
          <a:stretch>
            <a:fillRect/>
          </a:stretch>
        </p:blipFill>
        <p:spPr>
          <a:xfrm rot="16200000">
            <a:off x="1264920" y="2558890"/>
            <a:ext cx="3935095" cy="3935095"/>
          </a:xfrm>
        </p:spPr>
      </p:pic>
    </p:spTree>
    <p:extLst>
      <p:ext uri="{BB962C8B-B14F-4D97-AF65-F5344CB8AC3E}">
        <p14:creationId xmlns:p14="http://schemas.microsoft.com/office/powerpoint/2010/main" val="301083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BB04-6E70-4FA2-AFF0-5E59A4C0111D}"/>
              </a:ext>
            </a:extLst>
          </p:cNvPr>
          <p:cNvSpPr>
            <a:spLocks noGrp="1"/>
          </p:cNvSpPr>
          <p:nvPr>
            <p:ph type="title"/>
          </p:nvPr>
        </p:nvSpPr>
        <p:spPr/>
        <p:txBody>
          <a:bodyPr/>
          <a:lstStyle/>
          <a:p>
            <a:r>
              <a:rPr lang="en-US" dirty="0"/>
              <a:t>ADXL335 </a:t>
            </a:r>
            <a:r>
              <a:rPr lang="en-US" dirty="0" err="1"/>
              <a:t>SEnsor</a:t>
            </a:r>
            <a:endParaRPr lang="en-US" dirty="0"/>
          </a:p>
        </p:txBody>
      </p:sp>
      <p:sp>
        <p:nvSpPr>
          <p:cNvPr id="7" name="Content Placeholder 6">
            <a:extLst>
              <a:ext uri="{FF2B5EF4-FFF2-40B4-BE49-F238E27FC236}">
                <a16:creationId xmlns:a16="http://schemas.microsoft.com/office/drawing/2014/main" id="{69CC5530-2C0E-4FD1-B99D-DB24057D2C11}"/>
              </a:ext>
            </a:extLst>
          </p:cNvPr>
          <p:cNvSpPr>
            <a:spLocks noGrp="1"/>
          </p:cNvSpPr>
          <p:nvPr>
            <p:ph idx="1"/>
          </p:nvPr>
        </p:nvSpPr>
        <p:spPr/>
        <p:txBody>
          <a:bodyPr/>
          <a:lstStyle/>
          <a:p>
            <a:r>
              <a:rPr lang="en-US" dirty="0"/>
              <a:t>from data sheet</a:t>
            </a:r>
          </a:p>
          <a:p>
            <a:endParaRPr lang="en-US" dirty="0"/>
          </a:p>
        </p:txBody>
      </p:sp>
      <p:pic>
        <p:nvPicPr>
          <p:cNvPr id="8" name="Content Placeholder 4">
            <a:extLst>
              <a:ext uri="{FF2B5EF4-FFF2-40B4-BE49-F238E27FC236}">
                <a16:creationId xmlns:a16="http://schemas.microsoft.com/office/drawing/2014/main" id="{366F8DD4-810C-45C4-97A6-F995777E3332}"/>
              </a:ext>
            </a:extLst>
          </p:cNvPr>
          <p:cNvPicPr>
            <a:picLocks noChangeAspect="1"/>
          </p:cNvPicPr>
          <p:nvPr/>
        </p:nvPicPr>
        <p:blipFill rotWithShape="1">
          <a:blip r:embed="rId2"/>
          <a:srcRect l="1" t="18244" r="-54" b="42742"/>
          <a:stretch/>
        </p:blipFill>
        <p:spPr>
          <a:xfrm>
            <a:off x="471661" y="2798128"/>
            <a:ext cx="8509779" cy="3928792"/>
          </a:xfrm>
          <a:prstGeom prst="rect">
            <a:avLst/>
          </a:prstGeom>
        </p:spPr>
      </p:pic>
      <p:pic>
        <p:nvPicPr>
          <p:cNvPr id="10" name="Picture 9">
            <a:extLst>
              <a:ext uri="{FF2B5EF4-FFF2-40B4-BE49-F238E27FC236}">
                <a16:creationId xmlns:a16="http://schemas.microsoft.com/office/drawing/2014/main" id="{849A2A02-9AAA-4472-80EE-C1D4991D2514}"/>
              </a:ext>
            </a:extLst>
          </p:cNvPr>
          <p:cNvPicPr>
            <a:picLocks noChangeAspect="1"/>
          </p:cNvPicPr>
          <p:nvPr/>
        </p:nvPicPr>
        <p:blipFill rotWithShape="1">
          <a:blip r:embed="rId3"/>
          <a:srcRect l="24954" r="9525" b="2719"/>
          <a:stretch/>
        </p:blipFill>
        <p:spPr>
          <a:xfrm>
            <a:off x="9113520" y="2879407"/>
            <a:ext cx="2976880" cy="1306513"/>
          </a:xfrm>
          <a:prstGeom prst="rect">
            <a:avLst/>
          </a:prstGeom>
        </p:spPr>
      </p:pic>
    </p:spTree>
    <p:extLst>
      <p:ext uri="{BB962C8B-B14F-4D97-AF65-F5344CB8AC3E}">
        <p14:creationId xmlns:p14="http://schemas.microsoft.com/office/powerpoint/2010/main" val="53367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80">
                                          <p:stCondLst>
                                            <p:cond delay="0"/>
                                          </p:stCondLst>
                                        </p:cTn>
                                        <p:tgtEl>
                                          <p:spTgt spid="10"/>
                                        </p:tgtEl>
                                      </p:cBhvr>
                                    </p:animEffect>
                                    <p:anim calcmode="lin" valueType="num">
                                      <p:cBhvr>
                                        <p:cTn id="23"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8" dur="26">
                                          <p:stCondLst>
                                            <p:cond delay="650"/>
                                          </p:stCondLst>
                                        </p:cTn>
                                        <p:tgtEl>
                                          <p:spTgt spid="10"/>
                                        </p:tgtEl>
                                      </p:cBhvr>
                                      <p:to x="100000" y="60000"/>
                                    </p:animScale>
                                    <p:animScale>
                                      <p:cBhvr>
                                        <p:cTn id="29" dur="166" decel="50000">
                                          <p:stCondLst>
                                            <p:cond delay="676"/>
                                          </p:stCondLst>
                                        </p:cTn>
                                        <p:tgtEl>
                                          <p:spTgt spid="10"/>
                                        </p:tgtEl>
                                      </p:cBhvr>
                                      <p:to x="100000" y="100000"/>
                                    </p:animScale>
                                    <p:animScale>
                                      <p:cBhvr>
                                        <p:cTn id="30" dur="26">
                                          <p:stCondLst>
                                            <p:cond delay="1312"/>
                                          </p:stCondLst>
                                        </p:cTn>
                                        <p:tgtEl>
                                          <p:spTgt spid="10"/>
                                        </p:tgtEl>
                                      </p:cBhvr>
                                      <p:to x="100000" y="80000"/>
                                    </p:animScale>
                                    <p:animScale>
                                      <p:cBhvr>
                                        <p:cTn id="31" dur="166" decel="50000">
                                          <p:stCondLst>
                                            <p:cond delay="1338"/>
                                          </p:stCondLst>
                                        </p:cTn>
                                        <p:tgtEl>
                                          <p:spTgt spid="10"/>
                                        </p:tgtEl>
                                      </p:cBhvr>
                                      <p:to x="100000" y="100000"/>
                                    </p:animScale>
                                    <p:animScale>
                                      <p:cBhvr>
                                        <p:cTn id="32" dur="26">
                                          <p:stCondLst>
                                            <p:cond delay="1642"/>
                                          </p:stCondLst>
                                        </p:cTn>
                                        <p:tgtEl>
                                          <p:spTgt spid="10"/>
                                        </p:tgtEl>
                                      </p:cBhvr>
                                      <p:to x="100000" y="90000"/>
                                    </p:animScale>
                                    <p:animScale>
                                      <p:cBhvr>
                                        <p:cTn id="33" dur="166" decel="50000">
                                          <p:stCondLst>
                                            <p:cond delay="1668"/>
                                          </p:stCondLst>
                                        </p:cTn>
                                        <p:tgtEl>
                                          <p:spTgt spid="10"/>
                                        </p:tgtEl>
                                      </p:cBhvr>
                                      <p:to x="100000" y="100000"/>
                                    </p:animScale>
                                    <p:animScale>
                                      <p:cBhvr>
                                        <p:cTn id="34" dur="26">
                                          <p:stCondLst>
                                            <p:cond delay="1808"/>
                                          </p:stCondLst>
                                        </p:cTn>
                                        <p:tgtEl>
                                          <p:spTgt spid="10"/>
                                        </p:tgtEl>
                                      </p:cBhvr>
                                      <p:to x="100000" y="95000"/>
                                    </p:animScale>
                                    <p:animScale>
                                      <p:cBhvr>
                                        <p:cTn id="35"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4E38-30F9-427B-AC5B-4B27BA4CF616}"/>
              </a:ext>
            </a:extLst>
          </p:cNvPr>
          <p:cNvSpPr>
            <a:spLocks noGrp="1"/>
          </p:cNvSpPr>
          <p:nvPr>
            <p:ph type="title"/>
          </p:nvPr>
        </p:nvSpPr>
        <p:spPr/>
        <p:txBody>
          <a:bodyPr/>
          <a:lstStyle/>
          <a:p>
            <a:r>
              <a:rPr lang="en-US" dirty="0"/>
              <a:t>ADXL335 </a:t>
            </a:r>
            <a:r>
              <a:rPr lang="en-US" dirty="0" err="1"/>
              <a:t>SEnsor</a:t>
            </a:r>
            <a:endParaRPr lang="en-US" dirty="0"/>
          </a:p>
        </p:txBody>
      </p:sp>
      <p:sp>
        <p:nvSpPr>
          <p:cNvPr id="3" name="Content Placeholder 2">
            <a:extLst>
              <a:ext uri="{FF2B5EF4-FFF2-40B4-BE49-F238E27FC236}">
                <a16:creationId xmlns:a16="http://schemas.microsoft.com/office/drawing/2014/main" id="{C21FA34E-ACC9-4AD6-A46F-AC814124DA9C}"/>
              </a:ext>
            </a:extLst>
          </p:cNvPr>
          <p:cNvSpPr>
            <a:spLocks noGrp="1"/>
          </p:cNvSpPr>
          <p:nvPr>
            <p:ph idx="1"/>
          </p:nvPr>
        </p:nvSpPr>
        <p:spPr/>
        <p:txBody>
          <a:bodyPr/>
          <a:lstStyle/>
          <a:p>
            <a:r>
              <a:rPr lang="en-US" dirty="0"/>
              <a:t>From the  data sheet we can see that this sensor is +or- 3g  , g is gravity </a:t>
            </a:r>
            <a:r>
              <a:rPr lang="en-US" dirty="0" err="1"/>
              <a:t>fource</a:t>
            </a:r>
            <a:r>
              <a:rPr lang="en-US" dirty="0"/>
              <a:t> , and it as follows +or- 1g at X axis, +or- 1g at Y axis,</a:t>
            </a:r>
          </a:p>
          <a:p>
            <a:r>
              <a:rPr lang="en-US" dirty="0"/>
              <a:t>+or- 1g at z axis, also we can see that at 0g the output voltage is 1.65 and the sensitivity is 330mv for each  1g ,</a:t>
            </a:r>
          </a:p>
          <a:p>
            <a:r>
              <a:rPr lang="en-US" dirty="0"/>
              <a:t> for example  at -1g on x axis the output voltage  will be </a:t>
            </a:r>
          </a:p>
          <a:p>
            <a:r>
              <a:rPr lang="en-US" dirty="0"/>
              <a:t>    1.65v-330 mv =1.32 v . And at +1 will be  1.65v+330 mv =1.98 v </a:t>
            </a:r>
          </a:p>
          <a:p>
            <a:endParaRPr lang="en-US" dirty="0"/>
          </a:p>
        </p:txBody>
      </p:sp>
    </p:spTree>
    <p:extLst>
      <p:ext uri="{BB962C8B-B14F-4D97-AF65-F5344CB8AC3E}">
        <p14:creationId xmlns:p14="http://schemas.microsoft.com/office/powerpoint/2010/main" val="33963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ircle(in)">
                                      <p:cBhvr>
                                        <p:cTn id="23"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4DD1A-ECEF-4BFF-933F-F90D2463F284}"/>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9803F989-8655-4944-A1BA-924567B0A1AA}"/>
              </a:ext>
            </a:extLst>
          </p:cNvPr>
          <p:cNvPicPr>
            <a:picLocks noGrp="1" noChangeAspect="1"/>
          </p:cNvPicPr>
          <p:nvPr>
            <p:ph idx="1"/>
          </p:nvPr>
        </p:nvPicPr>
        <p:blipFill>
          <a:blip r:embed="rId2"/>
          <a:stretch>
            <a:fillRect/>
          </a:stretch>
        </p:blipFill>
        <p:spPr>
          <a:xfrm>
            <a:off x="2266971" y="1100831"/>
            <a:ext cx="7892224" cy="5228948"/>
          </a:xfrm>
        </p:spPr>
      </p:pic>
    </p:spTree>
    <p:extLst>
      <p:ext uri="{BB962C8B-B14F-4D97-AF65-F5344CB8AC3E}">
        <p14:creationId xmlns:p14="http://schemas.microsoft.com/office/powerpoint/2010/main" val="56963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AC56-7F94-43F8-96E6-2E37CB45F997}"/>
              </a:ext>
            </a:extLst>
          </p:cNvPr>
          <p:cNvSpPr>
            <a:spLocks noGrp="1"/>
          </p:cNvSpPr>
          <p:nvPr>
            <p:ph type="title"/>
          </p:nvPr>
        </p:nvSpPr>
        <p:spPr/>
        <p:txBody>
          <a:bodyPr/>
          <a:lstStyle/>
          <a:p>
            <a:r>
              <a:rPr lang="en-US" dirty="0" err="1"/>
              <a:t>bluetooth</a:t>
            </a:r>
            <a:r>
              <a:rPr lang="en-US" dirty="0"/>
              <a:t> module hc-05</a:t>
            </a:r>
          </a:p>
        </p:txBody>
      </p:sp>
      <p:pic>
        <p:nvPicPr>
          <p:cNvPr id="5" name="Content Placeholder 4">
            <a:extLst>
              <a:ext uri="{FF2B5EF4-FFF2-40B4-BE49-F238E27FC236}">
                <a16:creationId xmlns:a16="http://schemas.microsoft.com/office/drawing/2014/main" id="{01309CA0-D385-4AE3-8714-828F2CD60258}"/>
              </a:ext>
            </a:extLst>
          </p:cNvPr>
          <p:cNvPicPr>
            <a:picLocks noGrp="1" noChangeAspect="1"/>
          </p:cNvPicPr>
          <p:nvPr>
            <p:ph idx="1"/>
          </p:nvPr>
        </p:nvPicPr>
        <p:blipFill>
          <a:blip r:embed="rId2"/>
          <a:stretch>
            <a:fillRect/>
          </a:stretch>
        </p:blipFill>
        <p:spPr>
          <a:xfrm>
            <a:off x="1875790" y="2544921"/>
            <a:ext cx="3869690" cy="3869690"/>
          </a:xfrm>
        </p:spPr>
      </p:pic>
    </p:spTree>
    <p:extLst>
      <p:ext uri="{BB962C8B-B14F-4D97-AF65-F5344CB8AC3E}">
        <p14:creationId xmlns:p14="http://schemas.microsoft.com/office/powerpoint/2010/main" val="427226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6DBD-F233-4F56-A232-0DF2C996ED33}"/>
              </a:ext>
            </a:extLst>
          </p:cNvPr>
          <p:cNvSpPr>
            <a:spLocks noGrp="1"/>
          </p:cNvSpPr>
          <p:nvPr>
            <p:ph type="title"/>
          </p:nvPr>
        </p:nvSpPr>
        <p:spPr/>
        <p:txBody>
          <a:bodyPr/>
          <a:lstStyle/>
          <a:p>
            <a:r>
              <a:rPr lang="en-US" dirty="0" err="1"/>
              <a:t>bluetooth</a:t>
            </a:r>
            <a:r>
              <a:rPr lang="en-US" dirty="0"/>
              <a:t> module hc-05</a:t>
            </a:r>
          </a:p>
        </p:txBody>
      </p:sp>
      <p:sp>
        <p:nvSpPr>
          <p:cNvPr id="3" name="Content Placeholder 2">
            <a:extLst>
              <a:ext uri="{FF2B5EF4-FFF2-40B4-BE49-F238E27FC236}">
                <a16:creationId xmlns:a16="http://schemas.microsoft.com/office/drawing/2014/main" id="{6FC53997-7870-4C82-BF2C-CACFE48AE69B}"/>
              </a:ext>
            </a:extLst>
          </p:cNvPr>
          <p:cNvSpPr>
            <a:spLocks noGrp="1"/>
          </p:cNvSpPr>
          <p:nvPr>
            <p:ph idx="1"/>
          </p:nvPr>
        </p:nvSpPr>
        <p:spPr/>
        <p:txBody>
          <a:bodyPr/>
          <a:lstStyle/>
          <a:p>
            <a:r>
              <a:rPr lang="en-US" dirty="0"/>
              <a:t>We are using USART protocol</a:t>
            </a:r>
          </a:p>
          <a:p>
            <a:r>
              <a:rPr lang="en-US" dirty="0"/>
              <a:t>USART PIN Configuration ,1-RXD:USART Receiver Pin, 2-TXD:USART Transmit Pin 3- XCK: USART Clock Pin .</a:t>
            </a:r>
          </a:p>
        </p:txBody>
      </p:sp>
      <p:pic>
        <p:nvPicPr>
          <p:cNvPr id="5" name="Picture 4">
            <a:extLst>
              <a:ext uri="{FF2B5EF4-FFF2-40B4-BE49-F238E27FC236}">
                <a16:creationId xmlns:a16="http://schemas.microsoft.com/office/drawing/2014/main" id="{BB835B91-7A9E-4A7A-8C8C-92FC49419CC4}"/>
              </a:ext>
            </a:extLst>
          </p:cNvPr>
          <p:cNvPicPr>
            <a:picLocks noChangeAspect="1"/>
          </p:cNvPicPr>
          <p:nvPr/>
        </p:nvPicPr>
        <p:blipFill rotWithShape="1">
          <a:blip r:embed="rId2"/>
          <a:srcRect l="3160" t="2820" r="1410" b="5751"/>
          <a:stretch/>
        </p:blipFill>
        <p:spPr>
          <a:xfrm>
            <a:off x="2301239" y="3931920"/>
            <a:ext cx="6644641" cy="2377440"/>
          </a:xfrm>
          <a:prstGeom prst="rect">
            <a:avLst/>
          </a:prstGeom>
        </p:spPr>
      </p:pic>
    </p:spTree>
    <p:extLst>
      <p:ext uri="{BB962C8B-B14F-4D97-AF65-F5344CB8AC3E}">
        <p14:creationId xmlns:p14="http://schemas.microsoft.com/office/powerpoint/2010/main" val="247808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2000"/>
                                        <p:tgtEl>
                                          <p:spTgt spid="3">
                                            <p:txEl>
                                              <p:pRg st="0" end="0"/>
                                            </p:txEl>
                                          </p:spTgt>
                                        </p:tgtEl>
                                      </p:cBhvr>
                                    </p:animEffect>
                                  </p:childTnLst>
                                </p:cTn>
                              </p:par>
                              <p:par>
                                <p:cTn id="15" presetID="21" presetClass="entr" presetSubtype="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47A7-E46F-43C3-948E-F89C674CB82B}"/>
              </a:ext>
            </a:extLst>
          </p:cNvPr>
          <p:cNvSpPr>
            <a:spLocks noGrp="1"/>
          </p:cNvSpPr>
          <p:nvPr>
            <p:ph type="title"/>
          </p:nvPr>
        </p:nvSpPr>
        <p:spPr/>
        <p:txBody>
          <a:bodyPr>
            <a:normAutofit/>
          </a:bodyPr>
          <a:lstStyle/>
          <a:p>
            <a:r>
              <a:rPr lang="en-US" sz="3200" dirty="0"/>
              <a:t>Bluetooth module UCSRB register</a:t>
            </a:r>
          </a:p>
        </p:txBody>
      </p:sp>
      <p:pic>
        <p:nvPicPr>
          <p:cNvPr id="5" name="Content Placeholder 4">
            <a:extLst>
              <a:ext uri="{FF2B5EF4-FFF2-40B4-BE49-F238E27FC236}">
                <a16:creationId xmlns:a16="http://schemas.microsoft.com/office/drawing/2014/main" id="{CC08F5CF-8347-4B23-8550-C3348C439951}"/>
              </a:ext>
            </a:extLst>
          </p:cNvPr>
          <p:cNvPicPr>
            <a:picLocks noGrp="1" noChangeAspect="1"/>
          </p:cNvPicPr>
          <p:nvPr>
            <p:ph idx="1"/>
          </p:nvPr>
        </p:nvPicPr>
        <p:blipFill>
          <a:blip r:embed="rId2"/>
          <a:stretch>
            <a:fillRect/>
          </a:stretch>
        </p:blipFill>
        <p:spPr>
          <a:xfrm>
            <a:off x="1394133" y="2043748"/>
            <a:ext cx="6200160" cy="3541712"/>
          </a:xfrm>
        </p:spPr>
      </p:pic>
    </p:spTree>
    <p:extLst>
      <p:ext uri="{BB962C8B-B14F-4D97-AF65-F5344CB8AC3E}">
        <p14:creationId xmlns:p14="http://schemas.microsoft.com/office/powerpoint/2010/main" val="307902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1)">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6A33-19AA-40D3-A7C5-1949B87C6EF6}"/>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A4F1F798-C55A-4B28-B7B6-1CE12B080F1F}"/>
              </a:ext>
            </a:extLst>
          </p:cNvPr>
          <p:cNvPicPr>
            <a:picLocks noGrp="1" noChangeAspect="1"/>
          </p:cNvPicPr>
          <p:nvPr>
            <p:ph idx="1"/>
          </p:nvPr>
        </p:nvPicPr>
        <p:blipFill>
          <a:blip r:embed="rId2"/>
          <a:stretch>
            <a:fillRect/>
          </a:stretch>
        </p:blipFill>
        <p:spPr>
          <a:xfrm>
            <a:off x="973622" y="253047"/>
            <a:ext cx="5518618" cy="5303735"/>
          </a:xfrm>
        </p:spPr>
      </p:pic>
      <p:sp>
        <p:nvSpPr>
          <p:cNvPr id="6" name="TextBox 5">
            <a:extLst>
              <a:ext uri="{FF2B5EF4-FFF2-40B4-BE49-F238E27FC236}">
                <a16:creationId xmlns:a16="http://schemas.microsoft.com/office/drawing/2014/main" id="{9D411477-42D8-48DE-A85A-8B270EF5F2E6}"/>
              </a:ext>
            </a:extLst>
          </p:cNvPr>
          <p:cNvSpPr txBox="1"/>
          <p:nvPr/>
        </p:nvSpPr>
        <p:spPr>
          <a:xfrm>
            <a:off x="6734491" y="2299454"/>
            <a:ext cx="4312920" cy="2031325"/>
          </a:xfrm>
          <a:prstGeom prst="rect">
            <a:avLst/>
          </a:prstGeom>
          <a:noFill/>
        </p:spPr>
        <p:txBody>
          <a:bodyPr wrap="square" rtlCol="0">
            <a:spAutoFit/>
          </a:bodyPr>
          <a:lstStyle/>
          <a:p>
            <a:r>
              <a:rPr lang="en-US" dirty="0"/>
              <a:t>For every letter there ‘s different readings ,so using a lot of if statements </a:t>
            </a:r>
          </a:p>
          <a:p>
            <a:r>
              <a:rPr lang="en-US" dirty="0"/>
              <a:t>In the code the microcontroller will detect the Arabic letter and will send it to the mobile app using </a:t>
            </a:r>
            <a:r>
              <a:rPr lang="en-US" dirty="0" err="1"/>
              <a:t>bluetooth</a:t>
            </a:r>
            <a:r>
              <a:rPr lang="en-US" dirty="0"/>
              <a:t> module  , and the app will convert the text into speech.</a:t>
            </a:r>
          </a:p>
        </p:txBody>
      </p:sp>
    </p:spTree>
    <p:extLst>
      <p:ext uri="{BB962C8B-B14F-4D97-AF65-F5344CB8AC3E}">
        <p14:creationId xmlns:p14="http://schemas.microsoft.com/office/powerpoint/2010/main" val="210348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3" dur="500"/>
                                        <p:tgtEl>
                                          <p:spTgt spid="6">
                                            <p:txEl>
                                              <p:pRg st="0" end="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C2038-D298-457E-B907-81A81276E784}"/>
              </a:ext>
            </a:extLst>
          </p:cNvPr>
          <p:cNvSpPr>
            <a:spLocks noGrp="1"/>
          </p:cNvSpPr>
          <p:nvPr>
            <p:ph type="title"/>
          </p:nvPr>
        </p:nvSpPr>
        <p:spPr/>
        <p:txBody>
          <a:bodyPr/>
          <a:lstStyle/>
          <a:p>
            <a:r>
              <a:rPr lang="en-US" dirty="0"/>
              <a:t>Prototype</a:t>
            </a:r>
          </a:p>
        </p:txBody>
      </p:sp>
      <p:pic>
        <p:nvPicPr>
          <p:cNvPr id="9" name="Content Placeholder 8">
            <a:extLst>
              <a:ext uri="{FF2B5EF4-FFF2-40B4-BE49-F238E27FC236}">
                <a16:creationId xmlns:a16="http://schemas.microsoft.com/office/drawing/2014/main" id="{2799DEF0-226E-4381-A902-C649EB11A837}"/>
              </a:ext>
            </a:extLst>
          </p:cNvPr>
          <p:cNvPicPr>
            <a:picLocks noGrp="1" noChangeAspect="1"/>
          </p:cNvPicPr>
          <p:nvPr>
            <p:ph idx="1"/>
          </p:nvPr>
        </p:nvPicPr>
        <p:blipFill>
          <a:blip r:embed="rId2"/>
          <a:stretch>
            <a:fillRect/>
          </a:stretch>
        </p:blipFill>
        <p:spPr>
          <a:xfrm>
            <a:off x="4131547" y="367348"/>
            <a:ext cx="7521570" cy="5271452"/>
          </a:xfrm>
        </p:spPr>
      </p:pic>
    </p:spTree>
    <p:extLst>
      <p:ext uri="{BB962C8B-B14F-4D97-AF65-F5344CB8AC3E}">
        <p14:creationId xmlns:p14="http://schemas.microsoft.com/office/powerpoint/2010/main" val="345269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8D290D-273C-4027-AA3D-023AE3A735AA}"/>
              </a:ext>
            </a:extLst>
          </p:cNvPr>
          <p:cNvPicPr>
            <a:picLocks noChangeAspect="1"/>
          </p:cNvPicPr>
          <p:nvPr/>
        </p:nvPicPr>
        <p:blipFill>
          <a:blip r:embed="rId2"/>
          <a:stretch>
            <a:fillRect/>
          </a:stretch>
        </p:blipFill>
        <p:spPr>
          <a:xfrm>
            <a:off x="7878007" y="552809"/>
            <a:ext cx="3485714" cy="5752381"/>
          </a:xfrm>
          <a:prstGeom prst="rect">
            <a:avLst/>
          </a:prstGeom>
        </p:spPr>
      </p:pic>
      <p:sp>
        <p:nvSpPr>
          <p:cNvPr id="6" name="TextBox 5">
            <a:extLst>
              <a:ext uri="{FF2B5EF4-FFF2-40B4-BE49-F238E27FC236}">
                <a16:creationId xmlns:a16="http://schemas.microsoft.com/office/drawing/2014/main" id="{2CC78E4B-14BC-42E3-B4E4-7BFE9FC52B3C}"/>
              </a:ext>
            </a:extLst>
          </p:cNvPr>
          <p:cNvSpPr txBox="1"/>
          <p:nvPr/>
        </p:nvSpPr>
        <p:spPr>
          <a:xfrm>
            <a:off x="1327355" y="412954"/>
            <a:ext cx="4352474" cy="1015663"/>
          </a:xfrm>
          <a:prstGeom prst="rect">
            <a:avLst/>
          </a:prstGeom>
          <a:noFill/>
        </p:spPr>
        <p:txBody>
          <a:bodyPr wrap="none" rtlCol="0">
            <a:spAutoFit/>
          </a:bodyPr>
          <a:lstStyle/>
          <a:p>
            <a:r>
              <a:rPr lang="en-US" sz="6000" dirty="0">
                <a:latin typeface="Arabic Typesetting" panose="03020402040406030203" pitchFamily="66" charset="-78"/>
                <a:cs typeface="Arabic Typesetting" panose="03020402040406030203" pitchFamily="66" charset="-78"/>
              </a:rPr>
              <a:t>Android logo APP </a:t>
            </a:r>
          </a:p>
        </p:txBody>
      </p:sp>
    </p:spTree>
    <p:extLst>
      <p:ext uri="{BB962C8B-B14F-4D97-AF65-F5344CB8AC3E}">
        <p14:creationId xmlns:p14="http://schemas.microsoft.com/office/powerpoint/2010/main" val="162059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DF00C9-38A7-429D-84CC-47156D9A2F37}"/>
              </a:ext>
            </a:extLst>
          </p:cNvPr>
          <p:cNvPicPr>
            <a:picLocks noChangeAspect="1"/>
          </p:cNvPicPr>
          <p:nvPr/>
        </p:nvPicPr>
        <p:blipFill>
          <a:blip r:embed="rId2"/>
          <a:stretch>
            <a:fillRect/>
          </a:stretch>
        </p:blipFill>
        <p:spPr>
          <a:xfrm>
            <a:off x="8025028" y="254931"/>
            <a:ext cx="3457143" cy="5752381"/>
          </a:xfrm>
          <a:prstGeom prst="rect">
            <a:avLst/>
          </a:prstGeom>
        </p:spPr>
      </p:pic>
      <p:sp>
        <p:nvSpPr>
          <p:cNvPr id="9" name="TextBox 8">
            <a:extLst>
              <a:ext uri="{FF2B5EF4-FFF2-40B4-BE49-F238E27FC236}">
                <a16:creationId xmlns:a16="http://schemas.microsoft.com/office/drawing/2014/main" id="{AB55AC82-CA6E-4704-B6B5-9CB921B71849}"/>
              </a:ext>
            </a:extLst>
          </p:cNvPr>
          <p:cNvSpPr txBox="1"/>
          <p:nvPr/>
        </p:nvSpPr>
        <p:spPr>
          <a:xfrm>
            <a:off x="1376518" y="530941"/>
            <a:ext cx="4719482" cy="1015663"/>
          </a:xfrm>
          <a:prstGeom prst="rect">
            <a:avLst/>
          </a:prstGeom>
          <a:noFill/>
        </p:spPr>
        <p:txBody>
          <a:bodyPr wrap="square" rtlCol="0">
            <a:spAutoFit/>
          </a:bodyPr>
          <a:lstStyle/>
          <a:p>
            <a:r>
              <a:rPr lang="en-US" sz="6000" dirty="0">
                <a:latin typeface="Arabic Typesetting" panose="03020402040406030203" pitchFamily="66" charset="-78"/>
                <a:cs typeface="Arabic Typesetting" panose="03020402040406030203" pitchFamily="66" charset="-78"/>
              </a:rPr>
              <a:t>Welcome Screen </a:t>
            </a:r>
          </a:p>
        </p:txBody>
      </p:sp>
    </p:spTree>
    <p:extLst>
      <p:ext uri="{BB962C8B-B14F-4D97-AF65-F5344CB8AC3E}">
        <p14:creationId xmlns:p14="http://schemas.microsoft.com/office/powerpoint/2010/main" val="1898843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A86930-64CC-4E38-B75E-D363FC19E84D}"/>
              </a:ext>
            </a:extLst>
          </p:cNvPr>
          <p:cNvPicPr>
            <a:picLocks noChangeAspect="1"/>
          </p:cNvPicPr>
          <p:nvPr/>
        </p:nvPicPr>
        <p:blipFill>
          <a:blip r:embed="rId2"/>
          <a:stretch>
            <a:fillRect/>
          </a:stretch>
        </p:blipFill>
        <p:spPr>
          <a:xfrm>
            <a:off x="8241956" y="490905"/>
            <a:ext cx="3495238" cy="5876190"/>
          </a:xfrm>
          <a:prstGeom prst="rect">
            <a:avLst/>
          </a:prstGeom>
        </p:spPr>
      </p:pic>
      <p:sp>
        <p:nvSpPr>
          <p:cNvPr id="6" name="TextBox 5">
            <a:extLst>
              <a:ext uri="{FF2B5EF4-FFF2-40B4-BE49-F238E27FC236}">
                <a16:creationId xmlns:a16="http://schemas.microsoft.com/office/drawing/2014/main" id="{9AAAE573-8055-4209-B42B-873B5ADAED0F}"/>
              </a:ext>
            </a:extLst>
          </p:cNvPr>
          <p:cNvSpPr txBox="1"/>
          <p:nvPr/>
        </p:nvSpPr>
        <p:spPr>
          <a:xfrm>
            <a:off x="1376518" y="530941"/>
            <a:ext cx="4719482" cy="1015663"/>
          </a:xfrm>
          <a:prstGeom prst="rect">
            <a:avLst/>
          </a:prstGeom>
          <a:noFill/>
        </p:spPr>
        <p:txBody>
          <a:bodyPr wrap="square" rtlCol="0">
            <a:spAutoFit/>
          </a:bodyPr>
          <a:lstStyle/>
          <a:p>
            <a:r>
              <a:rPr lang="en-US" sz="6000" dirty="0">
                <a:latin typeface="Arabic Typesetting" panose="03020402040406030203" pitchFamily="66" charset="-78"/>
                <a:cs typeface="Arabic Typesetting" panose="03020402040406030203" pitchFamily="66" charset="-78"/>
              </a:rPr>
              <a:t>Main Screen </a:t>
            </a:r>
          </a:p>
        </p:txBody>
      </p:sp>
    </p:spTree>
    <p:extLst>
      <p:ext uri="{BB962C8B-B14F-4D97-AF65-F5344CB8AC3E}">
        <p14:creationId xmlns:p14="http://schemas.microsoft.com/office/powerpoint/2010/main" val="3463881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FDC1CAA-4879-41D2-9A84-2399B78F52B1}"/>
              </a:ext>
            </a:extLst>
          </p:cNvPr>
          <p:cNvSpPr>
            <a:spLocks noGrp="1"/>
          </p:cNvSpPr>
          <p:nvPr>
            <p:ph idx="1"/>
          </p:nvPr>
        </p:nvSpPr>
        <p:spPr>
          <a:xfrm>
            <a:off x="1141412" y="2249487"/>
            <a:ext cx="9905999" cy="3541714"/>
          </a:xfrm>
        </p:spPr>
        <p:txBody>
          <a:bodyPr/>
          <a:lstStyle/>
          <a:p>
            <a:r>
              <a:rPr lang="en-US" dirty="0"/>
              <a:t>Check all device around by Bluetooth</a:t>
            </a:r>
          </a:p>
          <a:p>
            <a:r>
              <a:rPr lang="en-US" dirty="0"/>
              <a:t>Check enable Bluetooth or not</a:t>
            </a:r>
          </a:p>
          <a:p>
            <a:r>
              <a:rPr lang="en-US" dirty="0"/>
              <a:t>Check button if enable Bluetooth and connotation with device will enable or visible button start connotation and Received Text </a:t>
            </a:r>
          </a:p>
          <a:p>
            <a:r>
              <a:rPr lang="en-US" dirty="0"/>
              <a:t>Display Text in Text View  </a:t>
            </a:r>
          </a:p>
        </p:txBody>
      </p:sp>
      <p:sp>
        <p:nvSpPr>
          <p:cNvPr id="5" name="TextBox 4">
            <a:extLst>
              <a:ext uri="{FF2B5EF4-FFF2-40B4-BE49-F238E27FC236}">
                <a16:creationId xmlns:a16="http://schemas.microsoft.com/office/drawing/2014/main" id="{1497576D-F542-48F3-A751-4CAF7868F34D}"/>
              </a:ext>
            </a:extLst>
          </p:cNvPr>
          <p:cNvSpPr txBox="1"/>
          <p:nvPr/>
        </p:nvSpPr>
        <p:spPr>
          <a:xfrm>
            <a:off x="1374928" y="1233824"/>
            <a:ext cx="7149639" cy="1015663"/>
          </a:xfrm>
          <a:prstGeom prst="rect">
            <a:avLst/>
          </a:prstGeom>
          <a:noFill/>
        </p:spPr>
        <p:txBody>
          <a:bodyPr wrap="square" rtlCol="0">
            <a:spAutoFit/>
          </a:bodyPr>
          <a:lstStyle/>
          <a:p>
            <a:r>
              <a:rPr lang="en-US" sz="6000" dirty="0">
                <a:latin typeface="Arabic Typesetting" panose="03020402040406030203" pitchFamily="66" charset="-78"/>
                <a:cs typeface="Arabic Typesetting" panose="03020402040406030203" pitchFamily="66" charset="-78"/>
              </a:rPr>
              <a:t>Main Screen(body app) </a:t>
            </a:r>
          </a:p>
        </p:txBody>
      </p:sp>
    </p:spTree>
    <p:extLst>
      <p:ext uri="{BB962C8B-B14F-4D97-AF65-F5344CB8AC3E}">
        <p14:creationId xmlns:p14="http://schemas.microsoft.com/office/powerpoint/2010/main" val="317075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circle(in)">
                                      <p:cBhvr>
                                        <p:cTn id="10" dur="2000"/>
                                        <p:tgtEl>
                                          <p:spTgt spid="4">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circle(in)">
                                      <p:cBhvr>
                                        <p:cTn id="13" dur="2000"/>
                                        <p:tgtEl>
                                          <p:spTgt spid="4">
                                            <p:txEl>
                                              <p:pRg st="3" end="3"/>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circle(in)">
                                      <p:cBhvr>
                                        <p:cTn id="16"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B4786A-D401-4774-84D7-8378234D1B9C}"/>
              </a:ext>
            </a:extLst>
          </p:cNvPr>
          <p:cNvPicPr>
            <a:picLocks noGrp="1" noChangeAspect="1"/>
          </p:cNvPicPr>
          <p:nvPr>
            <p:ph idx="1"/>
          </p:nvPr>
        </p:nvPicPr>
        <p:blipFill>
          <a:blip r:embed="rId2"/>
          <a:stretch>
            <a:fillRect/>
          </a:stretch>
        </p:blipFill>
        <p:spPr>
          <a:xfrm>
            <a:off x="6854704" y="704192"/>
            <a:ext cx="4791728" cy="3541712"/>
          </a:xfrm>
        </p:spPr>
      </p:pic>
      <p:sp>
        <p:nvSpPr>
          <p:cNvPr id="6" name="Content Placeholder 2">
            <a:extLst>
              <a:ext uri="{FF2B5EF4-FFF2-40B4-BE49-F238E27FC236}">
                <a16:creationId xmlns:a16="http://schemas.microsoft.com/office/drawing/2014/main" id="{BBAF10DB-3533-4F0F-BC70-FE87D52A29A9}"/>
              </a:ext>
            </a:extLst>
          </p:cNvPr>
          <p:cNvSpPr txBox="1">
            <a:spLocks/>
          </p:cNvSpPr>
          <p:nvPr/>
        </p:nvSpPr>
        <p:spPr>
          <a:xfrm>
            <a:off x="631724" y="2857679"/>
            <a:ext cx="6222980" cy="114264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Final step we will convert between text to speech by function text to speech </a:t>
            </a:r>
          </a:p>
        </p:txBody>
      </p:sp>
      <p:sp>
        <p:nvSpPr>
          <p:cNvPr id="7" name="TextBox 6">
            <a:extLst>
              <a:ext uri="{FF2B5EF4-FFF2-40B4-BE49-F238E27FC236}">
                <a16:creationId xmlns:a16="http://schemas.microsoft.com/office/drawing/2014/main" id="{6BC69511-5734-4176-B321-DDBFFA6E98ED}"/>
              </a:ext>
            </a:extLst>
          </p:cNvPr>
          <p:cNvSpPr txBox="1"/>
          <p:nvPr/>
        </p:nvSpPr>
        <p:spPr>
          <a:xfrm>
            <a:off x="545568" y="1459385"/>
            <a:ext cx="5221051" cy="1015663"/>
          </a:xfrm>
          <a:prstGeom prst="rect">
            <a:avLst/>
          </a:prstGeom>
          <a:noFill/>
        </p:spPr>
        <p:txBody>
          <a:bodyPr wrap="square" rtlCol="0">
            <a:spAutoFit/>
          </a:bodyPr>
          <a:lstStyle/>
          <a:p>
            <a:r>
              <a:rPr lang="en-US" sz="6000" dirty="0"/>
              <a:t>Final step</a:t>
            </a:r>
            <a:endParaRPr lang="en-US" sz="60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156864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9C0B-AD22-480A-8E64-646B646D6FE8}"/>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619B4F6B-3477-4909-A462-08AC71D791B6}"/>
              </a:ext>
            </a:extLst>
          </p:cNvPr>
          <p:cNvSpPr>
            <a:spLocks noGrp="1"/>
          </p:cNvSpPr>
          <p:nvPr>
            <p:ph idx="1"/>
          </p:nvPr>
        </p:nvSpPr>
        <p:spPr/>
        <p:txBody>
          <a:bodyPr/>
          <a:lstStyle/>
          <a:p>
            <a:r>
              <a:rPr lang="en-US" dirty="0"/>
              <a:t>Abdullah </a:t>
            </a:r>
            <a:r>
              <a:rPr lang="en-US" dirty="0" err="1"/>
              <a:t>Abubker</a:t>
            </a:r>
            <a:r>
              <a:rPr lang="en-US" dirty="0"/>
              <a:t> – </a:t>
            </a:r>
            <a:r>
              <a:rPr lang="en-US" dirty="0" err="1"/>
              <a:t>atmega</a:t>
            </a:r>
            <a:r>
              <a:rPr lang="en-US" dirty="0"/>
              <a:t> programing, group organizer</a:t>
            </a:r>
          </a:p>
          <a:p>
            <a:r>
              <a:rPr lang="en-US" dirty="0" err="1"/>
              <a:t>Mostfa</a:t>
            </a:r>
            <a:r>
              <a:rPr lang="en-US" dirty="0"/>
              <a:t> </a:t>
            </a:r>
            <a:r>
              <a:rPr lang="en-US" dirty="0" err="1"/>
              <a:t>Nabeh</a:t>
            </a:r>
            <a:r>
              <a:rPr lang="en-US" dirty="0"/>
              <a:t> – App development ,sharing ideas</a:t>
            </a:r>
          </a:p>
          <a:p>
            <a:r>
              <a:rPr lang="en-US" dirty="0"/>
              <a:t>Ahmed Helmy - </a:t>
            </a:r>
            <a:r>
              <a:rPr lang="en-US" sz="2000" dirty="0"/>
              <a:t>good discussions  about the project</a:t>
            </a:r>
          </a:p>
        </p:txBody>
      </p:sp>
    </p:spTree>
    <p:extLst>
      <p:ext uri="{BB962C8B-B14F-4D97-AF65-F5344CB8AC3E}">
        <p14:creationId xmlns:p14="http://schemas.microsoft.com/office/powerpoint/2010/main" val="237583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16" presetClass="entr" presetSubtype="2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108B-1D72-4BB6-9FB2-554661F4C2DD}"/>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38E4E17A-B2E3-4522-B0E9-B458338DDC3E}"/>
              </a:ext>
            </a:extLst>
          </p:cNvPr>
          <p:cNvSpPr>
            <a:spLocks noGrp="1"/>
          </p:cNvSpPr>
          <p:nvPr>
            <p:ph idx="1"/>
          </p:nvPr>
        </p:nvSpPr>
        <p:spPr/>
        <p:txBody>
          <a:bodyPr/>
          <a:lstStyle/>
          <a:p>
            <a:pPr marL="0" indent="0">
              <a:buNone/>
            </a:pPr>
            <a:r>
              <a:rPr lang="en-US" dirty="0"/>
              <a:t> Using atmega32 with 5 flex sensor ,Adxl335 sensor and Bluetooth module ,and link it with a mobile app that convert the text into speech !</a:t>
            </a:r>
          </a:p>
          <a:p>
            <a:pPr marL="0" indent="0">
              <a:buNone/>
            </a:pPr>
            <a:endParaRPr lang="en-US" dirty="0"/>
          </a:p>
        </p:txBody>
      </p:sp>
    </p:spTree>
    <p:extLst>
      <p:ext uri="{BB962C8B-B14F-4D97-AF65-F5344CB8AC3E}">
        <p14:creationId xmlns:p14="http://schemas.microsoft.com/office/powerpoint/2010/main" val="14140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mph" presetSubtype="0" fill="remove" nodeType="clickEffect">
                                  <p:stCondLst>
                                    <p:cond delay="0"/>
                                  </p:stCondLst>
                                  <p:childTnLst>
                                    <p:animClr clrSpc="rgb" dir="cw">
                                      <p:cBhvr override="childStyle">
                                        <p:cTn id="11" dur="250" autoRev="1" fill="remove"/>
                                        <p:tgtEl>
                                          <p:spTgt spid="3">
                                            <p:txEl>
                                              <p:pRg st="0" end="0"/>
                                            </p:txEl>
                                          </p:spTgt>
                                        </p:tgtEl>
                                        <p:attrNameLst>
                                          <p:attrName>style.color</p:attrName>
                                        </p:attrNameLst>
                                      </p:cBhvr>
                                      <p:to>
                                        <a:schemeClr val="bg1"/>
                                      </p:to>
                                    </p:animClr>
                                    <p:animClr clrSpc="rgb" dir="cw">
                                      <p:cBhvr>
                                        <p:cTn id="12" dur="250" autoRev="1" fill="remove"/>
                                        <p:tgtEl>
                                          <p:spTgt spid="3">
                                            <p:txEl>
                                              <p:pRg st="0" end="0"/>
                                            </p:txEl>
                                          </p:spTgt>
                                        </p:tgtEl>
                                        <p:attrNameLst>
                                          <p:attrName>fillcolor</p:attrName>
                                        </p:attrNameLst>
                                      </p:cBhvr>
                                      <p:to>
                                        <a:schemeClr val="bg1"/>
                                      </p:to>
                                    </p:animClr>
                                    <p:set>
                                      <p:cBhvr>
                                        <p:cTn id="13" dur="250" autoRev="1" fill="remove"/>
                                        <p:tgtEl>
                                          <p:spTgt spid="3">
                                            <p:txEl>
                                              <p:pRg st="0" end="0"/>
                                            </p:txEl>
                                          </p:spTgt>
                                        </p:tgtEl>
                                        <p:attrNameLst>
                                          <p:attrName>fill.type</p:attrName>
                                        </p:attrNameLst>
                                      </p:cBhvr>
                                      <p:to>
                                        <p:strVal val="solid"/>
                                      </p:to>
                                    </p:set>
                                    <p:set>
                                      <p:cBhvr>
                                        <p:cTn id="14" dur="250" autoRev="1" fill="remove"/>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F135E-B007-495D-ADBB-FCE790AC5AE8}"/>
              </a:ext>
            </a:extLst>
          </p:cNvPr>
          <p:cNvSpPr>
            <a:spLocks noGrp="1"/>
          </p:cNvSpPr>
          <p:nvPr>
            <p:ph type="title"/>
          </p:nvPr>
        </p:nvSpPr>
        <p:spPr/>
        <p:txBody>
          <a:bodyPr/>
          <a:lstStyle/>
          <a:p>
            <a:r>
              <a:rPr lang="en-US" dirty="0"/>
              <a:t>1-Flex sensor</a:t>
            </a:r>
          </a:p>
        </p:txBody>
      </p:sp>
      <p:pic>
        <p:nvPicPr>
          <p:cNvPr id="10" name="Content Placeholder 9">
            <a:extLst>
              <a:ext uri="{FF2B5EF4-FFF2-40B4-BE49-F238E27FC236}">
                <a16:creationId xmlns:a16="http://schemas.microsoft.com/office/drawing/2014/main" id="{4757F85F-16AD-4A3B-97E1-1B3CE33FDB11}"/>
              </a:ext>
            </a:extLst>
          </p:cNvPr>
          <p:cNvPicPr>
            <a:picLocks noGrp="1" noChangeAspect="1"/>
          </p:cNvPicPr>
          <p:nvPr>
            <p:ph idx="1"/>
          </p:nvPr>
        </p:nvPicPr>
        <p:blipFill>
          <a:blip r:embed="rId2"/>
          <a:stretch>
            <a:fillRect/>
          </a:stretch>
        </p:blipFill>
        <p:spPr bwMode="auto">
          <a:xfrm rot="16200000">
            <a:off x="1376317" y="2198688"/>
            <a:ext cx="2669632" cy="35417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059F22D2-8408-4B70-BAEB-2085021A5DC6}"/>
              </a:ext>
            </a:extLst>
          </p:cNvPr>
          <p:cNvPicPr>
            <a:picLocks noChangeAspect="1"/>
          </p:cNvPicPr>
          <p:nvPr/>
        </p:nvPicPr>
        <p:blipFill>
          <a:blip r:embed="rId3"/>
          <a:stretch>
            <a:fillRect/>
          </a:stretch>
        </p:blipFill>
        <p:spPr>
          <a:xfrm>
            <a:off x="5036820" y="2649968"/>
            <a:ext cx="5715000" cy="2438400"/>
          </a:xfrm>
          <a:prstGeom prst="rect">
            <a:avLst/>
          </a:prstGeom>
        </p:spPr>
      </p:pic>
    </p:spTree>
    <p:extLst>
      <p:ext uri="{BB962C8B-B14F-4D97-AF65-F5344CB8AC3E}">
        <p14:creationId xmlns:p14="http://schemas.microsoft.com/office/powerpoint/2010/main" val="138887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4B98-B34F-4A75-8DC6-3AE5202405E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F8015BD-0BFB-4C61-94DB-F68848F0B627}"/>
              </a:ext>
            </a:extLst>
          </p:cNvPr>
          <p:cNvSpPr>
            <a:spLocks noGrp="1"/>
          </p:cNvSpPr>
          <p:nvPr>
            <p:ph idx="1"/>
          </p:nvPr>
        </p:nvSpPr>
        <p:spPr/>
        <p:txBody>
          <a:bodyPr/>
          <a:lstStyle/>
          <a:p>
            <a:pPr marL="0" indent="0">
              <a:buNone/>
            </a:pPr>
            <a:r>
              <a:rPr lang="en-US" dirty="0"/>
              <a:t> </a:t>
            </a:r>
          </a:p>
          <a:p>
            <a:r>
              <a:rPr lang="en-US" dirty="0"/>
              <a:t>The value of flux sensor moving between 35k and 17k The optimal value of  R1 is 50k that gives  the widest range of (Vo ) using voltage divider  rule  , so this will make it easy to detect the difference between litters.</a:t>
            </a:r>
          </a:p>
          <a:p>
            <a:endParaRPr lang="en-US" dirty="0"/>
          </a:p>
          <a:p>
            <a:pPr marL="0" indent="0">
              <a:buNone/>
            </a:pPr>
            <a:endParaRPr lang="en-US" dirty="0"/>
          </a:p>
        </p:txBody>
      </p:sp>
      <p:pic>
        <p:nvPicPr>
          <p:cNvPr id="4" name="Picture 3">
            <a:extLst>
              <a:ext uri="{FF2B5EF4-FFF2-40B4-BE49-F238E27FC236}">
                <a16:creationId xmlns:a16="http://schemas.microsoft.com/office/drawing/2014/main" id="{6B22A7C1-44FA-4925-A83C-22518919DDA9}"/>
              </a:ext>
            </a:extLst>
          </p:cNvPr>
          <p:cNvPicPr>
            <a:picLocks noChangeAspect="1"/>
          </p:cNvPicPr>
          <p:nvPr/>
        </p:nvPicPr>
        <p:blipFill>
          <a:blip r:embed="rId2"/>
          <a:stretch>
            <a:fillRect/>
          </a:stretch>
        </p:blipFill>
        <p:spPr>
          <a:xfrm>
            <a:off x="3328351" y="217488"/>
            <a:ext cx="5715000" cy="2438400"/>
          </a:xfrm>
          <a:prstGeom prst="rect">
            <a:avLst/>
          </a:prstGeom>
        </p:spPr>
      </p:pic>
    </p:spTree>
    <p:extLst>
      <p:ext uri="{BB962C8B-B14F-4D97-AF65-F5344CB8AC3E}">
        <p14:creationId xmlns:p14="http://schemas.microsoft.com/office/powerpoint/2010/main" val="119565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EACA-B555-4F03-9DF9-3E0A951BEFEF}"/>
              </a:ext>
            </a:extLst>
          </p:cNvPr>
          <p:cNvSpPr>
            <a:spLocks noGrp="1"/>
          </p:cNvSpPr>
          <p:nvPr>
            <p:ph type="title"/>
          </p:nvPr>
        </p:nvSpPr>
        <p:spPr/>
        <p:txBody>
          <a:bodyPr/>
          <a:lstStyle/>
          <a:p>
            <a:r>
              <a:rPr lang="en-US" dirty="0" err="1"/>
              <a:t>ADc</a:t>
            </a:r>
            <a:endParaRPr lang="en-US" dirty="0"/>
          </a:p>
        </p:txBody>
      </p:sp>
      <p:sp>
        <p:nvSpPr>
          <p:cNvPr id="3" name="Content Placeholder 2">
            <a:extLst>
              <a:ext uri="{FF2B5EF4-FFF2-40B4-BE49-F238E27FC236}">
                <a16:creationId xmlns:a16="http://schemas.microsoft.com/office/drawing/2014/main" id="{CA699482-BE46-4E34-8D6D-E7359DE43CEF}"/>
              </a:ext>
            </a:extLst>
          </p:cNvPr>
          <p:cNvSpPr>
            <a:spLocks noGrp="1"/>
          </p:cNvSpPr>
          <p:nvPr>
            <p:ph idx="1"/>
          </p:nvPr>
        </p:nvSpPr>
        <p:spPr/>
        <p:txBody>
          <a:bodyPr/>
          <a:lstStyle/>
          <a:p>
            <a:r>
              <a:rPr lang="en-US" dirty="0" err="1"/>
              <a:t>Adc</a:t>
            </a:r>
            <a:r>
              <a:rPr lang="en-US" dirty="0"/>
              <a:t> stands for Analog to Digital convertor , Most real world data is analog. Whether it be pressure, temperature, voltage, etc. their variation is always analog in nature. An embedded system uses the ADC to collect information about the external world (data acquisition system.) The input signal is usually an analog voltage, and the output is a binary number.</a:t>
            </a:r>
          </a:p>
        </p:txBody>
      </p:sp>
    </p:spTree>
    <p:extLst>
      <p:ext uri="{BB962C8B-B14F-4D97-AF65-F5344CB8AC3E}">
        <p14:creationId xmlns:p14="http://schemas.microsoft.com/office/powerpoint/2010/main" val="234745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584DC-F27C-498C-87EA-279E35FF49D7}"/>
              </a:ext>
            </a:extLst>
          </p:cNvPr>
          <p:cNvSpPr>
            <a:spLocks noGrp="1"/>
          </p:cNvSpPr>
          <p:nvPr>
            <p:ph type="title"/>
          </p:nvPr>
        </p:nvSpPr>
        <p:spPr/>
        <p:txBody>
          <a:bodyPr/>
          <a:lstStyle/>
          <a:p>
            <a:r>
              <a:rPr lang="en-US" dirty="0" err="1"/>
              <a:t>adc</a:t>
            </a:r>
            <a:endParaRPr lang="en-US" dirty="0"/>
          </a:p>
        </p:txBody>
      </p:sp>
      <p:sp>
        <p:nvSpPr>
          <p:cNvPr id="3" name="Content Placeholder 2">
            <a:extLst>
              <a:ext uri="{FF2B5EF4-FFF2-40B4-BE49-F238E27FC236}">
                <a16:creationId xmlns:a16="http://schemas.microsoft.com/office/drawing/2014/main" id="{AA93BC99-65C1-485F-B97F-C4960D20D77B}"/>
              </a:ext>
            </a:extLst>
          </p:cNvPr>
          <p:cNvSpPr>
            <a:spLocks noGrp="1"/>
          </p:cNvSpPr>
          <p:nvPr>
            <p:ph idx="1"/>
          </p:nvPr>
        </p:nvSpPr>
        <p:spPr/>
        <p:txBody>
          <a:bodyPr/>
          <a:lstStyle/>
          <a:p>
            <a:r>
              <a:rPr lang="en-US" dirty="0"/>
              <a:t>Microcontrollers are meant to deal with digital information. They only understand ’0′ and ’1′ values. So what if we need to get some non-digital data in to microcontroller. The only way is to digitize or simply speaking to convert analog in to digital. This is why almost all microcontrollers are featured with ADC module .</a:t>
            </a:r>
          </a:p>
        </p:txBody>
      </p:sp>
      <p:pic>
        <p:nvPicPr>
          <p:cNvPr id="5" name="Picture 4">
            <a:extLst>
              <a:ext uri="{FF2B5EF4-FFF2-40B4-BE49-F238E27FC236}">
                <a16:creationId xmlns:a16="http://schemas.microsoft.com/office/drawing/2014/main" id="{16C93323-5F2D-424C-AED3-B4EC7551BC05}"/>
              </a:ext>
            </a:extLst>
          </p:cNvPr>
          <p:cNvPicPr>
            <a:picLocks noChangeAspect="1"/>
          </p:cNvPicPr>
          <p:nvPr/>
        </p:nvPicPr>
        <p:blipFill>
          <a:blip r:embed="rId2"/>
          <a:stretch>
            <a:fillRect/>
          </a:stretch>
        </p:blipFill>
        <p:spPr>
          <a:xfrm>
            <a:off x="3599497" y="618518"/>
            <a:ext cx="6029325" cy="1114425"/>
          </a:xfrm>
          <a:prstGeom prst="rect">
            <a:avLst/>
          </a:prstGeom>
        </p:spPr>
      </p:pic>
    </p:spTree>
    <p:extLst>
      <p:ext uri="{BB962C8B-B14F-4D97-AF65-F5344CB8AC3E}">
        <p14:creationId xmlns:p14="http://schemas.microsoft.com/office/powerpoint/2010/main" val="159241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D8C53-C496-4784-81EF-214A232BF55A}"/>
              </a:ext>
            </a:extLst>
          </p:cNvPr>
          <p:cNvSpPr>
            <a:spLocks noGrp="1"/>
          </p:cNvSpPr>
          <p:nvPr>
            <p:ph type="title"/>
          </p:nvPr>
        </p:nvSpPr>
        <p:spPr/>
        <p:txBody>
          <a:bodyPr/>
          <a:lstStyle/>
          <a:p>
            <a:r>
              <a:rPr lang="en-US" dirty="0" err="1"/>
              <a:t>adc</a:t>
            </a:r>
            <a:endParaRPr lang="en-US" dirty="0"/>
          </a:p>
        </p:txBody>
      </p:sp>
      <p:sp>
        <p:nvSpPr>
          <p:cNvPr id="3" name="Content Placeholder 2">
            <a:extLst>
              <a:ext uri="{FF2B5EF4-FFF2-40B4-BE49-F238E27FC236}">
                <a16:creationId xmlns:a16="http://schemas.microsoft.com/office/drawing/2014/main" id="{9CC754A1-27EC-40F8-ACFD-23DC0992C15C}"/>
              </a:ext>
            </a:extLst>
          </p:cNvPr>
          <p:cNvSpPr>
            <a:spLocks noGrp="1"/>
          </p:cNvSpPr>
          <p:nvPr>
            <p:ph idx="1"/>
          </p:nvPr>
        </p:nvSpPr>
        <p:spPr/>
        <p:txBody>
          <a:bodyPr/>
          <a:lstStyle/>
          <a:p>
            <a:r>
              <a:rPr lang="en-US" dirty="0"/>
              <a:t>Atmega32 has 8 channels ( 8 pins) for ADC. It is 10 bit resolution (produces 10 bit digital output).•It can hold values from 0 – 1023 ,</a:t>
            </a:r>
          </a:p>
          <a:p>
            <a:r>
              <a:rPr lang="en-US" dirty="0"/>
              <a:t>We are using 8 pins in this project 5 for </a:t>
            </a:r>
            <a:r>
              <a:rPr lang="en-US" dirty="0" err="1"/>
              <a:t>flexs</a:t>
            </a:r>
            <a:r>
              <a:rPr lang="en-US" dirty="0"/>
              <a:t> and 3 pin for </a:t>
            </a:r>
            <a:r>
              <a:rPr lang="en-US" dirty="0" err="1"/>
              <a:t>Adxl</a:t>
            </a:r>
            <a:r>
              <a:rPr lang="en-US" dirty="0"/>
              <a:t> 335 .</a:t>
            </a:r>
          </a:p>
        </p:txBody>
      </p:sp>
    </p:spTree>
    <p:extLst>
      <p:ext uri="{BB962C8B-B14F-4D97-AF65-F5344CB8AC3E}">
        <p14:creationId xmlns:p14="http://schemas.microsoft.com/office/powerpoint/2010/main" val="377421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231</TotalTime>
  <Words>920</Words>
  <Application>Microsoft Office PowerPoint</Application>
  <PresentationFormat>Widescreen</PresentationFormat>
  <Paragraphs>69</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Arabic Typesetting</vt:lpstr>
      <vt:lpstr>Arial</vt:lpstr>
      <vt:lpstr>Tw Cen MT</vt:lpstr>
      <vt:lpstr>Circuit</vt:lpstr>
      <vt:lpstr>Arabic sign language gloves using atmega32 </vt:lpstr>
      <vt:lpstr>PowerPoint Presentation</vt:lpstr>
      <vt:lpstr>Team members</vt:lpstr>
      <vt:lpstr>Implementation</vt:lpstr>
      <vt:lpstr>1-Flex sensor</vt:lpstr>
      <vt:lpstr>PowerPoint Presentation</vt:lpstr>
      <vt:lpstr>ADc</vt:lpstr>
      <vt:lpstr>adc</vt:lpstr>
      <vt:lpstr>adc</vt:lpstr>
      <vt:lpstr>Adc RESOLUTION (STEP)</vt:lpstr>
      <vt:lpstr>Adc RESOLUTION (STEP)</vt:lpstr>
      <vt:lpstr>adc</vt:lpstr>
      <vt:lpstr>adc</vt:lpstr>
      <vt:lpstr>Adc  -  ADCSRA  Register</vt:lpstr>
      <vt:lpstr>Adc  -  ADCSRA  Register</vt:lpstr>
      <vt:lpstr>Adc ADCSRA  Register</vt:lpstr>
      <vt:lpstr>ADXL335 Sensor</vt:lpstr>
      <vt:lpstr>ADXL335 SEnsor</vt:lpstr>
      <vt:lpstr>ADXL335 SEnsor</vt:lpstr>
      <vt:lpstr>bluetooth module hc-05</vt:lpstr>
      <vt:lpstr>bluetooth module hc-05</vt:lpstr>
      <vt:lpstr>Bluetooth module UCSRB register</vt:lpstr>
      <vt:lpstr>PowerPoint Presentation</vt:lpstr>
      <vt:lpstr>Prototype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Arabic sign language gloves</dc:title>
  <dc:creator>abdullah sawey</dc:creator>
  <cp:lastModifiedBy>Mostafa Nabieh</cp:lastModifiedBy>
  <cp:revision>25</cp:revision>
  <dcterms:created xsi:type="dcterms:W3CDTF">2020-04-05T22:17:04Z</dcterms:created>
  <dcterms:modified xsi:type="dcterms:W3CDTF">2020-04-06T08:52:24Z</dcterms:modified>
</cp:coreProperties>
</file>