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 id="2147483931" r:id="rId2"/>
  </p:sldMasterIdLst>
  <p:notesMasterIdLst>
    <p:notesMasterId r:id="rId58"/>
  </p:notesMasterIdLst>
  <p:sldIdLst>
    <p:sldId id="497" r:id="rId3"/>
    <p:sldId id="439" r:id="rId4"/>
    <p:sldId id="475" r:id="rId5"/>
    <p:sldId id="259" r:id="rId6"/>
    <p:sldId id="366" r:id="rId7"/>
    <p:sldId id="476" r:id="rId8"/>
    <p:sldId id="490" r:id="rId9"/>
    <p:sldId id="491" r:id="rId10"/>
    <p:sldId id="477" r:id="rId11"/>
    <p:sldId id="478" r:id="rId12"/>
    <p:sldId id="480" r:id="rId13"/>
    <p:sldId id="484" r:id="rId14"/>
    <p:sldId id="487" r:id="rId15"/>
    <p:sldId id="488" r:id="rId16"/>
    <p:sldId id="489" r:id="rId17"/>
    <p:sldId id="444" r:id="rId18"/>
    <p:sldId id="445" r:id="rId19"/>
    <p:sldId id="446" r:id="rId20"/>
    <p:sldId id="447" r:id="rId21"/>
    <p:sldId id="448" r:id="rId22"/>
    <p:sldId id="498" r:id="rId23"/>
    <p:sldId id="449" r:id="rId24"/>
    <p:sldId id="450" r:id="rId25"/>
    <p:sldId id="451" r:id="rId26"/>
    <p:sldId id="452" r:id="rId27"/>
    <p:sldId id="453" r:id="rId28"/>
    <p:sldId id="454" r:id="rId29"/>
    <p:sldId id="455" r:id="rId30"/>
    <p:sldId id="456" r:id="rId31"/>
    <p:sldId id="457" r:id="rId32"/>
    <p:sldId id="492" r:id="rId33"/>
    <p:sldId id="458" r:id="rId34"/>
    <p:sldId id="459" r:id="rId35"/>
    <p:sldId id="493" r:id="rId36"/>
    <p:sldId id="461" r:id="rId37"/>
    <p:sldId id="460" r:id="rId38"/>
    <p:sldId id="462" r:id="rId39"/>
    <p:sldId id="494" r:id="rId40"/>
    <p:sldId id="463" r:id="rId41"/>
    <p:sldId id="464" r:id="rId42"/>
    <p:sldId id="495" r:id="rId43"/>
    <p:sldId id="465" r:id="rId44"/>
    <p:sldId id="466" r:id="rId45"/>
    <p:sldId id="467" r:id="rId46"/>
    <p:sldId id="468" r:id="rId47"/>
    <p:sldId id="469" r:id="rId48"/>
    <p:sldId id="470" r:id="rId49"/>
    <p:sldId id="471" r:id="rId50"/>
    <p:sldId id="472" r:id="rId51"/>
    <p:sldId id="433" r:id="rId52"/>
    <p:sldId id="434" r:id="rId53"/>
    <p:sldId id="435" r:id="rId54"/>
    <p:sldId id="436" r:id="rId55"/>
    <p:sldId id="473" r:id="rId56"/>
    <p:sldId id="496" r:id="rId57"/>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336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62" autoAdjust="0"/>
    <p:restoredTop sz="90035" autoAdjust="0"/>
  </p:normalViewPr>
  <p:slideViewPr>
    <p:cSldViewPr>
      <p:cViewPr varScale="1">
        <p:scale>
          <a:sx n="66" d="100"/>
          <a:sy n="66" d="100"/>
        </p:scale>
        <p:origin x="1398" y="78"/>
      </p:cViewPr>
      <p:guideLst>
        <p:guide orient="horz" pos="2160"/>
        <p:guide pos="2880"/>
      </p:guideLst>
    </p:cSldViewPr>
  </p:slideViewPr>
  <p:outlineViewPr>
    <p:cViewPr>
      <p:scale>
        <a:sx n="33" d="100"/>
        <a:sy n="33" d="100"/>
      </p:scale>
      <p:origin x="24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Times New Roman" pitchFamily="18" charset="0"/>
              </a:defRPr>
            </a:lvl1pPr>
          </a:lstStyle>
          <a:p>
            <a:pPr>
              <a:defRPr/>
            </a:pPr>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Times New Roman" pitchFamily="18" charset="0"/>
              </a:defRPr>
            </a:lvl1pPr>
          </a:lstStyle>
          <a:p>
            <a:pPr>
              <a:defRPr/>
            </a:pPr>
            <a:endParaRPr lang="en-U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Times New Roman" pitchFamily="18" charset="0"/>
              </a:defRPr>
            </a:lvl1pPr>
          </a:lstStyle>
          <a:p>
            <a:pPr>
              <a:defRPr/>
            </a:pPr>
            <a:fld id="{C92BA456-B382-4E9A-9B72-5094BA817D0C}" type="slidenum">
              <a:rPr lang="ar-SA"/>
              <a:pPr>
                <a:defRPr/>
              </a:pPr>
              <a:t>‹#›</a:t>
            </a:fld>
            <a:endParaRPr lang="en-US"/>
          </a:p>
        </p:txBody>
      </p:sp>
    </p:spTree>
    <p:extLst>
      <p:ext uri="{BB962C8B-B14F-4D97-AF65-F5344CB8AC3E}">
        <p14:creationId xmlns:p14="http://schemas.microsoft.com/office/powerpoint/2010/main" val="538916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Objective: to learn about the threats that exist on the network and how we can do our part to protect our computers and information.</a:t>
            </a:r>
          </a:p>
          <a:p>
            <a:endParaRPr lang="en-US" dirty="0"/>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3</a:t>
            </a:fld>
            <a:endParaRPr lang="en-US" dirty="0"/>
          </a:p>
        </p:txBody>
      </p:sp>
    </p:spTree>
    <p:extLst>
      <p:ext uri="{BB962C8B-B14F-4D97-AF65-F5344CB8AC3E}">
        <p14:creationId xmlns:p14="http://schemas.microsoft.com/office/powerpoint/2010/main" val="2707983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 the context of computer and network security Social Engineering refers to a collection of techniques used to deceive internal users into performing specific actions or revealing confidential information.</a:t>
            </a:r>
          </a:p>
          <a:p>
            <a:endParaRPr lang="en-US" dirty="0"/>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19</a:t>
            </a:fld>
            <a:endParaRPr lang="en-US" dirty="0"/>
          </a:p>
        </p:txBody>
      </p:sp>
    </p:spTree>
    <p:extLst>
      <p:ext uri="{BB962C8B-B14F-4D97-AF65-F5344CB8AC3E}">
        <p14:creationId xmlns:p14="http://schemas.microsoft.com/office/powerpoint/2010/main" val="3590738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phisher typically contact the target individual (the </a:t>
            </a:r>
            <a:r>
              <a:rPr lang="en-US" dirty="0" err="1"/>
              <a:t>phishee</a:t>
            </a:r>
            <a:r>
              <a:rPr lang="en-US" dirty="0"/>
              <a:t>) via email. </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a:t>
            </a:r>
            <a:r>
              <a:rPr lang="en-US" dirty="0" err="1"/>
              <a:t>phisher</a:t>
            </a:r>
            <a:r>
              <a:rPr lang="en-US" dirty="0"/>
              <a:t> might ask for verification of information, such as passwords or usernames in order prevent some terrible consequence from occurring. </a:t>
            </a:r>
          </a:p>
          <a:p>
            <a:endParaRPr lang="en-US" dirty="0"/>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20</a:t>
            </a:fld>
            <a:endParaRPr lang="en-US"/>
          </a:p>
        </p:txBody>
      </p:sp>
    </p:spTree>
    <p:extLst>
      <p:ext uri="{BB962C8B-B14F-4D97-AF65-F5344CB8AC3E}">
        <p14:creationId xmlns:p14="http://schemas.microsoft.com/office/powerpoint/2010/main" val="668306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 general, </a:t>
            </a:r>
            <a:r>
              <a:rPr lang="en-US" dirty="0" err="1"/>
              <a:t>DoS</a:t>
            </a:r>
            <a:r>
              <a:rPr lang="en-US" dirty="0"/>
              <a:t> attacks seek to:</a:t>
            </a:r>
          </a:p>
          <a:p>
            <a:pPr lvl="1"/>
            <a:r>
              <a:rPr lang="en-US" dirty="0"/>
              <a:t>Flood a system or network with traffic to prevent legitimate network traffic from flowing </a:t>
            </a:r>
          </a:p>
          <a:p>
            <a:pPr lvl="1"/>
            <a:r>
              <a:rPr lang="en-US" dirty="0"/>
              <a:t>Disrupt connections between a client and server to prevent access to a service</a:t>
            </a:r>
          </a:p>
          <a:p>
            <a:endParaRPr lang="en-US" dirty="0"/>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26</a:t>
            </a:fld>
            <a:endParaRPr lang="en-US"/>
          </a:p>
        </p:txBody>
      </p:sp>
    </p:spTree>
    <p:extLst>
      <p:ext uri="{BB962C8B-B14F-4D97-AF65-F5344CB8AC3E}">
        <p14:creationId xmlns:p14="http://schemas.microsoft.com/office/powerpoint/2010/main" val="2989370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err="1"/>
              <a:t>DDoS</a:t>
            </a:r>
            <a:r>
              <a:rPr lang="en-US" dirty="0"/>
              <a:t> operates on a much larger scale than </a:t>
            </a:r>
            <a:r>
              <a:rPr lang="en-US" dirty="0" err="1"/>
              <a:t>DoS</a:t>
            </a:r>
            <a:r>
              <a:rPr lang="en-US" dirty="0"/>
              <a:t> attacks. </a:t>
            </a:r>
          </a:p>
          <a:p>
            <a:endParaRPr lang="en-US" dirty="0"/>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28</a:t>
            </a:fld>
            <a:endParaRPr lang="en-US"/>
          </a:p>
        </p:txBody>
      </p:sp>
    </p:spTree>
    <p:extLst>
      <p:ext uri="{BB962C8B-B14F-4D97-AF65-F5344CB8AC3E}">
        <p14:creationId xmlns:p14="http://schemas.microsoft.com/office/powerpoint/2010/main" val="1948620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ar-EG" dirty="0"/>
              <a:t>تدابير</a:t>
            </a:r>
            <a:r>
              <a:rPr lang="ar-EG" baseline="0" dirty="0"/>
              <a:t> امنية مشتركة</a:t>
            </a:r>
            <a:endParaRPr lang="en-US" dirty="0"/>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36</a:t>
            </a:fld>
            <a:endParaRPr lang="en-US"/>
          </a:p>
        </p:txBody>
      </p:sp>
    </p:spTree>
    <p:extLst>
      <p:ext uri="{BB962C8B-B14F-4D97-AF65-F5344CB8AC3E}">
        <p14:creationId xmlns:p14="http://schemas.microsoft.com/office/powerpoint/2010/main" val="42356670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Many web browsers include a pop-up blocker feature by default. Note that some programs and web pages create necessary and desirable pop-ups. </a:t>
            </a:r>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43</a:t>
            </a:fld>
            <a:endParaRPr lang="en-US" dirty="0"/>
          </a:p>
        </p:txBody>
      </p:sp>
    </p:spTree>
    <p:extLst>
      <p:ext uri="{BB962C8B-B14F-4D97-AF65-F5344CB8AC3E}">
        <p14:creationId xmlns:p14="http://schemas.microsoft.com/office/powerpoint/2010/main" val="2778999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mn-ea"/>
                <a:cs typeface="Arial" charset="0"/>
              </a:rPr>
              <a:t>demilitarized zone</a:t>
            </a:r>
            <a:endParaRPr lang="en-US" dirty="0"/>
          </a:p>
        </p:txBody>
      </p:sp>
      <p:sp>
        <p:nvSpPr>
          <p:cNvPr id="4" name="Slide Number Placeholder 3"/>
          <p:cNvSpPr>
            <a:spLocks noGrp="1"/>
          </p:cNvSpPr>
          <p:nvPr>
            <p:ph type="sldNum" sz="quarter" idx="5"/>
          </p:nvPr>
        </p:nvSpPr>
        <p:spPr/>
        <p:txBody>
          <a:bodyPr/>
          <a:lstStyle/>
          <a:p>
            <a:pPr>
              <a:defRPr/>
            </a:pPr>
            <a:fld id="{C92BA456-B382-4E9A-9B72-5094BA817D0C}" type="slidenum">
              <a:rPr lang="ar-SA" smtClean="0"/>
              <a:pPr>
                <a:defRPr/>
              </a:pPr>
              <a:t>49</a:t>
            </a:fld>
            <a:endParaRPr lang="en-US"/>
          </a:p>
        </p:txBody>
      </p:sp>
    </p:spTree>
    <p:extLst>
      <p:ext uri="{BB962C8B-B14F-4D97-AF65-F5344CB8AC3E}">
        <p14:creationId xmlns:p14="http://schemas.microsoft.com/office/powerpoint/2010/main" val="502776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p:txBody>
          <a:bodyPr/>
          <a:lstStyle/>
          <a:p>
            <a:pPr>
              <a:defRPr/>
            </a:pPr>
            <a:fld id="{98961143-22D3-4BF7-B42F-D0321302759C}" type="slidenum">
              <a:rPr lang="ar-EG" smtClean="0"/>
              <a:pPr>
                <a:defRPr/>
              </a:pPr>
              <a:t>55</a:t>
            </a:fld>
            <a:endParaRPr lang="en-US">
              <a:cs typeface="Times New Roman"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53159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80609EA-C26E-42AA-A5E4-61653265E4B1}" type="slidenum">
              <a:rPr lang="ar-SA"/>
              <a:pPr/>
              <a:t>4</a:t>
            </a:fld>
            <a:endParaRPr lang="en-US" dirty="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r>
              <a:rPr lang="en-US" dirty="0"/>
              <a:t>End-user resources: client workstations</a:t>
            </a:r>
          </a:p>
          <a:p>
            <a:pPr eaLnBrk="1" hangingPunct="1"/>
            <a:r>
              <a:rPr lang="en-US" dirty="0"/>
              <a:t>Network resources: Routers, switches, hubs </a:t>
            </a:r>
          </a:p>
          <a:p>
            <a:pPr eaLnBrk="1" hangingPunct="1"/>
            <a:r>
              <a:rPr lang="en-US" dirty="0"/>
              <a:t>Server resources: WWW, Email, FTP servers</a:t>
            </a:r>
          </a:p>
          <a:p>
            <a:pPr eaLnBrk="1" hangingPunct="1"/>
            <a:r>
              <a:rPr lang="en-US" dirty="0"/>
              <a:t>Information storage resources: Database servers</a:t>
            </a:r>
          </a:p>
        </p:txBody>
      </p:sp>
    </p:spTree>
    <p:extLst>
      <p:ext uri="{BB962C8B-B14F-4D97-AF65-F5344CB8AC3E}">
        <p14:creationId xmlns:p14="http://schemas.microsoft.com/office/powerpoint/2010/main" val="2877870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Balancing Business Need with Security Requirement</a:t>
            </a:r>
          </a:p>
          <a:p>
            <a:endParaRPr lang="en-US" sz="2400" dirty="0"/>
          </a:p>
          <a:p>
            <a:r>
              <a:rPr lang="en-US" sz="2400" dirty="0"/>
              <a:t>There is a trade-off between a completely secure network and the needs of business. </a:t>
            </a:r>
          </a:p>
          <a:p>
            <a:pPr>
              <a:buNone/>
            </a:pPr>
            <a:endParaRPr lang="en-US" sz="2400" dirty="0"/>
          </a:p>
          <a:p>
            <a:pPr eaLnBrk="1" hangingPunct="1">
              <a:lnSpc>
                <a:spcPct val="90000"/>
              </a:lnSpc>
            </a:pPr>
            <a:r>
              <a:rPr lang="en-US" sz="2400" dirty="0"/>
              <a:t>The only way to completely secure a computer is to physically disconnect it from the network and perhaps lock it in a secure area. </a:t>
            </a:r>
          </a:p>
          <a:p>
            <a:pPr lvl="1" eaLnBrk="1" hangingPunct="1">
              <a:lnSpc>
                <a:spcPct val="90000"/>
              </a:lnSpc>
            </a:pPr>
            <a:r>
              <a:rPr lang="en-US" sz="2500" dirty="0"/>
              <a:t>This solution would greatly reduce your ability to use whatever resources were to be shared on that system. </a:t>
            </a:r>
          </a:p>
          <a:p>
            <a:pPr lvl="1" eaLnBrk="1" hangingPunct="1">
              <a:lnSpc>
                <a:spcPct val="90000"/>
              </a:lnSpc>
            </a:pPr>
            <a:endParaRPr lang="en-US" sz="2500" dirty="0"/>
          </a:p>
          <a:p>
            <a:pPr eaLnBrk="1" hangingPunct="1">
              <a:lnSpc>
                <a:spcPct val="90000"/>
              </a:lnSpc>
            </a:pPr>
            <a:r>
              <a:rPr lang="en-US" sz="2400" dirty="0"/>
              <a:t>The goal is to identify the risks and make an informed decision about how to address them.</a:t>
            </a:r>
          </a:p>
          <a:p>
            <a:endParaRPr lang="en-US" dirty="0"/>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5</a:t>
            </a:fld>
            <a:endParaRPr lang="en-US" dirty="0"/>
          </a:p>
        </p:txBody>
      </p:sp>
    </p:spTree>
    <p:extLst>
      <p:ext uri="{BB962C8B-B14F-4D97-AF65-F5344CB8AC3E}">
        <p14:creationId xmlns:p14="http://schemas.microsoft.com/office/powerpoint/2010/main" val="3162284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2BA201A6-4570-4E7A-88D1-85F7219EABB4}" type="slidenum">
              <a:rPr lang="ar-SA"/>
              <a:pPr/>
              <a:t>9</a:t>
            </a:fld>
            <a:endParaRPr lang="en-US" dirty="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lnSpc>
                <a:spcPct val="80000"/>
              </a:lnSpc>
            </a:pPr>
            <a:r>
              <a:rPr lang="en-US" sz="800" dirty="0"/>
              <a:t>Prioritizing the CIA</a:t>
            </a:r>
          </a:p>
        </p:txBody>
      </p:sp>
    </p:spTree>
    <p:extLst>
      <p:ext uri="{BB962C8B-B14F-4D97-AF65-F5344CB8AC3E}">
        <p14:creationId xmlns:p14="http://schemas.microsoft.com/office/powerpoint/2010/main" val="40695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10</a:t>
            </a:fld>
            <a:endParaRPr lang="en-US"/>
          </a:p>
        </p:txBody>
      </p:sp>
    </p:spTree>
    <p:extLst>
      <p:ext uri="{BB962C8B-B14F-4D97-AF65-F5344CB8AC3E}">
        <p14:creationId xmlns:p14="http://schemas.microsoft.com/office/powerpoint/2010/main" val="129369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65D70ABF-8C1C-401D-BE51-2E5BAA999F51}" type="slidenum">
              <a:rPr lang="ar-SA"/>
              <a:pPr/>
              <a:t>12</a:t>
            </a:fld>
            <a:endParaRPr lang="en-US" dirty="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sz="1000" dirty="0"/>
              <a:t>Exploits = </a:t>
            </a:r>
            <a:r>
              <a:rPr lang="ar-EG" sz="1000" dirty="0"/>
              <a:t>الاستغلال</a:t>
            </a:r>
            <a:endParaRPr lang="en-US" sz="1000" b="1" dirty="0"/>
          </a:p>
          <a:p>
            <a:pPr eaLnBrk="1" hangingPunct="1"/>
            <a:r>
              <a:rPr lang="en-US" sz="1000" b="1" dirty="0"/>
              <a:t>Assets</a:t>
            </a:r>
            <a:endParaRPr lang="en-US" sz="1000" dirty="0"/>
          </a:p>
          <a:p>
            <a:pPr lvl="1" eaLnBrk="1" hangingPunct="1"/>
            <a:r>
              <a:rPr lang="en-US" sz="1100" dirty="0"/>
              <a:t>Everything that have value for an organization or impact its business continuity.  </a:t>
            </a:r>
          </a:p>
          <a:p>
            <a:pPr lvl="1" eaLnBrk="1" hangingPunct="1"/>
            <a:r>
              <a:rPr lang="en-US" sz="1100" dirty="0"/>
              <a:t>This includes personals, hardware, software, physical devices and documents.  These assets should be identified to create information security system.</a:t>
            </a:r>
          </a:p>
          <a:p>
            <a:pPr eaLnBrk="1" hangingPunct="1"/>
            <a:r>
              <a:rPr lang="en-US" sz="1000" b="1" dirty="0"/>
              <a:t>Threat</a:t>
            </a:r>
          </a:p>
          <a:p>
            <a:pPr lvl="1" eaLnBrk="1" hangingPunct="1"/>
            <a:r>
              <a:rPr lang="en-US" sz="1100" dirty="0"/>
              <a:t>A person, thing, event or idea which poses danger to an asset in terms of that asset’s confidentiality, integrity, availability or legitimate use. </a:t>
            </a:r>
          </a:p>
          <a:p>
            <a:pPr lvl="1" eaLnBrk="1" hangingPunct="1"/>
            <a:r>
              <a:rPr lang="en-US" sz="1100" dirty="0"/>
              <a:t>A possible means by which a security policy may be breached (e.g. loss of integrity or confidentiality).</a:t>
            </a:r>
          </a:p>
          <a:p>
            <a:pPr eaLnBrk="1" hangingPunct="1"/>
            <a:r>
              <a:rPr lang="en-US" b="1" dirty="0"/>
              <a:t>Vulnerability</a:t>
            </a:r>
          </a:p>
          <a:p>
            <a:pPr lvl="1" eaLnBrk="1" hangingPunct="1"/>
            <a:r>
              <a:rPr lang="en-US" sz="1300" dirty="0"/>
              <a:t>Weakness or absence of safeguards</a:t>
            </a:r>
          </a:p>
          <a:p>
            <a:pPr eaLnBrk="1" hangingPunct="1"/>
            <a:r>
              <a:rPr lang="en-US" b="1" dirty="0"/>
              <a:t>Risk</a:t>
            </a:r>
          </a:p>
          <a:p>
            <a:pPr lvl="1" eaLnBrk="1" hangingPunct="1"/>
            <a:r>
              <a:rPr lang="en-US" sz="1300" dirty="0"/>
              <a:t>A measure of the cost of realized vulnerability</a:t>
            </a:r>
          </a:p>
          <a:p>
            <a:pPr lvl="1" eaLnBrk="1" hangingPunct="1"/>
            <a:r>
              <a:rPr lang="en-US" sz="1300" dirty="0"/>
              <a:t>The risk is high when</a:t>
            </a:r>
          </a:p>
          <a:p>
            <a:pPr lvl="2" eaLnBrk="1" hangingPunct="1"/>
            <a:r>
              <a:rPr lang="en-US" dirty="0"/>
              <a:t>The value of a vulnerable asset is high</a:t>
            </a:r>
          </a:p>
          <a:p>
            <a:pPr lvl="2" eaLnBrk="1" hangingPunct="1"/>
            <a:r>
              <a:rPr lang="en-US" dirty="0"/>
              <a:t>The probability of successful attack is high</a:t>
            </a:r>
          </a:p>
          <a:p>
            <a:pPr lvl="2" eaLnBrk="1" hangingPunct="1"/>
            <a:endParaRPr lang="en-US" dirty="0"/>
          </a:p>
          <a:p>
            <a:pPr eaLnBrk="1" hangingPunct="1"/>
            <a:r>
              <a:rPr lang="en-US" sz="1000" b="1" dirty="0"/>
              <a:t>Exploits</a:t>
            </a:r>
          </a:p>
          <a:p>
            <a:pPr lvl="1" eaLnBrk="1" hangingPunct="1"/>
            <a:r>
              <a:rPr lang="en-US" sz="1100" dirty="0"/>
              <a:t>An exploit is a program, script or code that is aimed to perform unauthorized operations.  </a:t>
            </a:r>
          </a:p>
          <a:p>
            <a:pPr lvl="1" eaLnBrk="1" hangingPunct="1"/>
            <a:r>
              <a:rPr lang="en-US" sz="1100" dirty="0"/>
              <a:t>An example is a backdoor Trojan used to grant unauthorized access to a machine.</a:t>
            </a:r>
          </a:p>
          <a:p>
            <a:pPr eaLnBrk="1" hangingPunct="1"/>
            <a:r>
              <a:rPr lang="en-US" sz="1000" b="1" dirty="0"/>
              <a:t>Impacts</a:t>
            </a:r>
          </a:p>
          <a:p>
            <a:pPr lvl="1" eaLnBrk="1" hangingPunct="1"/>
            <a:r>
              <a:rPr lang="en-US" sz="1100" dirty="0"/>
              <a:t>They are the result of an exploited vulnerability </a:t>
            </a:r>
          </a:p>
          <a:p>
            <a:pPr lvl="1" eaLnBrk="1" hangingPunct="1"/>
            <a:r>
              <a:rPr lang="en-US" sz="1100" dirty="0"/>
              <a:t>Example: deleted files, loss information, loss company image or loss privacy information.</a:t>
            </a:r>
            <a:endParaRPr lang="en-US" dirty="0"/>
          </a:p>
        </p:txBody>
      </p:sp>
    </p:spTree>
    <p:extLst>
      <p:ext uri="{BB962C8B-B14F-4D97-AF65-F5344CB8AC3E}">
        <p14:creationId xmlns:p14="http://schemas.microsoft.com/office/powerpoint/2010/main" val="3721562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5A2249C-0C91-47AC-92D3-4B4C933EE433}" type="slidenum">
              <a:rPr lang="ar-SA"/>
              <a:pPr/>
              <a:t>14</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t>Accidental threats: Natural disasters</a:t>
            </a:r>
          </a:p>
          <a:p>
            <a:pPr eaLnBrk="1" hangingPunct="1"/>
            <a:r>
              <a:rPr lang="en-US" dirty="0"/>
              <a:t>Intentional threats: </a:t>
            </a:r>
          </a:p>
          <a:p>
            <a:pPr eaLnBrk="1" hangingPunct="1"/>
            <a:r>
              <a:rPr lang="en-US" dirty="0"/>
              <a:t>Passive threats: do  not modify information contained in the systems or the system state</a:t>
            </a:r>
          </a:p>
          <a:p>
            <a:pPr eaLnBrk="1" hangingPunct="1"/>
            <a:r>
              <a:rPr lang="en-US" dirty="0"/>
              <a:t>Active threats: Alteration of information or change the system state</a:t>
            </a:r>
          </a:p>
          <a:p>
            <a:pPr eaLnBrk="1" hangingPunct="1"/>
            <a:endParaRPr lang="en-US" dirty="0"/>
          </a:p>
        </p:txBody>
      </p:sp>
    </p:spTree>
    <p:extLst>
      <p:ext uri="{BB962C8B-B14F-4D97-AF65-F5344CB8AC3E}">
        <p14:creationId xmlns:p14="http://schemas.microsoft.com/office/powerpoint/2010/main" val="2013690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ar-EG" dirty="0"/>
              <a:t>مخاطر</a:t>
            </a:r>
            <a:r>
              <a:rPr lang="ar-EG" baseline="0" dirty="0"/>
              <a:t> اقتحام الشبكة</a:t>
            </a:r>
            <a:endParaRPr lang="ar-EG" dirty="0"/>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Example: sending a virus that reformats a computer’s hard drive, or changing information such as the price of an item/</a:t>
            </a:r>
          </a:p>
          <a:p>
            <a:endParaRPr lang="en-US" dirty="0"/>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16</a:t>
            </a:fld>
            <a:endParaRPr lang="en-US" dirty="0"/>
          </a:p>
        </p:txBody>
      </p:sp>
    </p:spTree>
    <p:extLst>
      <p:ext uri="{BB962C8B-B14F-4D97-AF65-F5344CB8AC3E}">
        <p14:creationId xmlns:p14="http://schemas.microsoft.com/office/powerpoint/2010/main" val="192414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Disruption  </a:t>
            </a:r>
            <a:r>
              <a:rPr lang="ar-EG" dirty="0"/>
              <a:t>اضطراب</a:t>
            </a:r>
          </a:p>
          <a:p>
            <a:endParaRPr lang="en-US" dirty="0"/>
          </a:p>
        </p:txBody>
      </p:sp>
      <p:sp>
        <p:nvSpPr>
          <p:cNvPr id="4" name="Slide Number Placeholder 3"/>
          <p:cNvSpPr>
            <a:spLocks noGrp="1"/>
          </p:cNvSpPr>
          <p:nvPr>
            <p:ph type="sldNum" sz="quarter" idx="10"/>
          </p:nvPr>
        </p:nvSpPr>
        <p:spPr/>
        <p:txBody>
          <a:bodyPr/>
          <a:lstStyle/>
          <a:p>
            <a:pPr>
              <a:defRPr/>
            </a:pPr>
            <a:fld id="{C92BA456-B382-4E9A-9B72-5094BA817D0C}" type="slidenum">
              <a:rPr lang="ar-SA" smtClean="0"/>
              <a:pPr>
                <a:defRPr/>
              </a:pPr>
              <a:t>17</a:t>
            </a:fld>
            <a:endParaRPr lang="en-US"/>
          </a:p>
        </p:txBody>
      </p:sp>
    </p:spTree>
    <p:extLst>
      <p:ext uri="{BB962C8B-B14F-4D97-AF65-F5344CB8AC3E}">
        <p14:creationId xmlns:p14="http://schemas.microsoft.com/office/powerpoint/2010/main" val="2867349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latin typeface="Arial" charset="0"/>
              <a:cs typeface="Arial" charset="0"/>
            </a:endParaRPr>
          </a:p>
        </p:txBody>
      </p:sp>
      <p:sp>
        <p:nvSpPr>
          <p:cNvPr id="5" name="Line 8"/>
          <p:cNvSpPr>
            <a:spLocks noChangeShapeType="1"/>
          </p:cNvSpPr>
          <p:nvPr/>
        </p:nvSpPr>
        <p:spPr bwMode="auto">
          <a:xfrm>
            <a:off x="1981200" y="3284538"/>
            <a:ext cx="6511925" cy="0"/>
          </a:xfrm>
          <a:prstGeom prst="line">
            <a:avLst/>
          </a:prstGeom>
          <a:noFill/>
          <a:ln w="19050">
            <a:solidFill>
              <a:schemeClr val="accent1"/>
            </a:solidFill>
            <a:round/>
            <a:headEnd/>
            <a:tailEnd/>
          </a:ln>
          <a:effectLst/>
        </p:spPr>
        <p:txBody>
          <a:bodyPr/>
          <a:lstStyle/>
          <a:p>
            <a:pPr>
              <a:defRPr/>
            </a:pPr>
            <a:endParaRPr lang="en-US">
              <a:latin typeface="Arial" charset="0"/>
              <a:cs typeface="Arial" charset="0"/>
            </a:endParaRPr>
          </a:p>
        </p:txBody>
      </p:sp>
      <p:sp>
        <p:nvSpPr>
          <p:cNvPr id="10649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106499" name="Rectangle 3"/>
          <p:cNvSpPr>
            <a:spLocks noGrp="1" noChangeArrowheads="1"/>
          </p:cNvSpPr>
          <p:nvPr>
            <p:ph type="subTitle" idx="1"/>
          </p:nvPr>
        </p:nvSpPr>
        <p:spPr>
          <a:xfrm>
            <a:off x="1981200" y="3284538"/>
            <a:ext cx="6553200" cy="2430462"/>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6C9E298E-00BF-46A9-AFA9-29BB4ECB688A}" type="slidenum">
              <a:rPr lang="en-US" altLang="en-US"/>
              <a:pPr>
                <a:defRPr/>
              </a:pPr>
              <a:t>‹#›</a:t>
            </a:fld>
            <a:endParaRPr lang="en-US" altLang="en-US"/>
          </a:p>
        </p:txBody>
      </p:sp>
    </p:spTree>
    <p:extLst>
      <p:ext uri="{BB962C8B-B14F-4D97-AF65-F5344CB8AC3E}">
        <p14:creationId xmlns:p14="http://schemas.microsoft.com/office/powerpoint/2010/main" val="170473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D109607-A769-4AF7-B2BD-1F52556784C0}" type="slidenum">
              <a:rPr lang="en-US" altLang="en-US"/>
              <a:pPr>
                <a:defRPr/>
              </a:pPr>
              <a:t>‹#›</a:t>
            </a:fld>
            <a:endParaRPr lang="en-US" altLang="en-US"/>
          </a:p>
        </p:txBody>
      </p:sp>
    </p:spTree>
    <p:extLst>
      <p:ext uri="{BB962C8B-B14F-4D97-AF65-F5344CB8AC3E}">
        <p14:creationId xmlns:p14="http://schemas.microsoft.com/office/powerpoint/2010/main" val="339646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96F07541-379B-4D98-AD76-1DBD50706B73}" type="slidenum">
              <a:rPr lang="en-US" altLang="en-US"/>
              <a:pPr>
                <a:defRPr/>
              </a:pPr>
              <a:t>‹#›</a:t>
            </a:fld>
            <a:endParaRPr lang="en-US" altLang="en-US"/>
          </a:p>
        </p:txBody>
      </p:sp>
    </p:spTree>
    <p:extLst>
      <p:ext uri="{BB962C8B-B14F-4D97-AF65-F5344CB8AC3E}">
        <p14:creationId xmlns:p14="http://schemas.microsoft.com/office/powerpoint/2010/main" val="3785830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93DC399F-413B-43D1-847B-9BCC9AF1582A}" type="slidenum">
              <a:rPr lang="en-US" altLang="en-US"/>
              <a:pPr>
                <a:defRPr/>
              </a:pPr>
              <a:t>‹#›</a:t>
            </a:fld>
            <a:endParaRPr lang="en-US" altLang="en-US"/>
          </a:p>
        </p:txBody>
      </p:sp>
    </p:spTree>
    <p:extLst>
      <p:ext uri="{BB962C8B-B14F-4D97-AF65-F5344CB8AC3E}">
        <p14:creationId xmlns:p14="http://schemas.microsoft.com/office/powerpoint/2010/main" val="142669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ltLang="en-U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alt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6C9E298E-00BF-46A9-AFA9-29BB4ECB688A}" type="slidenum">
              <a:rPr lang="en-US" altLang="en-US" smtClean="0"/>
              <a:pPr>
                <a:defRPr/>
              </a:pPr>
              <a:t>‹#›</a:t>
            </a:fld>
            <a:endParaRPr lang="en-US"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B13D5440-E1EE-479C-BB2B-00389A8A7B01}" type="slidenum">
              <a:rPr lang="en-US" altLang="en-US" smtClean="0"/>
              <a:pPr>
                <a:defRPr/>
              </a:pPr>
              <a:t>‹#›</a:t>
            </a:fld>
            <a:endParaRPr lang="en-US"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501713BA-C0B7-42F3-8DA6-6DA0FBBD8949}" type="slidenum">
              <a:rPr lang="en-US" altLang="en-US" smtClean="0"/>
              <a:pPr>
                <a:defRPr/>
              </a:pPr>
              <a:t>‹#›</a:t>
            </a:fld>
            <a:endParaRPr lang="en-US"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B5354814-D15F-4D99-A1CC-4EEFF46846EF}" type="slidenum">
              <a:rPr lang="en-US" altLang="en-US" smtClean="0"/>
              <a:pPr>
                <a:defRPr/>
              </a:pPr>
              <a:t>‹#›</a:t>
            </a:fld>
            <a:endParaRPr lang="en-US"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pPr>
              <a:defRPr/>
            </a:pPr>
            <a:endParaRPr lang="en-US" altLang="en-US"/>
          </a:p>
        </p:txBody>
      </p:sp>
      <p:sp>
        <p:nvSpPr>
          <p:cNvPr id="27" name="Slide Number Placeholder 26"/>
          <p:cNvSpPr>
            <a:spLocks noGrp="1"/>
          </p:cNvSpPr>
          <p:nvPr>
            <p:ph type="sldNum" sz="quarter" idx="11"/>
          </p:nvPr>
        </p:nvSpPr>
        <p:spPr/>
        <p:txBody>
          <a:bodyPr rtlCol="0"/>
          <a:lstStyle/>
          <a:p>
            <a:pPr>
              <a:defRPr/>
            </a:pPr>
            <a:fld id="{71AEF5C5-AAC4-4600-A44B-4AD925CEA3DF}" type="slidenum">
              <a:rPr lang="en-US" altLang="en-US" smtClean="0"/>
              <a:pPr>
                <a:defRPr/>
              </a:pPr>
              <a:t>‹#›</a:t>
            </a:fld>
            <a:endParaRPr lang="en-US" altLang="en-US"/>
          </a:p>
        </p:txBody>
      </p:sp>
      <p:sp>
        <p:nvSpPr>
          <p:cNvPr id="28" name="Footer Placeholder 27"/>
          <p:cNvSpPr>
            <a:spLocks noGrp="1"/>
          </p:cNvSpPr>
          <p:nvPr>
            <p:ph type="ftr" sz="quarter" idx="12"/>
          </p:nvPr>
        </p:nvSpPr>
        <p:spPr/>
        <p:txBody>
          <a:bodyPr rtlCol="0"/>
          <a:lstStyle/>
          <a:p>
            <a:pPr>
              <a:defRPr/>
            </a:pPr>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pPr>
              <a:defRPr/>
            </a:pPr>
            <a:endParaRPr lang="en-US" altLang="en-U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alt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EAD54842-050D-482E-80DA-DF1D36385610}" type="slidenum">
              <a:rPr lang="en-US" altLang="en-US" smtClean="0"/>
              <a:pPr>
                <a:defRPr/>
              </a:pPr>
              <a:t>‹#›</a:t>
            </a:fld>
            <a:endParaRPr lang="en-US"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pPr>
              <a:defRPr/>
            </a:pPr>
            <a:fld id="{E247973F-9561-46AE-A828-186FC171C23B}" type="slidenum">
              <a:rPr lang="en-US" altLang="en-US" smtClean="0"/>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13D5440-E1EE-479C-BB2B-00389A8A7B01}" type="slidenum">
              <a:rPr lang="en-US" altLang="en-US"/>
              <a:pPr>
                <a:defRPr/>
              </a:pPr>
              <a:t>‹#›</a:t>
            </a:fld>
            <a:endParaRPr lang="en-US" altLang="en-US"/>
          </a:p>
        </p:txBody>
      </p:sp>
    </p:spTree>
    <p:extLst>
      <p:ext uri="{BB962C8B-B14F-4D97-AF65-F5344CB8AC3E}">
        <p14:creationId xmlns:p14="http://schemas.microsoft.com/office/powerpoint/2010/main" val="33809603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26322D83-07F3-44B5-A7E2-58E3A45D1E6D}" type="slidenum">
              <a:rPr lang="en-US" altLang="en-US" smtClean="0"/>
              <a:pPr>
                <a:defRPr/>
              </a:pPr>
              <a:t>‹#›</a:t>
            </a:fld>
            <a:endParaRPr lang="en-US"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pPr>
              <a:defRPr/>
            </a:pPr>
            <a:fld id="{869CBD85-1085-4914-B70E-568C243D924A}" type="slidenum">
              <a:rPr lang="en-US" altLang="en-US" smtClean="0"/>
              <a:pPr>
                <a:defRPr/>
              </a:pPr>
              <a:t>‹#›</a:t>
            </a:fld>
            <a:endParaRPr lang="en-US"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5D109607-A769-4AF7-B2BD-1F52556784C0}" type="slidenum">
              <a:rPr lang="en-US" altLang="en-US" smtClean="0"/>
              <a:pPr>
                <a:defRPr/>
              </a:pPr>
              <a:t>‹#›</a:t>
            </a:fld>
            <a:endParaRPr lang="en-US"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pPr>
              <a:defRPr/>
            </a:pPr>
            <a:fld id="{96F07541-379B-4D98-AD76-1DBD50706B73}" type="slidenum">
              <a:rPr lang="en-US" altLang="en-US" smtClean="0"/>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501713BA-C0B7-42F3-8DA6-6DA0FBBD8949}" type="slidenum">
              <a:rPr lang="en-US" altLang="en-US"/>
              <a:pPr>
                <a:defRPr/>
              </a:pPr>
              <a:t>‹#›</a:t>
            </a:fld>
            <a:endParaRPr lang="en-US" altLang="en-US"/>
          </a:p>
        </p:txBody>
      </p:sp>
    </p:spTree>
    <p:extLst>
      <p:ext uri="{BB962C8B-B14F-4D97-AF65-F5344CB8AC3E}">
        <p14:creationId xmlns:p14="http://schemas.microsoft.com/office/powerpoint/2010/main" val="429647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B5354814-D15F-4D99-A1CC-4EEFF46846EF}" type="slidenum">
              <a:rPr lang="en-US" altLang="en-US"/>
              <a:pPr>
                <a:defRPr/>
              </a:pPr>
              <a:t>‹#›</a:t>
            </a:fld>
            <a:endParaRPr lang="en-US" altLang="en-US"/>
          </a:p>
        </p:txBody>
      </p:sp>
    </p:spTree>
    <p:extLst>
      <p:ext uri="{BB962C8B-B14F-4D97-AF65-F5344CB8AC3E}">
        <p14:creationId xmlns:p14="http://schemas.microsoft.com/office/powerpoint/2010/main" val="3268649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71AEF5C5-AAC4-4600-A44B-4AD925CEA3DF}" type="slidenum">
              <a:rPr lang="en-US" altLang="en-US"/>
              <a:pPr>
                <a:defRPr/>
              </a:pPr>
              <a:t>‹#›</a:t>
            </a:fld>
            <a:endParaRPr lang="en-US" altLang="en-US"/>
          </a:p>
        </p:txBody>
      </p:sp>
    </p:spTree>
    <p:extLst>
      <p:ext uri="{BB962C8B-B14F-4D97-AF65-F5344CB8AC3E}">
        <p14:creationId xmlns:p14="http://schemas.microsoft.com/office/powerpoint/2010/main" val="1597650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EAD54842-050D-482E-80DA-DF1D36385610}" type="slidenum">
              <a:rPr lang="en-US" altLang="en-US"/>
              <a:pPr>
                <a:defRPr/>
              </a:pPr>
              <a:t>‹#›</a:t>
            </a:fld>
            <a:endParaRPr lang="en-US" altLang="en-US"/>
          </a:p>
        </p:txBody>
      </p:sp>
    </p:spTree>
    <p:extLst>
      <p:ext uri="{BB962C8B-B14F-4D97-AF65-F5344CB8AC3E}">
        <p14:creationId xmlns:p14="http://schemas.microsoft.com/office/powerpoint/2010/main" val="173870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E247973F-9561-46AE-A828-186FC171C23B}" type="slidenum">
              <a:rPr lang="en-US" altLang="en-US"/>
              <a:pPr>
                <a:defRPr/>
              </a:pPr>
              <a:t>‹#›</a:t>
            </a:fld>
            <a:endParaRPr lang="en-US" altLang="en-US"/>
          </a:p>
        </p:txBody>
      </p:sp>
    </p:spTree>
    <p:extLst>
      <p:ext uri="{BB962C8B-B14F-4D97-AF65-F5344CB8AC3E}">
        <p14:creationId xmlns:p14="http://schemas.microsoft.com/office/powerpoint/2010/main" val="56995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6322D83-07F3-44B5-A7E2-58E3A45D1E6D}" type="slidenum">
              <a:rPr lang="en-US" altLang="en-US"/>
              <a:pPr>
                <a:defRPr/>
              </a:pPr>
              <a:t>‹#›</a:t>
            </a:fld>
            <a:endParaRPr lang="en-US" altLang="en-US"/>
          </a:p>
        </p:txBody>
      </p:sp>
    </p:spTree>
    <p:extLst>
      <p:ext uri="{BB962C8B-B14F-4D97-AF65-F5344CB8AC3E}">
        <p14:creationId xmlns:p14="http://schemas.microsoft.com/office/powerpoint/2010/main" val="2944916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69CBD85-1085-4914-B70E-568C243D924A}" type="slidenum">
              <a:rPr lang="en-US" altLang="en-US"/>
              <a:pPr>
                <a:defRPr/>
              </a:pPr>
              <a:t>‹#›</a:t>
            </a:fld>
            <a:endParaRPr lang="en-US" altLang="en-US"/>
          </a:p>
        </p:txBody>
      </p:sp>
    </p:spTree>
    <p:extLst>
      <p:ext uri="{BB962C8B-B14F-4D97-AF65-F5344CB8AC3E}">
        <p14:creationId xmlns:p14="http://schemas.microsoft.com/office/powerpoint/2010/main" val="580941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47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cs typeface="Arial" charset="0"/>
              </a:defRPr>
            </a:lvl1pPr>
          </a:lstStyle>
          <a:p>
            <a:pPr>
              <a:defRPr/>
            </a:pPr>
            <a:endParaRPr lang="en-US" altLang="en-US"/>
          </a:p>
        </p:txBody>
      </p:sp>
      <p:sp>
        <p:nvSpPr>
          <p:cNvPr id="10547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cs typeface="Arial" charset="0"/>
              </a:defRPr>
            </a:lvl1pPr>
          </a:lstStyle>
          <a:p>
            <a:pPr>
              <a:defRPr/>
            </a:pPr>
            <a:endParaRPr lang="en-US" altLang="en-US"/>
          </a:p>
        </p:txBody>
      </p:sp>
      <p:sp>
        <p:nvSpPr>
          <p:cNvPr id="10547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cs typeface="Arial" charset="0"/>
              </a:defRPr>
            </a:lvl1pPr>
          </a:lstStyle>
          <a:p>
            <a:pPr>
              <a:defRPr/>
            </a:pPr>
            <a:fld id="{F7D5B705-EB14-4B38-BD68-8BBAF24D8672}" type="slidenum">
              <a:rPr lang="en-US" altLang="en-US"/>
              <a:pPr>
                <a:defRPr/>
              </a:pPr>
              <a:t>‹#›</a:t>
            </a:fld>
            <a:endParaRPr lang="en-US" altLang="en-US"/>
          </a:p>
        </p:txBody>
      </p:sp>
      <p:sp>
        <p:nvSpPr>
          <p:cNvPr id="105479"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latin typeface="Arial" charset="0"/>
              <a:cs typeface="Arial" charset="0"/>
            </a:endParaRPr>
          </a:p>
        </p:txBody>
      </p:sp>
      <p:sp>
        <p:nvSpPr>
          <p:cNvPr id="105480"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a:defRPr/>
            </a:pPr>
            <a:endParaRPr lang="en-US">
              <a:latin typeface="Arial" charset="0"/>
              <a:cs typeface="Arial" charset="0"/>
            </a:endParaRPr>
          </a:p>
        </p:txBody>
      </p:sp>
    </p:spTree>
    <p:extLst>
      <p:ext uri="{BB962C8B-B14F-4D97-AF65-F5344CB8AC3E}">
        <p14:creationId xmlns:p14="http://schemas.microsoft.com/office/powerpoint/2010/main" val="2306743298"/>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charset="0"/>
        </a:defRPr>
      </a:lvl2pPr>
      <a:lvl3pPr algn="l" rtl="0" eaLnBrk="0" fontAlgn="base" hangingPunct="0">
        <a:spcBef>
          <a:spcPct val="0"/>
        </a:spcBef>
        <a:spcAft>
          <a:spcPct val="0"/>
        </a:spcAft>
        <a:defRPr sz="4200">
          <a:solidFill>
            <a:schemeClr val="tx2"/>
          </a:solidFill>
          <a:latin typeface="Garamond" pitchFamily="18" charset="0"/>
          <a:cs typeface="Arial" charset="0"/>
        </a:defRPr>
      </a:lvl3pPr>
      <a:lvl4pPr algn="l" rtl="0" eaLnBrk="0" fontAlgn="base" hangingPunct="0">
        <a:spcBef>
          <a:spcPct val="0"/>
        </a:spcBef>
        <a:spcAft>
          <a:spcPct val="0"/>
        </a:spcAft>
        <a:defRPr sz="4200">
          <a:solidFill>
            <a:schemeClr val="tx2"/>
          </a:solidFill>
          <a:latin typeface="Garamond" pitchFamily="18" charset="0"/>
          <a:cs typeface="Arial" charset="0"/>
        </a:defRPr>
      </a:lvl4pPr>
      <a:lvl5pPr algn="l" rtl="0" eaLnBrk="0" fontAlgn="base" hangingPunct="0">
        <a:spcBef>
          <a:spcPct val="0"/>
        </a:spcBef>
        <a:spcAft>
          <a:spcPct val="0"/>
        </a:spcAft>
        <a:defRPr sz="4200">
          <a:solidFill>
            <a:schemeClr val="tx2"/>
          </a:solidFill>
          <a:latin typeface="Garamond" pitchFamily="18" charset="0"/>
          <a:cs typeface="Arial" charset="0"/>
        </a:defRPr>
      </a:lvl5pPr>
      <a:lvl6pPr marL="457200" algn="l" rtl="0" fontAlgn="base">
        <a:spcBef>
          <a:spcPct val="0"/>
        </a:spcBef>
        <a:spcAft>
          <a:spcPct val="0"/>
        </a:spcAft>
        <a:defRPr sz="4200">
          <a:solidFill>
            <a:schemeClr val="tx2"/>
          </a:solidFill>
          <a:latin typeface="Garamond" pitchFamily="18" charset="0"/>
          <a:cs typeface="Arial" charset="0"/>
        </a:defRPr>
      </a:lvl6pPr>
      <a:lvl7pPr marL="914400" algn="l" rtl="0" fontAlgn="base">
        <a:spcBef>
          <a:spcPct val="0"/>
        </a:spcBef>
        <a:spcAft>
          <a:spcPct val="0"/>
        </a:spcAft>
        <a:defRPr sz="4200">
          <a:solidFill>
            <a:schemeClr val="tx2"/>
          </a:solidFill>
          <a:latin typeface="Garamond" pitchFamily="18" charset="0"/>
          <a:cs typeface="Arial" charset="0"/>
        </a:defRPr>
      </a:lvl7pPr>
      <a:lvl8pPr marL="1371600" algn="l" rtl="0" fontAlgn="base">
        <a:spcBef>
          <a:spcPct val="0"/>
        </a:spcBef>
        <a:spcAft>
          <a:spcPct val="0"/>
        </a:spcAft>
        <a:defRPr sz="4200">
          <a:solidFill>
            <a:schemeClr val="tx2"/>
          </a:solidFill>
          <a:latin typeface="Garamond" pitchFamily="18" charset="0"/>
          <a:cs typeface="Arial" charset="0"/>
        </a:defRPr>
      </a:lvl8pPr>
      <a:lvl9pPr marL="1828800" algn="l" rtl="0" fontAlgn="base">
        <a:spcBef>
          <a:spcPct val="0"/>
        </a:spcBef>
        <a:spcAft>
          <a:spcPct val="0"/>
        </a:spcAft>
        <a:defRPr sz="4200">
          <a:solidFill>
            <a:schemeClr val="tx2"/>
          </a:solidFill>
          <a:latin typeface="Garamond" pitchFamily="18" charset="0"/>
          <a:cs typeface="Arial"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lt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lt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F7D5B705-EB14-4B38-BD68-8BBAF24D8672}"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8" Type="http://schemas.openxmlformats.org/officeDocument/2006/relationships/image" Target="../media/image30.jpg"/><Relationship Id="rId3" Type="http://schemas.openxmlformats.org/officeDocument/2006/relationships/image" Target="../media/image25.png"/><Relationship Id="rId7" Type="http://schemas.openxmlformats.org/officeDocument/2006/relationships/image" Target="../media/image29.jpeg"/><Relationship Id="rId2" Type="http://schemas.openxmlformats.org/officeDocument/2006/relationships/image" Target="../media/image24.png"/><Relationship Id="rId1" Type="http://schemas.openxmlformats.org/officeDocument/2006/relationships/slideLayout" Target="../slideLayouts/slideLayout14.xml"/><Relationship Id="rId6" Type="http://schemas.openxmlformats.org/officeDocument/2006/relationships/image" Target="../media/image28.jpg"/><Relationship Id="rId5" Type="http://schemas.openxmlformats.org/officeDocument/2006/relationships/image" Target="../media/image27.jpeg"/><Relationship Id="rId4" Type="http://schemas.openxmlformats.org/officeDocument/2006/relationships/image" Target="../media/image26.jpeg"/></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600" y="838200"/>
            <a:ext cx="9677400" cy="2285999"/>
          </a:xfrm>
        </p:spPr>
        <p:txBody>
          <a:bodyPr>
            <a:noAutofit/>
          </a:bodyPr>
          <a:lstStyle/>
          <a:p>
            <a:pPr algn="ctr" eaLnBrk="1" hangingPunct="1"/>
            <a:r>
              <a:rPr lang="en-US" sz="7200" dirty="0"/>
              <a:t>Networking</a:t>
            </a:r>
            <a:br>
              <a:rPr lang="en-US" sz="7200" dirty="0"/>
            </a:br>
            <a:r>
              <a:rPr lang="en-US" sz="7200" dirty="0"/>
              <a:t>          Fundamentals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2819400"/>
            <a:ext cx="5791200" cy="4343400"/>
          </a:xfrm>
          <a:prstGeom prst="rect">
            <a:avLst/>
          </a:prstGeom>
        </p:spPr>
      </p:pic>
      <p:sp>
        <p:nvSpPr>
          <p:cNvPr id="5" name="Rectangle 2"/>
          <p:cNvSpPr txBox="1">
            <a:spLocks noChangeArrowheads="1"/>
          </p:cNvSpPr>
          <p:nvPr/>
        </p:nvSpPr>
        <p:spPr>
          <a:xfrm>
            <a:off x="6970294" y="5333998"/>
            <a:ext cx="2209801" cy="1295398"/>
          </a:xfrm>
          <a:prstGeom prst="rect">
            <a:avLst/>
          </a:prstGeom>
        </p:spPr>
        <p:txBody>
          <a:bodyPr vert="horz" anchor="b">
            <a:no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r>
              <a:rPr lang="en-US" sz="5400" dirty="0">
                <a:solidFill>
                  <a:srgbClr val="C00000"/>
                </a:solidFill>
              </a:rPr>
              <a:t>ITI</a:t>
            </a:r>
          </a:p>
        </p:txBody>
      </p:sp>
      <p:sp>
        <p:nvSpPr>
          <p:cNvPr id="6" name="Rectangle 2"/>
          <p:cNvSpPr txBox="1">
            <a:spLocks noChangeArrowheads="1"/>
          </p:cNvSpPr>
          <p:nvPr/>
        </p:nvSpPr>
        <p:spPr>
          <a:xfrm>
            <a:off x="5791200" y="4038600"/>
            <a:ext cx="2209801" cy="1295398"/>
          </a:xfrm>
          <a:prstGeom prst="rect">
            <a:avLst/>
          </a:prstGeom>
        </p:spPr>
        <p:txBody>
          <a:bodyPr vert="horz" anchor="b">
            <a:noAutofit/>
          </a:bodyPr>
          <a:lstStyle>
            <a:lvl1pPr algn="l" rtl="0" eaLnBrk="1" latinLnBrk="0" hangingPunct="1">
              <a:spcBef>
                <a:spcPct val="0"/>
              </a:spcBef>
              <a:buNone/>
              <a:defRPr kumimoji="0" sz="4400" kern="1200">
                <a:solidFill>
                  <a:schemeClr val="bg1"/>
                </a:solidFill>
                <a:latin typeface="+mj-lt"/>
                <a:ea typeface="+mj-ea"/>
                <a:cs typeface="+mj-cs"/>
              </a:defRPr>
            </a:lvl1pPr>
          </a:lstStyle>
          <a:p>
            <a:pPr algn="ctr"/>
            <a:endParaRPr lang="en-US" sz="7200" dirty="0">
              <a:solidFill>
                <a:srgbClr val="C00000"/>
              </a:solidFill>
            </a:endParaRPr>
          </a:p>
        </p:txBody>
      </p:sp>
    </p:spTree>
    <p:extLst>
      <p:ext uri="{BB962C8B-B14F-4D97-AF65-F5344CB8AC3E}">
        <p14:creationId xmlns:p14="http://schemas.microsoft.com/office/powerpoint/2010/main" val="133818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Autofit/>
          </a:bodyPr>
          <a:lstStyle/>
          <a:p>
            <a:pPr eaLnBrk="1" hangingPunct="1"/>
            <a:r>
              <a:rPr lang="en-US" sz="3200" dirty="0"/>
              <a:t>Security goals in different environments</a:t>
            </a:r>
          </a:p>
        </p:txBody>
      </p:sp>
      <p:sp>
        <p:nvSpPr>
          <p:cNvPr id="14339" name="Rectangle 3"/>
          <p:cNvSpPr>
            <a:spLocks noGrp="1" noChangeArrowheads="1"/>
          </p:cNvSpPr>
          <p:nvPr>
            <p:ph idx="1"/>
          </p:nvPr>
        </p:nvSpPr>
        <p:spPr/>
        <p:txBody>
          <a:bodyPr/>
          <a:lstStyle/>
          <a:p>
            <a:pPr eaLnBrk="1" hangingPunct="1">
              <a:lnSpc>
                <a:spcPct val="80000"/>
              </a:lnSpc>
            </a:pPr>
            <a:r>
              <a:rPr lang="en-US" b="1" dirty="0">
                <a:solidFill>
                  <a:srgbClr val="003366"/>
                </a:solidFill>
              </a:rPr>
              <a:t>Banking</a:t>
            </a:r>
          </a:p>
          <a:p>
            <a:pPr lvl="1" eaLnBrk="1" hangingPunct="1">
              <a:lnSpc>
                <a:spcPct val="80000"/>
              </a:lnSpc>
            </a:pPr>
            <a:r>
              <a:rPr lang="en-US" sz="2400" dirty="0"/>
              <a:t>Protect against fraudulent or accidental modification of transactions</a:t>
            </a:r>
          </a:p>
          <a:p>
            <a:pPr lvl="1" eaLnBrk="1" hangingPunct="1">
              <a:lnSpc>
                <a:spcPct val="80000"/>
              </a:lnSpc>
            </a:pPr>
            <a:r>
              <a:rPr lang="en-US" sz="2400" dirty="0"/>
              <a:t>Protect PINs from disclosure</a:t>
            </a:r>
          </a:p>
          <a:p>
            <a:pPr lvl="1" eaLnBrk="1" hangingPunct="1">
              <a:lnSpc>
                <a:spcPct val="80000"/>
              </a:lnSpc>
            </a:pPr>
            <a:r>
              <a:rPr lang="en-US" sz="2400" dirty="0"/>
              <a:t>Ensure customers privacy</a:t>
            </a:r>
          </a:p>
          <a:p>
            <a:pPr lvl="1" eaLnBrk="1" hangingPunct="1">
              <a:lnSpc>
                <a:spcPct val="80000"/>
              </a:lnSpc>
              <a:buNone/>
            </a:pPr>
            <a:endParaRPr lang="en-US" sz="2400" dirty="0"/>
          </a:p>
          <a:p>
            <a:pPr eaLnBrk="1" hangingPunct="1">
              <a:lnSpc>
                <a:spcPct val="80000"/>
              </a:lnSpc>
            </a:pPr>
            <a:r>
              <a:rPr lang="en-US" b="1" dirty="0">
                <a:solidFill>
                  <a:srgbClr val="003366"/>
                </a:solidFill>
              </a:rPr>
              <a:t>Electronic trading</a:t>
            </a:r>
          </a:p>
          <a:p>
            <a:pPr lvl="1" eaLnBrk="1" hangingPunct="1">
              <a:lnSpc>
                <a:spcPct val="80000"/>
              </a:lnSpc>
            </a:pPr>
            <a:r>
              <a:rPr lang="en-US" sz="2400" dirty="0"/>
              <a:t>Assure source and integrity of transactions</a:t>
            </a:r>
          </a:p>
          <a:p>
            <a:pPr lvl="1" eaLnBrk="1" hangingPunct="1">
              <a:lnSpc>
                <a:spcPct val="80000"/>
              </a:lnSpc>
            </a:pPr>
            <a:r>
              <a:rPr lang="en-US" sz="2400" dirty="0"/>
              <a:t>Protect corporate privacy</a:t>
            </a:r>
          </a:p>
          <a:p>
            <a:pPr lvl="1" eaLnBrk="1" hangingPunct="1">
              <a:lnSpc>
                <a:spcPct val="80000"/>
              </a:lnSpc>
            </a:pPr>
            <a:r>
              <a:rPr lang="en-US" sz="2400" dirty="0"/>
              <a:t>Provide legally binding electronic signatures on transactions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eaLnBrk="1" hangingPunct="1"/>
            <a:r>
              <a:rPr lang="en-US" sz="4000" dirty="0"/>
              <a:t>Security goals in different environments</a:t>
            </a:r>
          </a:p>
        </p:txBody>
      </p:sp>
      <p:sp>
        <p:nvSpPr>
          <p:cNvPr id="16387" name="Rectangle 3"/>
          <p:cNvSpPr>
            <a:spLocks noGrp="1" noChangeArrowheads="1"/>
          </p:cNvSpPr>
          <p:nvPr>
            <p:ph idx="1"/>
          </p:nvPr>
        </p:nvSpPr>
        <p:spPr/>
        <p:txBody>
          <a:bodyPr/>
          <a:lstStyle/>
          <a:p>
            <a:pPr eaLnBrk="1" hangingPunct="1">
              <a:lnSpc>
                <a:spcPct val="90000"/>
              </a:lnSpc>
            </a:pPr>
            <a:r>
              <a:rPr lang="en-US" b="1" dirty="0">
                <a:solidFill>
                  <a:srgbClr val="003366"/>
                </a:solidFill>
              </a:rPr>
              <a:t>Pharmaceuticals</a:t>
            </a:r>
          </a:p>
          <a:p>
            <a:pPr lvl="1" eaLnBrk="1" hangingPunct="1">
              <a:lnSpc>
                <a:spcPct val="90000"/>
              </a:lnSpc>
            </a:pPr>
            <a:r>
              <a:rPr lang="en-US" sz="2700" dirty="0"/>
              <a:t>Protect corporate / individual privacy</a:t>
            </a:r>
          </a:p>
          <a:p>
            <a:pPr lvl="1" eaLnBrk="1" hangingPunct="1">
              <a:lnSpc>
                <a:spcPct val="90000"/>
              </a:lnSpc>
            </a:pPr>
            <a:r>
              <a:rPr lang="en-US" sz="2700" dirty="0"/>
              <a:t>Confidentiality is most critical</a:t>
            </a:r>
          </a:p>
          <a:p>
            <a:pPr lvl="1" eaLnBrk="1" hangingPunct="1">
              <a:lnSpc>
                <a:spcPct val="90000"/>
              </a:lnSpc>
            </a:pPr>
            <a:endParaRPr lang="en-US" sz="2700" dirty="0"/>
          </a:p>
          <a:p>
            <a:pPr eaLnBrk="1" hangingPunct="1">
              <a:lnSpc>
                <a:spcPct val="90000"/>
              </a:lnSpc>
            </a:pPr>
            <a:r>
              <a:rPr lang="en-US" b="1" dirty="0">
                <a:solidFill>
                  <a:srgbClr val="003366"/>
                </a:solidFill>
              </a:rPr>
              <a:t>All Networks</a:t>
            </a:r>
          </a:p>
          <a:p>
            <a:pPr lvl="1" eaLnBrk="1" hangingPunct="1">
              <a:lnSpc>
                <a:spcPct val="90000"/>
              </a:lnSpc>
            </a:pPr>
            <a:r>
              <a:rPr lang="en-US" sz="2700" dirty="0"/>
              <a:t>Prevent outside penetrations (who wants hackers?)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dirty="0"/>
              <a:t>Security Terminologies</a:t>
            </a:r>
          </a:p>
        </p:txBody>
      </p:sp>
      <p:sp>
        <p:nvSpPr>
          <p:cNvPr id="19459" name="Rectangle 3"/>
          <p:cNvSpPr>
            <a:spLocks noGrp="1" noChangeArrowheads="1"/>
          </p:cNvSpPr>
          <p:nvPr>
            <p:ph idx="1"/>
          </p:nvPr>
        </p:nvSpPr>
        <p:spPr/>
        <p:txBody>
          <a:bodyPr/>
          <a:lstStyle/>
          <a:p>
            <a:pPr>
              <a:lnSpc>
                <a:spcPct val="80000"/>
              </a:lnSpc>
            </a:pPr>
            <a:r>
              <a:rPr lang="en-US" sz="2400" dirty="0"/>
              <a:t>Assets</a:t>
            </a:r>
          </a:p>
          <a:p>
            <a:pPr lvl="1">
              <a:buFont typeface="Wingdings" pitchFamily="2" charset="2"/>
              <a:buNone/>
            </a:pPr>
            <a:endParaRPr lang="en-US" sz="2400" dirty="0"/>
          </a:p>
          <a:p>
            <a:pPr>
              <a:lnSpc>
                <a:spcPct val="80000"/>
              </a:lnSpc>
            </a:pPr>
            <a:r>
              <a:rPr lang="en-US" sz="2400" dirty="0"/>
              <a:t>Threat</a:t>
            </a:r>
          </a:p>
          <a:p>
            <a:pPr>
              <a:lnSpc>
                <a:spcPct val="80000"/>
              </a:lnSpc>
            </a:pPr>
            <a:endParaRPr lang="en-US" sz="2400" dirty="0"/>
          </a:p>
          <a:p>
            <a:pPr>
              <a:lnSpc>
                <a:spcPct val="80000"/>
              </a:lnSpc>
            </a:pPr>
            <a:r>
              <a:rPr lang="en-US" sz="2400" dirty="0"/>
              <a:t>Vulnerability</a:t>
            </a:r>
          </a:p>
          <a:p>
            <a:pPr>
              <a:lnSpc>
                <a:spcPct val="80000"/>
              </a:lnSpc>
            </a:pPr>
            <a:endParaRPr lang="en-US" sz="2400" dirty="0"/>
          </a:p>
          <a:p>
            <a:pPr>
              <a:lnSpc>
                <a:spcPct val="80000"/>
              </a:lnSpc>
            </a:pPr>
            <a:r>
              <a:rPr lang="en-US" sz="2400" dirty="0"/>
              <a:t>Risk</a:t>
            </a:r>
          </a:p>
          <a:p>
            <a:pPr>
              <a:lnSpc>
                <a:spcPct val="80000"/>
              </a:lnSpc>
            </a:pPr>
            <a:endParaRPr lang="en-US" sz="2400" dirty="0"/>
          </a:p>
          <a:p>
            <a:pPr>
              <a:lnSpc>
                <a:spcPct val="80000"/>
              </a:lnSpc>
            </a:pPr>
            <a:r>
              <a:rPr lang="en-US" sz="2400" dirty="0"/>
              <a:t>Exploits</a:t>
            </a:r>
          </a:p>
          <a:p>
            <a:pPr>
              <a:lnSpc>
                <a:spcPct val="80000"/>
              </a:lnSpc>
            </a:pPr>
            <a:endParaRPr lang="en-US" sz="2400" dirty="0"/>
          </a:p>
          <a:p>
            <a:pPr>
              <a:lnSpc>
                <a:spcPct val="80000"/>
              </a:lnSpc>
            </a:pPr>
            <a:r>
              <a:rPr lang="en-US" sz="2400" dirty="0"/>
              <a:t>Impacts</a:t>
            </a:r>
          </a:p>
          <a:p>
            <a:endParaRPr lang="en-US" sz="2400" b="1" dirty="0"/>
          </a:p>
          <a:p>
            <a:pPr lvl="1">
              <a:buFont typeface="Wingdings" pitchFamily="2" charset="2"/>
              <a:buNone/>
            </a:pPr>
            <a:endParaRPr lang="en-US" dirty="0"/>
          </a:p>
          <a:p>
            <a:pPr lvl="1"/>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defRPr/>
            </a:pPr>
            <a:r>
              <a:rPr lang="en-US" sz="4400" dirty="0"/>
              <a:t>Focus of Security is Risk</a:t>
            </a:r>
            <a:endParaRPr lang="en-US" dirty="0"/>
          </a:p>
        </p:txBody>
      </p:sp>
      <p:sp>
        <p:nvSpPr>
          <p:cNvPr id="28675" name="Rectangle 3"/>
          <p:cNvSpPr>
            <a:spLocks noGrp="1" noChangeArrowheads="1"/>
          </p:cNvSpPr>
          <p:nvPr>
            <p:ph idx="1"/>
          </p:nvPr>
        </p:nvSpPr>
        <p:spPr/>
        <p:txBody>
          <a:bodyPr/>
          <a:lstStyle/>
          <a:p>
            <a:r>
              <a:rPr lang="en-US" sz="2800" dirty="0"/>
              <a:t>Security deals with managing risk to your critical assets</a:t>
            </a:r>
          </a:p>
          <a:p>
            <a:r>
              <a:rPr lang="en-US" sz="2800" dirty="0">
                <a:solidFill>
                  <a:srgbClr val="FF0000"/>
                </a:solidFill>
              </a:rPr>
              <a:t>Security is basically an exercise in loss reduction</a:t>
            </a:r>
          </a:p>
          <a:p>
            <a:r>
              <a:rPr lang="en-US" sz="2800" dirty="0">
                <a:solidFill>
                  <a:srgbClr val="FF0000"/>
                </a:solidFill>
              </a:rPr>
              <a:t>It's impossible to totally eliminate risk</a:t>
            </a:r>
          </a:p>
          <a:p>
            <a:r>
              <a:rPr lang="en-US" sz="2800" dirty="0"/>
              <a:t>Risk is the probability of a threat crossing or touching a vulnerability</a:t>
            </a:r>
          </a:p>
          <a:p>
            <a:pPr lvl="1" eaLnBrk="1" hangingPunct="1"/>
            <a:endParaRPr lang="en-US" sz="1800" dirty="0"/>
          </a:p>
        </p:txBody>
      </p:sp>
      <p:sp>
        <p:nvSpPr>
          <p:cNvPr id="4" name="Rectangle 3"/>
          <p:cNvSpPr/>
          <p:nvPr/>
        </p:nvSpPr>
        <p:spPr>
          <a:xfrm>
            <a:off x="2286000" y="5219700"/>
            <a:ext cx="5181600" cy="990600"/>
          </a:xfrm>
          <a:prstGeom prst="rect">
            <a:avLst/>
          </a:prstGeom>
          <a:noFill/>
          <a:ln w="41275" cmpd="dbl">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03366"/>
                </a:solidFill>
              </a:rPr>
              <a:t>Risk = Threat x Vulnerabilities</a:t>
            </a:r>
            <a:endParaRPr lang="en-US" sz="2800" b="1" dirty="0">
              <a:solidFill>
                <a:srgbClr val="003366"/>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defRPr/>
            </a:pPr>
            <a:r>
              <a:rPr lang="en-US" dirty="0"/>
              <a:t>Threats</a:t>
            </a:r>
          </a:p>
        </p:txBody>
      </p:sp>
      <p:sp>
        <p:nvSpPr>
          <p:cNvPr id="21507" name="Rectangle 3"/>
          <p:cNvSpPr>
            <a:spLocks noGrp="1" noChangeArrowheads="1"/>
          </p:cNvSpPr>
          <p:nvPr>
            <p:ph idx="1"/>
          </p:nvPr>
        </p:nvSpPr>
        <p:spPr/>
        <p:txBody>
          <a:bodyPr/>
          <a:lstStyle/>
          <a:p>
            <a:r>
              <a:rPr lang="en-US" sz="2400" dirty="0"/>
              <a:t>Accidental</a:t>
            </a:r>
          </a:p>
          <a:p>
            <a:endParaRPr lang="en-US" sz="2400" dirty="0"/>
          </a:p>
          <a:p>
            <a:r>
              <a:rPr lang="en-US" sz="2400" dirty="0"/>
              <a:t>Intentional</a:t>
            </a:r>
          </a:p>
          <a:p>
            <a:pPr lvl="1"/>
            <a:r>
              <a:rPr lang="en-US" sz="2400" dirty="0"/>
              <a:t>Passive</a:t>
            </a:r>
          </a:p>
          <a:p>
            <a:pPr lvl="1"/>
            <a:r>
              <a:rPr lang="en-US" sz="2400" dirty="0"/>
              <a:t>Active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Threats</a:t>
            </a:r>
          </a:p>
        </p:txBody>
      </p:sp>
      <p:sp>
        <p:nvSpPr>
          <p:cNvPr id="3" name="Content Placeholder 2"/>
          <p:cNvSpPr>
            <a:spLocks noGrp="1"/>
          </p:cNvSpPr>
          <p:nvPr>
            <p:ph idx="1"/>
          </p:nvPr>
        </p:nvSpPr>
        <p:spPr/>
        <p:txBody>
          <a:bodyPr/>
          <a:lstStyle/>
          <a:p>
            <a:r>
              <a:rPr lang="en-US" dirty="0"/>
              <a:t>Risks of Network Intrusion</a:t>
            </a:r>
          </a:p>
          <a:p>
            <a:r>
              <a:rPr lang="en-US" dirty="0"/>
              <a:t>Sources of Network Intrusion</a:t>
            </a:r>
          </a:p>
          <a:p>
            <a:r>
              <a:rPr lang="en-US" dirty="0"/>
              <a:t>Social Engineering and Phishing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of Network Intrusion</a:t>
            </a:r>
          </a:p>
        </p:txBody>
      </p:sp>
      <p:sp>
        <p:nvSpPr>
          <p:cNvPr id="3" name="Content Placeholder 2"/>
          <p:cNvSpPr>
            <a:spLocks noGrp="1"/>
          </p:cNvSpPr>
          <p:nvPr>
            <p:ph idx="1"/>
          </p:nvPr>
        </p:nvSpPr>
        <p:spPr/>
        <p:txBody>
          <a:bodyPr/>
          <a:lstStyle/>
          <a:p>
            <a:r>
              <a:rPr lang="en-US" dirty="0"/>
              <a:t>Information Theft</a:t>
            </a:r>
          </a:p>
          <a:p>
            <a:pPr lvl="1"/>
            <a:r>
              <a:rPr lang="en-US" dirty="0"/>
              <a:t>Breaking into a computer to obtain confidential information. Information can be used or sold for various purposes.</a:t>
            </a:r>
          </a:p>
          <a:p>
            <a:pPr lvl="1"/>
            <a:endParaRPr lang="en-US" dirty="0"/>
          </a:p>
          <a:p>
            <a:r>
              <a:rPr lang="en-US" dirty="0"/>
              <a:t>Data Loss and Manipulation</a:t>
            </a:r>
          </a:p>
          <a:p>
            <a:pPr lvl="1"/>
            <a:r>
              <a:rPr lang="en-US" dirty="0"/>
              <a:t>Breaking onto a computer to destroy or alter data records.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of Network Intrusion</a:t>
            </a:r>
          </a:p>
        </p:txBody>
      </p:sp>
      <p:sp>
        <p:nvSpPr>
          <p:cNvPr id="3" name="Content Placeholder 2"/>
          <p:cNvSpPr>
            <a:spLocks noGrp="1"/>
          </p:cNvSpPr>
          <p:nvPr>
            <p:ph idx="1"/>
          </p:nvPr>
        </p:nvSpPr>
        <p:spPr/>
        <p:txBody>
          <a:bodyPr/>
          <a:lstStyle/>
          <a:p>
            <a:r>
              <a:rPr lang="en-US" dirty="0"/>
              <a:t>Identity Theft</a:t>
            </a:r>
          </a:p>
          <a:p>
            <a:pPr lvl="1"/>
            <a:r>
              <a:rPr lang="en-US" dirty="0"/>
              <a:t>Personal Information is stolen for the purpose of taking over someone’s identity. Using this information anyone can obtain legal documents, apply for credits and make unauthorized online activities.</a:t>
            </a:r>
          </a:p>
          <a:p>
            <a:pPr lvl="1"/>
            <a:endParaRPr lang="en-US" dirty="0"/>
          </a:p>
          <a:p>
            <a:r>
              <a:rPr lang="en-US" dirty="0"/>
              <a:t>Disruption of Service</a:t>
            </a:r>
          </a:p>
          <a:p>
            <a:pPr lvl="1"/>
            <a:r>
              <a:rPr lang="en-US" dirty="0"/>
              <a:t>Preventing legitimate users from accessing services to which they should be entitled.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Network Intrusion</a:t>
            </a:r>
          </a:p>
        </p:txBody>
      </p:sp>
      <p:pic>
        <p:nvPicPr>
          <p:cNvPr id="110594" name="Picture 2"/>
          <p:cNvPicPr>
            <a:picLocks noGrp="1" noChangeAspect="1" noChangeArrowheads="1"/>
          </p:cNvPicPr>
          <p:nvPr>
            <p:ph idx="1"/>
          </p:nvPr>
        </p:nvPicPr>
        <p:blipFill>
          <a:blip r:embed="rId2"/>
          <a:srcRect/>
          <a:stretch>
            <a:fillRect/>
          </a:stretch>
        </p:blipFill>
        <p:spPr bwMode="auto">
          <a:xfrm>
            <a:off x="704009" y="1959873"/>
            <a:ext cx="7462436" cy="4182510"/>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365" y="533400"/>
            <a:ext cx="8229600" cy="1066800"/>
          </a:xfrm>
        </p:spPr>
        <p:txBody>
          <a:bodyPr/>
          <a:lstStyle/>
          <a:p>
            <a:r>
              <a:rPr lang="en-US" dirty="0"/>
              <a:t>Social Engineering</a:t>
            </a:r>
          </a:p>
        </p:txBody>
      </p:sp>
      <p:sp>
        <p:nvSpPr>
          <p:cNvPr id="3" name="Content Placeholder 2"/>
          <p:cNvSpPr>
            <a:spLocks noGrp="1"/>
          </p:cNvSpPr>
          <p:nvPr>
            <p:ph idx="1"/>
          </p:nvPr>
        </p:nvSpPr>
        <p:spPr>
          <a:xfrm>
            <a:off x="381000" y="1752600"/>
            <a:ext cx="8229600" cy="4325112"/>
          </a:xfrm>
        </p:spPr>
        <p:txBody>
          <a:bodyPr/>
          <a:lstStyle/>
          <a:p>
            <a:r>
              <a:rPr lang="en-US" dirty="0"/>
              <a:t>Social engineering is a term that refers to the ability of something or someone to influence the behavior of a group of people. </a:t>
            </a:r>
          </a:p>
        </p:txBody>
      </p:sp>
      <p:pic>
        <p:nvPicPr>
          <p:cNvPr id="111618" name="Picture 2"/>
          <p:cNvPicPr>
            <a:picLocks noChangeAspect="1" noChangeArrowheads="1"/>
          </p:cNvPicPr>
          <p:nvPr/>
        </p:nvPicPr>
        <p:blipFill>
          <a:blip r:embed="rId3"/>
          <a:srcRect/>
          <a:stretch>
            <a:fillRect/>
          </a:stretch>
        </p:blipFill>
        <p:spPr bwMode="auto">
          <a:xfrm>
            <a:off x="1295400" y="3352800"/>
            <a:ext cx="6281530" cy="2763078"/>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81000" y="2057400"/>
            <a:ext cx="8458200" cy="1470025"/>
          </a:xfrm>
        </p:spPr>
        <p:txBody>
          <a:bodyPr>
            <a:noAutofit/>
          </a:bodyPr>
          <a:lstStyle/>
          <a:p>
            <a:pPr algn="ctr"/>
            <a:r>
              <a:rPr lang="en-US" sz="4800" dirty="0"/>
              <a:t>Lecture 5</a:t>
            </a:r>
            <a:br>
              <a:rPr lang="en-US" sz="4800" dirty="0"/>
            </a:br>
            <a:r>
              <a:rPr lang="en-US" sz="4800" dirty="0"/>
              <a:t>Network Security</a:t>
            </a:r>
          </a:p>
        </p:txBody>
      </p:sp>
      <p:sp>
        <p:nvSpPr>
          <p:cNvPr id="7" name="Subtitle 6"/>
          <p:cNvSpPr>
            <a:spLocks noGrp="1"/>
          </p:cNvSpPr>
          <p:nvPr>
            <p:ph type="subTitle" idx="1"/>
          </p:nvPr>
        </p:nvSpPr>
        <p:spPr>
          <a:xfrm>
            <a:off x="457200" y="4052338"/>
            <a:ext cx="5715000" cy="2653262"/>
          </a:xfrm>
        </p:spPr>
        <p:txBody>
          <a:bodyPr>
            <a:normAutofit fontScale="92500" lnSpcReduction="10000"/>
          </a:bodyPr>
          <a:lstStyle/>
          <a:p>
            <a:pPr>
              <a:buFontTx/>
              <a:buChar char="-"/>
            </a:pPr>
            <a:r>
              <a:rPr lang="en-US" sz="2400" dirty="0"/>
              <a:t>Introduction</a:t>
            </a:r>
          </a:p>
          <a:p>
            <a:pPr>
              <a:buFontTx/>
              <a:buChar char="-"/>
            </a:pPr>
            <a:r>
              <a:rPr lang="en-US" sz="2400" dirty="0"/>
              <a:t> Security Goals</a:t>
            </a:r>
          </a:p>
          <a:p>
            <a:pPr>
              <a:buFontTx/>
              <a:buChar char="-"/>
            </a:pPr>
            <a:r>
              <a:rPr lang="en-US" sz="2400" dirty="0"/>
              <a:t>Security Terminologies</a:t>
            </a:r>
          </a:p>
          <a:p>
            <a:pPr>
              <a:buFontTx/>
              <a:buChar char="-"/>
            </a:pPr>
            <a:r>
              <a:rPr lang="en-US" sz="2400" dirty="0"/>
              <a:t>Threats</a:t>
            </a:r>
          </a:p>
          <a:p>
            <a:pPr>
              <a:buFontTx/>
              <a:buChar char="-"/>
            </a:pPr>
            <a:r>
              <a:rPr lang="en-US" sz="2400" dirty="0"/>
              <a:t>Attack Methods</a:t>
            </a:r>
          </a:p>
          <a:p>
            <a:pPr>
              <a:buFontTx/>
              <a:buChar char="-"/>
            </a:pPr>
            <a:r>
              <a:rPr lang="en-US" sz="2400" dirty="0"/>
              <a:t>Security Policy</a:t>
            </a:r>
          </a:p>
          <a:p>
            <a:pPr>
              <a:buFontTx/>
              <a:buChar char="-"/>
            </a:pPr>
            <a:r>
              <a:rPr lang="en-US" sz="2400" dirty="0"/>
              <a:t>Firewalls</a:t>
            </a:r>
          </a:p>
          <a:p>
            <a:pPr>
              <a:buFontTx/>
              <a:buChar char="-"/>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399" y="533400"/>
            <a:ext cx="8229600" cy="1066800"/>
          </a:xfrm>
        </p:spPr>
        <p:txBody>
          <a:bodyPr/>
          <a:lstStyle/>
          <a:p>
            <a:r>
              <a:rPr lang="en-US" dirty="0"/>
              <a:t>Phishing</a:t>
            </a:r>
          </a:p>
        </p:txBody>
      </p:sp>
      <p:sp>
        <p:nvSpPr>
          <p:cNvPr id="3" name="Content Placeholder 2"/>
          <p:cNvSpPr>
            <a:spLocks noGrp="1"/>
          </p:cNvSpPr>
          <p:nvPr>
            <p:ph idx="1"/>
          </p:nvPr>
        </p:nvSpPr>
        <p:spPr>
          <a:xfrm>
            <a:off x="533399" y="1610604"/>
            <a:ext cx="8229600" cy="4325112"/>
          </a:xfrm>
        </p:spPr>
        <p:txBody>
          <a:bodyPr/>
          <a:lstStyle/>
          <a:p>
            <a:r>
              <a:rPr lang="en-US" dirty="0"/>
              <a:t>Phishing is a form of social engineering where the phisher pretends to represent a legitimate outside organization. </a:t>
            </a:r>
          </a:p>
        </p:txBody>
      </p:sp>
      <p:pic>
        <p:nvPicPr>
          <p:cNvPr id="112642" name="Picture 2"/>
          <p:cNvPicPr>
            <a:picLocks noChangeAspect="1" noChangeArrowheads="1"/>
          </p:cNvPicPr>
          <p:nvPr/>
        </p:nvPicPr>
        <p:blipFill>
          <a:blip r:embed="rId3"/>
          <a:srcRect/>
          <a:stretch>
            <a:fillRect/>
          </a:stretch>
        </p:blipFill>
        <p:spPr bwMode="auto">
          <a:xfrm>
            <a:off x="1600200" y="3124200"/>
            <a:ext cx="6095999" cy="2811516"/>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Program Files (x86)\Microsoft Office\MEDIA\CAGCAT10\j0300520.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048000"/>
            <a:ext cx="2165350" cy="1862201"/>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244475" y="1981200"/>
            <a:ext cx="8229600" cy="1066800"/>
          </a:xfrm>
        </p:spPr>
        <p:txBody>
          <a:bodyPr/>
          <a:lstStyle/>
          <a:p>
            <a:pPr algn="ctr"/>
            <a:r>
              <a:rPr lang="en-US" dirty="0"/>
              <a:t>DEFCON</a:t>
            </a:r>
          </a:p>
        </p:txBody>
      </p:sp>
    </p:spTree>
    <p:extLst>
      <p:ext uri="{BB962C8B-B14F-4D97-AF65-F5344CB8AC3E}">
        <p14:creationId xmlns:p14="http://schemas.microsoft.com/office/powerpoint/2010/main" val="1437527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Attack</a:t>
            </a:r>
          </a:p>
        </p:txBody>
      </p:sp>
      <p:sp>
        <p:nvSpPr>
          <p:cNvPr id="3" name="Content Placeholder 2"/>
          <p:cNvSpPr>
            <a:spLocks noGrp="1"/>
          </p:cNvSpPr>
          <p:nvPr>
            <p:ph idx="1"/>
          </p:nvPr>
        </p:nvSpPr>
        <p:spPr/>
        <p:txBody>
          <a:bodyPr/>
          <a:lstStyle/>
          <a:p>
            <a:r>
              <a:rPr lang="en-US" dirty="0"/>
              <a:t>Viruses, Worms and Trojan Horses</a:t>
            </a:r>
          </a:p>
          <a:p>
            <a:r>
              <a:rPr lang="en-US" dirty="0"/>
              <a:t>Denial of Service and Brute Force attacks</a:t>
            </a:r>
          </a:p>
          <a:p>
            <a:r>
              <a:rPr lang="en-US" dirty="0"/>
              <a:t>Spyware, Tracking Cookies, Adware and Pop-ups</a:t>
            </a:r>
          </a:p>
          <a:p>
            <a:r>
              <a:rPr lang="en-US" dirty="0"/>
              <a:t>Spam</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Viruses, Worms and Trojan Horses</a:t>
            </a:r>
          </a:p>
        </p:txBody>
      </p:sp>
      <p:sp>
        <p:nvSpPr>
          <p:cNvPr id="3" name="Content Placeholder 2"/>
          <p:cNvSpPr>
            <a:spLocks noGrp="1"/>
          </p:cNvSpPr>
          <p:nvPr>
            <p:ph idx="1"/>
          </p:nvPr>
        </p:nvSpPr>
        <p:spPr/>
        <p:txBody>
          <a:bodyPr/>
          <a:lstStyle/>
          <a:p>
            <a:r>
              <a:rPr lang="en-US" dirty="0"/>
              <a:t>Viruses</a:t>
            </a:r>
          </a:p>
          <a:p>
            <a:pPr lvl="1"/>
            <a:r>
              <a:rPr lang="en-US" dirty="0"/>
              <a:t>A virus is a program that runs and spreads by modifying other programs or files. A virus cannot start by itself; it needs to be activated. Once activated, a virus may do nothing more than replicate itself and spread.</a:t>
            </a:r>
          </a:p>
        </p:txBody>
      </p:sp>
      <p:pic>
        <p:nvPicPr>
          <p:cNvPr id="113667" name="Picture 3"/>
          <p:cNvPicPr>
            <a:picLocks noChangeAspect="1" noChangeArrowheads="1"/>
          </p:cNvPicPr>
          <p:nvPr/>
        </p:nvPicPr>
        <p:blipFill>
          <a:blip r:embed="rId2"/>
          <a:srcRect/>
          <a:stretch>
            <a:fillRect/>
          </a:stretch>
        </p:blipFill>
        <p:spPr bwMode="auto">
          <a:xfrm>
            <a:off x="5410200" y="4419600"/>
            <a:ext cx="3125972" cy="2286000"/>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Viruses, Worms and Trojan Horses</a:t>
            </a:r>
          </a:p>
        </p:txBody>
      </p:sp>
      <p:sp>
        <p:nvSpPr>
          <p:cNvPr id="3" name="Content Placeholder 2"/>
          <p:cNvSpPr>
            <a:spLocks noGrp="1"/>
          </p:cNvSpPr>
          <p:nvPr>
            <p:ph idx="1"/>
          </p:nvPr>
        </p:nvSpPr>
        <p:spPr>
          <a:xfrm>
            <a:off x="457200" y="2249424"/>
            <a:ext cx="8305800" cy="2932176"/>
          </a:xfrm>
        </p:spPr>
        <p:txBody>
          <a:bodyPr>
            <a:normAutofit fontScale="92500"/>
          </a:bodyPr>
          <a:lstStyle/>
          <a:p>
            <a:r>
              <a:rPr lang="en-US" dirty="0"/>
              <a:t>Worms</a:t>
            </a:r>
          </a:p>
          <a:p>
            <a:pPr lvl="1"/>
            <a:r>
              <a:rPr lang="en-US" dirty="0"/>
              <a:t>A worm is similar to a virus, but unlike a virus does not </a:t>
            </a:r>
            <a:r>
              <a:rPr lang="en-US" dirty="0">
                <a:solidFill>
                  <a:srgbClr val="FF0000"/>
                </a:solidFill>
              </a:rPr>
              <a:t>need to attach itself to an existing program</a:t>
            </a:r>
            <a:r>
              <a:rPr lang="en-US" dirty="0"/>
              <a:t>. A worm uses the network to send copies of itself to any connected hosts. Worms can </a:t>
            </a:r>
            <a:r>
              <a:rPr lang="en-US" dirty="0">
                <a:solidFill>
                  <a:srgbClr val="FF0000"/>
                </a:solidFill>
              </a:rPr>
              <a:t>run independently </a:t>
            </a:r>
            <a:r>
              <a:rPr lang="en-US" dirty="0"/>
              <a:t>and spread quickly. They do not necessarily require activation or human intervention</a:t>
            </a:r>
          </a:p>
        </p:txBody>
      </p:sp>
      <p:pic>
        <p:nvPicPr>
          <p:cNvPr id="114690" name="Picture 2"/>
          <p:cNvPicPr>
            <a:picLocks noChangeAspect="1" noChangeArrowheads="1"/>
          </p:cNvPicPr>
          <p:nvPr/>
        </p:nvPicPr>
        <p:blipFill>
          <a:blip r:embed="rId2"/>
          <a:srcRect/>
          <a:stretch>
            <a:fillRect/>
          </a:stretch>
        </p:blipFill>
        <p:spPr bwMode="auto">
          <a:xfrm>
            <a:off x="6227164" y="4727889"/>
            <a:ext cx="2795752" cy="2138855"/>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6324600" cy="1066800"/>
          </a:xfrm>
        </p:spPr>
        <p:txBody>
          <a:bodyPr>
            <a:normAutofit fontScale="90000"/>
          </a:bodyPr>
          <a:lstStyle/>
          <a:p>
            <a:r>
              <a:rPr lang="en-US" dirty="0"/>
              <a:t>Viruses, Worms and Trojan Horses</a:t>
            </a:r>
          </a:p>
        </p:txBody>
      </p:sp>
      <p:sp>
        <p:nvSpPr>
          <p:cNvPr id="3" name="Content Placeholder 2"/>
          <p:cNvSpPr>
            <a:spLocks noGrp="1"/>
          </p:cNvSpPr>
          <p:nvPr>
            <p:ph idx="1"/>
          </p:nvPr>
        </p:nvSpPr>
        <p:spPr/>
        <p:txBody>
          <a:bodyPr/>
          <a:lstStyle/>
          <a:p>
            <a:r>
              <a:rPr lang="en-US" dirty="0"/>
              <a:t>Trojan Horses</a:t>
            </a:r>
          </a:p>
          <a:p>
            <a:pPr lvl="1"/>
            <a:r>
              <a:rPr lang="en-US" dirty="0"/>
              <a:t>A non-self replicating program that is written to appear like a legitimate program, when in fact it is an attack tool. </a:t>
            </a:r>
          </a:p>
          <a:p>
            <a:pPr lvl="1"/>
            <a:r>
              <a:rPr lang="en-US" dirty="0"/>
              <a:t>Relies upon its legitimate appearance to deceive the victim into initiating the program. It may be relatively harmless or can contain code that can damage the contents of the computer's hard drive.</a:t>
            </a:r>
          </a:p>
          <a:p>
            <a:pPr lvl="1"/>
            <a:r>
              <a:rPr lang="en-US" dirty="0"/>
              <a:t>Trojans can also create a back door into a system allowing hackers to gain access.</a:t>
            </a:r>
          </a:p>
        </p:txBody>
      </p:sp>
      <p:pic>
        <p:nvPicPr>
          <p:cNvPr id="115714" name="Picture 2"/>
          <p:cNvPicPr>
            <a:picLocks noChangeAspect="1" noChangeArrowheads="1"/>
          </p:cNvPicPr>
          <p:nvPr/>
        </p:nvPicPr>
        <p:blipFill>
          <a:blip r:embed="rId2"/>
          <a:srcRect/>
          <a:stretch>
            <a:fillRect/>
          </a:stretch>
        </p:blipFill>
        <p:spPr bwMode="auto">
          <a:xfrm>
            <a:off x="6934200" y="838200"/>
            <a:ext cx="1605455" cy="1500365"/>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 of Service</a:t>
            </a:r>
          </a:p>
        </p:txBody>
      </p:sp>
      <p:sp>
        <p:nvSpPr>
          <p:cNvPr id="3" name="Content Placeholder 2"/>
          <p:cNvSpPr>
            <a:spLocks noGrp="1"/>
          </p:cNvSpPr>
          <p:nvPr>
            <p:ph idx="1"/>
          </p:nvPr>
        </p:nvSpPr>
        <p:spPr/>
        <p:txBody>
          <a:bodyPr/>
          <a:lstStyle/>
          <a:p>
            <a:r>
              <a:rPr lang="en-US" dirty="0"/>
              <a:t>Denial of Service (</a:t>
            </a:r>
            <a:r>
              <a:rPr lang="en-US" dirty="0" err="1"/>
              <a:t>DoS</a:t>
            </a:r>
            <a:r>
              <a:rPr lang="en-US" dirty="0"/>
              <a:t>)</a:t>
            </a:r>
          </a:p>
          <a:p>
            <a:pPr lvl="1"/>
            <a:r>
              <a:rPr lang="en-US" dirty="0" err="1"/>
              <a:t>DoS</a:t>
            </a:r>
            <a:r>
              <a:rPr lang="en-US" dirty="0"/>
              <a:t> attacks are aggressive attacks on an individual computer or groups of computers with the intent to deny services to intended users. </a:t>
            </a:r>
            <a:r>
              <a:rPr lang="en-US" dirty="0" err="1"/>
              <a:t>DoS</a:t>
            </a:r>
            <a:r>
              <a:rPr lang="en-US" dirty="0"/>
              <a:t> attacks can target end user systems, servers, routers, and network links.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066800"/>
          </a:xfrm>
        </p:spPr>
        <p:txBody>
          <a:bodyPr/>
          <a:lstStyle/>
          <a:p>
            <a:r>
              <a:rPr lang="en-US" dirty="0"/>
              <a:t>Denial of Service Example</a:t>
            </a:r>
          </a:p>
        </p:txBody>
      </p:sp>
      <p:pic>
        <p:nvPicPr>
          <p:cNvPr id="116738" name="Picture 2"/>
          <p:cNvPicPr>
            <a:picLocks noGrp="1" noChangeAspect="1" noChangeArrowheads="1"/>
          </p:cNvPicPr>
          <p:nvPr>
            <p:ph idx="1"/>
          </p:nvPr>
        </p:nvPicPr>
        <p:blipFill>
          <a:blip r:embed="rId2"/>
          <a:srcRect/>
          <a:stretch>
            <a:fillRect/>
          </a:stretch>
        </p:blipFill>
        <p:spPr bwMode="auto">
          <a:xfrm>
            <a:off x="1633307" y="2041166"/>
            <a:ext cx="5987924" cy="3571875"/>
          </a:xfrm>
          <a:prstGeom prst="rect">
            <a:avLst/>
          </a:prstGeom>
          <a:noFill/>
          <a:ln w="9525" cap="flat" cmpd="sng" algn="ctr">
            <a:noFill/>
            <a:prstDash val="solid"/>
            <a:miter lim="800000"/>
            <a:headEnd type="none" w="med" len="med"/>
            <a:tailEnd type="none" w="med" len="med"/>
          </a:ln>
          <a:effectLst/>
        </p:spPr>
      </p:pic>
      <p:sp>
        <p:nvSpPr>
          <p:cNvPr id="7" name="TextBox 6"/>
          <p:cNvSpPr txBox="1"/>
          <p:nvPr/>
        </p:nvSpPr>
        <p:spPr>
          <a:xfrm>
            <a:off x="7094483" y="3174124"/>
            <a:ext cx="210207" cy="424732"/>
          </a:xfrm>
          <a:prstGeom prst="rect">
            <a:avLst/>
          </a:prstGeom>
          <a:noFill/>
        </p:spPr>
        <p:txBody>
          <a:bodyPr wrap="square" rtlCol="0">
            <a:spAutoFit/>
          </a:bodyPr>
          <a:lstStyle/>
          <a:p>
            <a:r>
              <a:rPr lang="en-US" dirty="0"/>
              <a:t>1</a:t>
            </a:r>
          </a:p>
        </p:txBody>
      </p:sp>
      <p:sp>
        <p:nvSpPr>
          <p:cNvPr id="8" name="TextBox 7"/>
          <p:cNvSpPr txBox="1"/>
          <p:nvPr/>
        </p:nvSpPr>
        <p:spPr>
          <a:xfrm>
            <a:off x="1439917" y="3720662"/>
            <a:ext cx="325821" cy="424732"/>
          </a:xfrm>
          <a:prstGeom prst="rect">
            <a:avLst/>
          </a:prstGeom>
          <a:noFill/>
        </p:spPr>
        <p:txBody>
          <a:bodyPr wrap="square" rtlCol="0">
            <a:spAutoFit/>
          </a:bodyPr>
          <a:lstStyle/>
          <a:p>
            <a:r>
              <a:rPr lang="en-US" dirty="0"/>
              <a:t>2</a:t>
            </a:r>
          </a:p>
        </p:txBody>
      </p:sp>
      <p:sp>
        <p:nvSpPr>
          <p:cNvPr id="9" name="TextBox 8"/>
          <p:cNvSpPr txBox="1"/>
          <p:nvPr/>
        </p:nvSpPr>
        <p:spPr>
          <a:xfrm>
            <a:off x="2753710" y="1828800"/>
            <a:ext cx="336331" cy="424732"/>
          </a:xfrm>
          <a:prstGeom prst="rect">
            <a:avLst/>
          </a:prstGeom>
          <a:noFill/>
        </p:spPr>
        <p:txBody>
          <a:bodyPr wrap="square" rtlCol="0">
            <a:spAutoFit/>
          </a:bodyPr>
          <a:lstStyle/>
          <a:p>
            <a:r>
              <a:rPr lang="en-US" dirty="0"/>
              <a:t>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89" y="609600"/>
            <a:ext cx="8229600" cy="1066800"/>
          </a:xfrm>
        </p:spPr>
        <p:txBody>
          <a:bodyPr/>
          <a:lstStyle/>
          <a:p>
            <a:r>
              <a:rPr lang="en-US" dirty="0"/>
              <a:t>Distributed Denial of Service</a:t>
            </a:r>
          </a:p>
        </p:txBody>
      </p:sp>
      <p:sp>
        <p:nvSpPr>
          <p:cNvPr id="10" name="Content Placeholder 9"/>
          <p:cNvSpPr>
            <a:spLocks noGrp="1"/>
          </p:cNvSpPr>
          <p:nvPr>
            <p:ph idx="1"/>
          </p:nvPr>
        </p:nvSpPr>
        <p:spPr>
          <a:xfrm>
            <a:off x="446689" y="1716024"/>
            <a:ext cx="8229600" cy="4325112"/>
          </a:xfrm>
        </p:spPr>
        <p:txBody>
          <a:bodyPr/>
          <a:lstStyle/>
          <a:p>
            <a:r>
              <a:rPr lang="en-US" dirty="0"/>
              <a:t>Distributed Denial of Service (</a:t>
            </a:r>
            <a:r>
              <a:rPr lang="en-US" dirty="0" err="1"/>
              <a:t>DDoS</a:t>
            </a:r>
            <a:r>
              <a:rPr lang="en-US" dirty="0"/>
              <a:t>)</a:t>
            </a:r>
          </a:p>
          <a:p>
            <a:pPr lvl="1"/>
            <a:r>
              <a:rPr lang="en-US" dirty="0" err="1"/>
              <a:t>DDoS</a:t>
            </a:r>
            <a:r>
              <a:rPr lang="en-US" dirty="0"/>
              <a:t> is a more sophisticated and potentially damaging form of the </a:t>
            </a:r>
            <a:r>
              <a:rPr lang="en-US" dirty="0" err="1"/>
              <a:t>DoS</a:t>
            </a:r>
            <a:r>
              <a:rPr lang="en-US" dirty="0"/>
              <a:t> attack. It is designed to saturate and overwhelm network links with useless data. </a:t>
            </a:r>
          </a:p>
        </p:txBody>
      </p:sp>
      <p:pic>
        <p:nvPicPr>
          <p:cNvPr id="117763" name="Picture 3"/>
          <p:cNvPicPr>
            <a:picLocks noChangeAspect="1" noChangeArrowheads="1"/>
          </p:cNvPicPr>
          <p:nvPr/>
        </p:nvPicPr>
        <p:blipFill>
          <a:blip r:embed="rId3"/>
          <a:srcRect/>
          <a:stretch>
            <a:fillRect/>
          </a:stretch>
        </p:blipFill>
        <p:spPr bwMode="auto">
          <a:xfrm>
            <a:off x="1524000" y="3805473"/>
            <a:ext cx="6074979" cy="3052527"/>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Attacks</a:t>
            </a:r>
          </a:p>
        </p:txBody>
      </p:sp>
      <p:sp>
        <p:nvSpPr>
          <p:cNvPr id="10" name="Content Placeholder 9"/>
          <p:cNvSpPr>
            <a:spLocks noGrp="1"/>
          </p:cNvSpPr>
          <p:nvPr>
            <p:ph idx="1"/>
          </p:nvPr>
        </p:nvSpPr>
        <p:spPr/>
        <p:txBody>
          <a:bodyPr/>
          <a:lstStyle/>
          <a:p>
            <a:r>
              <a:rPr lang="en-US" dirty="0"/>
              <a:t>With brute force attacks, a fast computer is used to try to guess passwords.</a:t>
            </a:r>
          </a:p>
          <a:p>
            <a:r>
              <a:rPr lang="en-US" dirty="0"/>
              <a:t>The attacker tries a large number of possibilities in rapid succession to gain access or crack the code. Brute force attacks can cause a denial of service due to excessive traffic to a specific resource or by locking out user accounts.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People use networks to exchange sensitive information with each other.</a:t>
            </a:r>
          </a:p>
          <a:p>
            <a:r>
              <a:rPr lang="en-US" dirty="0"/>
              <a:t>People purchase products and do their banking over the Internet. </a:t>
            </a:r>
          </a:p>
          <a:p>
            <a:pPr lvl="1"/>
            <a:r>
              <a:rPr lang="en-US" dirty="0"/>
              <a:t>We rely on networks to be secure and to protect our identities and our private information</a:t>
            </a:r>
          </a:p>
          <a:p>
            <a:r>
              <a:rPr lang="en-US" dirty="0"/>
              <a:t>Network Security is a shared responsibility that each person must accept when they connect to the network.</a:t>
            </a:r>
          </a:p>
          <a:p>
            <a:endParaRPr lang="en-US" dirty="0"/>
          </a:p>
        </p:txBody>
      </p:sp>
      <p:pic>
        <p:nvPicPr>
          <p:cNvPr id="5" name="Picture 4">
            <a:extLst>
              <a:ext uri="{FF2B5EF4-FFF2-40B4-BE49-F238E27FC236}">
                <a16:creationId xmlns:a16="http://schemas.microsoft.com/office/drawing/2014/main" id="{4E900603-B0FC-4FA7-8BB9-7908325165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977787"/>
            <a:ext cx="2895600" cy="123201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Spyware and Tracking Cookies</a:t>
            </a:r>
          </a:p>
        </p:txBody>
      </p:sp>
      <p:sp>
        <p:nvSpPr>
          <p:cNvPr id="3" name="Content Placeholder 2"/>
          <p:cNvSpPr>
            <a:spLocks noGrp="1"/>
          </p:cNvSpPr>
          <p:nvPr>
            <p:ph idx="1"/>
          </p:nvPr>
        </p:nvSpPr>
        <p:spPr/>
        <p:txBody>
          <a:bodyPr/>
          <a:lstStyle/>
          <a:p>
            <a:r>
              <a:rPr lang="en-US" dirty="0"/>
              <a:t>Spyware</a:t>
            </a:r>
          </a:p>
          <a:p>
            <a:pPr lvl="1"/>
            <a:r>
              <a:rPr lang="en-US" dirty="0"/>
              <a:t>Spyware is any program that gathers personal information from your computer without your permission or knowledge. This information is sent to advertisers or others on the Internet and can include passwords and account numbers. </a:t>
            </a:r>
          </a:p>
          <a:p>
            <a:r>
              <a:rPr lang="en-US" dirty="0"/>
              <a:t>Tracking Cookies</a:t>
            </a:r>
          </a:p>
          <a:p>
            <a:pPr lvl="1"/>
            <a:r>
              <a:rPr lang="en-US" dirty="0"/>
              <a:t>Cookies are a form of spyware but are not always bad. They are used to record information about an Internet user when they visit websites.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04800" y="838200"/>
            <a:ext cx="8618040" cy="5791200"/>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46234"/>
            <a:ext cx="8145462" cy="838200"/>
          </a:xfrm>
        </p:spPr>
        <p:txBody>
          <a:bodyPr/>
          <a:lstStyle/>
          <a:p>
            <a:r>
              <a:rPr lang="en-US" dirty="0"/>
              <a:t>Spyware and Tracking Cookies</a:t>
            </a:r>
          </a:p>
        </p:txBody>
      </p:sp>
      <p:sp>
        <p:nvSpPr>
          <p:cNvPr id="3" name="Content Placeholder 2"/>
          <p:cNvSpPr>
            <a:spLocks noGrp="1"/>
          </p:cNvSpPr>
          <p:nvPr>
            <p:ph idx="1"/>
          </p:nvPr>
        </p:nvSpPr>
        <p:spPr>
          <a:xfrm>
            <a:off x="457200" y="2304288"/>
            <a:ext cx="8229600" cy="4325112"/>
          </a:xfrm>
        </p:spPr>
        <p:txBody>
          <a:bodyPr>
            <a:normAutofit lnSpcReduction="10000"/>
          </a:bodyPr>
          <a:lstStyle/>
          <a:p>
            <a:r>
              <a:rPr lang="en-US" sz="2800" dirty="0"/>
              <a:t>Adware</a:t>
            </a:r>
          </a:p>
          <a:p>
            <a:pPr lvl="1"/>
            <a:r>
              <a:rPr lang="en-US" sz="2400" dirty="0"/>
              <a:t>Adware is a form of spyware used to collect information about a user based on websites the user visits. That information is then used for targeted advertising. Adware is commonly installed by a user in exchange for a "free" product.</a:t>
            </a:r>
          </a:p>
          <a:p>
            <a:r>
              <a:rPr lang="en-US" sz="2800" dirty="0"/>
              <a:t>Pop-ups</a:t>
            </a:r>
          </a:p>
          <a:p>
            <a:pPr lvl="1"/>
            <a:r>
              <a:rPr lang="en-US" sz="2400" dirty="0"/>
              <a:t>Pop-ups are additional advertising windows that display when visiting a web site. Unlike Adware, pop-ups are not intended to collect information about the user and are typically associated only with the web-site being visited. </a:t>
            </a:r>
            <a:r>
              <a:rPr lang="en-US" dirty="0"/>
              <a:t> </a:t>
            </a:r>
          </a:p>
        </p:txBody>
      </p:sp>
      <p:pic>
        <p:nvPicPr>
          <p:cNvPr id="119810" name="Picture 2"/>
          <p:cNvPicPr>
            <a:picLocks noChangeAspect="1" noChangeArrowheads="1"/>
          </p:cNvPicPr>
          <p:nvPr/>
        </p:nvPicPr>
        <p:blipFill>
          <a:blip r:embed="rId2"/>
          <a:srcRect/>
          <a:stretch>
            <a:fillRect/>
          </a:stretch>
        </p:blipFill>
        <p:spPr bwMode="auto">
          <a:xfrm>
            <a:off x="7086600" y="1385998"/>
            <a:ext cx="1904999" cy="1308956"/>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Spam</a:t>
            </a:r>
          </a:p>
        </p:txBody>
      </p:sp>
      <p:sp>
        <p:nvSpPr>
          <p:cNvPr id="3" name="Content Placeholder 2"/>
          <p:cNvSpPr>
            <a:spLocks noGrp="1"/>
          </p:cNvSpPr>
          <p:nvPr>
            <p:ph idx="1"/>
          </p:nvPr>
        </p:nvSpPr>
        <p:spPr/>
        <p:txBody>
          <a:bodyPr/>
          <a:lstStyle/>
          <a:p>
            <a:r>
              <a:rPr lang="en-US" dirty="0"/>
              <a:t>Spam is a serious network threat that can overload ISPs, email servers and individual end-user systems. A person or organization responsible for sending spam is called a spammer. Spammers often make use of unsecured email servers to forward email. Spammers can use hacking techniques, such as viruses, worms and Trojan horses to take control of home computers.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381000" y="1600200"/>
            <a:ext cx="8367681" cy="3810000"/>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Security Measures</a:t>
            </a:r>
          </a:p>
        </p:txBody>
      </p:sp>
      <p:sp>
        <p:nvSpPr>
          <p:cNvPr id="3" name="Content Placeholder 2"/>
          <p:cNvSpPr>
            <a:spLocks noGrp="1"/>
          </p:cNvSpPr>
          <p:nvPr>
            <p:ph idx="1"/>
          </p:nvPr>
        </p:nvSpPr>
        <p:spPr/>
        <p:txBody>
          <a:bodyPr/>
          <a:lstStyle/>
          <a:p>
            <a:r>
              <a:rPr lang="en-US" dirty="0"/>
              <a:t>Security risks cannot be eliminated or prevented completely. However, effective risk management and assessment can significantly minimize the existing security risks.</a:t>
            </a:r>
          </a:p>
          <a:p>
            <a:r>
              <a:rPr lang="en-US" dirty="0"/>
              <a:t>True network security comes from a combination of products and services, combined with a thorough </a:t>
            </a:r>
            <a:r>
              <a:rPr lang="en-US" dirty="0">
                <a:solidFill>
                  <a:srgbClr val="00B050"/>
                </a:solidFill>
              </a:rPr>
              <a:t>Security Policy </a:t>
            </a:r>
            <a:r>
              <a:rPr lang="en-US" dirty="0"/>
              <a:t>and a commitment to adhere to that policy.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Security Measures</a:t>
            </a:r>
          </a:p>
        </p:txBody>
      </p:sp>
      <p:sp>
        <p:nvSpPr>
          <p:cNvPr id="3" name="Content Placeholder 2"/>
          <p:cNvSpPr>
            <a:spLocks noGrp="1"/>
          </p:cNvSpPr>
          <p:nvPr>
            <p:ph idx="1"/>
          </p:nvPr>
        </p:nvSpPr>
        <p:spPr/>
        <p:txBody>
          <a:bodyPr/>
          <a:lstStyle/>
          <a:p>
            <a:r>
              <a:rPr lang="en-US" dirty="0"/>
              <a:t>Security Policy</a:t>
            </a:r>
          </a:p>
          <a:p>
            <a:r>
              <a:rPr lang="en-US" dirty="0"/>
              <a:t>Updates and Patches</a:t>
            </a:r>
          </a:p>
          <a:p>
            <a:r>
              <a:rPr lang="en-US" dirty="0"/>
              <a:t>Anti-virus Software</a:t>
            </a:r>
          </a:p>
          <a:p>
            <a:r>
              <a:rPr lang="en-US" dirty="0"/>
              <a:t>Anti-Spam</a:t>
            </a:r>
          </a:p>
          <a:p>
            <a:r>
              <a:rPr lang="en-US" dirty="0"/>
              <a:t>Anti-Spyware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Security Measures</a:t>
            </a:r>
          </a:p>
        </p:txBody>
      </p:sp>
      <p:sp>
        <p:nvSpPr>
          <p:cNvPr id="3" name="Content Placeholder 2"/>
          <p:cNvSpPr>
            <a:spLocks noGrp="1"/>
          </p:cNvSpPr>
          <p:nvPr>
            <p:ph idx="1"/>
          </p:nvPr>
        </p:nvSpPr>
        <p:spPr/>
        <p:txBody>
          <a:bodyPr/>
          <a:lstStyle/>
          <a:p>
            <a:r>
              <a:rPr lang="en-US" dirty="0"/>
              <a:t>A </a:t>
            </a:r>
            <a:r>
              <a:rPr lang="en-US" dirty="0">
                <a:solidFill>
                  <a:srgbClr val="00B050"/>
                </a:solidFill>
              </a:rPr>
              <a:t>Security Policy </a:t>
            </a:r>
            <a:r>
              <a:rPr lang="en-US" dirty="0"/>
              <a:t>is a formal statement of the rules that users must adhere to when accessing technology and information assets.</a:t>
            </a:r>
          </a:p>
          <a:p>
            <a:r>
              <a:rPr lang="en-US" dirty="0"/>
              <a:t>It can be as simple as an acceptable use policy, or can be several hundred pages in length, and detail every aspect of user connectivity and network usage procedures.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Policy</a:t>
            </a:r>
          </a:p>
        </p:txBody>
      </p:sp>
      <p:pic>
        <p:nvPicPr>
          <p:cNvPr id="4" name="Picture 2"/>
          <p:cNvPicPr>
            <a:picLocks noChangeAspect="1" noChangeArrowheads="1"/>
          </p:cNvPicPr>
          <p:nvPr/>
        </p:nvPicPr>
        <p:blipFill>
          <a:blip r:embed="rId2"/>
          <a:srcRect/>
          <a:stretch>
            <a:fillRect/>
          </a:stretch>
        </p:blipFill>
        <p:spPr bwMode="auto">
          <a:xfrm>
            <a:off x="6649107" y="2542583"/>
            <a:ext cx="2362200" cy="2779986"/>
          </a:xfrm>
          <a:prstGeom prst="rect">
            <a:avLst/>
          </a:prstGeom>
          <a:noFill/>
          <a:ln w="9525" cap="flat" cmpd="sng" algn="ctr">
            <a:noFill/>
            <a:prstDash val="solid"/>
            <a:miter lim="800000"/>
            <a:headEnd type="none" w="med" len="med"/>
            <a:tailEnd type="none" w="med" len="med"/>
          </a:ln>
          <a:effectLst/>
        </p:spPr>
      </p:pic>
      <p:pic>
        <p:nvPicPr>
          <p:cNvPr id="5" name="Picture 3"/>
          <p:cNvPicPr>
            <a:picLocks noChangeAspect="1" noChangeArrowheads="1"/>
          </p:cNvPicPr>
          <p:nvPr/>
        </p:nvPicPr>
        <p:blipFill>
          <a:blip r:embed="rId3"/>
          <a:srcRect/>
          <a:stretch>
            <a:fillRect/>
          </a:stretch>
        </p:blipFill>
        <p:spPr bwMode="auto">
          <a:xfrm>
            <a:off x="4485939" y="2962176"/>
            <a:ext cx="2019144" cy="1457325"/>
          </a:xfrm>
          <a:prstGeom prst="rect">
            <a:avLst/>
          </a:prstGeom>
          <a:noFill/>
          <a:ln w="9525" cap="flat" cmpd="sng" algn="ctr">
            <a:noFill/>
            <a:prstDash val="solid"/>
            <a:miter lim="800000"/>
            <a:headEnd type="none" w="med" len="med"/>
            <a:tailEnd type="none" w="med" len="med"/>
          </a:ln>
          <a:effectLst/>
        </p:spPr>
      </p:pic>
      <p:pic>
        <p:nvPicPr>
          <p:cNvPr id="6" name="Picture 5"/>
          <p:cNvPicPr>
            <a:picLocks noChangeAspect="1" noChangeArrowheads="1"/>
          </p:cNvPicPr>
          <p:nvPr/>
        </p:nvPicPr>
        <p:blipFill>
          <a:blip r:embed="rId4"/>
          <a:srcRect/>
          <a:stretch>
            <a:fillRect/>
          </a:stretch>
        </p:blipFill>
        <p:spPr bwMode="auto">
          <a:xfrm>
            <a:off x="2097741" y="2971800"/>
            <a:ext cx="2129005" cy="1866900"/>
          </a:xfrm>
          <a:prstGeom prst="rect">
            <a:avLst/>
          </a:prstGeom>
          <a:noFill/>
          <a:ln w="9525" cap="flat" cmpd="sng" algn="ctr">
            <a:noFill/>
            <a:prstDash val="solid"/>
            <a:miter lim="800000"/>
            <a:headEnd type="none" w="med" len="med"/>
            <a:tailEnd type="none" w="med" len="med"/>
          </a:ln>
          <a:effectLst/>
        </p:spPr>
      </p:pic>
      <p:pic>
        <p:nvPicPr>
          <p:cNvPr id="7" name="Picture 6"/>
          <p:cNvPicPr>
            <a:picLocks noChangeAspect="1" noChangeArrowheads="1"/>
          </p:cNvPicPr>
          <p:nvPr/>
        </p:nvPicPr>
        <p:blipFill>
          <a:blip r:embed="rId5"/>
          <a:srcRect/>
          <a:stretch>
            <a:fillRect/>
          </a:stretch>
        </p:blipFill>
        <p:spPr bwMode="auto">
          <a:xfrm>
            <a:off x="0" y="3250389"/>
            <a:ext cx="2043934" cy="1238250"/>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r>
              <a:rPr lang="en-US" dirty="0"/>
              <a:t>Patches and Updates</a:t>
            </a:r>
          </a:p>
        </p:txBody>
      </p:sp>
      <p:sp>
        <p:nvSpPr>
          <p:cNvPr id="3" name="Content Placeholder 2"/>
          <p:cNvSpPr>
            <a:spLocks noGrp="1"/>
          </p:cNvSpPr>
          <p:nvPr>
            <p:ph idx="1"/>
          </p:nvPr>
        </p:nvSpPr>
        <p:spPr>
          <a:xfrm>
            <a:off x="457200" y="1799844"/>
            <a:ext cx="8229600" cy="4325112"/>
          </a:xfrm>
        </p:spPr>
        <p:txBody>
          <a:bodyPr/>
          <a:lstStyle/>
          <a:p>
            <a:r>
              <a:rPr lang="en-US" dirty="0"/>
              <a:t>A patch is a small piece of code that fixes a specific problem. </a:t>
            </a:r>
          </a:p>
          <a:p>
            <a:r>
              <a:rPr lang="en-US" dirty="0"/>
              <a:t>An update, on the other hand, may include additional functionality to the software package as well as patches for specific issues. </a:t>
            </a:r>
          </a:p>
        </p:txBody>
      </p:sp>
      <p:pic>
        <p:nvPicPr>
          <p:cNvPr id="122882" name="Picture 2"/>
          <p:cNvPicPr>
            <a:picLocks noChangeAspect="1" noChangeArrowheads="1"/>
          </p:cNvPicPr>
          <p:nvPr/>
        </p:nvPicPr>
        <p:blipFill>
          <a:blip r:embed="rId2"/>
          <a:srcRect/>
          <a:stretch>
            <a:fillRect/>
          </a:stretch>
        </p:blipFill>
        <p:spPr bwMode="auto">
          <a:xfrm>
            <a:off x="6324600" y="4008947"/>
            <a:ext cx="2414752" cy="2620453"/>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dirty="0"/>
              <a:t>Defining Network Security</a:t>
            </a:r>
          </a:p>
        </p:txBody>
      </p:sp>
      <p:sp>
        <p:nvSpPr>
          <p:cNvPr id="9219" name="Rectangle 3"/>
          <p:cNvSpPr>
            <a:spLocks noGrp="1" noChangeArrowheads="1"/>
          </p:cNvSpPr>
          <p:nvPr>
            <p:ph idx="1"/>
          </p:nvPr>
        </p:nvSpPr>
        <p:spPr/>
        <p:txBody>
          <a:bodyPr/>
          <a:lstStyle/>
          <a:p>
            <a:pPr>
              <a:lnSpc>
                <a:spcPct val="90000"/>
              </a:lnSpc>
            </a:pPr>
            <a:r>
              <a:rPr lang="en-US" sz="2400" dirty="0"/>
              <a:t>Network security is the implementation of security devices, policies, and processes </a:t>
            </a:r>
            <a:r>
              <a:rPr lang="en-US" sz="2400" dirty="0">
                <a:highlight>
                  <a:srgbClr val="FFFF00"/>
                </a:highlight>
              </a:rPr>
              <a:t>to prevent the unauthorized access</a:t>
            </a:r>
            <a:r>
              <a:rPr lang="en-US" sz="2400" dirty="0"/>
              <a:t> to network resources or the alteration or destruction of resources or data.</a:t>
            </a:r>
          </a:p>
          <a:p>
            <a:pPr>
              <a:lnSpc>
                <a:spcPct val="90000"/>
              </a:lnSpc>
              <a:buFont typeface="Wingdings" pitchFamily="2" charset="2"/>
              <a:buNone/>
            </a:pPr>
            <a:endParaRPr lang="en-US" sz="2700" dirty="0"/>
          </a:p>
          <a:p>
            <a:pPr>
              <a:lnSpc>
                <a:spcPct val="90000"/>
              </a:lnSpc>
            </a:pPr>
            <a:r>
              <a:rPr lang="en-US" sz="2400" dirty="0"/>
              <a:t>Security involves protecting resources:</a:t>
            </a:r>
          </a:p>
          <a:p>
            <a:pPr lvl="1">
              <a:lnSpc>
                <a:spcPct val="90000"/>
              </a:lnSpc>
            </a:pPr>
            <a:r>
              <a:rPr lang="en-US" sz="2400" dirty="0"/>
              <a:t>End-user resources</a:t>
            </a:r>
          </a:p>
          <a:p>
            <a:pPr lvl="1">
              <a:lnSpc>
                <a:spcPct val="90000"/>
              </a:lnSpc>
            </a:pPr>
            <a:r>
              <a:rPr lang="en-US" sz="2400" dirty="0"/>
              <a:t>Network resources</a:t>
            </a:r>
          </a:p>
          <a:p>
            <a:pPr lvl="1">
              <a:lnSpc>
                <a:spcPct val="90000"/>
              </a:lnSpc>
            </a:pPr>
            <a:r>
              <a:rPr lang="en-US" sz="2400" dirty="0"/>
              <a:t>Server resources</a:t>
            </a:r>
          </a:p>
          <a:p>
            <a:pPr lvl="1">
              <a:lnSpc>
                <a:spcPct val="90000"/>
              </a:lnSpc>
            </a:pPr>
            <a:r>
              <a:rPr lang="en-US" sz="2400" dirty="0"/>
              <a:t>Information storage resources</a:t>
            </a:r>
          </a:p>
          <a:p>
            <a:pPr>
              <a:lnSpc>
                <a:spcPct val="90000"/>
              </a:lnSpc>
            </a:pPr>
            <a:endParaRPr lang="en-US" sz="2700" dirty="0"/>
          </a:p>
        </p:txBody>
      </p:sp>
      <p:pic>
        <p:nvPicPr>
          <p:cNvPr id="3" name="Picture 2">
            <a:extLst>
              <a:ext uri="{FF2B5EF4-FFF2-40B4-BE49-F238E27FC236}">
                <a16:creationId xmlns:a16="http://schemas.microsoft.com/office/drawing/2014/main" id="{0BF469C3-A582-4C0E-9DE0-52A91C827E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566" y="4411980"/>
            <a:ext cx="3274520" cy="2162556"/>
          </a:xfrm>
          <a:prstGeom prst="rect">
            <a:avLst/>
          </a:prstGeom>
        </p:spPr>
      </p:pic>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Anti-Virus Software</a:t>
            </a:r>
          </a:p>
        </p:txBody>
      </p:sp>
      <p:sp>
        <p:nvSpPr>
          <p:cNvPr id="3" name="Content Placeholder 2"/>
          <p:cNvSpPr>
            <a:spLocks noGrp="1"/>
          </p:cNvSpPr>
          <p:nvPr>
            <p:ph idx="1"/>
          </p:nvPr>
        </p:nvSpPr>
        <p:spPr/>
        <p:txBody>
          <a:bodyPr/>
          <a:lstStyle/>
          <a:p>
            <a:r>
              <a:rPr lang="en-US" dirty="0"/>
              <a:t>Anti-virus Software</a:t>
            </a:r>
          </a:p>
          <a:p>
            <a:pPr lvl="1"/>
            <a:r>
              <a:rPr lang="en-US" dirty="0"/>
              <a:t>Anti-virus software can be used as both a preventative tool and as a reactive tool. It prevents infection and detects, and removes, viruses, worms and Trojan horses. Anti-virus software should be installed on all computers connected to the network.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lstStyle/>
          <a:p>
            <a:r>
              <a:rPr lang="en-US" dirty="0"/>
              <a:t>Anti-virus Software</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2000" y="1752600"/>
            <a:ext cx="7772400" cy="3390164"/>
          </a:xfrm>
          <a:prstGeom prst="rect">
            <a:avLst/>
          </a:prstGeom>
          <a:noFill/>
          <a:ln w="9525" cap="flat" cmpd="sng" algn="ctr">
            <a:noFill/>
            <a:prstDash val="solid"/>
            <a:miter lim="800000"/>
            <a:headEnd type="none" w="med" len="med"/>
            <a:tailEnd type="none" w="med" len="med"/>
          </a:ln>
          <a:effectLst/>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00" y="5619750"/>
            <a:ext cx="745510" cy="74551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00" y="5401188"/>
            <a:ext cx="1212000" cy="121200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5376218"/>
            <a:ext cx="1905000" cy="1049274"/>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98962" y="5241310"/>
            <a:ext cx="1319090" cy="1319090"/>
          </a:xfrm>
          <a:prstGeom prst="rect">
            <a:avLst/>
          </a:prstGeom>
        </p:spPr>
      </p:pic>
      <p:pic>
        <p:nvPicPr>
          <p:cNvPr id="8" name="Picture 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000" y="5470188"/>
            <a:ext cx="1074000" cy="1074000"/>
          </a:xfrm>
          <a:prstGeom prst="ellipse">
            <a:avLst/>
          </a:prstGeom>
          <a:ln>
            <a:noFill/>
          </a:ln>
          <a:effectLst>
            <a:softEdge rad="112500"/>
          </a:effectLst>
        </p:spPr>
      </p:pic>
      <p:pic>
        <p:nvPicPr>
          <p:cNvPr id="9" name="Pictur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648200" y="5417212"/>
            <a:ext cx="1219200" cy="1150586"/>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p:cNvPicPr>
            <a:picLocks noChangeAspect="1" noChangeArrowheads="1"/>
          </p:cNvPicPr>
          <p:nvPr/>
        </p:nvPicPr>
        <p:blipFill>
          <a:blip r:embed="rId2"/>
          <a:srcRect/>
          <a:stretch>
            <a:fillRect/>
          </a:stretch>
        </p:blipFill>
        <p:spPr bwMode="auto">
          <a:xfrm>
            <a:off x="2362200" y="3749566"/>
            <a:ext cx="5562600" cy="2824388"/>
          </a:xfrm>
          <a:prstGeom prst="rect">
            <a:avLst/>
          </a:prstGeom>
          <a:noFill/>
          <a:ln w="9525" cap="flat" cmpd="sng" algn="ctr">
            <a:noFill/>
            <a:prstDash val="solid"/>
            <a:miter lim="800000"/>
            <a:headEnd type="none" w="med" len="med"/>
            <a:tailEnd type="none" w="med" len="med"/>
          </a:ln>
          <a:effectLst/>
        </p:spPr>
      </p:pic>
      <p:sp>
        <p:nvSpPr>
          <p:cNvPr id="2" name="Title 1"/>
          <p:cNvSpPr>
            <a:spLocks noGrp="1"/>
          </p:cNvSpPr>
          <p:nvPr>
            <p:ph type="title"/>
          </p:nvPr>
        </p:nvSpPr>
        <p:spPr>
          <a:xfrm>
            <a:off x="457200" y="533400"/>
            <a:ext cx="8229600" cy="1066800"/>
          </a:xfrm>
        </p:spPr>
        <p:txBody>
          <a:bodyPr/>
          <a:lstStyle/>
          <a:p>
            <a:r>
              <a:rPr lang="en-US" dirty="0"/>
              <a:t>Anti-Spam</a:t>
            </a:r>
          </a:p>
        </p:txBody>
      </p:sp>
      <p:sp>
        <p:nvSpPr>
          <p:cNvPr id="3" name="Content Placeholder 2"/>
          <p:cNvSpPr>
            <a:spLocks noGrp="1"/>
          </p:cNvSpPr>
          <p:nvPr>
            <p:ph idx="1"/>
          </p:nvPr>
        </p:nvSpPr>
        <p:spPr>
          <a:xfrm>
            <a:off x="457200" y="1639824"/>
            <a:ext cx="8229600" cy="4325112"/>
          </a:xfrm>
        </p:spPr>
        <p:txBody>
          <a:bodyPr/>
          <a:lstStyle/>
          <a:p>
            <a:r>
              <a:rPr lang="en-US" dirty="0"/>
              <a:t>Anti-spam software protects hosts by identifying spam and performing an action, such as placing it into a junk folder or deleting it. It can be loaded on a machine locally, but can also be loaded on email servers.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lstStyle/>
          <a:p>
            <a:r>
              <a:rPr lang="en-US" dirty="0"/>
              <a:t>Anti-Spyware</a:t>
            </a:r>
          </a:p>
        </p:txBody>
      </p:sp>
      <p:sp>
        <p:nvSpPr>
          <p:cNvPr id="3" name="Content Placeholder 2"/>
          <p:cNvSpPr>
            <a:spLocks noGrp="1"/>
          </p:cNvSpPr>
          <p:nvPr>
            <p:ph idx="1"/>
          </p:nvPr>
        </p:nvSpPr>
        <p:spPr>
          <a:xfrm>
            <a:off x="457200" y="1716024"/>
            <a:ext cx="8229600" cy="4325112"/>
          </a:xfrm>
        </p:spPr>
        <p:txBody>
          <a:bodyPr/>
          <a:lstStyle/>
          <a:p>
            <a:r>
              <a:rPr lang="en-US" dirty="0"/>
              <a:t> Anti-spyware software detects and deletes spyware applications, as well as prevents future installations from occurring. Many Anti-Spyware applications also include detection and deletion of cookies and adware.</a:t>
            </a:r>
          </a:p>
          <a:p>
            <a:r>
              <a:rPr lang="en-US" dirty="0"/>
              <a:t>Pop-up stopper software can be installed to prevent pop-ups. </a:t>
            </a:r>
          </a:p>
        </p:txBody>
      </p:sp>
      <p:pic>
        <p:nvPicPr>
          <p:cNvPr id="125954" name="Picture 2"/>
          <p:cNvPicPr>
            <a:picLocks noChangeAspect="1" noChangeArrowheads="1"/>
          </p:cNvPicPr>
          <p:nvPr/>
        </p:nvPicPr>
        <p:blipFill>
          <a:blip r:embed="rId3"/>
          <a:srcRect/>
          <a:stretch>
            <a:fillRect/>
          </a:stretch>
        </p:blipFill>
        <p:spPr bwMode="auto">
          <a:xfrm>
            <a:off x="2209800" y="4953000"/>
            <a:ext cx="3647090" cy="1655379"/>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Firewalls</a:t>
            </a:r>
          </a:p>
        </p:txBody>
      </p:sp>
      <p:sp>
        <p:nvSpPr>
          <p:cNvPr id="3" name="Content Placeholder 2"/>
          <p:cNvSpPr>
            <a:spLocks noGrp="1"/>
          </p:cNvSpPr>
          <p:nvPr>
            <p:ph idx="1"/>
          </p:nvPr>
        </p:nvSpPr>
        <p:spPr>
          <a:xfrm>
            <a:off x="685800" y="2362200"/>
            <a:ext cx="7940675" cy="3571875"/>
          </a:xfrm>
        </p:spPr>
        <p:txBody>
          <a:bodyPr/>
          <a:lstStyle/>
          <a:p>
            <a:r>
              <a:rPr lang="en-US" dirty="0"/>
              <a:t>What is a Firewall?</a:t>
            </a:r>
          </a:p>
          <a:p>
            <a:r>
              <a:rPr lang="en-US" dirty="0"/>
              <a:t>Using a Firewall</a:t>
            </a:r>
          </a:p>
          <a:p>
            <a:r>
              <a:rPr lang="en-US" dirty="0"/>
              <a:t>Best Practices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Firewall?</a:t>
            </a:r>
          </a:p>
        </p:txBody>
      </p:sp>
      <p:sp>
        <p:nvSpPr>
          <p:cNvPr id="3" name="Content Placeholder 2"/>
          <p:cNvSpPr>
            <a:spLocks noGrp="1"/>
          </p:cNvSpPr>
          <p:nvPr>
            <p:ph idx="1"/>
          </p:nvPr>
        </p:nvSpPr>
        <p:spPr>
          <a:xfrm>
            <a:off x="381000" y="2057400"/>
            <a:ext cx="8229600" cy="4325112"/>
          </a:xfrm>
        </p:spPr>
        <p:txBody>
          <a:bodyPr/>
          <a:lstStyle/>
          <a:p>
            <a:r>
              <a:rPr lang="en-US" dirty="0"/>
              <a:t>A Firewall is one of the most effective security tools available for protecting internal network users from external threats. </a:t>
            </a:r>
          </a:p>
          <a:p>
            <a:r>
              <a:rPr lang="en-US" dirty="0"/>
              <a:t>A firewall resides between two or more networks and controls the traffic between them as well as helps prevent unauthorized access.</a:t>
            </a:r>
          </a:p>
        </p:txBody>
      </p:sp>
      <p:pic>
        <p:nvPicPr>
          <p:cNvPr id="126978" name="Picture 2"/>
          <p:cNvPicPr>
            <a:picLocks noChangeAspect="1" noChangeArrowheads="1"/>
          </p:cNvPicPr>
          <p:nvPr/>
        </p:nvPicPr>
        <p:blipFill>
          <a:blip r:embed="rId2"/>
          <a:srcRect/>
          <a:stretch>
            <a:fillRect/>
          </a:stretch>
        </p:blipFill>
        <p:spPr bwMode="auto">
          <a:xfrm>
            <a:off x="4650698" y="4783632"/>
            <a:ext cx="4114800" cy="2074368"/>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Firewall?</a:t>
            </a:r>
          </a:p>
        </p:txBody>
      </p:sp>
      <p:sp>
        <p:nvSpPr>
          <p:cNvPr id="3" name="Content Placeholder 2"/>
          <p:cNvSpPr>
            <a:spLocks noGrp="1"/>
          </p:cNvSpPr>
          <p:nvPr>
            <p:ph idx="1"/>
          </p:nvPr>
        </p:nvSpPr>
        <p:spPr/>
        <p:txBody>
          <a:bodyPr/>
          <a:lstStyle/>
          <a:p>
            <a:r>
              <a:rPr lang="en-US" sz="2400" dirty="0">
                <a:solidFill>
                  <a:srgbClr val="00B050"/>
                </a:solidFill>
              </a:rPr>
              <a:t>Packet Filtering </a:t>
            </a:r>
            <a:r>
              <a:rPr lang="en-US" sz="2400" dirty="0"/>
              <a:t>- Prevents or allows access based on IP or MAC addresses.</a:t>
            </a:r>
          </a:p>
          <a:p>
            <a:r>
              <a:rPr lang="en-US" sz="2400" dirty="0">
                <a:solidFill>
                  <a:srgbClr val="00B050"/>
                </a:solidFill>
              </a:rPr>
              <a:t>Application / Web Site Filtering </a:t>
            </a:r>
            <a:r>
              <a:rPr lang="en-US" sz="2400" dirty="0"/>
              <a:t>- Prevents or allows access based on the application. Websites can be blocked by specifying a website URL address or keywords.</a:t>
            </a:r>
          </a:p>
          <a:p>
            <a:r>
              <a:rPr lang="en-US" sz="2400" dirty="0" err="1">
                <a:solidFill>
                  <a:srgbClr val="00B050"/>
                </a:solidFill>
              </a:rPr>
              <a:t>Stateful</a:t>
            </a:r>
            <a:r>
              <a:rPr lang="en-US" sz="2400" dirty="0">
                <a:solidFill>
                  <a:srgbClr val="00B050"/>
                </a:solidFill>
              </a:rPr>
              <a:t> Packet Inspection (SPI) </a:t>
            </a:r>
            <a:r>
              <a:rPr lang="en-US" sz="2400" dirty="0"/>
              <a:t>- Incoming packets must be legitimate responses to requests from internal hosts. Unsolicited packets are blocked unless permitted specifically. SPI can also include the capability to recognize and filter out specific types of attacks such as </a:t>
            </a:r>
            <a:r>
              <a:rPr lang="en-US" sz="2400" dirty="0" err="1"/>
              <a:t>DoS</a:t>
            </a:r>
            <a:r>
              <a:rPr lang="en-US" sz="2400"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899" y="609600"/>
            <a:ext cx="8229600" cy="1066800"/>
          </a:xfrm>
        </p:spPr>
        <p:txBody>
          <a:bodyPr/>
          <a:lstStyle/>
          <a:p>
            <a:r>
              <a:rPr lang="en-US" dirty="0"/>
              <a:t>What is a Firewall?</a:t>
            </a:r>
          </a:p>
        </p:txBody>
      </p:sp>
      <p:sp>
        <p:nvSpPr>
          <p:cNvPr id="5" name="Content Placeholder 4"/>
          <p:cNvSpPr>
            <a:spLocks noGrp="1"/>
          </p:cNvSpPr>
          <p:nvPr>
            <p:ph idx="1"/>
          </p:nvPr>
        </p:nvSpPr>
        <p:spPr>
          <a:xfrm>
            <a:off x="457200" y="1389888"/>
            <a:ext cx="8229600" cy="4325112"/>
          </a:xfrm>
        </p:spPr>
        <p:txBody>
          <a:bodyPr/>
          <a:lstStyle/>
          <a:p>
            <a:r>
              <a:rPr lang="en-US" sz="2800" dirty="0"/>
              <a:t>Firewall products come packaged in various forms:</a:t>
            </a:r>
          </a:p>
        </p:txBody>
      </p:sp>
      <p:pic>
        <p:nvPicPr>
          <p:cNvPr id="128003" name="Picture 3"/>
          <p:cNvPicPr>
            <a:picLocks noChangeAspect="1" noChangeArrowheads="1"/>
          </p:cNvPicPr>
          <p:nvPr/>
        </p:nvPicPr>
        <p:blipFill>
          <a:blip r:embed="rId2"/>
          <a:srcRect/>
          <a:stretch>
            <a:fillRect/>
          </a:stretch>
        </p:blipFill>
        <p:spPr bwMode="auto">
          <a:xfrm>
            <a:off x="990600" y="2209800"/>
            <a:ext cx="7598980" cy="4514193"/>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Firewall</a:t>
            </a:r>
          </a:p>
        </p:txBody>
      </p:sp>
      <p:pic>
        <p:nvPicPr>
          <p:cNvPr id="129026" name="Picture 2"/>
          <p:cNvPicPr>
            <a:picLocks noGrp="1" noChangeAspect="1" noChangeArrowheads="1"/>
          </p:cNvPicPr>
          <p:nvPr>
            <p:ph idx="1"/>
          </p:nvPr>
        </p:nvPicPr>
        <p:blipFill>
          <a:blip r:embed="rId2"/>
          <a:stretch>
            <a:fillRect/>
          </a:stretch>
        </p:blipFill>
        <p:spPr bwMode="auto">
          <a:xfrm>
            <a:off x="770176" y="2249488"/>
            <a:ext cx="7603648" cy="4324350"/>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Firewall</a:t>
            </a:r>
          </a:p>
        </p:txBody>
      </p:sp>
      <p:pic>
        <p:nvPicPr>
          <p:cNvPr id="130050" name="Picture 2"/>
          <p:cNvPicPr>
            <a:picLocks noGrp="1" noChangeAspect="1" noChangeArrowheads="1"/>
          </p:cNvPicPr>
          <p:nvPr>
            <p:ph idx="1"/>
          </p:nvPr>
        </p:nvPicPr>
        <p:blipFill>
          <a:blip r:embed="rId3"/>
          <a:stretch>
            <a:fillRect/>
          </a:stretch>
        </p:blipFill>
        <p:spPr bwMode="auto">
          <a:xfrm>
            <a:off x="1125649" y="2249488"/>
            <a:ext cx="6892702" cy="4324350"/>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Balancing Business Need with Security Requirement</a:t>
            </a:r>
          </a:p>
        </p:txBody>
      </p:sp>
      <p:pic>
        <p:nvPicPr>
          <p:cNvPr id="97283" name="Picture 3"/>
          <p:cNvPicPr>
            <a:picLocks noChangeAspect="1" noChangeArrowheads="1"/>
          </p:cNvPicPr>
          <p:nvPr/>
        </p:nvPicPr>
        <p:blipFill>
          <a:blip r:embed="rId3"/>
          <a:srcRect/>
          <a:stretch>
            <a:fillRect/>
          </a:stretch>
        </p:blipFill>
        <p:spPr bwMode="auto">
          <a:xfrm>
            <a:off x="1295400" y="2133600"/>
            <a:ext cx="5985164" cy="45720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fontAlgn="auto">
              <a:spcAft>
                <a:spcPts val="0"/>
              </a:spcAft>
              <a:defRPr/>
            </a:pPr>
            <a:r>
              <a:rPr lang="en-US" sz="3200" dirty="0">
                <a:solidFill>
                  <a:srgbClr val="A50021"/>
                </a:solidFill>
              </a:rPr>
              <a:t>Mistakes People Make that Lead to Security Breaches</a:t>
            </a:r>
          </a:p>
        </p:txBody>
      </p:sp>
      <p:sp>
        <p:nvSpPr>
          <p:cNvPr id="41987" name="Rectangle 3"/>
          <p:cNvSpPr>
            <a:spLocks noGrp="1" noChangeArrowheads="1"/>
          </p:cNvSpPr>
          <p:nvPr>
            <p:ph idx="1"/>
          </p:nvPr>
        </p:nvSpPr>
        <p:spPr/>
        <p:txBody>
          <a:bodyPr/>
          <a:lstStyle/>
          <a:p>
            <a:r>
              <a:rPr lang="en-US" sz="2400"/>
              <a:t>The SANS Institute's lists of silly things people do that enable attackers to succeed. </a:t>
            </a:r>
          </a:p>
          <a:p>
            <a:pPr>
              <a:buFont typeface="Wingdings" pitchFamily="2" charset="2"/>
              <a:buNone/>
            </a:pPr>
            <a:endParaRPr lang="en-US" sz="2400"/>
          </a:p>
          <a:p>
            <a:pPr lvl="1"/>
            <a:r>
              <a:rPr lang="en-US" sz="2400"/>
              <a:t>The Four Worst Security Mistakes </a:t>
            </a:r>
            <a:r>
              <a:rPr lang="en-US" sz="2400">
                <a:solidFill>
                  <a:srgbClr val="003366"/>
                </a:solidFill>
              </a:rPr>
              <a:t>End Users</a:t>
            </a:r>
            <a:r>
              <a:rPr lang="en-US" sz="2400"/>
              <a:t> Make</a:t>
            </a:r>
          </a:p>
          <a:p>
            <a:pPr lvl="1"/>
            <a:endParaRPr lang="en-US" sz="2400"/>
          </a:p>
          <a:p>
            <a:pPr lvl="1"/>
            <a:r>
              <a:rPr lang="en-US" sz="2400"/>
              <a:t>The Six Worst Security Mistakes </a:t>
            </a:r>
            <a:r>
              <a:rPr lang="en-US" sz="2400">
                <a:solidFill>
                  <a:srgbClr val="003366"/>
                </a:solidFill>
              </a:rPr>
              <a:t>Senior Executives </a:t>
            </a:r>
            <a:r>
              <a:rPr lang="en-US" sz="2400"/>
              <a:t>Make</a:t>
            </a:r>
          </a:p>
          <a:p>
            <a:pPr lvl="1"/>
            <a:endParaRPr lang="en-US" sz="2400"/>
          </a:p>
          <a:p>
            <a:pPr lvl="1"/>
            <a:r>
              <a:rPr lang="en-US" sz="2400"/>
              <a:t>The Eight Worst Security Mistakes </a:t>
            </a:r>
            <a:r>
              <a:rPr lang="en-US" sz="2400">
                <a:solidFill>
                  <a:srgbClr val="003366"/>
                </a:solidFill>
              </a:rPr>
              <a:t>Information Technology People</a:t>
            </a:r>
            <a:r>
              <a:rPr lang="en-US" sz="2400"/>
              <a:t> Make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fontAlgn="auto">
              <a:spcAft>
                <a:spcPts val="0"/>
              </a:spcAft>
              <a:defRPr/>
            </a:pPr>
            <a:r>
              <a:rPr lang="en-US" sz="3200" dirty="0">
                <a:solidFill>
                  <a:srgbClr val="A50021"/>
                </a:solidFill>
              </a:rPr>
              <a:t>The Worst Security Mistakes End Users Make</a:t>
            </a:r>
          </a:p>
        </p:txBody>
      </p:sp>
      <p:sp>
        <p:nvSpPr>
          <p:cNvPr id="90115" name="Rectangle 3"/>
          <p:cNvSpPr>
            <a:spLocks noGrp="1" noChangeArrowheads="1"/>
          </p:cNvSpPr>
          <p:nvPr>
            <p:ph idx="1"/>
          </p:nvPr>
        </p:nvSpPr>
        <p:spPr/>
        <p:txBody>
          <a:bodyPr/>
          <a:lstStyle/>
          <a:p>
            <a:pPr marL="590550" indent="-590550">
              <a:lnSpc>
                <a:spcPct val="80000"/>
              </a:lnSpc>
            </a:pPr>
            <a:r>
              <a:rPr lang="en-US" sz="2400"/>
              <a:t>Failing to install </a:t>
            </a:r>
            <a:r>
              <a:rPr lang="en-US" sz="2400">
                <a:solidFill>
                  <a:srgbClr val="A50021"/>
                </a:solidFill>
              </a:rPr>
              <a:t>anti-virus</a:t>
            </a:r>
            <a:r>
              <a:rPr lang="en-US" sz="2400"/>
              <a:t>, keep its signatures up to date, and apply it to all files. </a:t>
            </a:r>
          </a:p>
          <a:p>
            <a:pPr marL="590550" indent="-590550">
              <a:lnSpc>
                <a:spcPct val="80000"/>
              </a:lnSpc>
            </a:pPr>
            <a:endParaRPr lang="en-US" sz="2400"/>
          </a:p>
          <a:p>
            <a:pPr marL="590550" indent="-590550">
              <a:lnSpc>
                <a:spcPct val="80000"/>
              </a:lnSpc>
            </a:pPr>
            <a:r>
              <a:rPr lang="en-US" sz="2400"/>
              <a:t>Opening </a:t>
            </a:r>
            <a:r>
              <a:rPr lang="en-US" sz="2400">
                <a:solidFill>
                  <a:srgbClr val="A50021"/>
                </a:solidFill>
              </a:rPr>
              <a:t>e-mail attachments</a:t>
            </a:r>
            <a:r>
              <a:rPr lang="en-US" sz="2400"/>
              <a:t> without verifying their source and checking their content first, or executing games or screen savers or other programs from un-trusted sources. </a:t>
            </a:r>
          </a:p>
          <a:p>
            <a:pPr marL="590550" indent="-590550">
              <a:lnSpc>
                <a:spcPct val="80000"/>
              </a:lnSpc>
            </a:pPr>
            <a:endParaRPr lang="en-US" sz="2400"/>
          </a:p>
          <a:p>
            <a:pPr marL="590550" indent="-590550">
              <a:lnSpc>
                <a:spcPct val="80000"/>
              </a:lnSpc>
            </a:pPr>
            <a:r>
              <a:rPr lang="en-US" sz="2400"/>
              <a:t>Failing to install </a:t>
            </a:r>
            <a:r>
              <a:rPr lang="en-US" sz="2400">
                <a:solidFill>
                  <a:srgbClr val="A50021"/>
                </a:solidFill>
              </a:rPr>
              <a:t>security patches</a:t>
            </a:r>
            <a:r>
              <a:rPr lang="en-US" sz="2400">
                <a:solidFill>
                  <a:srgbClr val="003366"/>
                </a:solidFill>
              </a:rPr>
              <a:t> </a:t>
            </a:r>
            <a:r>
              <a:rPr lang="en-US" sz="2400"/>
              <a:t>especially for Microsoft Office, Microsoft Internet Explorer, and Netscape. </a:t>
            </a:r>
          </a:p>
          <a:p>
            <a:pPr marL="590550" indent="-590550">
              <a:lnSpc>
                <a:spcPct val="80000"/>
              </a:lnSpc>
            </a:pPr>
            <a:endParaRPr lang="en-US" sz="2400"/>
          </a:p>
          <a:p>
            <a:pPr marL="590550" indent="-590550">
              <a:lnSpc>
                <a:spcPct val="80000"/>
              </a:lnSpc>
            </a:pPr>
            <a:r>
              <a:rPr lang="en-US" sz="2400"/>
              <a:t>Not making and testing </a:t>
            </a:r>
            <a:r>
              <a:rPr lang="en-US" sz="2400">
                <a:solidFill>
                  <a:srgbClr val="A50021"/>
                </a:solidFill>
              </a:rPr>
              <a:t>backups</a:t>
            </a:r>
            <a:r>
              <a:rPr lang="en-US" sz="2400"/>
              <a:t>. </a:t>
            </a:r>
          </a:p>
          <a:p>
            <a:pPr marL="590550" indent="-590550">
              <a:lnSpc>
                <a:spcPct val="80000"/>
              </a:lnSpc>
            </a:pPr>
            <a:endParaRPr lang="en-US" sz="2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fontAlgn="auto">
              <a:spcAft>
                <a:spcPts val="0"/>
              </a:spcAft>
              <a:defRPr/>
            </a:pPr>
            <a:r>
              <a:rPr lang="en-US" sz="3200" dirty="0">
                <a:solidFill>
                  <a:srgbClr val="A50021"/>
                </a:solidFill>
              </a:rPr>
              <a:t>The Worst Security Mistakes Senior Executives Make</a:t>
            </a:r>
          </a:p>
        </p:txBody>
      </p:sp>
      <p:sp>
        <p:nvSpPr>
          <p:cNvPr id="91139" name="Rectangle 3"/>
          <p:cNvSpPr>
            <a:spLocks noGrp="1" noChangeArrowheads="1"/>
          </p:cNvSpPr>
          <p:nvPr>
            <p:ph idx="1"/>
          </p:nvPr>
        </p:nvSpPr>
        <p:spPr/>
        <p:txBody>
          <a:bodyPr/>
          <a:lstStyle/>
          <a:p>
            <a:pPr marL="590550" indent="-590550">
              <a:lnSpc>
                <a:spcPct val="80000"/>
              </a:lnSpc>
            </a:pPr>
            <a:r>
              <a:rPr lang="en-US" sz="2400" dirty="0"/>
              <a:t>Assigning </a:t>
            </a:r>
            <a:r>
              <a:rPr lang="en-US" sz="2400" dirty="0">
                <a:solidFill>
                  <a:srgbClr val="FF0000"/>
                </a:solidFill>
              </a:rPr>
              <a:t>untrained people </a:t>
            </a:r>
            <a:r>
              <a:rPr lang="en-US" sz="2400" dirty="0"/>
              <a:t>to maintain security and providing neither the training nor the time to make it possible to learn and do the job. </a:t>
            </a:r>
          </a:p>
          <a:p>
            <a:pPr marL="590550" indent="-590550">
              <a:lnSpc>
                <a:spcPct val="80000"/>
              </a:lnSpc>
            </a:pPr>
            <a:r>
              <a:rPr lang="en-US" sz="2400" dirty="0"/>
              <a:t>Failing to </a:t>
            </a:r>
            <a:r>
              <a:rPr lang="en-US" sz="2400" dirty="0">
                <a:solidFill>
                  <a:srgbClr val="FF0000"/>
                </a:solidFill>
              </a:rPr>
              <a:t>understand</a:t>
            </a:r>
            <a:r>
              <a:rPr lang="en-US" sz="2400" dirty="0"/>
              <a:t> the relationship of information security to the business problem-they understand physical security but do not see the consequences of poor information security. </a:t>
            </a:r>
          </a:p>
          <a:p>
            <a:pPr marL="590550" indent="-590550">
              <a:lnSpc>
                <a:spcPct val="80000"/>
              </a:lnSpc>
            </a:pPr>
            <a:r>
              <a:rPr lang="en-US" sz="2400" dirty="0"/>
              <a:t>Relying primarily on a </a:t>
            </a:r>
            <a:r>
              <a:rPr lang="en-US" sz="2400" dirty="0">
                <a:solidFill>
                  <a:srgbClr val="FF0000"/>
                </a:solidFill>
              </a:rPr>
              <a:t>firewall</a:t>
            </a:r>
            <a:r>
              <a:rPr lang="en-US" sz="2400" dirty="0"/>
              <a:t>. </a:t>
            </a:r>
          </a:p>
          <a:p>
            <a:pPr marL="590550" indent="-590550">
              <a:lnSpc>
                <a:spcPct val="80000"/>
              </a:lnSpc>
            </a:pPr>
            <a:r>
              <a:rPr lang="en-US" sz="2400" dirty="0"/>
              <a:t>Failing to realize how much </a:t>
            </a:r>
            <a:r>
              <a:rPr lang="en-US" sz="2400" dirty="0">
                <a:solidFill>
                  <a:srgbClr val="FF0000"/>
                </a:solidFill>
              </a:rPr>
              <a:t>money</a:t>
            </a:r>
            <a:r>
              <a:rPr lang="en-US" sz="2400" dirty="0"/>
              <a:t> their information and organizational reputations are worth. </a:t>
            </a:r>
          </a:p>
          <a:p>
            <a:pPr marL="590550" indent="-590550">
              <a:lnSpc>
                <a:spcPct val="80000"/>
              </a:lnSpc>
            </a:pPr>
            <a:r>
              <a:rPr lang="en-US" sz="2400" dirty="0"/>
              <a:t>Authorizing </a:t>
            </a:r>
            <a:r>
              <a:rPr lang="en-US" sz="2400" dirty="0">
                <a:solidFill>
                  <a:srgbClr val="FF0000"/>
                </a:solidFill>
              </a:rPr>
              <a:t>short-term fixes </a:t>
            </a:r>
            <a:r>
              <a:rPr lang="en-US" sz="2400" dirty="0"/>
              <a:t>so problems re-emerge rapidly. </a:t>
            </a:r>
          </a:p>
          <a:p>
            <a:pPr marL="590550" indent="-590550">
              <a:lnSpc>
                <a:spcPct val="80000"/>
              </a:lnSpc>
            </a:pPr>
            <a:r>
              <a:rPr lang="en-US" sz="2400" dirty="0"/>
              <a:t>Pretending the problem will go away if they </a:t>
            </a:r>
            <a:r>
              <a:rPr lang="en-US" sz="2400" dirty="0">
                <a:solidFill>
                  <a:srgbClr val="FF0000"/>
                </a:solidFill>
              </a:rPr>
              <a:t>ignore</a:t>
            </a:r>
            <a:r>
              <a:rPr lang="en-US" sz="2400" dirty="0"/>
              <a:t> it.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1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Grp="1" noChangeArrowheads="1"/>
          </p:cNvSpPr>
          <p:nvPr>
            <p:ph type="title"/>
          </p:nvPr>
        </p:nvSpPr>
        <p:spPr>
          <a:xfrm>
            <a:off x="533400" y="609600"/>
            <a:ext cx="8229600" cy="1066800"/>
          </a:xfrm>
        </p:spPr>
        <p:txBody>
          <a:bodyPr/>
          <a:lstStyle/>
          <a:p>
            <a:pPr fontAlgn="auto">
              <a:spcAft>
                <a:spcPts val="0"/>
              </a:spcAft>
              <a:defRPr/>
            </a:pPr>
            <a:r>
              <a:rPr lang="en-US" sz="3200" dirty="0">
                <a:solidFill>
                  <a:srgbClr val="A50021"/>
                </a:solidFill>
              </a:rPr>
              <a:t>The Worst Security Mistakes IT People Make</a:t>
            </a:r>
          </a:p>
        </p:txBody>
      </p:sp>
      <p:sp>
        <p:nvSpPr>
          <p:cNvPr id="92163" name="Rectangle 3"/>
          <p:cNvSpPr>
            <a:spLocks noGrp="1" noChangeArrowheads="1"/>
          </p:cNvSpPr>
          <p:nvPr>
            <p:ph idx="1"/>
          </p:nvPr>
        </p:nvSpPr>
        <p:spPr>
          <a:xfrm>
            <a:off x="609600" y="1600200"/>
            <a:ext cx="8534400" cy="4530725"/>
          </a:xfrm>
        </p:spPr>
        <p:txBody>
          <a:bodyPr/>
          <a:lstStyle/>
          <a:p>
            <a:pPr marL="590550" indent="-590550">
              <a:lnSpc>
                <a:spcPct val="80000"/>
              </a:lnSpc>
            </a:pPr>
            <a:r>
              <a:rPr lang="en-US" sz="2400" dirty="0"/>
              <a:t>Connecting systems to the Internet before </a:t>
            </a:r>
            <a:r>
              <a:rPr lang="en-US" sz="2400" dirty="0">
                <a:solidFill>
                  <a:srgbClr val="A50021"/>
                </a:solidFill>
              </a:rPr>
              <a:t>hardening</a:t>
            </a:r>
            <a:r>
              <a:rPr lang="en-US" sz="2400" dirty="0"/>
              <a:t> them. </a:t>
            </a:r>
          </a:p>
          <a:p>
            <a:pPr marL="590550" indent="-590550">
              <a:lnSpc>
                <a:spcPct val="80000"/>
              </a:lnSpc>
            </a:pPr>
            <a:r>
              <a:rPr lang="en-US" sz="2400" dirty="0"/>
              <a:t>Failing to </a:t>
            </a:r>
            <a:r>
              <a:rPr lang="en-US" sz="2400" dirty="0">
                <a:solidFill>
                  <a:srgbClr val="A50021"/>
                </a:solidFill>
              </a:rPr>
              <a:t>update</a:t>
            </a:r>
            <a:r>
              <a:rPr lang="en-US" sz="2400" dirty="0"/>
              <a:t> </a:t>
            </a:r>
            <a:r>
              <a:rPr lang="en-US" sz="2400" dirty="0">
                <a:solidFill>
                  <a:srgbClr val="A50021"/>
                </a:solidFill>
              </a:rPr>
              <a:t>systems</a:t>
            </a:r>
            <a:r>
              <a:rPr lang="en-US" sz="2400" dirty="0"/>
              <a:t> when security holes are found. </a:t>
            </a:r>
          </a:p>
          <a:p>
            <a:pPr marL="590550" indent="-590550">
              <a:lnSpc>
                <a:spcPct val="80000"/>
              </a:lnSpc>
            </a:pPr>
            <a:r>
              <a:rPr lang="en-US" sz="2400" dirty="0"/>
              <a:t>Using </a:t>
            </a:r>
            <a:r>
              <a:rPr lang="en-US" sz="2400" dirty="0">
                <a:solidFill>
                  <a:srgbClr val="800000"/>
                </a:solidFill>
              </a:rPr>
              <a:t>telnet</a:t>
            </a:r>
            <a:r>
              <a:rPr lang="en-US" sz="2400" dirty="0"/>
              <a:t> and other </a:t>
            </a:r>
            <a:r>
              <a:rPr lang="en-US" sz="2400" dirty="0">
                <a:solidFill>
                  <a:srgbClr val="A50021"/>
                </a:solidFill>
              </a:rPr>
              <a:t>unencrypted</a:t>
            </a:r>
            <a:r>
              <a:rPr lang="en-US" sz="2400" dirty="0"/>
              <a:t> </a:t>
            </a:r>
            <a:r>
              <a:rPr lang="en-US" sz="2400" dirty="0">
                <a:solidFill>
                  <a:srgbClr val="A50021"/>
                </a:solidFill>
              </a:rPr>
              <a:t>protocols</a:t>
            </a:r>
            <a:r>
              <a:rPr lang="en-US" sz="2400" dirty="0"/>
              <a:t> for managing systems, routers, firewalls. </a:t>
            </a:r>
          </a:p>
          <a:p>
            <a:pPr marL="590550" indent="-590550">
              <a:lnSpc>
                <a:spcPct val="80000"/>
              </a:lnSpc>
            </a:pPr>
            <a:r>
              <a:rPr lang="en-US" sz="2400" dirty="0"/>
              <a:t>Failing to maintain and test </a:t>
            </a:r>
            <a:r>
              <a:rPr lang="en-US" sz="2400" dirty="0">
                <a:solidFill>
                  <a:srgbClr val="A50021"/>
                </a:solidFill>
              </a:rPr>
              <a:t>backups</a:t>
            </a:r>
            <a:r>
              <a:rPr lang="en-US" sz="2400" dirty="0"/>
              <a:t>. </a:t>
            </a:r>
          </a:p>
          <a:p>
            <a:pPr marL="590550" indent="-590550">
              <a:lnSpc>
                <a:spcPct val="80000"/>
              </a:lnSpc>
            </a:pPr>
            <a:r>
              <a:rPr lang="en-US" sz="2400" dirty="0"/>
              <a:t>Running </a:t>
            </a:r>
            <a:r>
              <a:rPr lang="en-US" sz="2400" dirty="0">
                <a:solidFill>
                  <a:srgbClr val="A50021"/>
                </a:solidFill>
              </a:rPr>
              <a:t>unnecessary</a:t>
            </a:r>
            <a:r>
              <a:rPr lang="en-US" sz="2400" dirty="0"/>
              <a:t> </a:t>
            </a:r>
            <a:r>
              <a:rPr lang="en-US" sz="2400" dirty="0">
                <a:solidFill>
                  <a:srgbClr val="A50021"/>
                </a:solidFill>
              </a:rPr>
              <a:t>services</a:t>
            </a:r>
            <a:r>
              <a:rPr lang="en-US" sz="2400" dirty="0"/>
              <a:t>, especially </a:t>
            </a:r>
            <a:r>
              <a:rPr lang="en-US" sz="2400" dirty="0" err="1"/>
              <a:t>ftpd</a:t>
            </a:r>
            <a:r>
              <a:rPr lang="en-US" sz="2400" dirty="0"/>
              <a:t>, </a:t>
            </a:r>
            <a:r>
              <a:rPr lang="en-US" sz="2400" dirty="0" err="1"/>
              <a:t>telnetd</a:t>
            </a:r>
            <a:r>
              <a:rPr lang="en-US" sz="2400" dirty="0"/>
              <a:t> </a:t>
            </a:r>
          </a:p>
          <a:p>
            <a:pPr marL="590550" indent="-590550">
              <a:lnSpc>
                <a:spcPct val="80000"/>
              </a:lnSpc>
            </a:pPr>
            <a:r>
              <a:rPr lang="en-US" sz="2400" dirty="0"/>
              <a:t>Implementing </a:t>
            </a:r>
            <a:r>
              <a:rPr lang="en-US" sz="2400" dirty="0">
                <a:solidFill>
                  <a:srgbClr val="A50021"/>
                </a:solidFill>
              </a:rPr>
              <a:t>firewalls</a:t>
            </a:r>
            <a:r>
              <a:rPr lang="en-US" sz="2400" dirty="0"/>
              <a:t> with </a:t>
            </a:r>
            <a:r>
              <a:rPr lang="en-US" sz="2400" dirty="0">
                <a:solidFill>
                  <a:srgbClr val="A50021"/>
                </a:solidFill>
              </a:rPr>
              <a:t>rules</a:t>
            </a:r>
            <a:r>
              <a:rPr lang="en-US" sz="2400" dirty="0"/>
              <a:t> that don't stop malicious or dangerous traffic-incoming or outgoing. </a:t>
            </a:r>
          </a:p>
          <a:p>
            <a:pPr marL="590550" indent="-590550">
              <a:lnSpc>
                <a:spcPct val="80000"/>
              </a:lnSpc>
            </a:pPr>
            <a:r>
              <a:rPr lang="en-US" sz="2400" dirty="0"/>
              <a:t>Failing to implement or update </a:t>
            </a:r>
            <a:r>
              <a:rPr lang="en-US" sz="2400" dirty="0">
                <a:solidFill>
                  <a:srgbClr val="A50021"/>
                </a:solidFill>
              </a:rPr>
              <a:t>virus</a:t>
            </a:r>
            <a:r>
              <a:rPr lang="en-US" sz="2400" dirty="0"/>
              <a:t> </a:t>
            </a:r>
            <a:r>
              <a:rPr lang="en-US" sz="2400" dirty="0">
                <a:solidFill>
                  <a:srgbClr val="A50021"/>
                </a:solidFill>
              </a:rPr>
              <a:t>detection</a:t>
            </a:r>
            <a:r>
              <a:rPr lang="en-US" sz="2400" dirty="0"/>
              <a:t> </a:t>
            </a:r>
            <a:r>
              <a:rPr lang="en-US" sz="2400" dirty="0">
                <a:solidFill>
                  <a:srgbClr val="A50021"/>
                </a:solidFill>
              </a:rPr>
              <a:t>software</a:t>
            </a:r>
            <a:r>
              <a:rPr lang="en-US" sz="2400" dirty="0"/>
              <a:t> </a:t>
            </a:r>
          </a:p>
          <a:p>
            <a:pPr marL="590550" indent="-590550">
              <a:lnSpc>
                <a:spcPct val="80000"/>
              </a:lnSpc>
            </a:pPr>
            <a:r>
              <a:rPr lang="en-US" sz="2400" dirty="0"/>
              <a:t>Failing to </a:t>
            </a:r>
            <a:r>
              <a:rPr lang="en-US" sz="2400" dirty="0">
                <a:solidFill>
                  <a:srgbClr val="A50021"/>
                </a:solidFill>
              </a:rPr>
              <a:t>educate</a:t>
            </a:r>
            <a:r>
              <a:rPr lang="en-US" sz="2400" dirty="0"/>
              <a:t> </a:t>
            </a:r>
            <a:r>
              <a:rPr lang="en-US" sz="2400" dirty="0">
                <a:solidFill>
                  <a:srgbClr val="A50021"/>
                </a:solidFill>
              </a:rPr>
              <a:t>users</a:t>
            </a:r>
            <a:r>
              <a:rPr lang="en-US" sz="2400" dirty="0"/>
              <a:t> on what to look for and what to do when they see a potential security problem. </a:t>
            </a:r>
          </a:p>
          <a:p>
            <a:pPr marL="590550" indent="-590550">
              <a:lnSpc>
                <a:spcPct val="80000"/>
              </a:lnSpc>
            </a:pP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21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16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216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21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066800"/>
          </a:xfrm>
        </p:spPr>
        <p:txBody>
          <a:bodyPr/>
          <a:lstStyle/>
          <a:p>
            <a:r>
              <a:rPr lang="en-US" dirty="0"/>
              <a:t>Best Practices</a:t>
            </a:r>
          </a:p>
        </p:txBody>
      </p:sp>
      <p:sp>
        <p:nvSpPr>
          <p:cNvPr id="3" name="Content Placeholder 2"/>
          <p:cNvSpPr>
            <a:spLocks noGrp="1"/>
          </p:cNvSpPr>
          <p:nvPr>
            <p:ph idx="1"/>
          </p:nvPr>
        </p:nvSpPr>
        <p:spPr>
          <a:xfrm>
            <a:off x="288925" y="1304925"/>
            <a:ext cx="7940675" cy="3571875"/>
          </a:xfrm>
        </p:spPr>
        <p:txBody>
          <a:bodyPr>
            <a:normAutofit fontScale="92500" lnSpcReduction="10000"/>
          </a:bodyPr>
          <a:lstStyle/>
          <a:p>
            <a:r>
              <a:rPr lang="en-US" sz="2400" dirty="0"/>
              <a:t>Define security policies</a:t>
            </a:r>
          </a:p>
          <a:p>
            <a:r>
              <a:rPr lang="en-US" sz="2400" dirty="0"/>
              <a:t>Physically secure servers and network equipment</a:t>
            </a:r>
          </a:p>
          <a:p>
            <a:r>
              <a:rPr lang="en-US" sz="2400" dirty="0"/>
              <a:t>Set login and file access permissions</a:t>
            </a:r>
          </a:p>
          <a:p>
            <a:r>
              <a:rPr lang="en-US" sz="2400" dirty="0"/>
              <a:t>Update OS and applications</a:t>
            </a:r>
          </a:p>
          <a:p>
            <a:r>
              <a:rPr lang="en-US" sz="2400" dirty="0"/>
              <a:t>Change permissive default settings</a:t>
            </a:r>
          </a:p>
          <a:p>
            <a:r>
              <a:rPr lang="en-US" sz="2400" dirty="0"/>
              <a:t>Run anti-virus and anti-spyware</a:t>
            </a:r>
          </a:p>
          <a:p>
            <a:r>
              <a:rPr lang="en-US" sz="2400" dirty="0"/>
              <a:t>Update antivirus software files</a:t>
            </a:r>
          </a:p>
          <a:p>
            <a:r>
              <a:rPr lang="en-US" sz="2400" dirty="0"/>
              <a:t>Activate browser tools –</a:t>
            </a:r>
          </a:p>
          <a:p>
            <a:pPr lvl="1"/>
            <a:r>
              <a:rPr lang="en-US" sz="2000" dirty="0"/>
              <a:t>Popup stoppers, anti-phishing, plug-in monitors </a:t>
            </a:r>
          </a:p>
          <a:p>
            <a:r>
              <a:rPr lang="en-US" sz="2400" dirty="0"/>
              <a:t>Use a firewall</a:t>
            </a:r>
          </a:p>
        </p:txBody>
      </p:sp>
      <p:pic>
        <p:nvPicPr>
          <p:cNvPr id="131074" name="Picture 2"/>
          <p:cNvPicPr>
            <a:picLocks noChangeAspect="1" noChangeArrowheads="1"/>
          </p:cNvPicPr>
          <p:nvPr/>
        </p:nvPicPr>
        <p:blipFill>
          <a:blip r:embed="rId2"/>
          <a:srcRect/>
          <a:stretch>
            <a:fillRect/>
          </a:stretch>
        </p:blipFill>
        <p:spPr bwMode="auto">
          <a:xfrm>
            <a:off x="5257800" y="4333975"/>
            <a:ext cx="3674942" cy="2295425"/>
          </a:xfrm>
          <a:prstGeom prst="rect">
            <a:avLst/>
          </a:prstGeom>
          <a:noFill/>
          <a:ln w="9525" cap="flat" cmpd="sng" algn="ctr">
            <a:noFill/>
            <a:prstDash val="solid"/>
            <a:miter lim="800000"/>
            <a:headEnd type="none" w="med" len="med"/>
            <a:tailEnd type="none" w="med" len="me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gray">
          <a:xfrm>
            <a:off x="2286000" y="2209800"/>
            <a:ext cx="4419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sz="2800">
                <a:solidFill>
                  <a:schemeClr val="tx1"/>
                </a:solidFill>
                <a:latin typeface="Times New Roman" pitchFamily="18" charset="0"/>
                <a:cs typeface="Times New Roman" pitchFamily="18" charset="0"/>
              </a:defRPr>
            </a:lvl1pPr>
            <a:lvl2pPr marL="742950" indent="-285750">
              <a:defRPr sz="2800">
                <a:solidFill>
                  <a:schemeClr val="tx1"/>
                </a:solidFill>
                <a:latin typeface="Times New Roman" pitchFamily="18" charset="0"/>
                <a:cs typeface="Times New Roman" pitchFamily="18" charset="0"/>
              </a:defRPr>
            </a:lvl2pPr>
            <a:lvl3pPr marL="1143000" indent="-228600">
              <a:defRPr sz="2800">
                <a:solidFill>
                  <a:schemeClr val="tx1"/>
                </a:solidFill>
                <a:latin typeface="Times New Roman" pitchFamily="18" charset="0"/>
                <a:cs typeface="Times New Roman" pitchFamily="18" charset="0"/>
              </a:defRPr>
            </a:lvl3pPr>
            <a:lvl4pPr marL="1600200" indent="-228600">
              <a:defRPr sz="2800">
                <a:solidFill>
                  <a:schemeClr val="tx1"/>
                </a:solidFill>
                <a:latin typeface="Times New Roman" pitchFamily="18" charset="0"/>
                <a:cs typeface="Times New Roman" pitchFamily="18" charset="0"/>
              </a:defRPr>
            </a:lvl4pPr>
            <a:lvl5pPr marL="2057400" indent="-228600">
              <a:defRPr sz="28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cs typeface="Times New Roman" pitchFamily="18" charset="0"/>
              </a:defRPr>
            </a:lvl9pPr>
          </a:lstStyle>
          <a:p>
            <a:pPr algn="ctr">
              <a:spcBef>
                <a:spcPct val="50000"/>
              </a:spcBef>
            </a:pPr>
            <a:r>
              <a:rPr lang="en-US" sz="6600" dirty="0">
                <a:solidFill>
                  <a:schemeClr val="bg1"/>
                </a:solidFill>
              </a:rPr>
              <a:t>Thank you</a:t>
            </a:r>
          </a:p>
        </p:txBody>
      </p:sp>
    </p:spTree>
    <p:extLst>
      <p:ext uri="{BB962C8B-B14F-4D97-AF65-F5344CB8AC3E}">
        <p14:creationId xmlns:p14="http://schemas.microsoft.com/office/powerpoint/2010/main" val="342021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en-US" dirty="0"/>
              <a:t>What are Security Goals?</a:t>
            </a:r>
          </a:p>
        </p:txBody>
      </p:sp>
      <p:sp>
        <p:nvSpPr>
          <p:cNvPr id="11267" name="Rectangle 3"/>
          <p:cNvSpPr>
            <a:spLocks noGrp="1" noChangeArrowheads="1"/>
          </p:cNvSpPr>
          <p:nvPr>
            <p:ph idx="1"/>
          </p:nvPr>
        </p:nvSpPr>
        <p:spPr/>
        <p:txBody>
          <a:bodyPr/>
          <a:lstStyle/>
          <a:p>
            <a:r>
              <a:rPr lang="en-US" sz="2400" dirty="0"/>
              <a:t>Security goals can be defined:</a:t>
            </a:r>
          </a:p>
          <a:p>
            <a:pPr lvl="1"/>
            <a:r>
              <a:rPr lang="en-US" sz="2400" dirty="0"/>
              <a:t>Depending on the application environment</a:t>
            </a:r>
          </a:p>
          <a:p>
            <a:pPr lvl="1"/>
            <a:r>
              <a:rPr lang="en-US" sz="2400" dirty="0"/>
              <a:t>Technical</a:t>
            </a:r>
          </a:p>
          <a:p>
            <a:pPr lvl="1">
              <a:buFont typeface="Wingdings" pitchFamily="2" charset="2"/>
              <a:buNone/>
            </a:pPr>
            <a:endParaRPr lang="en-US" sz="2400" dirty="0"/>
          </a:p>
          <a:p>
            <a:r>
              <a:rPr lang="en-US" sz="2400" dirty="0"/>
              <a:t>Security Goals are also called </a:t>
            </a:r>
            <a:r>
              <a:rPr lang="en-US" sz="2400" dirty="0">
                <a:solidFill>
                  <a:srgbClr val="A50021"/>
                </a:solidFill>
              </a:rPr>
              <a:t>Security Objectives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57200" y="685800"/>
            <a:ext cx="8229600" cy="1066800"/>
          </a:xfrm>
        </p:spPr>
        <p:txBody>
          <a:bodyPr/>
          <a:lstStyle/>
          <a:p>
            <a:pPr eaLnBrk="1" hangingPunct="1">
              <a:defRPr/>
            </a:pPr>
            <a:r>
              <a:rPr lang="en-US" dirty="0"/>
              <a:t>Security Goals Technically Defined</a:t>
            </a:r>
          </a:p>
        </p:txBody>
      </p:sp>
      <p:pic>
        <p:nvPicPr>
          <p:cNvPr id="14340" name="Picture 4"/>
          <p:cNvPicPr>
            <a:picLocks noChangeAspect="1" noChangeArrowheads="1"/>
          </p:cNvPicPr>
          <p:nvPr/>
        </p:nvPicPr>
        <p:blipFill>
          <a:blip r:embed="rId2"/>
          <a:srcRect/>
          <a:stretch>
            <a:fillRect/>
          </a:stretch>
        </p:blipFill>
        <p:spPr bwMode="auto">
          <a:xfrm>
            <a:off x="1219200" y="1752600"/>
            <a:ext cx="6324600" cy="4419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defRPr/>
            </a:pPr>
            <a:r>
              <a:rPr lang="en-US" dirty="0"/>
              <a:t>Security Goals Technically Defined</a:t>
            </a:r>
          </a:p>
        </p:txBody>
      </p:sp>
      <p:sp>
        <p:nvSpPr>
          <p:cNvPr id="17411" name="Rectangle 3"/>
          <p:cNvSpPr>
            <a:spLocks noGrp="1" noChangeArrowheads="1"/>
          </p:cNvSpPr>
          <p:nvPr>
            <p:ph idx="1"/>
          </p:nvPr>
        </p:nvSpPr>
        <p:spPr/>
        <p:txBody>
          <a:bodyPr/>
          <a:lstStyle/>
          <a:p>
            <a:pPr>
              <a:lnSpc>
                <a:spcPct val="90000"/>
              </a:lnSpc>
            </a:pPr>
            <a:r>
              <a:rPr lang="en-US" dirty="0">
                <a:solidFill>
                  <a:srgbClr val="FF0000"/>
                </a:solidFill>
              </a:rPr>
              <a:t>Confidentiality</a:t>
            </a:r>
          </a:p>
          <a:p>
            <a:pPr lvl="1" eaLnBrk="1" hangingPunct="1">
              <a:lnSpc>
                <a:spcPct val="90000"/>
              </a:lnSpc>
            </a:pPr>
            <a:r>
              <a:rPr lang="en-US" sz="2200" dirty="0"/>
              <a:t>Ensuring that information is</a:t>
            </a:r>
            <a:r>
              <a:rPr lang="en-US" sz="2200" dirty="0">
                <a:solidFill>
                  <a:srgbClr val="FF0000"/>
                </a:solidFill>
              </a:rPr>
              <a:t> not revealed to unauthorized persons</a:t>
            </a:r>
          </a:p>
          <a:p>
            <a:pPr lvl="1" eaLnBrk="1" hangingPunct="1">
              <a:lnSpc>
                <a:spcPct val="90000"/>
              </a:lnSpc>
            </a:pPr>
            <a:r>
              <a:rPr lang="en-US" sz="2200" dirty="0"/>
              <a:t>Data transmitted or stored should only be revealed to an intended audience </a:t>
            </a:r>
          </a:p>
          <a:p>
            <a:pPr eaLnBrk="1" hangingPunct="1">
              <a:lnSpc>
                <a:spcPct val="90000"/>
              </a:lnSpc>
            </a:pPr>
            <a:r>
              <a:rPr lang="en-US" dirty="0">
                <a:solidFill>
                  <a:srgbClr val="00B0F0"/>
                </a:solidFill>
              </a:rPr>
              <a:t>Integrity</a:t>
            </a:r>
          </a:p>
          <a:p>
            <a:pPr lvl="1" eaLnBrk="1" hangingPunct="1">
              <a:lnSpc>
                <a:spcPct val="90000"/>
              </a:lnSpc>
            </a:pPr>
            <a:r>
              <a:rPr lang="en-US" sz="2200" dirty="0"/>
              <a:t>Ensuring consistency of data</a:t>
            </a:r>
          </a:p>
          <a:p>
            <a:pPr lvl="1" eaLnBrk="1" hangingPunct="1">
              <a:lnSpc>
                <a:spcPct val="90000"/>
              </a:lnSpc>
            </a:pPr>
            <a:r>
              <a:rPr lang="en-US" sz="2200" dirty="0"/>
              <a:t>It should be possible to detect any modification of data</a:t>
            </a:r>
          </a:p>
          <a:p>
            <a:pPr eaLnBrk="1" hangingPunct="1"/>
            <a:r>
              <a:rPr lang="en-US" dirty="0">
                <a:solidFill>
                  <a:srgbClr val="00B050"/>
                </a:solidFill>
              </a:rPr>
              <a:t>Availability</a:t>
            </a:r>
          </a:p>
          <a:p>
            <a:pPr lvl="1" eaLnBrk="1" hangingPunct="1"/>
            <a:r>
              <a:rPr lang="en-US" sz="2200" dirty="0"/>
              <a:t>Ensuring that legitimate users are not denied access to information and resources</a:t>
            </a:r>
          </a:p>
          <a:p>
            <a:pPr lvl="1" eaLnBrk="1" hangingPunct="1">
              <a:lnSpc>
                <a:spcPct val="90000"/>
              </a:lnSpc>
            </a:pPr>
            <a:endParaRPr lang="en-US" sz="22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Autofit/>
          </a:bodyPr>
          <a:lstStyle/>
          <a:p>
            <a:pPr eaLnBrk="1" hangingPunct="1">
              <a:defRPr/>
            </a:pPr>
            <a:r>
              <a:rPr lang="en-US" sz="3200" dirty="0"/>
              <a:t>Security goals in different environments</a:t>
            </a:r>
          </a:p>
        </p:txBody>
      </p:sp>
      <p:sp>
        <p:nvSpPr>
          <p:cNvPr id="12291" name="Rectangle 3"/>
          <p:cNvSpPr>
            <a:spLocks noGrp="1" noChangeArrowheads="1"/>
          </p:cNvSpPr>
          <p:nvPr>
            <p:ph idx="1"/>
          </p:nvPr>
        </p:nvSpPr>
        <p:spPr/>
        <p:txBody>
          <a:bodyPr/>
          <a:lstStyle/>
          <a:p>
            <a:pPr>
              <a:lnSpc>
                <a:spcPct val="80000"/>
              </a:lnSpc>
            </a:pPr>
            <a:r>
              <a:rPr lang="en-US" sz="2800" dirty="0">
                <a:solidFill>
                  <a:srgbClr val="003366"/>
                </a:solidFill>
              </a:rPr>
              <a:t>Banking</a:t>
            </a:r>
            <a:endParaRPr lang="en-US" sz="2800" dirty="0"/>
          </a:p>
          <a:p>
            <a:pPr lvl="1">
              <a:lnSpc>
                <a:spcPct val="80000"/>
              </a:lnSpc>
              <a:buFont typeface="Wingdings" pitchFamily="2" charset="2"/>
              <a:buNone/>
            </a:pPr>
            <a:endParaRPr lang="en-US" sz="2800" dirty="0"/>
          </a:p>
          <a:p>
            <a:pPr>
              <a:lnSpc>
                <a:spcPct val="80000"/>
              </a:lnSpc>
            </a:pPr>
            <a:r>
              <a:rPr lang="en-US" sz="2800" dirty="0">
                <a:solidFill>
                  <a:srgbClr val="003366"/>
                </a:solidFill>
              </a:rPr>
              <a:t>Electronic trading</a:t>
            </a:r>
          </a:p>
          <a:p>
            <a:pPr>
              <a:lnSpc>
                <a:spcPct val="80000"/>
              </a:lnSpc>
            </a:pPr>
            <a:endParaRPr lang="en-US" sz="2800" dirty="0">
              <a:solidFill>
                <a:srgbClr val="003366"/>
              </a:solidFill>
            </a:endParaRPr>
          </a:p>
          <a:p>
            <a:pPr>
              <a:lnSpc>
                <a:spcPct val="80000"/>
              </a:lnSpc>
            </a:pPr>
            <a:r>
              <a:rPr lang="en-US" sz="2800" dirty="0">
                <a:solidFill>
                  <a:srgbClr val="003366"/>
                </a:solidFill>
              </a:rPr>
              <a:t>Pharmaceuticals</a:t>
            </a:r>
          </a:p>
          <a:p>
            <a:pPr>
              <a:lnSpc>
                <a:spcPct val="80000"/>
              </a:lnSpc>
            </a:pPr>
            <a:endParaRPr lang="en-US" sz="2800" dirty="0">
              <a:solidFill>
                <a:srgbClr val="003366"/>
              </a:solidFill>
            </a:endParaRPr>
          </a:p>
          <a:p>
            <a:pPr>
              <a:lnSpc>
                <a:spcPct val="80000"/>
              </a:lnSpc>
            </a:pPr>
            <a:r>
              <a:rPr lang="en-US" sz="2800" dirty="0">
                <a:solidFill>
                  <a:srgbClr val="003366"/>
                </a:solidFill>
              </a:rPr>
              <a:t>Corporate / Private Networks</a:t>
            </a:r>
          </a:p>
          <a:p>
            <a:pPr>
              <a:lnSpc>
                <a:spcPct val="80000"/>
              </a:lnSpc>
            </a:pPr>
            <a:endParaRPr lang="en-US" sz="2400" b="1" dirty="0">
              <a:solidFill>
                <a:srgbClr val="003366"/>
              </a:solidFill>
            </a:endParaRPr>
          </a:p>
          <a:p>
            <a:pPr>
              <a:lnSpc>
                <a:spcPct val="80000"/>
              </a:lnSpc>
              <a:buFont typeface="Wingdings" pitchFamily="2" charset="2"/>
              <a:buNone/>
            </a:pPr>
            <a:endParaRPr lang="en-US" sz="2400" b="1" dirty="0">
              <a:solidFill>
                <a:srgbClr val="003366"/>
              </a:solidFill>
            </a:endParaRPr>
          </a:p>
          <a:p>
            <a:pPr>
              <a:lnSpc>
                <a:spcPct val="80000"/>
              </a:lnSpc>
            </a:pPr>
            <a:endParaRPr lang="en-US" sz="2400" b="1" dirty="0">
              <a:solidFill>
                <a:srgbClr val="003366"/>
              </a:solidFill>
            </a:endParaRPr>
          </a:p>
          <a:p>
            <a:pPr>
              <a:lnSpc>
                <a:spcPct val="80000"/>
              </a:lnSpc>
            </a:pPr>
            <a:endParaRPr lang="en-US" sz="2400" b="1" dirty="0">
              <a:solidFill>
                <a:srgbClr val="003366"/>
              </a:solidFill>
            </a:endParaRPr>
          </a:p>
        </p:txBody>
      </p:sp>
    </p:spTree>
  </p:cSld>
  <p:clrMapOvr>
    <a:masterClrMapping/>
  </p:clrMapOvr>
  <p:transition/>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4082</TotalTime>
  <Words>2484</Words>
  <Application>Microsoft Office PowerPoint</Application>
  <PresentationFormat>On-screen Show (4:3)</PresentationFormat>
  <Paragraphs>308</Paragraphs>
  <Slides>55</Slides>
  <Notes>17</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55</vt:i4>
      </vt:variant>
    </vt:vector>
  </HeadingPairs>
  <TitlesOfParts>
    <vt:vector size="64" baseType="lpstr">
      <vt:lpstr>Arial</vt:lpstr>
      <vt:lpstr>Garamond</vt:lpstr>
      <vt:lpstr>Georgia</vt:lpstr>
      <vt:lpstr>Times New Roman</vt:lpstr>
      <vt:lpstr>Trebuchet MS</vt:lpstr>
      <vt:lpstr>Wingdings</vt:lpstr>
      <vt:lpstr>Wingdings 2</vt:lpstr>
      <vt:lpstr>Edge</vt:lpstr>
      <vt:lpstr>Urban</vt:lpstr>
      <vt:lpstr>Networking           Fundamentals</vt:lpstr>
      <vt:lpstr>Lecture 5 Network Security</vt:lpstr>
      <vt:lpstr>Introduction</vt:lpstr>
      <vt:lpstr>Defining Network Security</vt:lpstr>
      <vt:lpstr>Balancing Business Need with Security Requirement</vt:lpstr>
      <vt:lpstr>What are Security Goals?</vt:lpstr>
      <vt:lpstr>Security Goals Technically Defined</vt:lpstr>
      <vt:lpstr>Security Goals Technically Defined</vt:lpstr>
      <vt:lpstr>Security goals in different environments</vt:lpstr>
      <vt:lpstr>Security goals in different environments</vt:lpstr>
      <vt:lpstr>Security goals in different environments</vt:lpstr>
      <vt:lpstr>Security Terminologies</vt:lpstr>
      <vt:lpstr>Focus of Security is Risk</vt:lpstr>
      <vt:lpstr>Threats</vt:lpstr>
      <vt:lpstr>Network Threats</vt:lpstr>
      <vt:lpstr>Risks of Network Intrusion</vt:lpstr>
      <vt:lpstr>Risks of Network Intrusion</vt:lpstr>
      <vt:lpstr>Sources of Network Intrusion</vt:lpstr>
      <vt:lpstr>Social Engineering</vt:lpstr>
      <vt:lpstr>Phishing</vt:lpstr>
      <vt:lpstr>DEFCON</vt:lpstr>
      <vt:lpstr>Methods of Attack</vt:lpstr>
      <vt:lpstr>Viruses, Worms and Trojan Horses</vt:lpstr>
      <vt:lpstr>Viruses, Worms and Trojan Horses</vt:lpstr>
      <vt:lpstr>Viruses, Worms and Trojan Horses</vt:lpstr>
      <vt:lpstr>Denial of Service</vt:lpstr>
      <vt:lpstr>Denial of Service Example</vt:lpstr>
      <vt:lpstr>Distributed Denial of Service</vt:lpstr>
      <vt:lpstr>Brute Force Attacks</vt:lpstr>
      <vt:lpstr>Spyware and Tracking Cookies</vt:lpstr>
      <vt:lpstr>PowerPoint Presentation</vt:lpstr>
      <vt:lpstr>Spyware and Tracking Cookies</vt:lpstr>
      <vt:lpstr>Spam</vt:lpstr>
      <vt:lpstr>PowerPoint Presentation</vt:lpstr>
      <vt:lpstr>Common Security Measures</vt:lpstr>
      <vt:lpstr>Common Security Measures</vt:lpstr>
      <vt:lpstr>Common Security Measures</vt:lpstr>
      <vt:lpstr>Security Policy</vt:lpstr>
      <vt:lpstr>Patches and Updates</vt:lpstr>
      <vt:lpstr>Anti-Virus Software</vt:lpstr>
      <vt:lpstr>Anti-virus Software</vt:lpstr>
      <vt:lpstr>Anti-Spam</vt:lpstr>
      <vt:lpstr>Anti-Spyware</vt:lpstr>
      <vt:lpstr>Using Firewalls</vt:lpstr>
      <vt:lpstr>What is a Firewall?</vt:lpstr>
      <vt:lpstr>What is a Firewall?</vt:lpstr>
      <vt:lpstr>What is a Firewall?</vt:lpstr>
      <vt:lpstr>Using a Firewall</vt:lpstr>
      <vt:lpstr>Using a Firewall</vt:lpstr>
      <vt:lpstr>Mistakes People Make that Lead to Security Breaches</vt:lpstr>
      <vt:lpstr>The Worst Security Mistakes End Users Make</vt:lpstr>
      <vt:lpstr>The Worst Security Mistakes Senior Executives Make</vt:lpstr>
      <vt:lpstr>The Worst Security Mistakes IT People Make</vt:lpstr>
      <vt:lpstr>Best Practices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lamiaa</dc:creator>
  <cp:lastModifiedBy>Windows User</cp:lastModifiedBy>
  <cp:revision>451</cp:revision>
  <dcterms:created xsi:type="dcterms:W3CDTF">1601-01-01T00:00:00Z</dcterms:created>
  <dcterms:modified xsi:type="dcterms:W3CDTF">2019-10-24T07:30:58Z</dcterms:modified>
</cp:coreProperties>
</file>