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Digital_Music_St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Digital_Music_St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Digital_Music_St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Digital_Music_St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The Most Used Media Type For Rock Music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46930737437986"/>
          <c:y val="0.17041860902629671"/>
          <c:w val="0.84295111388381516"/>
          <c:h val="0.634749559973010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Sheet1!$P$5:$P$7</c:f>
              <c:strCache>
                <c:ptCount val="3"/>
                <c:pt idx="0">
                  <c:v>MPEG audio file</c:v>
                </c:pt>
                <c:pt idx="1">
                  <c:v>Protected AAC audio file</c:v>
                </c:pt>
                <c:pt idx="2">
                  <c:v>AAC audio file</c:v>
                </c:pt>
              </c:strCache>
            </c:strRef>
          </c:cat>
          <c:val>
            <c:numRef>
              <c:f>Sheet1!$Q$5:$Q$7</c:f>
              <c:numCache>
                <c:formatCode>General</c:formatCode>
                <c:ptCount val="3"/>
                <c:pt idx="0">
                  <c:v>1211</c:v>
                </c:pt>
                <c:pt idx="1">
                  <c:v>84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03-4B05-ACFC-05BD82C85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413920"/>
        <c:axId val="94412936"/>
      </c:barChart>
      <c:catAx>
        <c:axId val="9441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12936"/>
        <c:crosses val="autoZero"/>
        <c:auto val="1"/>
        <c:lblAlgn val="ctr"/>
        <c:lblOffset val="100"/>
        <c:noMultiLvlLbl val="0"/>
      </c:catAx>
      <c:valAx>
        <c:axId val="9441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Rock 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1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Bands With The Highest Earnings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Sheet1!$C$25:$C$34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Sheet1!$D$25:$D$34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90.089999999999904</c:v>
                </c:pt>
                <c:pt idx="3">
                  <c:v>86.129999999999896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8-4D0A-A5F4-B86B136717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0375224"/>
        <c:axId val="350375880"/>
      </c:barChart>
      <c:catAx>
        <c:axId val="350375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Bands’</a:t>
                </a:r>
                <a:r>
                  <a:rPr lang="en-US" baseline="0" dirty="0"/>
                  <a:t> Names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75880"/>
        <c:crosses val="autoZero"/>
        <c:auto val="1"/>
        <c:lblAlgn val="ctr"/>
        <c:lblOffset val="100"/>
        <c:noMultiLvlLbl val="0"/>
      </c:catAx>
      <c:valAx>
        <c:axId val="35037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75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The Top Pop Album by Number of Songs’ Purchases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Sheet1!$M$70:$N$72</c:f>
              <c:multiLvlStrCache>
                <c:ptCount val="3"/>
                <c:lvl>
                  <c:pt idx="0">
                    <c:v>U2</c:v>
                  </c:pt>
                  <c:pt idx="1">
                    <c:v>Amy Winehouse</c:v>
                  </c:pt>
                  <c:pt idx="2">
                    <c:v>Various Artists</c:v>
                  </c:pt>
                </c:lvl>
                <c:lvl>
                  <c:pt idx="0">
                    <c:v>Instant Karma: The Amnesty International Campaign to Save Darfur</c:v>
                  </c:pt>
                  <c:pt idx="1">
                    <c:v>Frank</c:v>
                  </c:pt>
                  <c:pt idx="2">
                    <c:v>Axé Bahia 2001</c:v>
                  </c:pt>
                </c:lvl>
              </c:multiLvlStrCache>
            </c:multiLvlStrRef>
          </c:cat>
          <c:val>
            <c:numRef>
              <c:f>Sheet1!$O$70:$O$72</c:f>
              <c:numCache>
                <c:formatCode>General</c:formatCode>
                <c:ptCount val="3"/>
                <c:pt idx="0">
                  <c:v>16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1-494B-88AE-43AA48E51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412608"/>
        <c:axId val="94410640"/>
      </c:barChart>
      <c:catAx>
        <c:axId val="9441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Bands &amp; Albums Names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10640"/>
        <c:crosses val="autoZero"/>
        <c:auto val="1"/>
        <c:lblAlgn val="ctr"/>
        <c:lblOffset val="100"/>
        <c:noMultiLvlLbl val="0"/>
      </c:catAx>
      <c:valAx>
        <c:axId val="9441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effectLst/>
                  </a:rPr>
                  <a:t>No. of Songs' purchases per album</a:t>
                </a:r>
                <a:endParaRPr lang="en-US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7777777777777776E-2"/>
              <c:y val="0.19506099561081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1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#1 Music Genre in USA</a:t>
            </a:r>
            <a:r>
              <a:rPr lang="en-US" b="1" baseline="0" dirty="0"/>
              <a:t>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51-44BC-8F57-2A242DD918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51-44BC-8F57-2A242DD918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51-44BC-8F57-2A242DD918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F51-44BC-8F57-2A242DD918D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F51-44BC-8F57-2A242DD918D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F51-44BC-8F57-2A242DD918D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F51-44BC-8F57-2A242DD918D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F51-44BC-8F57-2A242DD918D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F51-44BC-8F57-2A242DD918D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F51-44BC-8F57-2A242DD918DB}"/>
              </c:ext>
            </c:extLst>
          </c:dPt>
          <c:cat>
            <c:strRef>
              <c:f>Sheet1!$C$69:$C$78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R&amp;B/Soul</c:v>
                </c:pt>
                <c:pt idx="8">
                  <c:v>Comedy</c:v>
                </c:pt>
                <c:pt idx="9">
                  <c:v>Classical</c:v>
                </c:pt>
              </c:strCache>
            </c:strRef>
          </c:cat>
          <c:val>
            <c:numRef>
              <c:f>Sheet1!$D$69:$D$78</c:f>
              <c:numCache>
                <c:formatCode>General</c:formatCode>
                <c:ptCount val="10"/>
                <c:pt idx="0">
                  <c:v>157</c:v>
                </c:pt>
                <c:pt idx="1">
                  <c:v>91</c:v>
                </c:pt>
                <c:pt idx="2">
                  <c:v>64</c:v>
                </c:pt>
                <c:pt idx="3">
                  <c:v>50</c:v>
                </c:pt>
                <c:pt idx="4">
                  <c:v>22</c:v>
                </c:pt>
                <c:pt idx="5">
                  <c:v>15</c:v>
                </c:pt>
                <c:pt idx="6">
                  <c:v>14</c:v>
                </c:pt>
                <c:pt idx="7">
                  <c:v>12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F51-44BC-8F57-2A242DD91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41684168"/>
        <c:axId val="341680232"/>
      </c:barChart>
      <c:catAx>
        <c:axId val="341684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80232"/>
        <c:crosses val="autoZero"/>
        <c:auto val="1"/>
        <c:lblAlgn val="ctr"/>
        <c:lblOffset val="100"/>
        <c:noMultiLvlLbl val="0"/>
      </c:catAx>
      <c:valAx>
        <c:axId val="341680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Tracks</a:t>
                </a:r>
                <a:r>
                  <a:rPr lang="en-US" baseline="0"/>
                  <a:t> Sold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84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77941" y="1471733"/>
            <a:ext cx="3208654" cy="297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58739" y="1418844"/>
            <a:ext cx="3590925" cy="3072765"/>
          </a:xfrm>
          <a:custGeom>
            <a:avLst/>
            <a:gdLst/>
            <a:ahLst/>
            <a:cxnLst/>
            <a:rect l="l" t="t" r="r" b="b"/>
            <a:pathLst>
              <a:path w="3590925" h="3072765">
                <a:moveTo>
                  <a:pt x="3590544" y="0"/>
                </a:moveTo>
                <a:lnTo>
                  <a:pt x="0" y="0"/>
                </a:lnTo>
                <a:lnTo>
                  <a:pt x="0" y="3072383"/>
                </a:lnTo>
                <a:lnTo>
                  <a:pt x="3590544" y="3072383"/>
                </a:lnTo>
                <a:lnTo>
                  <a:pt x="3590544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58739" y="1418844"/>
            <a:ext cx="3590925" cy="3072765"/>
          </a:xfrm>
          <a:custGeom>
            <a:avLst/>
            <a:gdLst/>
            <a:ahLst/>
            <a:cxnLst/>
            <a:rect l="l" t="t" r="r" b="b"/>
            <a:pathLst>
              <a:path w="3590925" h="3072765">
                <a:moveTo>
                  <a:pt x="0" y="3072383"/>
                </a:moveTo>
                <a:lnTo>
                  <a:pt x="3590544" y="3072383"/>
                </a:lnTo>
                <a:lnTo>
                  <a:pt x="3590544" y="0"/>
                </a:lnTo>
                <a:lnTo>
                  <a:pt x="0" y="0"/>
                </a:lnTo>
                <a:lnTo>
                  <a:pt x="0" y="3072383"/>
                </a:lnTo>
                <a:close/>
              </a:path>
            </a:pathLst>
          </a:custGeom>
          <a:ln w="914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104"/>
            <a:ext cx="8986520" cy="869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568" y="1418844"/>
            <a:ext cx="4552315" cy="3072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7941" y="1471733"/>
            <a:ext cx="3161665" cy="735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lang="en-US" sz="1400" dirty="0">
                <a:solidFill>
                  <a:srgbClr val="585858"/>
                </a:solidFill>
                <a:latin typeface="Arial"/>
                <a:cs typeface="Arial"/>
              </a:rPr>
              <a:t>It is obvious that the MPEG video file format is the most trusted format for rock music producers.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186" y="1471733"/>
            <a:ext cx="4552315" cy="3072765"/>
          </a:xfrm>
          <a:custGeom>
            <a:avLst/>
            <a:gdLst/>
            <a:ahLst/>
            <a:cxnLst/>
            <a:rect l="l" t="t" r="r" b="b"/>
            <a:pathLst>
              <a:path w="4552315" h="3072765">
                <a:moveTo>
                  <a:pt x="4552188" y="0"/>
                </a:moveTo>
                <a:lnTo>
                  <a:pt x="0" y="0"/>
                </a:lnTo>
                <a:lnTo>
                  <a:pt x="0" y="3072383"/>
                </a:lnTo>
                <a:lnTo>
                  <a:pt x="4552188" y="3072383"/>
                </a:lnTo>
                <a:lnTo>
                  <a:pt x="455218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144000" cy="795655"/>
          </a:xfrm>
          <a:custGeom>
            <a:avLst/>
            <a:gdLst/>
            <a:ahLst/>
            <a:cxnLst/>
            <a:rect l="l" t="t" r="r" b="b"/>
            <a:pathLst>
              <a:path w="9144000" h="795655">
                <a:moveTo>
                  <a:pt x="9144000" y="0"/>
                </a:moveTo>
                <a:lnTo>
                  <a:pt x="0" y="0"/>
                </a:lnTo>
                <a:lnTo>
                  <a:pt x="0" y="795527"/>
                </a:lnTo>
                <a:lnTo>
                  <a:pt x="9144000" y="795527"/>
                </a:lnTo>
                <a:lnTo>
                  <a:pt x="9144000" y="0"/>
                </a:lnTo>
                <a:close/>
              </a:path>
            </a:pathLst>
          </a:custGeom>
          <a:solidFill>
            <a:srgbClr val="0737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8739" y="153669"/>
            <a:ext cx="8185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The Most Used Media Type For Rock Music</a:t>
            </a:r>
            <a:endParaRPr spc="-1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8555159-3523-4226-BF01-F24B0DF9F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985999"/>
              </p:ext>
            </p:extLst>
          </p:nvPr>
        </p:nvGraphicFramePr>
        <p:xfrm>
          <a:off x="228600" y="1626097"/>
          <a:ext cx="4552315" cy="276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5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/>
              <a:t>Iron Maiden band earned the</a:t>
            </a:r>
            <a:r>
              <a:rPr spc="-185" dirty="0"/>
              <a:t> </a:t>
            </a:r>
            <a:r>
              <a:rPr dirty="0"/>
              <a:t>most</a:t>
            </a:r>
          </a:p>
          <a:p>
            <a:pPr marL="329565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with </a:t>
            </a:r>
            <a:r>
              <a:rPr dirty="0"/>
              <a:t>138</a:t>
            </a:r>
            <a:r>
              <a:rPr spc="-15" dirty="0"/>
              <a:t> </a:t>
            </a:r>
            <a:r>
              <a:rPr lang="en-US" dirty="0"/>
              <a:t>$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/>
          </a:p>
          <a:p>
            <a:pPr marL="329565" marR="81915" indent="-317500">
              <a:lnSpc>
                <a:spcPct val="115100"/>
              </a:lnSpc>
              <a:buChar char="●"/>
              <a:tabLst>
                <a:tab pos="329565" algn="l"/>
                <a:tab pos="330200" algn="l"/>
              </a:tabLst>
            </a:pPr>
            <a:r>
              <a:rPr dirty="0"/>
              <a:t>On the other hand, Led Zeppelin,  despite making the </a:t>
            </a:r>
            <a:r>
              <a:rPr spc="-5" dirty="0"/>
              <a:t>most </a:t>
            </a:r>
            <a:r>
              <a:rPr dirty="0"/>
              <a:t>songs,</a:t>
            </a:r>
            <a:r>
              <a:rPr spc="-185" dirty="0"/>
              <a:t> </a:t>
            </a:r>
            <a:r>
              <a:rPr dirty="0"/>
              <a:t>the  earnings </a:t>
            </a:r>
            <a:r>
              <a:rPr spc="-5" dirty="0"/>
              <a:t>was </a:t>
            </a:r>
            <a:r>
              <a:rPr dirty="0"/>
              <a:t>not as </a:t>
            </a:r>
            <a:r>
              <a:rPr spc="-5" dirty="0"/>
              <a:t>satisfying </a:t>
            </a:r>
            <a:r>
              <a:rPr dirty="0"/>
              <a:t>as  compared to Iron Maiden and</a:t>
            </a:r>
            <a:r>
              <a:rPr spc="-175" dirty="0"/>
              <a:t> </a:t>
            </a:r>
            <a:r>
              <a:rPr spc="-5" dirty="0"/>
              <a:t>U2.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 dirty="0"/>
          </a:p>
          <a:p>
            <a:pPr marL="329565" marR="5080" indent="-317500">
              <a:lnSpc>
                <a:spcPct val="114999"/>
              </a:lnSpc>
              <a:buChar char="●"/>
              <a:tabLst>
                <a:tab pos="329565" algn="l"/>
                <a:tab pos="330200" algn="l"/>
              </a:tabLst>
            </a:pPr>
            <a:r>
              <a:rPr dirty="0"/>
              <a:t>Looking at the 10 bands </a:t>
            </a:r>
            <a:r>
              <a:rPr spc="-5" dirty="0"/>
              <a:t>with </a:t>
            </a:r>
            <a:r>
              <a:rPr dirty="0"/>
              <a:t>the  </a:t>
            </a:r>
            <a:r>
              <a:rPr spc="-5" dirty="0"/>
              <a:t>most </a:t>
            </a:r>
            <a:r>
              <a:rPr dirty="0"/>
              <a:t>earnings, 5 of </a:t>
            </a:r>
            <a:r>
              <a:rPr spc="-5" dirty="0"/>
              <a:t>which made  </a:t>
            </a:r>
            <a:r>
              <a:rPr dirty="0"/>
              <a:t>astonishing earnings and the other</a:t>
            </a:r>
            <a:r>
              <a:rPr spc="-215" dirty="0"/>
              <a:t> </a:t>
            </a:r>
            <a:r>
              <a:rPr lang="en-US" spc="-215" dirty="0"/>
              <a:t> </a:t>
            </a:r>
            <a:r>
              <a:rPr dirty="0"/>
              <a:t>5  bands </a:t>
            </a:r>
            <a:r>
              <a:rPr spc="-5" dirty="0"/>
              <a:t>were</a:t>
            </a:r>
            <a:r>
              <a:rPr spc="-45" dirty="0"/>
              <a:t> </a:t>
            </a:r>
            <a:r>
              <a:rPr spc="-5" dirty="0"/>
              <a:t>average.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3568" y="1418844"/>
            <a:ext cx="4552315" cy="3072765"/>
            <a:chOff x="353568" y="1418844"/>
            <a:chExt cx="4552315" cy="3072765"/>
          </a:xfrm>
        </p:grpSpPr>
        <p:sp>
          <p:nvSpPr>
            <p:cNvPr id="4" name="object 4"/>
            <p:cNvSpPr/>
            <p:nvPr/>
          </p:nvSpPr>
          <p:spPr>
            <a:xfrm>
              <a:off x="353568" y="1418844"/>
              <a:ext cx="4552315" cy="3072765"/>
            </a:xfrm>
            <a:custGeom>
              <a:avLst/>
              <a:gdLst/>
              <a:ahLst/>
              <a:cxnLst/>
              <a:rect l="l" t="t" r="r" b="b"/>
              <a:pathLst>
                <a:path w="4552315" h="3072765">
                  <a:moveTo>
                    <a:pt x="4552188" y="0"/>
                  </a:moveTo>
                  <a:lnTo>
                    <a:pt x="0" y="0"/>
                  </a:lnTo>
                  <a:lnTo>
                    <a:pt x="0" y="3072383"/>
                  </a:lnTo>
                  <a:lnTo>
                    <a:pt x="4552188" y="3072383"/>
                  </a:lnTo>
                  <a:lnTo>
                    <a:pt x="45521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53568" y="1418844"/>
              <a:ext cx="4552315" cy="3072765"/>
            </a:xfrm>
            <a:custGeom>
              <a:avLst/>
              <a:gdLst/>
              <a:ahLst/>
              <a:cxnLst/>
              <a:rect l="l" t="t" r="r" b="b"/>
              <a:pathLst>
                <a:path w="4552315" h="3072765">
                  <a:moveTo>
                    <a:pt x="0" y="3072383"/>
                  </a:moveTo>
                  <a:lnTo>
                    <a:pt x="4552188" y="3072383"/>
                  </a:lnTo>
                  <a:lnTo>
                    <a:pt x="4552188" y="0"/>
                  </a:lnTo>
                  <a:lnTo>
                    <a:pt x="0" y="0"/>
                  </a:lnTo>
                  <a:lnTo>
                    <a:pt x="0" y="3072383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9144000" cy="795655"/>
          </a:xfrm>
          <a:custGeom>
            <a:avLst/>
            <a:gdLst/>
            <a:ahLst/>
            <a:cxnLst/>
            <a:rect l="l" t="t" r="r" b="b"/>
            <a:pathLst>
              <a:path w="9144000" h="795655">
                <a:moveTo>
                  <a:pt x="9144000" y="0"/>
                </a:moveTo>
                <a:lnTo>
                  <a:pt x="0" y="0"/>
                </a:lnTo>
                <a:lnTo>
                  <a:pt x="0" y="795527"/>
                </a:lnTo>
                <a:lnTo>
                  <a:pt x="9144000" y="795527"/>
                </a:lnTo>
                <a:lnTo>
                  <a:pt x="9144000" y="0"/>
                </a:lnTo>
                <a:close/>
              </a:path>
            </a:pathLst>
          </a:custGeom>
          <a:solidFill>
            <a:srgbClr val="0737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739" y="153669"/>
            <a:ext cx="7040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Bands With The Highest Earnings</a:t>
            </a:r>
            <a:endParaRPr spc="-5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3F7CBBD-F62F-4238-9701-81B5DCF52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341188"/>
              </p:ext>
            </p:extLst>
          </p:nvPr>
        </p:nvGraphicFramePr>
        <p:xfrm>
          <a:off x="353567" y="1539841"/>
          <a:ext cx="4552315" cy="2830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734" y="1471733"/>
            <a:ext cx="3061335" cy="9073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55"/>
              </a:spcBef>
              <a:buChar char="●"/>
              <a:tabLst>
                <a:tab pos="299085" algn="l"/>
                <a:tab pos="299720" algn="l"/>
              </a:tabLst>
            </a:pPr>
            <a:r>
              <a:rPr lang="en-US" sz="1400" dirty="0">
                <a:solidFill>
                  <a:srgbClr val="585858"/>
                </a:solidFill>
                <a:latin typeface="Arial"/>
                <a:cs typeface="Arial"/>
              </a:rPr>
              <a:t>As shown in the chart, U2’s Album called Instant Karma is the most successful pop album with 16 songs’ purchases.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568" y="1418844"/>
            <a:ext cx="4552315" cy="3072765"/>
          </a:xfrm>
          <a:custGeom>
            <a:avLst/>
            <a:gdLst/>
            <a:ahLst/>
            <a:cxnLst/>
            <a:rect l="l" t="t" r="r" b="b"/>
            <a:pathLst>
              <a:path w="4552315" h="3072765">
                <a:moveTo>
                  <a:pt x="4552188" y="0"/>
                </a:moveTo>
                <a:lnTo>
                  <a:pt x="0" y="0"/>
                </a:lnTo>
                <a:lnTo>
                  <a:pt x="0" y="3072383"/>
                </a:lnTo>
                <a:lnTo>
                  <a:pt x="4552188" y="3072383"/>
                </a:lnTo>
                <a:lnTo>
                  <a:pt x="455218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795655"/>
          </a:xfrm>
          <a:custGeom>
            <a:avLst/>
            <a:gdLst/>
            <a:ahLst/>
            <a:cxnLst/>
            <a:rect l="l" t="t" r="r" b="b"/>
            <a:pathLst>
              <a:path w="9144000" h="795655">
                <a:moveTo>
                  <a:pt x="9144000" y="0"/>
                </a:moveTo>
                <a:lnTo>
                  <a:pt x="0" y="0"/>
                </a:lnTo>
                <a:lnTo>
                  <a:pt x="0" y="795527"/>
                </a:lnTo>
                <a:lnTo>
                  <a:pt x="9144000" y="795527"/>
                </a:lnTo>
                <a:lnTo>
                  <a:pt x="9144000" y="0"/>
                </a:lnTo>
                <a:close/>
              </a:path>
            </a:pathLst>
          </a:custGeom>
          <a:solidFill>
            <a:srgbClr val="0737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-51104"/>
            <a:ext cx="8986520" cy="45717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lang="en-US" spc="-5" dirty="0"/>
              <a:t>The Top Pop Album by Number of Songs’ Purchases </a:t>
            </a:r>
            <a:endParaRPr spc="-1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9FDDE5E-0028-4C31-9B0D-90D58B9FD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746740"/>
              </p:ext>
            </p:extLst>
          </p:nvPr>
        </p:nvGraphicFramePr>
        <p:xfrm>
          <a:off x="333883" y="1546764"/>
          <a:ext cx="4572000" cy="2816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7941" y="1471733"/>
            <a:ext cx="325437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 chart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shows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that rock music is  the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most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purchased music genre is 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USA, which shows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how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much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people  in the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US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like rock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music.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2541" y="2699740"/>
            <a:ext cx="3253104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3180" indent="-3175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Obviously,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due to the geographical  and cultural connections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Latin  America, Latin songs is the 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350" spc="22" baseline="24691" dirty="0">
                <a:solidFill>
                  <a:srgbClr val="585858"/>
                </a:solidFill>
                <a:latin typeface="Arial"/>
                <a:cs typeface="Arial"/>
              </a:rPr>
              <a:t>nd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most 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purchased songs in</a:t>
            </a:r>
            <a:r>
              <a:rPr sz="1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USA.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1684" y="1428750"/>
            <a:ext cx="4552315" cy="3072765"/>
            <a:chOff x="353568" y="1418844"/>
            <a:chExt cx="4552315" cy="3072765"/>
          </a:xfrm>
        </p:grpSpPr>
        <p:sp>
          <p:nvSpPr>
            <p:cNvPr id="5" name="object 5"/>
            <p:cNvSpPr/>
            <p:nvPr/>
          </p:nvSpPr>
          <p:spPr>
            <a:xfrm>
              <a:off x="353568" y="1418844"/>
              <a:ext cx="4552315" cy="3072765"/>
            </a:xfrm>
            <a:custGeom>
              <a:avLst/>
              <a:gdLst/>
              <a:ahLst/>
              <a:cxnLst/>
              <a:rect l="l" t="t" r="r" b="b"/>
              <a:pathLst>
                <a:path w="4552315" h="3072765">
                  <a:moveTo>
                    <a:pt x="4552188" y="0"/>
                  </a:moveTo>
                  <a:lnTo>
                    <a:pt x="0" y="0"/>
                  </a:lnTo>
                  <a:lnTo>
                    <a:pt x="0" y="3072383"/>
                  </a:lnTo>
                  <a:lnTo>
                    <a:pt x="4552188" y="3072383"/>
                  </a:lnTo>
                  <a:lnTo>
                    <a:pt x="455218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568" y="1418844"/>
              <a:ext cx="4552315" cy="3072765"/>
            </a:xfrm>
            <a:custGeom>
              <a:avLst/>
              <a:gdLst/>
              <a:ahLst/>
              <a:cxnLst/>
              <a:rect l="l" t="t" r="r" b="b"/>
              <a:pathLst>
                <a:path w="4552315" h="3072765">
                  <a:moveTo>
                    <a:pt x="0" y="3072383"/>
                  </a:moveTo>
                  <a:lnTo>
                    <a:pt x="4552188" y="3072383"/>
                  </a:lnTo>
                  <a:lnTo>
                    <a:pt x="4552188" y="0"/>
                  </a:lnTo>
                  <a:lnTo>
                    <a:pt x="0" y="0"/>
                  </a:lnTo>
                  <a:lnTo>
                    <a:pt x="0" y="3072383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0" y="0"/>
            <a:ext cx="9144000" cy="795655"/>
          </a:xfrm>
          <a:custGeom>
            <a:avLst/>
            <a:gdLst/>
            <a:ahLst/>
            <a:cxnLst/>
            <a:rect l="l" t="t" r="r" b="b"/>
            <a:pathLst>
              <a:path w="9144000" h="795655">
                <a:moveTo>
                  <a:pt x="9144000" y="0"/>
                </a:moveTo>
                <a:lnTo>
                  <a:pt x="0" y="0"/>
                </a:lnTo>
                <a:lnTo>
                  <a:pt x="0" y="795527"/>
                </a:lnTo>
                <a:lnTo>
                  <a:pt x="9144000" y="795527"/>
                </a:lnTo>
                <a:lnTo>
                  <a:pt x="9144000" y="0"/>
                </a:lnTo>
                <a:close/>
              </a:path>
            </a:pathLst>
          </a:custGeom>
          <a:solidFill>
            <a:srgbClr val="0737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8739" y="153669"/>
            <a:ext cx="6328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#1 </a:t>
            </a:r>
            <a:r>
              <a:rPr spc="-5" dirty="0"/>
              <a:t>Music Genre in</a:t>
            </a:r>
            <a:r>
              <a:rPr spc="45" dirty="0"/>
              <a:t> </a:t>
            </a:r>
            <a:r>
              <a:rPr spc="-5" dirty="0"/>
              <a:t>USA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42C55578-BEFF-4874-B7F4-75CC7EEBA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069874"/>
              </p:ext>
            </p:extLst>
          </p:nvPr>
        </p:nvGraphicFramePr>
        <p:xfrm>
          <a:off x="632371" y="1511140"/>
          <a:ext cx="4310940" cy="290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241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The Most Used Media Type For Rock Music</vt:lpstr>
      <vt:lpstr>Bands With The Highest Earnings</vt:lpstr>
      <vt:lpstr>The Top Pop Album by Number of Songs’ Purchases </vt:lpstr>
      <vt:lpstr>#1 Music Genre in USA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Band Has Written The Most Rock Songs?</dc:title>
  <dc:creator>Hp</dc:creator>
  <cp:lastModifiedBy>Mostafa Osman</cp:lastModifiedBy>
  <cp:revision>13</cp:revision>
  <dcterms:created xsi:type="dcterms:W3CDTF">2022-04-20T18:43:30Z</dcterms:created>
  <dcterms:modified xsi:type="dcterms:W3CDTF">2022-04-21T22:22:23Z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2022-04-20T00:00:00Z</vt:filetime>
  </property>
</Properties>
</file>