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0" r:id="rId6"/>
    <p:sldId id="295" r:id="rId7"/>
    <p:sldId id="260" r:id="rId8"/>
    <p:sldId id="296" r:id="rId9"/>
    <p:sldId id="258" r:id="rId10"/>
    <p:sldId id="297" r:id="rId11"/>
    <p:sldId id="286" r:id="rId12"/>
    <p:sldId id="287" r:id="rId13"/>
    <p:sldId id="262" r:id="rId14"/>
    <p:sldId id="290" r:id="rId15"/>
    <p:sldId id="289" r:id="rId16"/>
    <p:sldId id="298" r:id="rId17"/>
    <p:sldId id="299" r:id="rId18"/>
    <p:sldId id="291" r:id="rId19"/>
    <p:sldId id="292" r:id="rId20"/>
    <p:sldId id="294" r:id="rId21"/>
    <p:sldId id="293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D5BE2-95B1-4B9B-AD9E-CFAEE3612A9A}" v="2" dt="2025-04-11T18:49:25.884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33261-C30C-4DE4-A97A-6151FF825324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82A78E0-D263-4DB8-A520-F420C472710D}" type="pres">
      <dgm:prSet presAssocID="{CC133261-C30C-4DE4-A97A-6151FF825324}" presName="Name0" presStyleCnt="0">
        <dgm:presLayoutVars>
          <dgm:dir/>
          <dgm:resizeHandles val="exact"/>
        </dgm:presLayoutVars>
      </dgm:prSet>
      <dgm:spPr/>
    </dgm:pt>
  </dgm:ptLst>
  <dgm:cxnLst>
    <dgm:cxn modelId="{A9D572C5-7F1D-4AC5-96BF-6887F7684D6C}" type="presOf" srcId="{CC133261-C30C-4DE4-A97A-6151FF825324}" destId="{182A78E0-D263-4DB8-A520-F420C472710D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43AC2E-242E-430A-89A8-4275C505D63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0B298EF-7019-4088-9687-FAFE16173D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GET: Retrieve data from the ERP system (e.g., fetch product list).</a:t>
          </a:r>
        </a:p>
      </dgm:t>
    </dgm:pt>
    <dgm:pt modelId="{FB9D9844-FAE6-4884-AC25-2DDC56100FCF}" type="parTrans" cxnId="{38E15A1B-A6A9-47F9-8F72-3C45266FB33C}">
      <dgm:prSet/>
      <dgm:spPr/>
      <dgm:t>
        <a:bodyPr/>
        <a:lstStyle/>
        <a:p>
          <a:endParaRPr lang="en-GB"/>
        </a:p>
      </dgm:t>
    </dgm:pt>
    <dgm:pt modelId="{6A8329C1-3E48-4C9C-AABF-D1D6A7576A88}" type="sibTrans" cxnId="{38E15A1B-A6A9-47F9-8F72-3C45266FB33C}">
      <dgm:prSet/>
      <dgm:spPr/>
      <dgm:t>
        <a:bodyPr/>
        <a:lstStyle/>
        <a:p>
          <a:endParaRPr lang="en-GB"/>
        </a:p>
      </dgm:t>
    </dgm:pt>
    <dgm:pt modelId="{600AF016-C18C-4C76-BA30-FC4B1426C5B8}">
      <dgm:prSet/>
      <dgm:spPr/>
      <dgm:t>
        <a:bodyPr/>
        <a:lstStyle/>
        <a:p>
          <a:r>
            <a:rPr lang="en-GB"/>
            <a:t>POST: Send data to create new entries (e.g., add a new supplier).</a:t>
          </a:r>
        </a:p>
      </dgm:t>
    </dgm:pt>
    <dgm:pt modelId="{03FC4CE4-7EF8-4EEF-AC1A-1E8D42ECEF97}" type="parTrans" cxnId="{683E2695-CFF3-41D6-93C2-20BBCD3D44AC}">
      <dgm:prSet/>
      <dgm:spPr/>
      <dgm:t>
        <a:bodyPr/>
        <a:lstStyle/>
        <a:p>
          <a:endParaRPr lang="en-GB"/>
        </a:p>
      </dgm:t>
    </dgm:pt>
    <dgm:pt modelId="{31C94304-7C0C-4AD4-91C3-AFAA5F44A063}" type="sibTrans" cxnId="{683E2695-CFF3-41D6-93C2-20BBCD3D44AC}">
      <dgm:prSet/>
      <dgm:spPr/>
      <dgm:t>
        <a:bodyPr/>
        <a:lstStyle/>
        <a:p>
          <a:endParaRPr lang="en-GB"/>
        </a:p>
      </dgm:t>
    </dgm:pt>
    <dgm:pt modelId="{B00EC1BB-48E0-4752-8A75-DF5742C1A436}">
      <dgm:prSet/>
      <dgm:spPr/>
      <dgm:t>
        <a:bodyPr/>
        <a:lstStyle/>
        <a:p>
          <a:r>
            <a:rPr lang="en-GB"/>
            <a:t>PUT: Update existing records (e.g., modify employee details).</a:t>
          </a:r>
        </a:p>
      </dgm:t>
    </dgm:pt>
    <dgm:pt modelId="{86939427-8A08-40FF-9B7F-9FFAE3D1A92B}" type="parTrans" cxnId="{5FC33338-3CB7-4AD4-BD4E-F15A42617916}">
      <dgm:prSet/>
      <dgm:spPr/>
      <dgm:t>
        <a:bodyPr/>
        <a:lstStyle/>
        <a:p>
          <a:endParaRPr lang="en-GB"/>
        </a:p>
      </dgm:t>
    </dgm:pt>
    <dgm:pt modelId="{74AB7221-F3CF-472D-B195-3BABACCBACF9}" type="sibTrans" cxnId="{5FC33338-3CB7-4AD4-BD4E-F15A42617916}">
      <dgm:prSet/>
      <dgm:spPr/>
      <dgm:t>
        <a:bodyPr/>
        <a:lstStyle/>
        <a:p>
          <a:endParaRPr lang="en-GB"/>
        </a:p>
      </dgm:t>
    </dgm:pt>
    <dgm:pt modelId="{A69CD3E8-2D44-4331-84FE-C0BF7AA80A71}">
      <dgm:prSet/>
      <dgm:spPr/>
      <dgm:t>
        <a:bodyPr/>
        <a:lstStyle/>
        <a:p>
          <a:r>
            <a:rPr lang="en-GB"/>
            <a:t>DELETE: Remove records (e.g., delete a warehouse entry).</a:t>
          </a:r>
        </a:p>
      </dgm:t>
    </dgm:pt>
    <dgm:pt modelId="{70E9DDC0-1B8E-4AB5-AC19-4840DA078998}" type="parTrans" cxnId="{D7009632-F78F-4F00-B89A-815CE4450645}">
      <dgm:prSet/>
      <dgm:spPr/>
      <dgm:t>
        <a:bodyPr/>
        <a:lstStyle/>
        <a:p>
          <a:endParaRPr lang="en-GB"/>
        </a:p>
      </dgm:t>
    </dgm:pt>
    <dgm:pt modelId="{CC10C63A-4A8A-4E4E-90A6-246BEFBA1B19}" type="sibTrans" cxnId="{D7009632-F78F-4F00-B89A-815CE4450645}">
      <dgm:prSet/>
      <dgm:spPr/>
      <dgm:t>
        <a:bodyPr/>
        <a:lstStyle/>
        <a:p>
          <a:endParaRPr lang="en-GB"/>
        </a:p>
      </dgm:t>
    </dgm:pt>
    <dgm:pt modelId="{3BA1691B-9225-487B-83C7-ECC50C6582A1}" type="pres">
      <dgm:prSet presAssocID="{CB43AC2E-242E-430A-89A8-4275C505D632}" presName="diagram" presStyleCnt="0">
        <dgm:presLayoutVars>
          <dgm:dir/>
          <dgm:resizeHandles val="exact"/>
        </dgm:presLayoutVars>
      </dgm:prSet>
      <dgm:spPr/>
    </dgm:pt>
    <dgm:pt modelId="{8DF12F1D-6534-4229-8B85-6E24D2ED37B1}" type="pres">
      <dgm:prSet presAssocID="{C0B298EF-7019-4088-9687-FAFE16173D54}" presName="node" presStyleLbl="node1" presStyleIdx="0" presStyleCnt="4">
        <dgm:presLayoutVars>
          <dgm:bulletEnabled val="1"/>
        </dgm:presLayoutVars>
      </dgm:prSet>
      <dgm:spPr/>
    </dgm:pt>
    <dgm:pt modelId="{E9819CA6-F20B-4165-A6A4-D5EE431E709A}" type="pres">
      <dgm:prSet presAssocID="{6A8329C1-3E48-4C9C-AABF-D1D6A7576A88}" presName="sibTrans" presStyleCnt="0"/>
      <dgm:spPr/>
    </dgm:pt>
    <dgm:pt modelId="{7EBB01F4-4C66-4E3A-8695-A706536A4315}" type="pres">
      <dgm:prSet presAssocID="{600AF016-C18C-4C76-BA30-FC4B1426C5B8}" presName="node" presStyleLbl="node1" presStyleIdx="1" presStyleCnt="4">
        <dgm:presLayoutVars>
          <dgm:bulletEnabled val="1"/>
        </dgm:presLayoutVars>
      </dgm:prSet>
      <dgm:spPr/>
    </dgm:pt>
    <dgm:pt modelId="{E3641AD9-8ED0-4160-8E5F-5C278364C13C}" type="pres">
      <dgm:prSet presAssocID="{31C94304-7C0C-4AD4-91C3-AFAA5F44A063}" presName="sibTrans" presStyleCnt="0"/>
      <dgm:spPr/>
    </dgm:pt>
    <dgm:pt modelId="{E31E42E6-2B24-433D-9B36-B2E90BEC8E5F}" type="pres">
      <dgm:prSet presAssocID="{B00EC1BB-48E0-4752-8A75-DF5742C1A436}" presName="node" presStyleLbl="node1" presStyleIdx="2" presStyleCnt="4">
        <dgm:presLayoutVars>
          <dgm:bulletEnabled val="1"/>
        </dgm:presLayoutVars>
      </dgm:prSet>
      <dgm:spPr/>
    </dgm:pt>
    <dgm:pt modelId="{8B0F38A4-B1C9-4C5F-B4A2-4D2F0992D554}" type="pres">
      <dgm:prSet presAssocID="{74AB7221-F3CF-472D-B195-3BABACCBACF9}" presName="sibTrans" presStyleCnt="0"/>
      <dgm:spPr/>
    </dgm:pt>
    <dgm:pt modelId="{3BAEA7E9-1F59-4532-B685-056584628C6C}" type="pres">
      <dgm:prSet presAssocID="{A69CD3E8-2D44-4331-84FE-C0BF7AA80A71}" presName="node" presStyleLbl="node1" presStyleIdx="3" presStyleCnt="4">
        <dgm:presLayoutVars>
          <dgm:bulletEnabled val="1"/>
        </dgm:presLayoutVars>
      </dgm:prSet>
      <dgm:spPr/>
    </dgm:pt>
  </dgm:ptLst>
  <dgm:cxnLst>
    <dgm:cxn modelId="{38E15A1B-A6A9-47F9-8F72-3C45266FB33C}" srcId="{CB43AC2E-242E-430A-89A8-4275C505D632}" destId="{C0B298EF-7019-4088-9687-FAFE16173D54}" srcOrd="0" destOrd="0" parTransId="{FB9D9844-FAE6-4884-AC25-2DDC56100FCF}" sibTransId="{6A8329C1-3E48-4C9C-AABF-D1D6A7576A88}"/>
    <dgm:cxn modelId="{CB83D328-BE14-4EA3-8758-9B9A40566769}" type="presOf" srcId="{CB43AC2E-242E-430A-89A8-4275C505D632}" destId="{3BA1691B-9225-487B-83C7-ECC50C6582A1}" srcOrd="0" destOrd="0" presId="urn:microsoft.com/office/officeart/2005/8/layout/default"/>
    <dgm:cxn modelId="{D7009632-F78F-4F00-B89A-815CE4450645}" srcId="{CB43AC2E-242E-430A-89A8-4275C505D632}" destId="{A69CD3E8-2D44-4331-84FE-C0BF7AA80A71}" srcOrd="3" destOrd="0" parTransId="{70E9DDC0-1B8E-4AB5-AC19-4840DA078998}" sibTransId="{CC10C63A-4A8A-4E4E-90A6-246BEFBA1B19}"/>
    <dgm:cxn modelId="{5A05E435-DFED-42C2-9C32-829834AE866E}" type="presOf" srcId="{600AF016-C18C-4C76-BA30-FC4B1426C5B8}" destId="{7EBB01F4-4C66-4E3A-8695-A706536A4315}" srcOrd="0" destOrd="0" presId="urn:microsoft.com/office/officeart/2005/8/layout/default"/>
    <dgm:cxn modelId="{5FC33338-3CB7-4AD4-BD4E-F15A42617916}" srcId="{CB43AC2E-242E-430A-89A8-4275C505D632}" destId="{B00EC1BB-48E0-4752-8A75-DF5742C1A436}" srcOrd="2" destOrd="0" parTransId="{86939427-8A08-40FF-9B7F-9FFAE3D1A92B}" sibTransId="{74AB7221-F3CF-472D-B195-3BABACCBACF9}"/>
    <dgm:cxn modelId="{6793B351-87E9-4678-BFC9-85970C0BEFB2}" type="presOf" srcId="{B00EC1BB-48E0-4752-8A75-DF5742C1A436}" destId="{E31E42E6-2B24-433D-9B36-B2E90BEC8E5F}" srcOrd="0" destOrd="0" presId="urn:microsoft.com/office/officeart/2005/8/layout/default"/>
    <dgm:cxn modelId="{1AB85656-E6B3-495E-82DD-5B680F94C85D}" type="presOf" srcId="{C0B298EF-7019-4088-9687-FAFE16173D54}" destId="{8DF12F1D-6534-4229-8B85-6E24D2ED37B1}" srcOrd="0" destOrd="0" presId="urn:microsoft.com/office/officeart/2005/8/layout/default"/>
    <dgm:cxn modelId="{683E2695-CFF3-41D6-93C2-20BBCD3D44AC}" srcId="{CB43AC2E-242E-430A-89A8-4275C505D632}" destId="{600AF016-C18C-4C76-BA30-FC4B1426C5B8}" srcOrd="1" destOrd="0" parTransId="{03FC4CE4-7EF8-4EEF-AC1A-1E8D42ECEF97}" sibTransId="{31C94304-7C0C-4AD4-91C3-AFAA5F44A063}"/>
    <dgm:cxn modelId="{F3D0BFB5-F8FA-4886-AF7C-792725F06D98}" type="presOf" srcId="{A69CD3E8-2D44-4331-84FE-C0BF7AA80A71}" destId="{3BAEA7E9-1F59-4532-B685-056584628C6C}" srcOrd="0" destOrd="0" presId="urn:microsoft.com/office/officeart/2005/8/layout/default"/>
    <dgm:cxn modelId="{5510E2AD-9390-4D8C-9BE6-3421F1AC9EBC}" type="presParOf" srcId="{3BA1691B-9225-487B-83C7-ECC50C6582A1}" destId="{8DF12F1D-6534-4229-8B85-6E24D2ED37B1}" srcOrd="0" destOrd="0" presId="urn:microsoft.com/office/officeart/2005/8/layout/default"/>
    <dgm:cxn modelId="{40061BF2-5055-439E-8FD8-DEE1FC005633}" type="presParOf" srcId="{3BA1691B-9225-487B-83C7-ECC50C6582A1}" destId="{E9819CA6-F20B-4165-A6A4-D5EE431E709A}" srcOrd="1" destOrd="0" presId="urn:microsoft.com/office/officeart/2005/8/layout/default"/>
    <dgm:cxn modelId="{2820C08D-6C09-4634-8C96-1AB977C0876F}" type="presParOf" srcId="{3BA1691B-9225-487B-83C7-ECC50C6582A1}" destId="{7EBB01F4-4C66-4E3A-8695-A706536A4315}" srcOrd="2" destOrd="0" presId="urn:microsoft.com/office/officeart/2005/8/layout/default"/>
    <dgm:cxn modelId="{FC07599D-3BFE-458A-881C-536BD0B8F810}" type="presParOf" srcId="{3BA1691B-9225-487B-83C7-ECC50C6582A1}" destId="{E3641AD9-8ED0-4160-8E5F-5C278364C13C}" srcOrd="3" destOrd="0" presId="urn:microsoft.com/office/officeart/2005/8/layout/default"/>
    <dgm:cxn modelId="{E15E82DB-A33C-4F7D-8E28-B425D2607E74}" type="presParOf" srcId="{3BA1691B-9225-487B-83C7-ECC50C6582A1}" destId="{E31E42E6-2B24-433D-9B36-B2E90BEC8E5F}" srcOrd="4" destOrd="0" presId="urn:microsoft.com/office/officeart/2005/8/layout/default"/>
    <dgm:cxn modelId="{96873D23-D41B-4538-B60D-D362911C9278}" type="presParOf" srcId="{3BA1691B-9225-487B-83C7-ECC50C6582A1}" destId="{8B0F38A4-B1C9-4C5F-B4A2-4D2F0992D554}" srcOrd="5" destOrd="0" presId="urn:microsoft.com/office/officeart/2005/8/layout/default"/>
    <dgm:cxn modelId="{41BCBE59-4A67-49C8-B2E1-7B5465EB4A48}" type="presParOf" srcId="{3BA1691B-9225-487B-83C7-ECC50C6582A1}" destId="{3BAEA7E9-1F59-4532-B685-056584628C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12F1D-6534-4229-8B85-6E24D2ED37B1}">
      <dsp:nvSpPr>
        <dsp:cNvPr id="0" name=""/>
        <dsp:cNvSpPr/>
      </dsp:nvSpPr>
      <dsp:spPr>
        <a:xfrm>
          <a:off x="1083371" y="867"/>
          <a:ext cx="3021719" cy="1813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800" kern="1200"/>
            <a:t>GET: Retrieve data from the ERP system (e.g., fetch product list).</a:t>
          </a:r>
        </a:p>
      </dsp:txBody>
      <dsp:txXfrm>
        <a:off x="1083371" y="867"/>
        <a:ext cx="3021719" cy="1813031"/>
      </dsp:txXfrm>
    </dsp:sp>
    <dsp:sp modelId="{7EBB01F4-4C66-4E3A-8695-A706536A4315}">
      <dsp:nvSpPr>
        <dsp:cNvPr id="0" name=""/>
        <dsp:cNvSpPr/>
      </dsp:nvSpPr>
      <dsp:spPr>
        <a:xfrm>
          <a:off x="4407263" y="867"/>
          <a:ext cx="3021719" cy="1813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POST: Send data to create new entries (e.g., add a new supplier).</a:t>
          </a:r>
        </a:p>
      </dsp:txBody>
      <dsp:txXfrm>
        <a:off x="4407263" y="867"/>
        <a:ext cx="3021719" cy="1813031"/>
      </dsp:txXfrm>
    </dsp:sp>
    <dsp:sp modelId="{E31E42E6-2B24-433D-9B36-B2E90BEC8E5F}">
      <dsp:nvSpPr>
        <dsp:cNvPr id="0" name=""/>
        <dsp:cNvSpPr/>
      </dsp:nvSpPr>
      <dsp:spPr>
        <a:xfrm>
          <a:off x="1083371" y="2116071"/>
          <a:ext cx="3021719" cy="1813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PUT: Update existing records (e.g., modify employee details).</a:t>
          </a:r>
        </a:p>
      </dsp:txBody>
      <dsp:txXfrm>
        <a:off x="1083371" y="2116071"/>
        <a:ext cx="3021719" cy="1813031"/>
      </dsp:txXfrm>
    </dsp:sp>
    <dsp:sp modelId="{3BAEA7E9-1F59-4532-B685-056584628C6C}">
      <dsp:nvSpPr>
        <dsp:cNvPr id="0" name=""/>
        <dsp:cNvSpPr/>
      </dsp:nvSpPr>
      <dsp:spPr>
        <a:xfrm>
          <a:off x="4407263" y="2116071"/>
          <a:ext cx="3021719" cy="1813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DELETE: Remove records (e.g., delete a warehouse entry).</a:t>
          </a:r>
        </a:p>
      </dsp:txBody>
      <dsp:txXfrm>
        <a:off x="4407263" y="2116071"/>
        <a:ext cx="3021719" cy="181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22/05/2025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F300-9D74-8C68-1E08-3AD259A5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5FE3A-0EDD-D4F9-55B1-0875B4B23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51F62-D7B2-F29F-A37F-E2CA2EA37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FE2C-E7C5-A0A8-E002-7512A1C109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718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E7023-133F-496B-8BFD-221F2366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4CEC42-AA88-E060-FA1F-2F61E2360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12EB8-E75D-C0D8-332D-03487CCA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7F128-A97E-B1E3-56E0-9DB1137D2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92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0615D-2FDE-29DC-5C34-91C12E1FD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CC6CA-C4B3-DB42-1CBB-3DEF7868E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AECA5-00C7-8756-97EA-72E553A1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3870-DB38-09B1-E863-1ED7E5A6C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2C023-F757-95B0-42C1-60F622929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335CA-4C86-8E76-F6C6-C1DC8D80A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39543-C26F-ED6D-1490-2E59F7768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FB69-BC4D-55EA-3187-49C50A159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04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1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0BAB1-492C-47A3-9871-1E5EA650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F0844-B120-FA13-861F-F07A163FF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D5B04-E14B-F32A-B233-B4B0F9BAA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DE705-29A1-83A4-48A7-A69E2F673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3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747AD-7182-AA8D-56A7-11C5EAEB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9C11F9-3064-A4C5-7DBC-F2F6A6891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39A54-1603-A447-5AB6-92AFC498B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1F3-9CC5-3A49-039C-5257672740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9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2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25C2D-5C97-A84E-C3C7-681DE6D56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F7365-FAAD-C945-4030-5E6AA2336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AC522-CE62-5A0B-E4E9-B09BF51C6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D862-4DB9-1A24-4D88-D60AF8F48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7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2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1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3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4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5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6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Allan </a:t>
            </a:r>
            <a:r>
              <a:rPr lang="en-GB" noProof="0" err="1"/>
              <a:t>Mattsson</a:t>
            </a:r>
            <a:endParaRPr lang="en-GB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Master text</a:t>
            </a:r>
            <a:br>
              <a:rPr lang="en-GB" noProof="0"/>
            </a:br>
            <a:r>
              <a:rPr lang="en-GB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Master text</a:t>
            </a:r>
            <a:br>
              <a:rPr lang="en-GB" noProof="0"/>
            </a:br>
            <a:r>
              <a:rPr lang="en-GB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Master text</a:t>
            </a:r>
            <a:br>
              <a:rPr lang="en-GB" noProof="0"/>
            </a:br>
            <a:r>
              <a:rPr lang="en-GB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Postman API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186602"/>
            <a:ext cx="5027613" cy="8930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Workshop Week Presentation  April 10 2025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Testing </a:t>
            </a:r>
            <a:r>
              <a:rPr lang="en-GB" err="1"/>
              <a:t>PgSQL</a:t>
            </a:r>
            <a:r>
              <a:rPr lang="en-GB"/>
              <a:t> Backend with Postman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GB"/>
              <a:t>Database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/>
              <a:t>This ensured that the backend API connected to the database correctly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10</a:t>
            </a:fld>
            <a:endParaRPr lang="en-GB"/>
          </a:p>
        </p:txBody>
      </p:sp>
      <p:pic>
        <p:nvPicPr>
          <p:cNvPr id="33" name="Picture Placeholder 32" descr="Clipboard Mixed with solid fill">
            <a:extLst>
              <a:ext uri="{FF2B5EF4-FFF2-40B4-BE49-F238E27FC236}">
                <a16:creationId xmlns:a16="http://schemas.microsoft.com/office/drawing/2014/main" id="{DC89F4D5-7DA4-BD81-3DD4-65F9E8B1440C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92" b="19092"/>
          <a:stretch>
            <a:fillRect/>
          </a:stretch>
        </p:blipFill>
        <p:spPr/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E9EB99-BA91-378B-41CA-E0A620E44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12" y="2359025"/>
            <a:ext cx="4648200" cy="2857798"/>
          </a:xfrm>
          <a:prstGeom prst="rect">
            <a:avLst/>
          </a:prstGeom>
        </p:spPr>
      </p:pic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57AC4F2-DDAF-B83A-C938-296B8FC24568}"/>
              </a:ext>
            </a:extLst>
          </p:cNvPr>
          <p:cNvSpPr txBox="1">
            <a:spLocks/>
          </p:cNvSpPr>
          <p:nvPr/>
        </p:nvSpPr>
        <p:spPr>
          <a:xfrm>
            <a:off x="8968459" y="4162794"/>
            <a:ext cx="2616815" cy="334918"/>
          </a:xfrm>
          <a:prstGeom prst="rect">
            <a:avLst/>
          </a:prstGeom>
        </p:spPr>
        <p:txBody>
          <a:bodyPr vert="horz" lIns="0" tIns="0" rIns="0" bIns="0" rtlCol="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Tested CRUD Operations on Tables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7C847E7-A9B2-B7FB-9B50-7A7E73E289C0}"/>
              </a:ext>
            </a:extLst>
          </p:cNvPr>
          <p:cNvSpPr txBox="1">
            <a:spLocks/>
          </p:cNvSpPr>
          <p:nvPr/>
        </p:nvSpPr>
        <p:spPr>
          <a:xfrm>
            <a:off x="8968460" y="4596010"/>
            <a:ext cx="2286000" cy="1142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Verified CRUD operations on the tables and checked the response codes outputted. (200 OK, 400 Bad Request, etc.).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344B98-02FE-A520-52A2-5140FB53D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489" y="1796380"/>
            <a:ext cx="1802933" cy="1797651"/>
          </a:xfrm>
          <a:prstGeom prst="rect">
            <a:avLst/>
          </a:prstGeom>
        </p:spPr>
      </p:pic>
      <p:pic>
        <p:nvPicPr>
          <p:cNvPr id="35" name="Graphic 34" descr="Clipboard Mixed with solid fill">
            <a:extLst>
              <a:ext uri="{FF2B5EF4-FFF2-40B4-BE49-F238E27FC236}">
                <a16:creationId xmlns:a16="http://schemas.microsoft.com/office/drawing/2014/main" id="{EC5E346F-712B-E587-C6A3-A9685C929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69778" y="1784128"/>
            <a:ext cx="1644872" cy="16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 build="p"/>
      <p:bldP spid="5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E7782-6406-F035-F787-2F6357EB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9439A-2D49-23BD-9E16-D33385CC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9C69-B18C-A14E-B0F8-D39AF69E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365AD3-FD33-4E6B-8A55-572F9FBF32D2}"/>
              </a:ext>
            </a:extLst>
          </p:cNvPr>
          <p:cNvSpPr txBox="1">
            <a:spLocks/>
          </p:cNvSpPr>
          <p:nvPr/>
        </p:nvSpPr>
        <p:spPr>
          <a:xfrm>
            <a:off x="1067026" y="1783842"/>
            <a:ext cx="10497878" cy="447573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/>
              <a:t>LAB 2: </a:t>
            </a:r>
            <a:r>
              <a:rPr lang="en-GB" sz="8000" dirty="0">
                <a:ea typeface="+mj-lt"/>
                <a:cs typeface="+mj-lt"/>
              </a:rPr>
              <a:t>Performance Tests</a:t>
            </a:r>
            <a:br>
              <a:rPr lang="en-GB" sz="7200" b="0" dirty="0">
                <a:ea typeface="+mj-lt"/>
                <a:cs typeface="+mj-lt"/>
              </a:rPr>
            </a:br>
            <a:endParaRPr lang="en-GB" sz="7200" b="0" dirty="0">
              <a:ea typeface="+mj-lt"/>
              <a:cs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77296-F75B-CE56-A81D-CD9E24A3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973" y="3034855"/>
            <a:ext cx="4429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56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68249-7FB1-1EEC-BA2C-F8FE9D81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D3ED31D-5229-49F0-A180-A633892A28E4}" type="datetime1">
              <a:rPr lang="en-GB" noProof="0" smtClean="0"/>
              <a:t>22/05/2025</a:t>
            </a:fld>
            <a:endParaRPr lang="en-GB" noProof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04106B0-1B85-6E2A-CB47-2C487DBFC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64850"/>
              </p:ext>
            </p:extLst>
          </p:nvPr>
        </p:nvGraphicFramePr>
        <p:xfrm>
          <a:off x="778933" y="495321"/>
          <a:ext cx="10930591" cy="612922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1796346">
                  <a:extLst>
                    <a:ext uri="{9D8B030D-6E8A-4147-A177-3AD203B41FA5}">
                      <a16:colId xmlns:a16="http://schemas.microsoft.com/office/drawing/2014/main" val="3188774601"/>
                    </a:ext>
                  </a:extLst>
                </a:gridCol>
                <a:gridCol w="1762452">
                  <a:extLst>
                    <a:ext uri="{9D8B030D-6E8A-4147-A177-3AD203B41FA5}">
                      <a16:colId xmlns:a16="http://schemas.microsoft.com/office/drawing/2014/main" val="3683834694"/>
                    </a:ext>
                  </a:extLst>
                </a:gridCol>
                <a:gridCol w="2321691">
                  <a:extLst>
                    <a:ext uri="{9D8B030D-6E8A-4147-A177-3AD203B41FA5}">
                      <a16:colId xmlns:a16="http://schemas.microsoft.com/office/drawing/2014/main" val="3058368644"/>
                    </a:ext>
                  </a:extLst>
                </a:gridCol>
                <a:gridCol w="1864132">
                  <a:extLst>
                    <a:ext uri="{9D8B030D-6E8A-4147-A177-3AD203B41FA5}">
                      <a16:colId xmlns:a16="http://schemas.microsoft.com/office/drawing/2014/main" val="2057426606"/>
                    </a:ext>
                  </a:extLst>
                </a:gridCol>
                <a:gridCol w="1101532">
                  <a:extLst>
                    <a:ext uri="{9D8B030D-6E8A-4147-A177-3AD203B41FA5}">
                      <a16:colId xmlns:a16="http://schemas.microsoft.com/office/drawing/2014/main" val="2749471876"/>
                    </a:ext>
                  </a:extLst>
                </a:gridCol>
                <a:gridCol w="2084438">
                  <a:extLst>
                    <a:ext uri="{9D8B030D-6E8A-4147-A177-3AD203B41FA5}">
                      <a16:colId xmlns:a16="http://schemas.microsoft.com/office/drawing/2014/main" val="4046665355"/>
                    </a:ext>
                  </a:extLst>
                </a:gridCol>
              </a:tblGrid>
              <a:tr h="1247540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Test Type</a:t>
                      </a:r>
                      <a:r>
                        <a:rPr lang="en-GB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Users</a:t>
                      </a:r>
                      <a:r>
                        <a:rPr lang="en-GB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Response Time (</a:t>
                      </a:r>
                      <a:r>
                        <a:rPr lang="en-GB" sz="1600" b="0" i="0" u="none" strike="noStrike" kern="120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ms</a:t>
                      </a: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)</a:t>
                      </a:r>
                      <a:r>
                        <a:rPr lang="en-GB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Throughput (</a:t>
                      </a:r>
                      <a:r>
                        <a:rPr lang="en-GB" sz="1600" b="0" i="0" u="none" strike="noStrike" kern="120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req</a:t>
                      </a: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/sec)</a:t>
                      </a:r>
                      <a:r>
                        <a:rPr lang="en-GB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Error Rate (%)</a:t>
                      </a:r>
                      <a:r>
                        <a:rPr lang="en-GB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CPU/Memory Usage</a:t>
                      </a:r>
                      <a:r>
                        <a:rPr lang="en-GB" sz="16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072374"/>
                  </a:ext>
                </a:extLst>
              </a:tr>
              <a:tr h="560489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Load Test</a:t>
                      </a:r>
                      <a:r>
                        <a:rPr lang="en-GB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500 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230 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29.3 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69%, 73%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60300"/>
                  </a:ext>
                </a:extLst>
              </a:tr>
              <a:tr h="104865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Stress Test</a:t>
                      </a:r>
                      <a:r>
                        <a:rPr lang="en-GB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5000 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799 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  <a:p>
                      <a:pPr marL="0" algn="l" rtl="0" eaLnBrk="1" fontAlgn="base" latinLnBrk="0" hangingPunct="1">
                        <a:lnSpc>
                          <a:spcPts val="1350"/>
                        </a:lnSpc>
                        <a:buNone/>
                      </a:pP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53.7 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0.12 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95%, 93%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80368"/>
                  </a:ext>
                </a:extLst>
              </a:tr>
              <a:tr h="560489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Spike Test</a:t>
                      </a:r>
                      <a:r>
                        <a:rPr lang="en-GB" sz="16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50→1000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334 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22.4 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0.02 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350"/>
                        </a:lnSpc>
                        <a:buNone/>
                      </a:pPr>
                      <a:r>
                        <a:rPr lang="en-GB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75%, 88% </a:t>
                      </a:r>
                      <a:endParaRPr lang="en-GB" sz="1800" b="0" i="0" u="none" strike="noStrike"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559146"/>
                  </a:ext>
                </a:extLst>
              </a:tr>
              <a:tr h="904015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Endurance Test</a:t>
                      </a:r>
                      <a:r>
                        <a:rPr lang="en-GB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200 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235 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456.5 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0.05 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55%, 65%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363121"/>
                  </a:ext>
                </a:extLst>
              </a:tr>
              <a:tr h="904015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Scalability Test</a:t>
                      </a:r>
                      <a:r>
                        <a:rPr lang="en-GB" sz="1600" b="1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100→1000 </a:t>
                      </a:r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306 </a:t>
                      </a:r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15.5 </a:t>
                      </a:r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0.00 </a:t>
                      </a:r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77, 72 </a:t>
                      </a:r>
                      <a:endParaRPr lang="en-GB" sz="1800" b="0" i="0" u="none" strike="noStrike">
                        <a:solidFill>
                          <a:schemeClr val="tx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00727"/>
                  </a:ext>
                </a:extLst>
              </a:tr>
              <a:tr h="904015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Volume Test</a:t>
                      </a:r>
                      <a:r>
                        <a:rPr lang="en-GB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800 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275 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45.5 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0.00 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b="0" i="0" u="none" strike="noStrike" kern="120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64%, 61% </a:t>
                      </a:r>
                      <a:endParaRPr lang="en-GB" sz="1800" b="0" i="0" u="none" strike="noStrike">
                        <a:solidFill>
                          <a:schemeClr val="bg1"/>
                        </a:solidFill>
                        <a:effectLst/>
                        <a:latin typeface="Aptos"/>
                      </a:endParaRPr>
                    </a:p>
                  </a:txBody>
                  <a:tcPr marL="122682" marR="122682" marT="61341" marB="61341">
                    <a:lnL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1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BDA4-A8E0-C263-2884-F1720A09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93864-B7FF-0338-C491-F26E1F45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E2913-D82A-D4EC-3E88-36F96C3D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285EA-13B5-04DC-C49F-AD09EF6F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13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ACE537-6DFE-94D4-08EE-AB6D9B8DC6E9}"/>
              </a:ext>
            </a:extLst>
          </p:cNvPr>
          <p:cNvSpPr txBox="1">
            <a:spLocks/>
          </p:cNvSpPr>
          <p:nvPr/>
        </p:nvSpPr>
        <p:spPr>
          <a:xfrm>
            <a:off x="492250" y="625007"/>
            <a:ext cx="10840530" cy="1091078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0">
                <a:ea typeface="+mj-lt"/>
                <a:cs typeface="+mj-lt"/>
              </a:rPr>
              <a:t>🧠 </a:t>
            </a:r>
            <a:r>
              <a:rPr lang="en-GB">
                <a:ea typeface="+mj-lt"/>
                <a:cs typeface="+mj-lt"/>
              </a:rPr>
              <a:t>Critical Analysis &amp; Key Insights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2BA089-AA8A-47FC-ABAD-643EE0C587AA}"/>
              </a:ext>
            </a:extLst>
          </p:cNvPr>
          <p:cNvSpPr txBox="1">
            <a:spLocks/>
          </p:cNvSpPr>
          <p:nvPr/>
        </p:nvSpPr>
        <p:spPr>
          <a:xfrm>
            <a:off x="494271" y="1576516"/>
            <a:ext cx="9930431" cy="314749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1. Load Test (Stable Performance) ✅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Response time (230ms) is fast for 500 users.</a:t>
            </a:r>
            <a:endParaRPr lang="en-GB" sz="1600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No errors, and moderate resource usage.</a:t>
            </a:r>
            <a:endParaRPr lang="en-GB" sz="1600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Indicates G9G handles expected traffic levels well.</a:t>
            </a:r>
            <a:endParaRPr lang="en-GB" sz="1600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v"/>
            </a:pPr>
            <a:endParaRPr lang="en-GB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2. Stress Test (System Strain Detected)</a:t>
            </a:r>
            <a:r>
              <a:rPr lang="en-GB">
                <a:solidFill>
                  <a:schemeClr val="bg1"/>
                </a:solidFill>
              </a:rPr>
              <a:t>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🚨</a:t>
            </a:r>
            <a:endParaRPr lang="en-US">
              <a:solidFill>
                <a:schemeClr val="bg1"/>
              </a:solidFill>
            </a:endParaRPr>
          </a:p>
          <a:p>
            <a:pPr marL="742950" indent="-28575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At 5000 users, response time spikes to 799ms.</a:t>
            </a:r>
          </a:p>
          <a:p>
            <a:pPr marL="742950" lvl="1" indent="-28575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Error rate increases to 0.12%, and CPU/memory nearly maxed (95%, 93%).</a:t>
            </a:r>
            <a:endParaRPr lang="en-GB"/>
          </a:p>
          <a:p>
            <a:pPr marL="742950" lvl="1" indent="-28575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Suggests performance bottlenecks under extreme loads — potential for DoS risk if </a:t>
            </a:r>
            <a:r>
              <a:rPr lang="en-GB" sz="1600" err="1">
                <a:solidFill>
                  <a:schemeClr val="bg1"/>
                </a:solidFill>
                <a:ea typeface="+mn-lt"/>
                <a:cs typeface="+mn-lt"/>
              </a:rPr>
              <a:t>unoptimised</a:t>
            </a: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GB">
              <a:solidFill>
                <a:schemeClr val="bg1"/>
              </a:solidFill>
              <a:ea typeface="+mn-lt"/>
              <a:cs typeface="+mn-lt"/>
            </a:endParaRPr>
          </a:p>
          <a:p>
            <a:pPr lvl="1" indent="0">
              <a:buNone/>
            </a:pPr>
            <a:endParaRPr lang="en-GB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3. Spike Test (Sudden Traffic Bursts)</a:t>
            </a:r>
            <a:r>
              <a:rPr lang="en-GB">
                <a:solidFill>
                  <a:schemeClr val="bg1"/>
                </a:solidFill>
              </a:rPr>
              <a:t> 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⚡</a:t>
            </a:r>
            <a:endParaRPr lang="en-US">
              <a:solidFill>
                <a:schemeClr val="bg1"/>
              </a:solidFill>
            </a:endParaRPr>
          </a:p>
          <a:p>
            <a:pPr marL="68580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Simulates sudden user surge (50→1000).</a:t>
            </a:r>
          </a:p>
          <a:p>
            <a:pPr lvl="1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System recovers well with only 334ms response and 0.02% error rate.</a:t>
            </a:r>
            <a:endParaRPr lang="en-GB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Suggests auto-scaling or caching mechanisms might be helping.</a:t>
            </a:r>
            <a:endParaRPr lang="en-GB">
              <a:solidFill>
                <a:schemeClr val="bg1"/>
              </a:solidFill>
              <a:ea typeface="+mn-lt"/>
              <a:cs typeface="+mn-lt"/>
            </a:endParaRPr>
          </a:p>
          <a:p>
            <a:pPr marL="971550" lvl="1" indent="-285750">
              <a:buFont typeface="Wingdings"/>
              <a:buChar char="v"/>
            </a:pPr>
            <a:endParaRPr lang="en-GB" sz="1600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v"/>
            </a:pPr>
            <a:endParaRPr lang="en-GB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GB" b="1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>
              <a:solidFill>
                <a:srgbClr val="FFAA27"/>
              </a:solidFill>
            </a:endParaRPr>
          </a:p>
        </p:txBody>
      </p:sp>
      <p:pic>
        <p:nvPicPr>
          <p:cNvPr id="8" name="Graphic 7" descr="Arrow: Clockwise curve outline">
            <a:extLst>
              <a:ext uri="{FF2B5EF4-FFF2-40B4-BE49-F238E27FC236}">
                <a16:creationId xmlns:a16="http://schemas.microsoft.com/office/drawing/2014/main" id="{A2E60DA5-5389-BA7C-6655-0E1BD78B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20000">
            <a:off x="7727245" y="3548003"/>
            <a:ext cx="914400" cy="914400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5A56094-39E0-C322-3527-DB4274760A31}"/>
              </a:ext>
            </a:extLst>
          </p:cNvPr>
          <p:cNvSpPr txBox="1">
            <a:spLocks/>
          </p:cNvSpPr>
          <p:nvPr/>
        </p:nvSpPr>
        <p:spPr>
          <a:xfrm>
            <a:off x="8188443" y="2778747"/>
            <a:ext cx="3044952" cy="1725728"/>
          </a:xfrm>
          <a:prstGeom prst="rect">
            <a:avLst/>
          </a:prstGeom>
        </p:spPr>
        <p:txBody>
          <a:bodyPr vert="horz" lIns="3600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solidFill>
                  <a:schemeClr val="bg2">
                    <a:lumMod val="40000"/>
                    <a:lumOff val="60000"/>
                  </a:schemeClr>
                </a:solidFill>
              </a:rPr>
              <a:t>This actually happened!!</a:t>
            </a:r>
          </a:p>
        </p:txBody>
      </p:sp>
    </p:spTree>
    <p:extLst>
      <p:ext uri="{BB962C8B-B14F-4D97-AF65-F5344CB8AC3E}">
        <p14:creationId xmlns:p14="http://schemas.microsoft.com/office/powerpoint/2010/main" val="3443927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E89DA-16C7-4D51-24CB-D334EEAFA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E59EE-35CE-FE42-196D-28D17241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C8CA5-06C4-063C-1336-23FA78B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2570-40D9-864A-269C-012F467D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F8D9A2-7B12-FCEE-EBF7-594F8C48D48D}"/>
              </a:ext>
            </a:extLst>
          </p:cNvPr>
          <p:cNvSpPr txBox="1">
            <a:spLocks/>
          </p:cNvSpPr>
          <p:nvPr/>
        </p:nvSpPr>
        <p:spPr>
          <a:xfrm>
            <a:off x="492250" y="625007"/>
            <a:ext cx="10840530" cy="1091078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0">
                <a:ea typeface="+mj-lt"/>
                <a:cs typeface="+mj-lt"/>
              </a:rPr>
              <a:t>🧠 </a:t>
            </a:r>
            <a:r>
              <a:rPr lang="en-GB">
                <a:ea typeface="+mj-lt"/>
                <a:cs typeface="+mj-lt"/>
              </a:rPr>
              <a:t>Critical Analysis &amp; Key Insights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1A84E-DAA4-4388-8283-7893812345F4}"/>
              </a:ext>
            </a:extLst>
          </p:cNvPr>
          <p:cNvSpPr txBox="1">
            <a:spLocks/>
          </p:cNvSpPr>
          <p:nvPr/>
        </p:nvSpPr>
        <p:spPr>
          <a:xfrm>
            <a:off x="494271" y="1576516"/>
            <a:ext cx="9930431" cy="314749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4. Endurance Test (Long-Session Stability) 🕒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Maintains low response time (235ms) even over time.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Impressive throughput (456.5 </a:t>
            </a:r>
            <a:r>
              <a:rPr lang="en-GB" sz="1600" err="1">
                <a:solidFill>
                  <a:schemeClr val="bg1"/>
                </a:solidFill>
                <a:ea typeface="+mn-lt"/>
                <a:cs typeface="+mn-lt"/>
              </a:rPr>
              <a:t>req</a:t>
            </a: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/s), indicating robust long-term handling.</a:t>
            </a:r>
          </a:p>
          <a:p>
            <a:pPr lvl="1">
              <a:buFont typeface="Wingdings" panose="020B0604020202020204" pitchFamily="34" charset="0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Low resource drain shows solid memory management.</a:t>
            </a:r>
            <a:endParaRPr lang="en-GB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v"/>
            </a:pPr>
            <a:endParaRPr lang="en-GB" sz="16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5. Scalability Test (System Growth) 📈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742950" indent="-28575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As user count increases, throughput remains lower (15.5 </a:t>
            </a:r>
            <a:r>
              <a:rPr lang="en-GB" sz="1600" err="1">
                <a:solidFill>
                  <a:schemeClr val="bg1"/>
                </a:solidFill>
                <a:ea typeface="+mn-lt"/>
                <a:cs typeface="+mn-lt"/>
              </a:rPr>
              <a:t>req</a:t>
            </a: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/s) — may reflect backend database or threading limits.</a:t>
            </a:r>
          </a:p>
          <a:p>
            <a:pPr lvl="1" indent="0">
              <a:buNone/>
            </a:pPr>
            <a:endParaRPr lang="en-GB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6. Volume Test (High Data Flow) 📦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lvl="1" indent="-28575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At 800 concurrent users, system performs well (275ms, 0% error).</a:t>
            </a:r>
          </a:p>
          <a:p>
            <a:pPr lvl="1" indent="-285750">
              <a:buFont typeface="Wingdings"/>
              <a:buChar char="v"/>
            </a:pPr>
            <a:r>
              <a:rPr lang="en-GB" sz="1600">
                <a:solidFill>
                  <a:schemeClr val="bg1"/>
                </a:solidFill>
                <a:ea typeface="+mn-lt"/>
                <a:cs typeface="+mn-lt"/>
              </a:rPr>
              <a:t>Shows strong handling of bulk requests — perfect for G9G’s game loads/pages.</a:t>
            </a:r>
          </a:p>
          <a:p>
            <a:pPr marL="685800">
              <a:buFont typeface="Wingdings"/>
              <a:buChar char="v"/>
            </a:pPr>
            <a:endParaRPr lang="en-GB" sz="1600">
              <a:solidFill>
                <a:schemeClr val="bg1"/>
              </a:solidFill>
              <a:ea typeface="+mn-lt"/>
              <a:cs typeface="+mn-lt"/>
            </a:endParaRPr>
          </a:p>
          <a:p>
            <a:pPr marL="971550" lvl="1" indent="-285750">
              <a:buFont typeface="Wingdings"/>
              <a:buChar char="v"/>
            </a:pPr>
            <a:endParaRPr lang="en-GB" sz="1600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v"/>
            </a:pPr>
            <a:endParaRPr lang="en-GB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GB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GB" b="1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>
              <a:solidFill>
                <a:srgbClr val="FFFFFF"/>
              </a:solidFill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GB">
              <a:solidFill>
                <a:srgbClr val="FFAA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59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87F47-6553-66EB-118E-49C397A3D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F243F-F535-7A69-DA25-2C98AF9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CD46A-E406-42B1-701F-461DF1C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EC83-693D-F18A-EE0F-C5E79F8E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15</a:t>
            </a:fld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6396F0-668A-90CC-E6D4-5AA2CB553D92}"/>
              </a:ext>
            </a:extLst>
          </p:cNvPr>
          <p:cNvSpPr txBox="1">
            <a:spLocks/>
          </p:cNvSpPr>
          <p:nvPr/>
        </p:nvSpPr>
        <p:spPr>
          <a:xfrm>
            <a:off x="1067026" y="1783842"/>
            <a:ext cx="10497878" cy="4475736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/>
              <a:t>SECTION 2: Workshop (Get your hands ready)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2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D1FD1-59A3-E8BA-FD8B-B2C680206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85E65-1A96-A8CB-21A6-0C78F945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7" y="1074475"/>
            <a:ext cx="10674246" cy="636340"/>
          </a:xfrm>
        </p:spPr>
        <p:txBody>
          <a:bodyPr rtlCol="0"/>
          <a:lstStyle/>
          <a:p>
            <a:r>
              <a:rPr lang="en-GB"/>
              <a:t>🔧 Installing Postman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77491-B81E-1DD6-179E-11E1CF36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16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CF427-1887-D0A0-7018-63CAA528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30144"/>
            <a:ext cx="10680596" cy="3925182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Go to </a:t>
            </a:r>
            <a:r>
              <a:rPr lang="en-GB" sz="28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Support both desktop and web versions (in case someone can’t install).</a:t>
            </a:r>
            <a:endParaRPr lang="en-GB" sz="280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00BBFF"/>
              </a:solidFill>
            </a:endParaRPr>
          </a:p>
        </p:txBody>
      </p:sp>
      <p:pic>
        <p:nvPicPr>
          <p:cNvPr id="1026" name="Picture 2" descr="Postman | Nordic APIs">
            <a:extLst>
              <a:ext uri="{FF2B5EF4-FFF2-40B4-BE49-F238E27FC236}">
                <a16:creationId xmlns:a16="http://schemas.microsoft.com/office/drawing/2014/main" id="{07FEE2F4-6F38-D022-D0FE-F715F9D5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" y="4232461"/>
            <a:ext cx="3071817" cy="23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8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C6828-5788-4897-5600-8808AFD0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A00AF-4F1F-ADDB-ABDD-DD13D243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7" y="1074475"/>
            <a:ext cx="10674246" cy="636340"/>
          </a:xfrm>
        </p:spPr>
        <p:txBody>
          <a:bodyPr rtlCol="0"/>
          <a:lstStyle/>
          <a:p>
            <a:r>
              <a:rPr lang="en-GB"/>
              <a:t>🔧 Sign Up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39B1-578F-C162-EFF5-4994721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17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12FA7-199F-F95C-3E90-D4D759CF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30144"/>
            <a:ext cx="10680596" cy="3925182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Sign Up or Log in if you have an existing account</a:t>
            </a: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00BBFF"/>
              </a:solidFill>
            </a:endParaRPr>
          </a:p>
        </p:txBody>
      </p:sp>
      <p:pic>
        <p:nvPicPr>
          <p:cNvPr id="1026" name="Picture 2" descr="Postman | Nordic APIs">
            <a:extLst>
              <a:ext uri="{FF2B5EF4-FFF2-40B4-BE49-F238E27FC236}">
                <a16:creationId xmlns:a16="http://schemas.microsoft.com/office/drawing/2014/main" id="{7D7DC9CC-1636-8A57-479A-183B7D43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" y="4486461"/>
            <a:ext cx="3071817" cy="23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4D1880-0BD5-1598-D457-F20925A71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442" y="2690811"/>
            <a:ext cx="4468284" cy="39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703D-5673-3D60-D423-A1BEE51FE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23E45-0897-4000-E0FF-D1A7869C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7" y="1074475"/>
            <a:ext cx="10674246" cy="636340"/>
          </a:xfrm>
        </p:spPr>
        <p:txBody>
          <a:bodyPr rtlCol="0"/>
          <a:lstStyle/>
          <a:p>
            <a:r>
              <a:rPr lang="en-GB" b="0">
                <a:ea typeface="+mj-lt"/>
                <a:cs typeface="+mj-lt"/>
              </a:rPr>
              <a:t>💬 </a:t>
            </a:r>
            <a:r>
              <a:rPr lang="en-GB">
                <a:ea typeface="+mj-lt"/>
                <a:cs typeface="+mj-lt"/>
              </a:rPr>
              <a:t>Discussion Questions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00B90-E3A6-FBE5-B020-7BD0F915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18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AFA1CD-0038-92A7-89A2-82C48EF7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30144"/>
            <a:ext cx="10680596" cy="3925182"/>
          </a:xfrm>
        </p:spPr>
        <p:txBody>
          <a:bodyPr vert="horz" lIns="0" tIns="0" rIns="0" bIns="0" rtlCol="0" anchor="t">
            <a:normAutofit/>
          </a:bodyPr>
          <a:lstStyle/>
          <a:p>
            <a:pPr marL="457200" indent="-457200"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What was your first impression of the tool?</a:t>
            </a: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Can you think of real projects where this would be useful?</a:t>
            </a:r>
            <a:endParaRPr lang="en-GB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GB" sz="280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GB" sz="2800">
                <a:solidFill>
                  <a:schemeClr val="bg1"/>
                </a:solidFill>
                <a:ea typeface="+mn-lt"/>
                <a:cs typeface="+mn-lt"/>
              </a:rPr>
              <a:t>Any ideas for improving how we test APIs?</a:t>
            </a:r>
            <a:endParaRPr lang="en-GB">
              <a:solidFill>
                <a:schemeClr val="bg1"/>
              </a:solidFill>
            </a:endParaRPr>
          </a:p>
          <a:p>
            <a:pPr marL="457200" indent="-457200"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chemeClr val="bg1"/>
              </a:solidFill>
            </a:endParaRPr>
          </a:p>
          <a:p>
            <a:pPr>
              <a:buChar char="•"/>
            </a:pPr>
            <a:endParaRPr lang="en-GB" sz="2800">
              <a:solidFill>
                <a:srgbClr val="FFFFFF"/>
              </a:solidFill>
            </a:endParaRPr>
          </a:p>
          <a:p>
            <a:pPr marL="285750" indent="-285750">
              <a:buChar char="•"/>
            </a:pPr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00BBFF"/>
              </a:solidFill>
            </a:endParaRPr>
          </a:p>
        </p:txBody>
      </p:sp>
      <p:pic>
        <p:nvPicPr>
          <p:cNvPr id="1026" name="Picture 2" descr="Postman | Nordic APIs">
            <a:extLst>
              <a:ext uri="{FF2B5EF4-FFF2-40B4-BE49-F238E27FC236}">
                <a16:creationId xmlns:a16="http://schemas.microsoft.com/office/drawing/2014/main" id="{E7F04889-AF8E-6597-A728-780A4259D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" y="4232461"/>
            <a:ext cx="3071817" cy="23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qr code on a screen&#10;&#10;AI-generated content may be incorrect.">
            <a:extLst>
              <a:ext uri="{FF2B5EF4-FFF2-40B4-BE49-F238E27FC236}">
                <a16:creationId xmlns:a16="http://schemas.microsoft.com/office/drawing/2014/main" id="{765D784A-49F3-E7B6-8242-3776CF7FC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374" y="3890493"/>
            <a:ext cx="2539178" cy="26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8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132D-BF5A-2845-3365-6C9BC6FE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in a boxing ring&#10;&#10;AI-generated content may be incorrect.">
            <a:extLst>
              <a:ext uri="{FF2B5EF4-FFF2-40B4-BE49-F238E27FC236}">
                <a16:creationId xmlns:a16="http://schemas.microsoft.com/office/drawing/2014/main" id="{B8D693CD-84DC-207A-0DF7-767AED0B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54810"/>
          <a:stretch/>
        </p:blipFill>
        <p:spPr>
          <a:xfrm>
            <a:off x="838200" y="2049405"/>
            <a:ext cx="5181600" cy="3588615"/>
          </a:xfrm>
          <a:prstGeom prst="rect">
            <a:avLst/>
          </a:prstGeom>
          <a:noFill/>
        </p:spPr>
      </p:pic>
      <p:pic>
        <p:nvPicPr>
          <p:cNvPr id="6" name="Picture 5" descr="A cartoon of a person swinging a baseball bat&#10;&#10;AI-generated content may be incorrect.">
            <a:extLst>
              <a:ext uri="{FF2B5EF4-FFF2-40B4-BE49-F238E27FC236}">
                <a16:creationId xmlns:a16="http://schemas.microsoft.com/office/drawing/2014/main" id="{BB710FED-D81A-1AE6-A159-F2BFFF81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917" b="48041"/>
          <a:stretch/>
        </p:blipFill>
        <p:spPr>
          <a:xfrm>
            <a:off x="6172200" y="2049405"/>
            <a:ext cx="5181600" cy="3568970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2EA8F4-7B59-F574-F797-6146FFD2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F850059-8D6D-4372-BF03-586B82C77D45}" type="datetime1">
              <a:rPr lang="en-GB" noProof="0" smtClean="0"/>
              <a:pPr rtl="0">
                <a:spcAft>
                  <a:spcPts val="600"/>
                </a:spcAft>
              </a:pPr>
              <a:t>22/05/2025</a:t>
            </a:fld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930BC17-4416-4AEB-A8B2-FBAACF6B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ADD A FOOTER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EC94FBE-E0C2-906A-B03B-84E91595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noProof="0" smtClean="0"/>
              <a:pPr rtl="0"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A74EE-6D76-9E5D-AA27-ABF3216F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rtlCol="0" anchor="b">
            <a:normAutofit/>
          </a:bodyPr>
          <a:lstStyle/>
          <a:p>
            <a:r>
              <a:rPr lang="en-GB" dirty="0"/>
              <a:t>The TEAM!!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92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99AA9-847C-1F77-16D7-1F69BC7A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3ACA66-36F3-079E-6659-48E72ED9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7" y="303068"/>
            <a:ext cx="10674246" cy="636340"/>
          </a:xfrm>
        </p:spPr>
        <p:txBody>
          <a:bodyPr rtlCol="0"/>
          <a:lstStyle/>
          <a:p>
            <a:r>
              <a:rPr lang="en-GB"/>
              <a:t>What is Postman?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9A2B-40CC-762B-AB93-5DE86686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1026" name="Picture 2" descr="Postman | Nordic APIs">
            <a:extLst>
              <a:ext uri="{FF2B5EF4-FFF2-40B4-BE49-F238E27FC236}">
                <a16:creationId xmlns:a16="http://schemas.microsoft.com/office/drawing/2014/main" id="{FBB60C27-7717-A6F0-DA4F-4DB69D6D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23" y="4110165"/>
            <a:ext cx="3071817" cy="23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B3132-BC86-38A2-73BA-BAF1D49F63A5}"/>
              </a:ext>
            </a:extLst>
          </p:cNvPr>
          <p:cNvSpPr txBox="1"/>
          <p:nvPr/>
        </p:nvSpPr>
        <p:spPr>
          <a:xfrm>
            <a:off x="754474" y="1253067"/>
            <a:ext cx="89991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Content: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chemeClr val="bg1"/>
                </a:solidFill>
              </a:rPr>
              <a:t>Postman</a:t>
            </a:r>
            <a:r>
              <a:rPr lang="en-US">
                <a:solidFill>
                  <a:schemeClr val="bg1"/>
                </a:solidFill>
              </a:rPr>
              <a:t> is a platform for building, testing, and documenting APIs.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28600" lvl="1" indent="-228600">
              <a:buFont typeface=""/>
              <a:buChar char="•"/>
            </a:pP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Use Cases: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chemeClr val="bg1"/>
                </a:solidFill>
              </a:rPr>
              <a:t>Backend testing during API development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chemeClr val="bg1"/>
                </a:solidFill>
              </a:rPr>
              <a:t>Quality Assurance testing before software release</a:t>
            </a:r>
          </a:p>
          <a:p>
            <a:pPr marL="228600" indent="-228600">
              <a:buFont typeface=""/>
              <a:buChar char="•"/>
            </a:pPr>
            <a:r>
              <a:rPr lang="en-US">
                <a:solidFill>
                  <a:schemeClr val="bg1"/>
                </a:solidFill>
              </a:rPr>
              <a:t>Monitoring APIs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83953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/>
              <a:t>Introduction to 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38771" y="3111099"/>
            <a:ext cx="4607015" cy="3136910"/>
          </a:xfrm>
        </p:spPr>
        <p:txBody>
          <a:bodyPr rtlCol="0"/>
          <a:lstStyle/>
          <a:p>
            <a:r>
              <a:rPr lang="en-GB">
                <a:solidFill>
                  <a:schemeClr val="bg1"/>
                </a:solidFill>
              </a:rPr>
              <a:t>API testing ensures that the backend services of an ERP system function correctly.</a:t>
            </a: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It validates request-response mechanisms, data integrity, and business logic.</a:t>
            </a: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</a:rPr>
              <a:t>API Testing Helps detect issues early in the development cycle.</a:t>
            </a:r>
          </a:p>
          <a:p>
            <a:pPr rt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61BE1-137D-4B1D-91B7-34526E1508B6}" type="datetime1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ED2E3-FF42-B474-50F7-4589E0A77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074A5-1A5D-D0D1-3DB5-599D858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B85ED-9135-151F-C2FA-D0029C7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0C1D2-3CCE-B0F2-1A1D-BB7B6ED7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07658B-784F-0795-CD73-3E958BD752EB}"/>
              </a:ext>
            </a:extLst>
          </p:cNvPr>
          <p:cNvSpPr txBox="1">
            <a:spLocks/>
          </p:cNvSpPr>
          <p:nvPr/>
        </p:nvSpPr>
        <p:spPr>
          <a:xfrm>
            <a:off x="492250" y="625007"/>
            <a:ext cx="7062280" cy="1091078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Why API Testing Matters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E102B4-0C71-6733-173F-687A35550584}"/>
              </a:ext>
            </a:extLst>
          </p:cNvPr>
          <p:cNvSpPr txBox="1">
            <a:spLocks/>
          </p:cNvSpPr>
          <p:nvPr/>
        </p:nvSpPr>
        <p:spPr>
          <a:xfrm>
            <a:off x="822354" y="2084516"/>
            <a:ext cx="9930431" cy="314749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APIs are the 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glue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between systems (mobile apps, web services, databases).</a:t>
            </a:r>
            <a:endParaRPr lang="en-US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Without API testing :</a:t>
            </a:r>
          </a:p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Bugs go undetected until it’s too late</a:t>
            </a:r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Integration issues cost time and money</a:t>
            </a:r>
            <a:endParaRPr lang="en-GB">
              <a:solidFill>
                <a:schemeClr val="bg1"/>
              </a:solidFill>
            </a:endParaRPr>
          </a:p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Security vulnerabilities remain hidden</a:t>
            </a:r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/>
          </a:p>
        </p:txBody>
      </p:sp>
      <p:pic>
        <p:nvPicPr>
          <p:cNvPr id="11" name="Graphic 10" descr="Glue outline">
            <a:extLst>
              <a:ext uri="{FF2B5EF4-FFF2-40B4-BE49-F238E27FC236}">
                <a16:creationId xmlns:a16="http://schemas.microsoft.com/office/drawing/2014/main" id="{03297A3B-E8F2-FAD6-4C05-E312B1424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20000">
            <a:off x="2590800" y="1257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3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7" y="303068"/>
            <a:ext cx="10674246" cy="636340"/>
          </a:xfrm>
        </p:spPr>
        <p:txBody>
          <a:bodyPr rtlCol="0"/>
          <a:lstStyle/>
          <a:p>
            <a:pPr rtl="0"/>
            <a:r>
              <a:rPr lang="en-GB"/>
              <a:t>What use Postman?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84657-14EF-D56C-A733-3C9B74A6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30144"/>
            <a:ext cx="10680596" cy="39251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User-friendly interface for making API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Supports REST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Features automated testing, and collections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Enables efficient debugging and monitoring of API responses.</a:t>
            </a:r>
          </a:p>
          <a:p>
            <a:endParaRPr lang="en-GB"/>
          </a:p>
        </p:txBody>
      </p:sp>
      <p:pic>
        <p:nvPicPr>
          <p:cNvPr id="1026" name="Picture 2" descr="Postman | Nordic APIs">
            <a:extLst>
              <a:ext uri="{FF2B5EF4-FFF2-40B4-BE49-F238E27FC236}">
                <a16:creationId xmlns:a16="http://schemas.microsoft.com/office/drawing/2014/main" id="{AF9EE58F-561B-3BBB-E764-A5188D39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223" y="4110165"/>
            <a:ext cx="3071817" cy="23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5FF9B-726B-59CD-1949-CF67EF48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BB06F-6A22-59C7-772A-3CA3D31F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10D8F2-8D2A-4C9E-B365-5226BD243E7E}" type="datetime1">
              <a:rPr lang="en-GB" noProof="0" smtClean="0"/>
              <a:t>22/05/2025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462EB-897C-F088-F86F-F4A7B5BC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9BCBB-7732-3FD7-81F3-D1A5FE30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2913C-15CF-6C12-F90D-DF88F6F9A0BF}"/>
              </a:ext>
            </a:extLst>
          </p:cNvPr>
          <p:cNvSpPr txBox="1">
            <a:spLocks/>
          </p:cNvSpPr>
          <p:nvPr/>
        </p:nvSpPr>
        <p:spPr>
          <a:xfrm>
            <a:off x="492250" y="625007"/>
            <a:ext cx="10840530" cy="1091078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Where Does Postman fit in the Software Lifecycle??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2FC75B-E264-80F5-744C-0059A6EA2CAA}"/>
              </a:ext>
            </a:extLst>
          </p:cNvPr>
          <p:cNvSpPr txBox="1">
            <a:spLocks/>
          </p:cNvSpPr>
          <p:nvPr/>
        </p:nvSpPr>
        <p:spPr>
          <a:xfrm>
            <a:off x="494271" y="1862266"/>
            <a:ext cx="9930431" cy="314749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Postman is used during 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multiple stages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of the software development lifecycle: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Development: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Developers test endpoints as they build them.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Testing: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QA teams automate and validate responses.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Deployment: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DevOps teams should use it in CI/CD pipelines.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Monitoring: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Teams use Postman monitors for uptime and reliability.</a:t>
            </a:r>
            <a:endParaRPr lang="en-GB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b="1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/>
          </a:p>
        </p:txBody>
      </p:sp>
      <p:pic>
        <p:nvPicPr>
          <p:cNvPr id="5" name="Graphic 4" descr="Warning with solid fill">
            <a:extLst>
              <a:ext uri="{FF2B5EF4-FFF2-40B4-BE49-F238E27FC236}">
                <a16:creationId xmlns:a16="http://schemas.microsoft.com/office/drawing/2014/main" id="{426869BB-ED9C-7AA4-6432-C9A526AD6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550" y="5247217"/>
            <a:ext cx="914400" cy="9144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88B858-EC66-C732-0C11-9B2CC63B6F61}"/>
              </a:ext>
            </a:extLst>
          </p:cNvPr>
          <p:cNvSpPr txBox="1">
            <a:spLocks/>
          </p:cNvSpPr>
          <p:nvPr/>
        </p:nvSpPr>
        <p:spPr>
          <a:xfrm>
            <a:off x="3505200" y="5428579"/>
            <a:ext cx="2589869" cy="741478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/>
              <a:t>EVERY STEP OF THE WAY!!</a:t>
            </a:r>
          </a:p>
        </p:txBody>
      </p:sp>
    </p:spTree>
    <p:extLst>
      <p:ext uri="{BB962C8B-B14F-4D97-AF65-F5344CB8AC3E}">
        <p14:creationId xmlns:p14="http://schemas.microsoft.com/office/powerpoint/2010/main" val="2643577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8F208-3449-D612-272B-7594E4EF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1CD1-9533-3D4A-3C53-5C824303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Setting Up Postman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F1415B-36B6-5130-5E8D-37C108BAFCF2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8200" y="2677613"/>
            <a:ext cx="3044952" cy="334918"/>
          </a:xfrm>
        </p:spPr>
        <p:txBody>
          <a:bodyPr rtlCol="0"/>
          <a:lstStyle/>
          <a:p>
            <a:pPr rtl="0"/>
            <a:r>
              <a:rPr lang="en-GB"/>
              <a:t>1. Download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F57914-9738-15F6-DD88-F36B3BA3292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8200" y="3110829"/>
            <a:ext cx="3044952" cy="1725728"/>
          </a:xfrm>
        </p:spPr>
        <p:txBody>
          <a:bodyPr rtlCol="0"/>
          <a:lstStyle/>
          <a:p>
            <a:pPr rtl="0"/>
            <a:r>
              <a:rPr lang="en-GB"/>
              <a:t>Download and install Postman from postman.com. Follow the Instructions to Setup Postman.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923219-9C91-41D0-1826-741A98BB6145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4638889" y="2677613"/>
            <a:ext cx="3044952" cy="334918"/>
          </a:xfrm>
        </p:spPr>
        <p:txBody>
          <a:bodyPr rtlCol="0"/>
          <a:lstStyle/>
          <a:p>
            <a:pPr rtl="0"/>
            <a:r>
              <a:rPr lang="en-GB"/>
              <a:t>2. New Workspace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81A58A-FE18-4064-A453-20343C2BDF4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8889" y="3110829"/>
            <a:ext cx="3044952" cy="1725728"/>
          </a:xfrm>
        </p:spPr>
        <p:txBody>
          <a:bodyPr rtlCol="0"/>
          <a:lstStyle/>
          <a:p>
            <a:pPr rtl="0"/>
            <a:r>
              <a:rPr lang="en-GB"/>
              <a:t>Open a new workspace for HTTP requests to allow for ERP API testing.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CA6537-D56C-4B76-6131-FB45615AED61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8439577" y="2677613"/>
            <a:ext cx="3044952" cy="334918"/>
          </a:xfrm>
        </p:spPr>
        <p:txBody>
          <a:bodyPr rtlCol="0"/>
          <a:lstStyle/>
          <a:p>
            <a:pPr rtl="0"/>
            <a:r>
              <a:rPr lang="en-GB"/>
              <a:t>3. Get Host URL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AD32BB-2DE8-048C-2B34-BFA2E0791C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9577" y="3110829"/>
            <a:ext cx="3044952" cy="1725728"/>
          </a:xfrm>
        </p:spPr>
        <p:txBody>
          <a:bodyPr rtlCol="0"/>
          <a:lstStyle/>
          <a:p>
            <a:pPr rtl="0"/>
            <a:r>
              <a:rPr lang="en-GB"/>
              <a:t>See where the backend is deployed to allow for API request calls.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9BC45-A549-1F25-9FE2-8DCE5AED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3" name="Graphic 2" descr="Arrow: Clockwise curve outline">
            <a:extLst>
              <a:ext uri="{FF2B5EF4-FFF2-40B4-BE49-F238E27FC236}">
                <a16:creationId xmlns:a16="http://schemas.microsoft.com/office/drawing/2014/main" id="{14261A4E-F526-A45B-A3B8-C0F50370B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2280000">
            <a:off x="4763911" y="4204170"/>
            <a:ext cx="914400" cy="9144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A124C62-B4BB-BF63-5C7A-D146F559916F}"/>
              </a:ext>
            </a:extLst>
          </p:cNvPr>
          <p:cNvSpPr txBox="1">
            <a:spLocks/>
          </p:cNvSpPr>
          <p:nvPr/>
        </p:nvSpPr>
        <p:spPr>
          <a:xfrm>
            <a:off x="5722526" y="4429747"/>
            <a:ext cx="3044952" cy="1725728"/>
          </a:xfrm>
          <a:prstGeom prst="rect">
            <a:avLst/>
          </a:prstGeom>
        </p:spPr>
        <p:txBody>
          <a:bodyPr vert="horz" lIns="3600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/>
              <a:t>Don’t Worry!!! We'll show you how it's done!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0651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 build="p"/>
      <p:bldP spid="9" grpId="0" build="p"/>
      <p:bldP spid="10" grpId="0" build="p"/>
      <p:bldP spid="12" grpId="0" build="p"/>
      <p:bldP spid="1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58020-A575-3A59-995E-5B4B2C0E8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FB71-6970-D112-026B-03A3AEA1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10" y="512173"/>
            <a:ext cx="8072887" cy="986063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Key API Testing Methods in Postman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F64B-6305-B792-0DC2-DF6F8335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9</a:t>
            </a:fld>
            <a:endParaRPr lang="en-GB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194AE86-9909-B0F1-BE90-523A71441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2828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13A1D0E-C8D4-AD0F-0814-2B65C1175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366240"/>
              </p:ext>
            </p:extLst>
          </p:nvPr>
        </p:nvGraphicFramePr>
        <p:xfrm>
          <a:off x="1647645" y="2051839"/>
          <a:ext cx="8512355" cy="3929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01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6A90A-9146-4A69-9CBB-F93429A11EE9}">
  <ds:schemaRefs>
    <ds:schemaRef ds:uri="6dc4bcd6-49db-4c07-9060-8acfc67cef9f"/>
    <ds:schemaRef ds:uri="fb0879af-3eba-417a-a55a-ffe6dcd6ca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b0879af-3eba-417a-a55a-ffe6dcd6ca77"/>
    <ds:schemaRef ds:uri="http://purl.org/dc/elements/1.1/"/>
    <ds:schemaRef ds:uri="6dc4bcd6-49db-4c07-9060-8acfc67cef9f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{A3F2A2CE-8829-4AA5-A7DA-75C6BA95FDB8}tf33968143_win32</Template>
  <TotalTime>0</TotalTime>
  <Words>906</Words>
  <Application>Microsoft Office PowerPoint</Application>
  <PresentationFormat>Widescreen</PresentationFormat>
  <Paragraphs>211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Postman API TESTING</vt:lpstr>
      <vt:lpstr>The TEAM!!</vt:lpstr>
      <vt:lpstr>What is Postman?</vt:lpstr>
      <vt:lpstr>Introduction to API Testing</vt:lpstr>
      <vt:lpstr>PowerPoint Presentation</vt:lpstr>
      <vt:lpstr>What use Postman?</vt:lpstr>
      <vt:lpstr>PowerPoint Presentation</vt:lpstr>
      <vt:lpstr>Setting Up Postman</vt:lpstr>
      <vt:lpstr>Key API Testing Methods in Postman</vt:lpstr>
      <vt:lpstr>Testing PgSQL Backend with Postman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🔧 Installing Postman  </vt:lpstr>
      <vt:lpstr>🔧 Sign Up  </vt:lpstr>
      <vt:lpstr>💬 Discussion Questions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Abdelshafy</dc:creator>
  <cp:lastModifiedBy>Mostafa Abdelshafy</cp:lastModifiedBy>
  <cp:revision>29</cp:revision>
  <dcterms:created xsi:type="dcterms:W3CDTF">2025-03-20T15:31:09Z</dcterms:created>
  <dcterms:modified xsi:type="dcterms:W3CDTF">2025-05-22T09:20:18Z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