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57" r:id="rId3"/>
    <p:sldId id="287" r:id="rId4"/>
    <p:sldId id="286" r:id="rId5"/>
    <p:sldId id="263" r:id="rId6"/>
    <p:sldId id="262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8484"/>
    <a:srgbClr val="9B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1349D-0DDC-45E6-8746-3DBF80B5F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24F2F-C593-4868-9841-2D9B85D52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27EC3-9C30-4CE1-BFCD-2F96E9B6F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B801-C0BD-4F8D-8334-5831257821DC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65C00-2B3C-4E97-BA06-D0B616154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5AEFB-6D36-4BE5-A08B-164EF8DD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212E-90A3-4330-A5F3-8FD8955D6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14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BD7C8-FF10-43AB-99A4-D8475FE5E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0D182-0B4B-4791-A8EE-65E377078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8A707-E03E-4876-8774-D864AFA80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B801-C0BD-4F8D-8334-5831257821DC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EBB62-7D4E-46E8-9BAC-BC75EDD9E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4B287-6619-4C48-BB99-02DAAE05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212E-90A3-4330-A5F3-8FD8955D6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29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73A96-AF2B-4314-AEF3-960D77F11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5FD05-BC06-41FC-A2B8-B1BF1743F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FB5F5-5C68-4370-8DAE-FA280BF3E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B801-C0BD-4F8D-8334-5831257821DC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89B07-8795-48AC-8D2D-0BE19868D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84FCA-856D-4277-9CED-FDF3E6B4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212E-90A3-4330-A5F3-8FD8955D6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4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474A9-41EC-45FD-8896-C0D1BBB93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05417-A831-4673-AFB9-900F6D6A5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45C0B-73AB-4424-B45D-9766AC494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B801-C0BD-4F8D-8334-5831257821DC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01826-A274-4017-9D07-BAE282CE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35F8A-E2F5-4B7E-9529-19630AB24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212E-90A3-4330-A5F3-8FD8955D6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6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E5D32-306C-4BCD-9EE9-DD93085C8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BE5A0-E1BD-4E95-9108-3E0791CE3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25813-9B92-4A37-9934-47A0908EC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B801-C0BD-4F8D-8334-5831257821DC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589E8-918C-4EBE-A1B8-4D2C7FA66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FB738-1193-4BC0-A801-D10974FC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212E-90A3-4330-A5F3-8FD8955D6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1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C4781-F901-42B1-9BDC-37DD6F0D2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2A3C9-D309-4234-973A-D5F0935BF7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17F10-B254-491C-9948-875F2C33E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FF107-DB3C-4652-86B3-B6800C627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B801-C0BD-4F8D-8334-5831257821DC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7A5B8-2C73-4106-A969-A932F903F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5C14E-B79B-48CE-B4BC-E637A0B6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212E-90A3-4330-A5F3-8FD8955D6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7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A856-5DEB-4064-9BBB-F9B973C36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0E27D-092D-446A-B9D2-AE7CF3332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24366-56DA-40FE-982D-2ACE06BA2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3D6FB-04D3-4E22-B263-09386BAAA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A0C54D-70DD-4523-9B6E-219B94D7F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244E1-4D41-4BE8-8B68-6A6D7B25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B801-C0BD-4F8D-8334-5831257821DC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84646A-4280-467C-9E1F-20D88FBBB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89A23A-39A3-473F-94BD-8C1295E78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212E-90A3-4330-A5F3-8FD8955D6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2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11389-B913-4AB1-B65C-55A5A3990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8E027-A760-457D-BCE8-DA99FB9F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B801-C0BD-4F8D-8334-5831257821DC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72E968-7161-4AD1-BE56-3054EADB9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119F2-9BC3-4DA6-9D22-43747CB5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212E-90A3-4330-A5F3-8FD8955D6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2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3FE4DF-DC8D-45AA-9983-CA926856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B801-C0BD-4F8D-8334-5831257821DC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89B23-C179-474C-93C7-79C143B59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DB810-44F4-48E8-ADC2-1A33D8F4B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212E-90A3-4330-A5F3-8FD8955D6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99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4C09-0833-4FD6-A66B-2319C5062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3408-740A-4FE5-8783-C57B9EAF0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2C94F-A1D1-4D61-9361-2A59A562D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06F2D-2A59-4ED9-975B-8B979D9D2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B801-C0BD-4F8D-8334-5831257821DC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71A6E-C980-4C73-ABAA-4D16C7DB3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08DE6-333C-49DA-B042-55344889B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212E-90A3-4330-A5F3-8FD8955D6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7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A11AF-5FC1-4FCB-B2F7-85931DD7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2F6BE9-501D-4CB1-81CA-8C774B2628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09861-3EA1-45F3-B8D2-B6D92BFEF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BD66D-D96A-435C-AFAD-018DBACD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B801-C0BD-4F8D-8334-5831257821DC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819A8-1D3B-480A-B674-608F6EFEF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2E51A-F146-4CD2-BF0D-B7BE6C56D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212E-90A3-4330-A5F3-8FD8955D6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83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9BA9FB-6DCD-4CC1-93A4-0C34D8E79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29DEE-EC5E-4592-B94D-46306351E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2B831-4D9B-4A55-A877-0FFD04237D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5B801-C0BD-4F8D-8334-5831257821DC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12475-094B-4F48-AA40-4206F4A61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27F97-DB68-437C-8CA7-D08637763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3212E-90A3-4330-A5F3-8FD8955D6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2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C3BC5-3676-4D70-BA21-B93B43632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530" y="3487189"/>
            <a:ext cx="877293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>
                <a:solidFill>
                  <a:srgbClr val="0070C0"/>
                </a:solidFill>
              </a:rPr>
              <a:t>Terrorist Group Prediction in Middle East and North Africa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F9DDD3-EE11-42A3-8986-1775C68E39AB}"/>
              </a:ext>
            </a:extLst>
          </p:cNvPr>
          <p:cNvSpPr txBox="1"/>
          <p:nvPr/>
        </p:nvSpPr>
        <p:spPr>
          <a:xfrm>
            <a:off x="8407951" y="6457890"/>
            <a:ext cx="3784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/>
              <a:t>Amr Mustafa – Mostafa Mahmoud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21D1A6-8D5F-4506-9AC0-DA9CB163A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84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969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8E422A-44F6-4B4C-B29C-F39B0C2F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Data Preprocessing</a:t>
            </a:r>
            <a:br>
              <a:rPr lang="en-US">
                <a:solidFill>
                  <a:srgbClr val="0070C0"/>
                </a:solidFill>
              </a:rPr>
            </a:br>
            <a:r>
              <a:rPr lang="en-US">
                <a:solidFill>
                  <a:srgbClr val="00B0F0"/>
                </a:solidFill>
              </a:rPr>
              <a:t>Handling Missing Values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747DD9-E074-4EAA-AC46-283181E8F408}"/>
              </a:ext>
            </a:extLst>
          </p:cNvPr>
          <p:cNvGrpSpPr/>
          <p:nvPr/>
        </p:nvGrpSpPr>
        <p:grpSpPr>
          <a:xfrm>
            <a:off x="6613457" y="3013500"/>
            <a:ext cx="4740343" cy="2087012"/>
            <a:chOff x="4028661" y="3962398"/>
            <a:chExt cx="4740343" cy="20870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B68405C-80D5-4180-BE70-AB8F4A3395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37" t="1222" b="1828"/>
            <a:stretch/>
          </p:blipFill>
          <p:spPr>
            <a:xfrm>
              <a:off x="4028661" y="3962400"/>
              <a:ext cx="1592331" cy="208701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8619215-CDC9-43CF-B43E-634E6097AA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51" t="1222" r="1344" b="1828"/>
            <a:stretch/>
          </p:blipFill>
          <p:spPr>
            <a:xfrm>
              <a:off x="5620992" y="3962398"/>
              <a:ext cx="3148012" cy="2087011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67B5ECA-5B91-4ACC-84F6-13D0A21C387A}"/>
              </a:ext>
            </a:extLst>
          </p:cNvPr>
          <p:cNvSpPr txBox="1"/>
          <p:nvPr/>
        </p:nvSpPr>
        <p:spPr>
          <a:xfrm>
            <a:off x="1947529" y="3641506"/>
            <a:ext cx="30358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>
                <a:solidFill>
                  <a:srgbClr val="C00000"/>
                </a:solidFill>
              </a:rPr>
              <a:t>NaN Values</a:t>
            </a:r>
          </a:p>
        </p:txBody>
      </p:sp>
    </p:spTree>
    <p:extLst>
      <p:ext uri="{BB962C8B-B14F-4D97-AF65-F5344CB8AC3E}">
        <p14:creationId xmlns:p14="http://schemas.microsoft.com/office/powerpoint/2010/main" val="718421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8E422A-44F6-4B4C-B29C-F39B0C2F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Data Preprocessing</a:t>
            </a:r>
            <a:br>
              <a:rPr lang="en-US">
                <a:solidFill>
                  <a:srgbClr val="0070C0"/>
                </a:solidFill>
              </a:rPr>
            </a:br>
            <a:r>
              <a:rPr lang="en-US">
                <a:solidFill>
                  <a:srgbClr val="00B0F0"/>
                </a:solidFill>
              </a:rPr>
              <a:t>Handling Missing Values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8EC9B7-5062-4435-B543-14E30B26900D}"/>
              </a:ext>
            </a:extLst>
          </p:cNvPr>
          <p:cNvSpPr txBox="1"/>
          <p:nvPr/>
        </p:nvSpPr>
        <p:spPr>
          <a:xfrm>
            <a:off x="5024521" y="2434416"/>
            <a:ext cx="2142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>
                <a:solidFill>
                  <a:srgbClr val="7030A0"/>
                </a:solidFill>
              </a:rPr>
              <a:t>First Option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25358D-1108-4CC9-9A89-0A846F3D0DDB}"/>
              </a:ext>
            </a:extLst>
          </p:cNvPr>
          <p:cNvSpPr txBox="1"/>
          <p:nvPr/>
        </p:nvSpPr>
        <p:spPr>
          <a:xfrm>
            <a:off x="5226754" y="3019191"/>
            <a:ext cx="1738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/>
              <a:t>Drop Record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C370F3-AFFE-4753-9636-60F376C6BE96}"/>
              </a:ext>
            </a:extLst>
          </p:cNvPr>
          <p:cNvSpPr txBox="1"/>
          <p:nvPr/>
        </p:nvSpPr>
        <p:spPr>
          <a:xfrm>
            <a:off x="4182301" y="4608443"/>
            <a:ext cx="38273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rgbClr val="C00000"/>
                </a:solidFill>
              </a:rPr>
              <a:t>Information Loss!</a:t>
            </a:r>
          </a:p>
        </p:txBody>
      </p:sp>
    </p:spTree>
    <p:extLst>
      <p:ext uri="{BB962C8B-B14F-4D97-AF65-F5344CB8AC3E}">
        <p14:creationId xmlns:p14="http://schemas.microsoft.com/office/powerpoint/2010/main" val="545922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8E422A-44F6-4B4C-B29C-F39B0C2F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Data Preprocessing</a:t>
            </a:r>
            <a:br>
              <a:rPr lang="en-US">
                <a:solidFill>
                  <a:srgbClr val="0070C0"/>
                </a:solidFill>
              </a:rPr>
            </a:br>
            <a:r>
              <a:rPr lang="en-US">
                <a:solidFill>
                  <a:srgbClr val="00B0F0"/>
                </a:solidFill>
              </a:rPr>
              <a:t>Handling Missing Values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4D49C-D4A2-476D-90E9-083916DDA2C8}"/>
              </a:ext>
            </a:extLst>
          </p:cNvPr>
          <p:cNvSpPr txBox="1"/>
          <p:nvPr/>
        </p:nvSpPr>
        <p:spPr>
          <a:xfrm>
            <a:off x="4775160" y="2426723"/>
            <a:ext cx="26416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>
                <a:solidFill>
                  <a:srgbClr val="7030A0"/>
                </a:solidFill>
              </a:rPr>
              <a:t>Second Option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FE017C-97DC-4202-ABEC-A8CACD1C56DD}"/>
              </a:ext>
            </a:extLst>
          </p:cNvPr>
          <p:cNvSpPr txBox="1"/>
          <p:nvPr/>
        </p:nvSpPr>
        <p:spPr>
          <a:xfrm>
            <a:off x="5310881" y="3011498"/>
            <a:ext cx="1570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/>
              <a:t>Imputation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128892-6E87-46A5-8BCE-9401B694618A}"/>
              </a:ext>
            </a:extLst>
          </p:cNvPr>
          <p:cNvSpPr txBox="1"/>
          <p:nvPr/>
        </p:nvSpPr>
        <p:spPr>
          <a:xfrm>
            <a:off x="3717272" y="4094922"/>
            <a:ext cx="1031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B050"/>
                </a:solidFill>
              </a:rPr>
              <a:t>Mean</a:t>
            </a:r>
            <a:endParaRPr lang="en-US" sz="200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63E97-5C4D-4383-8951-108C42719291}"/>
              </a:ext>
            </a:extLst>
          </p:cNvPr>
          <p:cNvSpPr txBox="1"/>
          <p:nvPr/>
        </p:nvSpPr>
        <p:spPr>
          <a:xfrm>
            <a:off x="7443677" y="4094922"/>
            <a:ext cx="1048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Mode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36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8E422A-44F6-4B4C-B29C-F39B0C2F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Data Preprocessing</a:t>
            </a:r>
            <a:br>
              <a:rPr lang="en-US">
                <a:solidFill>
                  <a:srgbClr val="0070C0"/>
                </a:solidFill>
              </a:rPr>
            </a:br>
            <a:r>
              <a:rPr lang="en-US">
                <a:solidFill>
                  <a:srgbClr val="00B0F0"/>
                </a:solidFill>
              </a:rPr>
              <a:t>Handling Missing Values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4D49C-D4A2-476D-90E9-083916DDA2C8}"/>
              </a:ext>
            </a:extLst>
          </p:cNvPr>
          <p:cNvSpPr txBox="1"/>
          <p:nvPr/>
        </p:nvSpPr>
        <p:spPr>
          <a:xfrm>
            <a:off x="6866794" y="2678511"/>
            <a:ext cx="26416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>
                <a:solidFill>
                  <a:srgbClr val="7030A0"/>
                </a:solidFill>
              </a:rPr>
              <a:t>Second Option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AA706F-ACF7-4ACE-BDA6-6887BED87CD6}"/>
              </a:ext>
            </a:extLst>
          </p:cNvPr>
          <p:cNvSpPr txBox="1"/>
          <p:nvPr/>
        </p:nvSpPr>
        <p:spPr>
          <a:xfrm>
            <a:off x="4000614" y="2751504"/>
            <a:ext cx="2142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>
                <a:solidFill>
                  <a:srgbClr val="7030A0"/>
                </a:solidFill>
              </a:rPr>
              <a:t>First Option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CF5903-C28B-4789-B274-179451E81837}"/>
              </a:ext>
            </a:extLst>
          </p:cNvPr>
          <p:cNvSpPr txBox="1"/>
          <p:nvPr/>
        </p:nvSpPr>
        <p:spPr>
          <a:xfrm>
            <a:off x="4336155" y="4251109"/>
            <a:ext cx="1471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rgbClr val="C00000"/>
                </a:solidFill>
              </a:rPr>
              <a:t>0.6238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793575-D2EE-494C-A835-D6C572A2A0CD}"/>
              </a:ext>
            </a:extLst>
          </p:cNvPr>
          <p:cNvSpPr txBox="1"/>
          <p:nvPr/>
        </p:nvSpPr>
        <p:spPr>
          <a:xfrm>
            <a:off x="7451698" y="4251109"/>
            <a:ext cx="1471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rgbClr val="00B050"/>
                </a:solidFill>
              </a:rPr>
              <a:t>0.6277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5CC688-DA9C-4F79-98BE-A5567B65718E}"/>
              </a:ext>
            </a:extLst>
          </p:cNvPr>
          <p:cNvSpPr txBox="1"/>
          <p:nvPr/>
        </p:nvSpPr>
        <p:spPr>
          <a:xfrm>
            <a:off x="838200" y="4337583"/>
            <a:ext cx="1854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/>
              <a:t>Decision Tree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985EC0-1797-4E19-AADB-B192988853CC}"/>
              </a:ext>
            </a:extLst>
          </p:cNvPr>
          <p:cNvSpPr txBox="1"/>
          <p:nvPr/>
        </p:nvSpPr>
        <p:spPr>
          <a:xfrm>
            <a:off x="4336155" y="3508241"/>
            <a:ext cx="1471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rgbClr val="00B050"/>
                </a:solidFill>
              </a:rPr>
              <a:t>0.5877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C72167-6FCC-4D21-9E6C-85C83E5741D2}"/>
              </a:ext>
            </a:extLst>
          </p:cNvPr>
          <p:cNvSpPr txBox="1"/>
          <p:nvPr/>
        </p:nvSpPr>
        <p:spPr>
          <a:xfrm>
            <a:off x="7451698" y="3508241"/>
            <a:ext cx="1471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rgbClr val="C00000"/>
                </a:solidFill>
              </a:rPr>
              <a:t>0.5856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F33145-EF55-4603-A923-CEF9F726A01D}"/>
              </a:ext>
            </a:extLst>
          </p:cNvPr>
          <p:cNvSpPr txBox="1"/>
          <p:nvPr/>
        </p:nvSpPr>
        <p:spPr>
          <a:xfrm>
            <a:off x="1408044" y="3692907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/>
              <a:t>kNN</a:t>
            </a:r>
          </a:p>
        </p:txBody>
      </p:sp>
    </p:spTree>
    <p:extLst>
      <p:ext uri="{BB962C8B-B14F-4D97-AF65-F5344CB8AC3E}">
        <p14:creationId xmlns:p14="http://schemas.microsoft.com/office/powerpoint/2010/main" val="2676780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8E422A-44F6-4B4C-B29C-F39B0C2F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Data Preprocessing</a:t>
            </a:r>
            <a:br>
              <a:rPr lang="en-US">
                <a:solidFill>
                  <a:srgbClr val="0070C0"/>
                </a:solidFill>
              </a:rPr>
            </a:br>
            <a:r>
              <a:rPr lang="en-US">
                <a:solidFill>
                  <a:srgbClr val="00B0F0"/>
                </a:solidFill>
              </a:rPr>
              <a:t>Encoding Categorical Attributes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F33145-EF55-4603-A923-CEF9F726A01D}"/>
              </a:ext>
            </a:extLst>
          </p:cNvPr>
          <p:cNvSpPr txBox="1"/>
          <p:nvPr/>
        </p:nvSpPr>
        <p:spPr>
          <a:xfrm>
            <a:off x="797915" y="2698994"/>
            <a:ext cx="10596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/>
              <a:t>We need to encode the categorical attributes in the data before training our models!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9F305B-30D6-46EF-ACFD-AC119B8E69FA}"/>
              </a:ext>
            </a:extLst>
          </p:cNvPr>
          <p:cNvSpPr/>
          <p:nvPr/>
        </p:nvSpPr>
        <p:spPr>
          <a:xfrm>
            <a:off x="1451523" y="4168965"/>
            <a:ext cx="92889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0070C0"/>
                </a:solidFill>
              </a:rPr>
              <a:t>from</a:t>
            </a:r>
            <a:r>
              <a:rPr lang="en-US" sz="3600"/>
              <a:t> </a:t>
            </a:r>
            <a:r>
              <a:rPr lang="en-US" sz="3600">
                <a:solidFill>
                  <a:srgbClr val="00B050"/>
                </a:solidFill>
              </a:rPr>
              <a:t>sklearn.preprocessing </a:t>
            </a:r>
            <a:r>
              <a:rPr lang="en-US" sz="3600">
                <a:solidFill>
                  <a:srgbClr val="0070C0"/>
                </a:solidFill>
              </a:rPr>
              <a:t>import</a:t>
            </a:r>
            <a:r>
              <a:rPr lang="en-US" sz="3600"/>
              <a:t> </a:t>
            </a:r>
            <a:r>
              <a:rPr lang="en-US" sz="3600">
                <a:solidFill>
                  <a:srgbClr val="00B050"/>
                </a:solidFill>
              </a:rPr>
              <a:t>LabelEncoder</a:t>
            </a:r>
          </a:p>
        </p:txBody>
      </p:sp>
    </p:spTree>
    <p:extLst>
      <p:ext uri="{BB962C8B-B14F-4D97-AF65-F5344CB8AC3E}">
        <p14:creationId xmlns:p14="http://schemas.microsoft.com/office/powerpoint/2010/main" val="922777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8E422A-44F6-4B4C-B29C-F39B0C2F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Data Preprocessing</a:t>
            </a:r>
            <a:br>
              <a:rPr lang="en-US">
                <a:solidFill>
                  <a:srgbClr val="0070C0"/>
                </a:solidFill>
              </a:rPr>
            </a:br>
            <a:r>
              <a:rPr lang="en-US">
                <a:solidFill>
                  <a:srgbClr val="00B0F0"/>
                </a:solidFill>
              </a:rPr>
              <a:t>Thresholding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F33145-EF55-4603-A923-CEF9F726A01D}"/>
              </a:ext>
            </a:extLst>
          </p:cNvPr>
          <p:cNvSpPr txBox="1"/>
          <p:nvPr/>
        </p:nvSpPr>
        <p:spPr>
          <a:xfrm>
            <a:off x="2757586" y="3429000"/>
            <a:ext cx="6676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/>
              <a:t>Keep only the 5 groups with max number of attacks!</a:t>
            </a:r>
          </a:p>
        </p:txBody>
      </p:sp>
    </p:spTree>
    <p:extLst>
      <p:ext uri="{BB962C8B-B14F-4D97-AF65-F5344CB8AC3E}">
        <p14:creationId xmlns:p14="http://schemas.microsoft.com/office/powerpoint/2010/main" val="4208223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C3BC5-3676-4D70-BA21-B93B43632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8808" y="2766218"/>
            <a:ext cx="6054383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>
                <a:solidFill>
                  <a:srgbClr val="0070C0"/>
                </a:solidFill>
              </a:rPr>
              <a:t>Results</a:t>
            </a:r>
            <a:endParaRPr lang="en-US" sz="66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858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8E422A-44F6-4B4C-B29C-F39B0C2F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Data Preprocessing</a:t>
            </a:r>
            <a:br>
              <a:rPr lang="en-US">
                <a:solidFill>
                  <a:srgbClr val="0070C0"/>
                </a:solidFill>
              </a:rPr>
            </a:br>
            <a:r>
              <a:rPr lang="en-US">
                <a:solidFill>
                  <a:srgbClr val="00B0F0"/>
                </a:solidFill>
              </a:rPr>
              <a:t>K Nearest Neighbors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2EBB5F-0BAD-406A-98F5-83BE8888C6F4}"/>
              </a:ext>
            </a:extLst>
          </p:cNvPr>
          <p:cNvSpPr txBox="1"/>
          <p:nvPr/>
        </p:nvSpPr>
        <p:spPr>
          <a:xfrm>
            <a:off x="2411896" y="1944291"/>
            <a:ext cx="1556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7030A0"/>
                </a:solidFill>
              </a:rPr>
              <a:t>GTD Only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088DFC-1EE2-4C95-AD4A-2B58FFD9BE74}"/>
              </a:ext>
            </a:extLst>
          </p:cNvPr>
          <p:cNvSpPr txBox="1"/>
          <p:nvPr/>
        </p:nvSpPr>
        <p:spPr>
          <a:xfrm>
            <a:off x="7893177" y="1944291"/>
            <a:ext cx="1886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7030A0"/>
                </a:solidFill>
              </a:rPr>
              <a:t>GTD + WHR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527C98-90CD-48CC-B1C8-3DB1ACFA9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875" y="3152240"/>
            <a:ext cx="3714750" cy="2476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389FE8-9D21-4342-8D73-15B12B718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377" y="3152240"/>
            <a:ext cx="3714750" cy="2476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C66460E-731E-4FFA-9E44-1E7AC03EED8B}"/>
              </a:ext>
            </a:extLst>
          </p:cNvPr>
          <p:cNvSpPr/>
          <p:nvPr/>
        </p:nvSpPr>
        <p:spPr>
          <a:xfrm>
            <a:off x="2454311" y="5846544"/>
            <a:ext cx="14718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0.5856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01DAD4-2D5F-46EB-90B3-7BE70AC06538}"/>
              </a:ext>
            </a:extLst>
          </p:cNvPr>
          <p:cNvSpPr/>
          <p:nvPr/>
        </p:nvSpPr>
        <p:spPr>
          <a:xfrm>
            <a:off x="8265811" y="5846543"/>
            <a:ext cx="14718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0.5856</a:t>
            </a:r>
          </a:p>
        </p:txBody>
      </p:sp>
    </p:spTree>
    <p:extLst>
      <p:ext uri="{BB962C8B-B14F-4D97-AF65-F5344CB8AC3E}">
        <p14:creationId xmlns:p14="http://schemas.microsoft.com/office/powerpoint/2010/main" val="3112306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8E422A-44F6-4B4C-B29C-F39B0C2F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Data Preprocessing</a:t>
            </a:r>
            <a:br>
              <a:rPr lang="en-US">
                <a:solidFill>
                  <a:srgbClr val="0070C0"/>
                </a:solidFill>
              </a:rPr>
            </a:br>
            <a:r>
              <a:rPr lang="en-US">
                <a:solidFill>
                  <a:srgbClr val="00B0F0"/>
                </a:solidFill>
              </a:rPr>
              <a:t>K Nearest Neighbors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2EBB5F-0BAD-406A-98F5-83BE8888C6F4}"/>
              </a:ext>
            </a:extLst>
          </p:cNvPr>
          <p:cNvSpPr txBox="1"/>
          <p:nvPr/>
        </p:nvSpPr>
        <p:spPr>
          <a:xfrm>
            <a:off x="2411896" y="1944291"/>
            <a:ext cx="1556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7030A0"/>
                </a:solidFill>
              </a:rPr>
              <a:t>GTD Only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088DFC-1EE2-4C95-AD4A-2B58FFD9BE74}"/>
              </a:ext>
            </a:extLst>
          </p:cNvPr>
          <p:cNvSpPr txBox="1"/>
          <p:nvPr/>
        </p:nvSpPr>
        <p:spPr>
          <a:xfrm>
            <a:off x="7893177" y="1944291"/>
            <a:ext cx="1886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7030A0"/>
                </a:solidFill>
              </a:rPr>
              <a:t>GTD + WHR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602A30-C80E-4F21-97DA-70FCCED85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075" y="3228440"/>
            <a:ext cx="36385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A54DA465-676C-4A60-A557-D71E19A18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376" y="3228440"/>
            <a:ext cx="36385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749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8E422A-44F6-4B4C-B29C-F39B0C2F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Data Preprocessing</a:t>
            </a:r>
            <a:br>
              <a:rPr lang="en-US">
                <a:solidFill>
                  <a:srgbClr val="0070C0"/>
                </a:solidFill>
              </a:rPr>
            </a:br>
            <a:r>
              <a:rPr lang="en-US">
                <a:solidFill>
                  <a:srgbClr val="00B0F0"/>
                </a:solidFill>
              </a:rPr>
              <a:t>Decision Tree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2EBB5F-0BAD-406A-98F5-83BE8888C6F4}"/>
              </a:ext>
            </a:extLst>
          </p:cNvPr>
          <p:cNvSpPr txBox="1"/>
          <p:nvPr/>
        </p:nvSpPr>
        <p:spPr>
          <a:xfrm>
            <a:off x="2411896" y="1944291"/>
            <a:ext cx="1556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7030A0"/>
                </a:solidFill>
              </a:rPr>
              <a:t>GTD Only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088DFC-1EE2-4C95-AD4A-2B58FFD9BE74}"/>
              </a:ext>
            </a:extLst>
          </p:cNvPr>
          <p:cNvSpPr txBox="1"/>
          <p:nvPr/>
        </p:nvSpPr>
        <p:spPr>
          <a:xfrm>
            <a:off x="7893177" y="1944291"/>
            <a:ext cx="1886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7030A0"/>
                </a:solidFill>
              </a:rPr>
              <a:t>GTD + WHR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D0A019B-E5BB-4116-B227-0DD49B9C1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075" y="3228440"/>
            <a:ext cx="36385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806385A-CBBB-477F-96DD-D384CE030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377" y="3228440"/>
            <a:ext cx="36385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4C80E7-A36F-4099-A6B3-BDFF0108F81B}"/>
              </a:ext>
            </a:extLst>
          </p:cNvPr>
          <p:cNvSpPr/>
          <p:nvPr/>
        </p:nvSpPr>
        <p:spPr>
          <a:xfrm>
            <a:off x="2454311" y="5846544"/>
            <a:ext cx="14718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0.6277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8481A6-5641-4175-B1C1-FFD9507C5828}"/>
              </a:ext>
            </a:extLst>
          </p:cNvPr>
          <p:cNvSpPr/>
          <p:nvPr/>
        </p:nvSpPr>
        <p:spPr>
          <a:xfrm>
            <a:off x="8265813" y="5846544"/>
            <a:ext cx="14718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00B050"/>
                </a:solidFill>
              </a:rPr>
              <a:t>0.6997</a:t>
            </a:r>
          </a:p>
        </p:txBody>
      </p:sp>
    </p:spTree>
    <p:extLst>
      <p:ext uri="{BB962C8B-B14F-4D97-AF65-F5344CB8AC3E}">
        <p14:creationId xmlns:p14="http://schemas.microsoft.com/office/powerpoint/2010/main" val="4052022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C3BC5-3676-4D70-BA21-B93B43632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982" y="2766218"/>
            <a:ext cx="935603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>
                <a:solidFill>
                  <a:srgbClr val="0070C0"/>
                </a:solidFill>
              </a:rPr>
              <a:t>Binary Classification </a:t>
            </a:r>
            <a:br>
              <a:rPr lang="en-US" sz="6600" b="1">
                <a:solidFill>
                  <a:srgbClr val="0070C0"/>
                </a:solidFill>
              </a:rPr>
            </a:br>
            <a:r>
              <a:rPr lang="en-US" sz="6600" b="1">
                <a:solidFill>
                  <a:srgbClr val="0070C0"/>
                </a:solidFill>
              </a:rPr>
              <a:t>vs. </a:t>
            </a:r>
            <a:br>
              <a:rPr lang="en-US" sz="6600" b="1">
                <a:solidFill>
                  <a:srgbClr val="0070C0"/>
                </a:solidFill>
              </a:rPr>
            </a:br>
            <a:r>
              <a:rPr lang="en-US" sz="6600" b="1">
                <a:solidFill>
                  <a:srgbClr val="0070C0"/>
                </a:solidFill>
              </a:rPr>
              <a:t>Multiclass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258837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8E422A-44F6-4B4C-B29C-F39B0C2F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Data Preprocessing</a:t>
            </a:r>
            <a:br>
              <a:rPr lang="en-US">
                <a:solidFill>
                  <a:srgbClr val="0070C0"/>
                </a:solidFill>
              </a:rPr>
            </a:br>
            <a:r>
              <a:rPr lang="en-US">
                <a:solidFill>
                  <a:srgbClr val="00B0F0"/>
                </a:solidFill>
              </a:rPr>
              <a:t>Naïve Bayes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2EBB5F-0BAD-406A-98F5-83BE8888C6F4}"/>
              </a:ext>
            </a:extLst>
          </p:cNvPr>
          <p:cNvSpPr txBox="1"/>
          <p:nvPr/>
        </p:nvSpPr>
        <p:spPr>
          <a:xfrm>
            <a:off x="2411896" y="1944291"/>
            <a:ext cx="1556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7030A0"/>
                </a:solidFill>
              </a:rPr>
              <a:t>GTD Only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088DFC-1EE2-4C95-AD4A-2B58FFD9BE74}"/>
              </a:ext>
            </a:extLst>
          </p:cNvPr>
          <p:cNvSpPr txBox="1"/>
          <p:nvPr/>
        </p:nvSpPr>
        <p:spPr>
          <a:xfrm>
            <a:off x="7893177" y="1944291"/>
            <a:ext cx="1886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7030A0"/>
                </a:solidFill>
              </a:rPr>
              <a:t>GTD + WHR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4C80E7-A36F-4099-A6B3-BDFF0108F81B}"/>
              </a:ext>
            </a:extLst>
          </p:cNvPr>
          <p:cNvSpPr/>
          <p:nvPr/>
        </p:nvSpPr>
        <p:spPr>
          <a:xfrm>
            <a:off x="2454311" y="5846544"/>
            <a:ext cx="14718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0.5477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8481A6-5641-4175-B1C1-FFD9507C5828}"/>
              </a:ext>
            </a:extLst>
          </p:cNvPr>
          <p:cNvSpPr/>
          <p:nvPr/>
        </p:nvSpPr>
        <p:spPr>
          <a:xfrm>
            <a:off x="8265813" y="5846544"/>
            <a:ext cx="14718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00B050"/>
                </a:solidFill>
              </a:rPr>
              <a:t>0.5981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F6F00EB-98F7-436A-8000-024D84938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731" y="3228440"/>
            <a:ext cx="36385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62A20D7-F89F-459A-BA68-3DC6BE2DE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719" y="3228440"/>
            <a:ext cx="36385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13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8E422A-44F6-4B4C-B29C-F39B0C2F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Data Preprocessing</a:t>
            </a:r>
            <a:br>
              <a:rPr lang="en-US">
                <a:solidFill>
                  <a:srgbClr val="0070C0"/>
                </a:solidFill>
              </a:rPr>
            </a:br>
            <a:r>
              <a:rPr lang="en-US">
                <a:solidFill>
                  <a:srgbClr val="00B0F0"/>
                </a:solidFill>
              </a:rPr>
              <a:t>SVM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2EBB5F-0BAD-406A-98F5-83BE8888C6F4}"/>
              </a:ext>
            </a:extLst>
          </p:cNvPr>
          <p:cNvSpPr txBox="1"/>
          <p:nvPr/>
        </p:nvSpPr>
        <p:spPr>
          <a:xfrm>
            <a:off x="2411896" y="1944291"/>
            <a:ext cx="1556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7030A0"/>
                </a:solidFill>
              </a:rPr>
              <a:t>GTD Only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088DFC-1EE2-4C95-AD4A-2B58FFD9BE74}"/>
              </a:ext>
            </a:extLst>
          </p:cNvPr>
          <p:cNvSpPr txBox="1"/>
          <p:nvPr/>
        </p:nvSpPr>
        <p:spPr>
          <a:xfrm>
            <a:off x="7893177" y="1944291"/>
            <a:ext cx="1886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7030A0"/>
                </a:solidFill>
              </a:rPr>
              <a:t>GTD + WHR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4C80E7-A36F-4099-A6B3-BDFF0108F81B}"/>
              </a:ext>
            </a:extLst>
          </p:cNvPr>
          <p:cNvSpPr/>
          <p:nvPr/>
        </p:nvSpPr>
        <p:spPr>
          <a:xfrm>
            <a:off x="2454311" y="5846544"/>
            <a:ext cx="14718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0.5779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8481A6-5641-4175-B1C1-FFD9507C5828}"/>
              </a:ext>
            </a:extLst>
          </p:cNvPr>
          <p:cNvSpPr/>
          <p:nvPr/>
        </p:nvSpPr>
        <p:spPr>
          <a:xfrm>
            <a:off x="8265813" y="5846544"/>
            <a:ext cx="14718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00B050"/>
                </a:solidFill>
              </a:rPr>
              <a:t>0.5820</a:t>
            </a: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D120DAC8-8A6A-47A9-86C9-7D32006E0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732" y="3228440"/>
            <a:ext cx="36385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>
            <a:extLst>
              <a:ext uri="{FF2B5EF4-FFF2-40B4-BE49-F238E27FC236}">
                <a16:creationId xmlns:a16="http://schemas.microsoft.com/office/drawing/2014/main" id="{DAD51197-AFC2-435C-96A1-6E5708799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718" y="3228440"/>
            <a:ext cx="36385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398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8E422A-44F6-4B4C-B29C-F39B0C2F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Data Preprocessing</a:t>
            </a:r>
            <a:br>
              <a:rPr lang="en-US">
                <a:solidFill>
                  <a:srgbClr val="0070C0"/>
                </a:solidFill>
              </a:rPr>
            </a:br>
            <a:r>
              <a:rPr lang="en-US">
                <a:solidFill>
                  <a:srgbClr val="00B0F0"/>
                </a:solidFill>
              </a:rPr>
              <a:t>Adaboost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2EBB5F-0BAD-406A-98F5-83BE8888C6F4}"/>
              </a:ext>
            </a:extLst>
          </p:cNvPr>
          <p:cNvSpPr txBox="1"/>
          <p:nvPr/>
        </p:nvSpPr>
        <p:spPr>
          <a:xfrm>
            <a:off x="2411896" y="1944291"/>
            <a:ext cx="1556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7030A0"/>
                </a:solidFill>
              </a:rPr>
              <a:t>GTD Only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088DFC-1EE2-4C95-AD4A-2B58FFD9BE74}"/>
              </a:ext>
            </a:extLst>
          </p:cNvPr>
          <p:cNvSpPr txBox="1"/>
          <p:nvPr/>
        </p:nvSpPr>
        <p:spPr>
          <a:xfrm>
            <a:off x="7893177" y="1944291"/>
            <a:ext cx="1886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7030A0"/>
                </a:solidFill>
              </a:rPr>
              <a:t>GTD + WHR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4C80E7-A36F-4099-A6B3-BDFF0108F81B}"/>
              </a:ext>
            </a:extLst>
          </p:cNvPr>
          <p:cNvSpPr/>
          <p:nvPr/>
        </p:nvSpPr>
        <p:spPr>
          <a:xfrm>
            <a:off x="2454311" y="5846544"/>
            <a:ext cx="14718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00B050"/>
                </a:solidFill>
              </a:rPr>
              <a:t>0.5868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8481A6-5641-4175-B1C1-FFD9507C5828}"/>
              </a:ext>
            </a:extLst>
          </p:cNvPr>
          <p:cNvSpPr/>
          <p:nvPr/>
        </p:nvSpPr>
        <p:spPr>
          <a:xfrm>
            <a:off x="8265813" y="5846544"/>
            <a:ext cx="14718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0.5112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45220CE-45FD-42B9-B525-C6D063A8C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732" y="3228440"/>
            <a:ext cx="38862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4C1925C4-3E16-4EA6-B52F-46B468936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318" y="3228440"/>
            <a:ext cx="37909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735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8E422A-44F6-4B4C-B29C-F39B0C2F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Data Preprocessing</a:t>
            </a:r>
            <a:br>
              <a:rPr lang="en-US">
                <a:solidFill>
                  <a:srgbClr val="0070C0"/>
                </a:solidFill>
              </a:rPr>
            </a:br>
            <a:r>
              <a:rPr lang="en-US">
                <a:solidFill>
                  <a:srgbClr val="00B0F0"/>
                </a:solidFill>
              </a:rPr>
              <a:t>Adaboost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2EBB5F-0BAD-406A-98F5-83BE8888C6F4}"/>
              </a:ext>
            </a:extLst>
          </p:cNvPr>
          <p:cNvSpPr txBox="1"/>
          <p:nvPr/>
        </p:nvSpPr>
        <p:spPr>
          <a:xfrm>
            <a:off x="2411896" y="1944291"/>
            <a:ext cx="1556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7030A0"/>
                </a:solidFill>
              </a:rPr>
              <a:t>GTD Only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088DFC-1EE2-4C95-AD4A-2B58FFD9BE74}"/>
              </a:ext>
            </a:extLst>
          </p:cNvPr>
          <p:cNvSpPr txBox="1"/>
          <p:nvPr/>
        </p:nvSpPr>
        <p:spPr>
          <a:xfrm>
            <a:off x="7893177" y="1944291"/>
            <a:ext cx="1886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7030A0"/>
                </a:solidFill>
              </a:rPr>
              <a:t>GTD + WHR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4C80E7-A36F-4099-A6B3-BDFF0108F81B}"/>
              </a:ext>
            </a:extLst>
          </p:cNvPr>
          <p:cNvSpPr/>
          <p:nvPr/>
        </p:nvSpPr>
        <p:spPr>
          <a:xfrm>
            <a:off x="2454311" y="5846544"/>
            <a:ext cx="14718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00B050"/>
                </a:solidFill>
              </a:rPr>
              <a:t>0.5868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8481A6-5641-4175-B1C1-FFD9507C5828}"/>
              </a:ext>
            </a:extLst>
          </p:cNvPr>
          <p:cNvSpPr/>
          <p:nvPr/>
        </p:nvSpPr>
        <p:spPr>
          <a:xfrm>
            <a:off x="8265813" y="5846544"/>
            <a:ext cx="14718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0.5112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7E9ADB6-7C9E-4AAC-AB40-DC327A4F0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732" y="3228440"/>
            <a:ext cx="36385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38F39791-D027-443D-A818-AB9B3DDB7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718" y="3228440"/>
            <a:ext cx="36385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525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8E422A-44F6-4B4C-B29C-F39B0C2F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Data Preprocessing</a:t>
            </a:r>
            <a:br>
              <a:rPr lang="en-US">
                <a:solidFill>
                  <a:srgbClr val="0070C0"/>
                </a:solidFill>
              </a:rPr>
            </a:br>
            <a:r>
              <a:rPr lang="en-US">
                <a:solidFill>
                  <a:srgbClr val="00B0F0"/>
                </a:solidFill>
              </a:rPr>
              <a:t>Random Forest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2EBB5F-0BAD-406A-98F5-83BE8888C6F4}"/>
              </a:ext>
            </a:extLst>
          </p:cNvPr>
          <p:cNvSpPr txBox="1"/>
          <p:nvPr/>
        </p:nvSpPr>
        <p:spPr>
          <a:xfrm>
            <a:off x="2411896" y="1944291"/>
            <a:ext cx="1556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7030A0"/>
                </a:solidFill>
              </a:rPr>
              <a:t>GTD Only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088DFC-1EE2-4C95-AD4A-2B58FFD9BE74}"/>
              </a:ext>
            </a:extLst>
          </p:cNvPr>
          <p:cNvSpPr txBox="1"/>
          <p:nvPr/>
        </p:nvSpPr>
        <p:spPr>
          <a:xfrm>
            <a:off x="7893177" y="1944291"/>
            <a:ext cx="1886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7030A0"/>
                </a:solidFill>
              </a:rPr>
              <a:t>GTD + WHR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4C80E7-A36F-4099-A6B3-BDFF0108F81B}"/>
              </a:ext>
            </a:extLst>
          </p:cNvPr>
          <p:cNvSpPr/>
          <p:nvPr/>
        </p:nvSpPr>
        <p:spPr>
          <a:xfrm>
            <a:off x="2454311" y="5846544"/>
            <a:ext cx="14718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0.6481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8481A6-5641-4175-B1C1-FFD9507C5828}"/>
              </a:ext>
            </a:extLst>
          </p:cNvPr>
          <p:cNvSpPr/>
          <p:nvPr/>
        </p:nvSpPr>
        <p:spPr>
          <a:xfrm>
            <a:off x="8265813" y="5846544"/>
            <a:ext cx="14718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00B050"/>
                </a:solidFill>
              </a:rPr>
              <a:t>0.7086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5BD8C87-CE91-4C80-8D19-D462FE76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732" y="3228440"/>
            <a:ext cx="37909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313A36C0-F46E-48DD-A7B7-43C9EE65D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652" y="3228440"/>
            <a:ext cx="38862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14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8E422A-44F6-4B4C-B29C-F39B0C2F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Data Preprocessing</a:t>
            </a:r>
            <a:br>
              <a:rPr lang="en-US">
                <a:solidFill>
                  <a:srgbClr val="0070C0"/>
                </a:solidFill>
              </a:rPr>
            </a:br>
            <a:r>
              <a:rPr lang="en-US">
                <a:solidFill>
                  <a:srgbClr val="00B0F0"/>
                </a:solidFill>
              </a:rPr>
              <a:t>QDA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2EBB5F-0BAD-406A-98F5-83BE8888C6F4}"/>
              </a:ext>
            </a:extLst>
          </p:cNvPr>
          <p:cNvSpPr txBox="1"/>
          <p:nvPr/>
        </p:nvSpPr>
        <p:spPr>
          <a:xfrm>
            <a:off x="2411896" y="1944291"/>
            <a:ext cx="1556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7030A0"/>
                </a:solidFill>
              </a:rPr>
              <a:t>GTD Only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088DFC-1EE2-4C95-AD4A-2B58FFD9BE74}"/>
              </a:ext>
            </a:extLst>
          </p:cNvPr>
          <p:cNvSpPr txBox="1"/>
          <p:nvPr/>
        </p:nvSpPr>
        <p:spPr>
          <a:xfrm>
            <a:off x="7893177" y="1944291"/>
            <a:ext cx="1886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7030A0"/>
                </a:solidFill>
              </a:rPr>
              <a:t>GTD + WHR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4C80E7-A36F-4099-A6B3-BDFF0108F81B}"/>
              </a:ext>
            </a:extLst>
          </p:cNvPr>
          <p:cNvSpPr/>
          <p:nvPr/>
        </p:nvSpPr>
        <p:spPr>
          <a:xfrm>
            <a:off x="2454311" y="5846544"/>
            <a:ext cx="14718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0.5809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8481A6-5641-4175-B1C1-FFD9507C5828}"/>
              </a:ext>
            </a:extLst>
          </p:cNvPr>
          <p:cNvSpPr/>
          <p:nvPr/>
        </p:nvSpPr>
        <p:spPr>
          <a:xfrm>
            <a:off x="8265813" y="5846544"/>
            <a:ext cx="14718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00B050"/>
                </a:solidFill>
              </a:rPr>
              <a:t>0.6736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C4FBD97-2894-4AD0-8975-C5D0AECF7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975" y="3228440"/>
            <a:ext cx="36385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F7C23968-5D8D-4147-A2AD-5283F5A49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477" y="3228440"/>
            <a:ext cx="36385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077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8E422A-44F6-4B4C-B29C-F39B0C2F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Data Preprocessing</a:t>
            </a:r>
            <a:br>
              <a:rPr lang="en-US">
                <a:solidFill>
                  <a:srgbClr val="0070C0"/>
                </a:solidFill>
              </a:rPr>
            </a:br>
            <a:r>
              <a:rPr lang="en-US">
                <a:solidFill>
                  <a:srgbClr val="00B0F0"/>
                </a:solidFill>
              </a:rPr>
              <a:t>Random Forest With Extra Features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E6737-FB6F-4952-8EEA-3F1F85BC82F7}"/>
              </a:ext>
            </a:extLst>
          </p:cNvPr>
          <p:cNvSpPr/>
          <p:nvPr/>
        </p:nvSpPr>
        <p:spPr>
          <a:xfrm>
            <a:off x="4932861" y="3429000"/>
            <a:ext cx="232627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>
                <a:solidFill>
                  <a:srgbClr val="00B050"/>
                </a:solidFill>
              </a:rPr>
              <a:t>0.7196</a:t>
            </a:r>
          </a:p>
        </p:txBody>
      </p:sp>
    </p:spTree>
    <p:extLst>
      <p:ext uri="{BB962C8B-B14F-4D97-AF65-F5344CB8AC3E}">
        <p14:creationId xmlns:p14="http://schemas.microsoft.com/office/powerpoint/2010/main" val="707260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8E422A-44F6-4B4C-B29C-F39B0C2F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Data Preprocessing</a:t>
            </a:r>
            <a:br>
              <a:rPr lang="en-US">
                <a:solidFill>
                  <a:srgbClr val="0070C0"/>
                </a:solidFill>
              </a:rPr>
            </a:br>
            <a:r>
              <a:rPr lang="en-US">
                <a:solidFill>
                  <a:srgbClr val="00B0F0"/>
                </a:solidFill>
              </a:rPr>
              <a:t>Random Forest With All Features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E6737-FB6F-4952-8EEA-3F1F85BC82F7}"/>
              </a:ext>
            </a:extLst>
          </p:cNvPr>
          <p:cNvSpPr/>
          <p:nvPr/>
        </p:nvSpPr>
        <p:spPr>
          <a:xfrm>
            <a:off x="4932861" y="3429000"/>
            <a:ext cx="232627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>
                <a:solidFill>
                  <a:srgbClr val="00B050"/>
                </a:solidFill>
              </a:rPr>
              <a:t>0.9943</a:t>
            </a:r>
          </a:p>
        </p:txBody>
      </p:sp>
    </p:spTree>
    <p:extLst>
      <p:ext uri="{BB962C8B-B14F-4D97-AF65-F5344CB8AC3E}">
        <p14:creationId xmlns:p14="http://schemas.microsoft.com/office/powerpoint/2010/main" val="1615323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4AE6737-FB6F-4952-8EEA-3F1F85BC82F7}"/>
              </a:ext>
            </a:extLst>
          </p:cNvPr>
          <p:cNvSpPr/>
          <p:nvPr/>
        </p:nvSpPr>
        <p:spPr>
          <a:xfrm>
            <a:off x="4277104" y="2921168"/>
            <a:ext cx="363779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>
                <a:solidFill>
                  <a:srgbClr val="0070C0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24000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1423E0-640D-432D-8577-2556B301CE57}"/>
              </a:ext>
            </a:extLst>
          </p:cNvPr>
          <p:cNvSpPr txBox="1"/>
          <p:nvPr/>
        </p:nvSpPr>
        <p:spPr>
          <a:xfrm>
            <a:off x="1118271" y="1644394"/>
            <a:ext cx="3513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>
                <a:solidFill>
                  <a:srgbClr val="00B0F0"/>
                </a:solidFill>
              </a:rPr>
              <a:t>Binary Classification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B19009-598E-45F1-BFB6-DD49E666FE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1" t="5177" r="5210" b="5177"/>
          <a:stretch/>
        </p:blipFill>
        <p:spPr>
          <a:xfrm>
            <a:off x="932026" y="3002981"/>
            <a:ext cx="3886208" cy="30083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D970A0-F123-419F-96C5-49647B958883}"/>
              </a:ext>
            </a:extLst>
          </p:cNvPr>
          <p:cNvSpPr txBox="1"/>
          <p:nvPr/>
        </p:nvSpPr>
        <p:spPr>
          <a:xfrm>
            <a:off x="6941636" y="1644394"/>
            <a:ext cx="4132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>
                <a:solidFill>
                  <a:srgbClr val="00B0F0"/>
                </a:solidFill>
              </a:rPr>
              <a:t>Multiclass Classification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46222D8-01BF-4003-B26F-8E44D8928B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766" y="3002982"/>
            <a:ext cx="3886208" cy="300838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6CB603-BF5E-4C79-8055-F69981B351E9}"/>
              </a:ext>
            </a:extLst>
          </p:cNvPr>
          <p:cNvCxnSpPr/>
          <p:nvPr/>
        </p:nvCxnSpPr>
        <p:spPr>
          <a:xfrm flipH="1">
            <a:off x="4818234" y="1934817"/>
            <a:ext cx="1887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7ED34B6-A8EA-431B-AC13-102A3432FCD5}"/>
              </a:ext>
            </a:extLst>
          </p:cNvPr>
          <p:cNvSpPr txBox="1"/>
          <p:nvPr/>
        </p:nvSpPr>
        <p:spPr>
          <a:xfrm>
            <a:off x="5257373" y="1459728"/>
            <a:ext cx="1058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one vs all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6A1864-5BDF-40C4-9209-25DCECCCAFC7}"/>
              </a:ext>
            </a:extLst>
          </p:cNvPr>
          <p:cNvSpPr txBox="1"/>
          <p:nvPr/>
        </p:nvSpPr>
        <p:spPr>
          <a:xfrm>
            <a:off x="5186039" y="2044503"/>
            <a:ext cx="1201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one vs one</a:t>
            </a:r>
          </a:p>
        </p:txBody>
      </p:sp>
    </p:spTree>
    <p:extLst>
      <p:ext uri="{BB962C8B-B14F-4D97-AF65-F5344CB8AC3E}">
        <p14:creationId xmlns:p14="http://schemas.microsoft.com/office/powerpoint/2010/main" val="292925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C3BC5-3676-4D70-BA21-B93B43632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5598" y="2766218"/>
            <a:ext cx="3500804" cy="1325563"/>
          </a:xfrm>
        </p:spPr>
        <p:txBody>
          <a:bodyPr>
            <a:normAutofit/>
          </a:bodyPr>
          <a:lstStyle/>
          <a:p>
            <a:r>
              <a:rPr lang="en-US" sz="6600" b="1">
                <a:solidFill>
                  <a:srgbClr val="0070C0"/>
                </a:solidFill>
              </a:rPr>
              <a:t>Classifiers</a:t>
            </a:r>
          </a:p>
        </p:txBody>
      </p:sp>
    </p:spTree>
    <p:extLst>
      <p:ext uri="{BB962C8B-B14F-4D97-AF65-F5344CB8AC3E}">
        <p14:creationId xmlns:p14="http://schemas.microsoft.com/office/powerpoint/2010/main" val="937254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8E422A-44F6-4B4C-B29C-F39B0C2F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Classifiers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B92681-B766-43BD-B281-7401AA4C5DFC}"/>
              </a:ext>
            </a:extLst>
          </p:cNvPr>
          <p:cNvSpPr txBox="1"/>
          <p:nvPr/>
        </p:nvSpPr>
        <p:spPr>
          <a:xfrm>
            <a:off x="4287330" y="2406590"/>
            <a:ext cx="3617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/>
              <a:t>K-Nearest Neighbors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5727FC-EF5A-403F-911F-49EB91D2BA1D}"/>
              </a:ext>
            </a:extLst>
          </p:cNvPr>
          <p:cNvSpPr txBox="1"/>
          <p:nvPr/>
        </p:nvSpPr>
        <p:spPr>
          <a:xfrm>
            <a:off x="5007717" y="4160915"/>
            <a:ext cx="2176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/>
              <a:t>Naïve Bayes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EFF84B-9832-43F5-B113-26D0A51892B1}"/>
              </a:ext>
            </a:extLst>
          </p:cNvPr>
          <p:cNvSpPr txBox="1"/>
          <p:nvPr/>
        </p:nvSpPr>
        <p:spPr>
          <a:xfrm>
            <a:off x="5203668" y="4745690"/>
            <a:ext cx="1784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/>
              <a:t>AdaBoost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12094E-2625-473D-B9E8-CC237D564829}"/>
              </a:ext>
            </a:extLst>
          </p:cNvPr>
          <p:cNvSpPr txBox="1"/>
          <p:nvPr/>
        </p:nvSpPr>
        <p:spPr>
          <a:xfrm>
            <a:off x="4741107" y="2991365"/>
            <a:ext cx="2709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/>
              <a:t>Random Forest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B40615-F7E5-487E-8FCE-1DB34C7FF36E}"/>
              </a:ext>
            </a:extLst>
          </p:cNvPr>
          <p:cNvSpPr txBox="1"/>
          <p:nvPr/>
        </p:nvSpPr>
        <p:spPr>
          <a:xfrm>
            <a:off x="5618750" y="5330465"/>
            <a:ext cx="954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/>
              <a:t>SVM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09FA2-35BA-4E53-89AA-FC5CA4DC51A1}"/>
              </a:ext>
            </a:extLst>
          </p:cNvPr>
          <p:cNvSpPr txBox="1"/>
          <p:nvPr/>
        </p:nvSpPr>
        <p:spPr>
          <a:xfrm>
            <a:off x="4891372" y="3576140"/>
            <a:ext cx="2409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/>
              <a:t>Decision Tree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1501A3-6DB3-4600-B565-3978EA0D7FFE}"/>
              </a:ext>
            </a:extLst>
          </p:cNvPr>
          <p:cNvSpPr txBox="1"/>
          <p:nvPr/>
        </p:nvSpPr>
        <p:spPr>
          <a:xfrm>
            <a:off x="3366983" y="1821815"/>
            <a:ext cx="5458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/>
              <a:t>Quadratic Discriminant Analysis</a:t>
            </a:r>
          </a:p>
        </p:txBody>
      </p:sp>
    </p:spTree>
    <p:extLst>
      <p:ext uri="{BB962C8B-B14F-4D97-AF65-F5344CB8AC3E}">
        <p14:creationId xmlns:p14="http://schemas.microsoft.com/office/powerpoint/2010/main" val="3051195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C3BC5-3676-4D70-BA21-B93B43632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8808" y="2766218"/>
            <a:ext cx="6054383" cy="1325563"/>
          </a:xfrm>
        </p:spPr>
        <p:txBody>
          <a:bodyPr>
            <a:normAutofit/>
          </a:bodyPr>
          <a:lstStyle/>
          <a:p>
            <a:r>
              <a:rPr lang="en-US" sz="6600" b="1">
                <a:solidFill>
                  <a:srgbClr val="0070C0"/>
                </a:solidFill>
              </a:rPr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1748759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8E422A-44F6-4B4C-B29C-F39B0C2F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Feature Selection</a:t>
            </a:r>
            <a:br>
              <a:rPr lang="en-US">
                <a:solidFill>
                  <a:srgbClr val="0070C0"/>
                </a:solidFill>
              </a:rPr>
            </a:br>
            <a:r>
              <a:rPr lang="en-US">
                <a:solidFill>
                  <a:srgbClr val="00B0F0"/>
                </a:solidFill>
              </a:rPr>
              <a:t>Intuition-Based Approach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27ADB6-121A-4850-B621-957C5E82B654}"/>
              </a:ext>
            </a:extLst>
          </p:cNvPr>
          <p:cNvSpPr txBox="1"/>
          <p:nvPr/>
        </p:nvSpPr>
        <p:spPr>
          <a:xfrm>
            <a:off x="2100724" y="2835965"/>
            <a:ext cx="252505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/>
              <a:t>weapon_type</a:t>
            </a:r>
          </a:p>
          <a:p>
            <a:pPr algn="ctr"/>
            <a:r>
              <a:rPr lang="en-US" sz="3200" b="1"/>
              <a:t>attack_type</a:t>
            </a:r>
          </a:p>
          <a:p>
            <a:pPr algn="ctr"/>
            <a:r>
              <a:rPr lang="en-US" sz="3200" b="1"/>
              <a:t>target</a:t>
            </a:r>
          </a:p>
          <a:p>
            <a:pPr algn="ctr"/>
            <a:r>
              <a:rPr lang="en-US" sz="3200" b="1"/>
              <a:t>city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14D038-F901-4B2A-8BB0-284C75C62D0E}"/>
              </a:ext>
            </a:extLst>
          </p:cNvPr>
          <p:cNvSpPr txBox="1"/>
          <p:nvPr/>
        </p:nvSpPr>
        <p:spPr>
          <a:xfrm>
            <a:off x="7566228" y="2343522"/>
            <a:ext cx="252505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/>
              <a:t>weapon_type</a:t>
            </a:r>
          </a:p>
          <a:p>
            <a:pPr algn="ctr"/>
            <a:r>
              <a:rPr lang="en-US" sz="3200" b="1"/>
              <a:t>attack_type</a:t>
            </a:r>
          </a:p>
          <a:p>
            <a:pPr algn="ctr"/>
            <a:r>
              <a:rPr lang="en-US" sz="3200" b="1" i="1">
                <a:solidFill>
                  <a:srgbClr val="00B0F0"/>
                </a:solidFill>
              </a:rPr>
              <a:t>country</a:t>
            </a:r>
          </a:p>
          <a:p>
            <a:pPr algn="ctr"/>
            <a:r>
              <a:rPr lang="en-US" sz="3200" b="1" i="1">
                <a:solidFill>
                  <a:srgbClr val="00B0F0"/>
                </a:solidFill>
              </a:rPr>
              <a:t>suicide</a:t>
            </a:r>
          </a:p>
          <a:p>
            <a:pPr algn="ctr"/>
            <a:r>
              <a:rPr lang="en-US" sz="3200" b="1"/>
              <a:t>target</a:t>
            </a:r>
          </a:p>
          <a:p>
            <a:pPr algn="ctr"/>
            <a:r>
              <a:rPr lang="en-US" sz="3200" b="1"/>
              <a:t>city</a:t>
            </a:r>
          </a:p>
        </p:txBody>
      </p:sp>
    </p:spTree>
    <p:extLst>
      <p:ext uri="{BB962C8B-B14F-4D97-AF65-F5344CB8AC3E}">
        <p14:creationId xmlns:p14="http://schemas.microsoft.com/office/powerpoint/2010/main" val="3714412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C3BC5-3676-4D70-BA21-B93B43632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8808" y="2766218"/>
            <a:ext cx="6054383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>
                <a:solidFill>
                  <a:srgbClr val="0070C0"/>
                </a:solidFill>
              </a:rPr>
              <a:t>Data Preprocessing</a:t>
            </a:r>
            <a:endParaRPr lang="en-US" sz="66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209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8E422A-44F6-4B4C-B29C-F39B0C2F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Data Preprocessing</a:t>
            </a:r>
            <a:br>
              <a:rPr lang="en-US">
                <a:solidFill>
                  <a:srgbClr val="0070C0"/>
                </a:solidFill>
              </a:rPr>
            </a:br>
            <a:r>
              <a:rPr lang="en-US">
                <a:solidFill>
                  <a:srgbClr val="00B0F0"/>
                </a:solidFill>
              </a:rPr>
              <a:t>Filtering Given Tuples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B1C2CA-839A-425C-8939-51D74D96FDF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9BEC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962896"/>
            <a:ext cx="5143500" cy="2562225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DA1B4C-984B-4867-8505-1F3A789AE4AC}"/>
              </a:ext>
            </a:extLst>
          </p:cNvPr>
          <p:cNvSpPr txBox="1"/>
          <p:nvPr/>
        </p:nvSpPr>
        <p:spPr>
          <a:xfrm>
            <a:off x="7353500" y="3429000"/>
            <a:ext cx="38860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>
                <a:solidFill>
                  <a:srgbClr val="00B0F0"/>
                </a:solidFill>
              </a:rPr>
              <a:t>2000 - 2017</a:t>
            </a:r>
          </a:p>
        </p:txBody>
      </p:sp>
    </p:spTree>
    <p:extLst>
      <p:ext uri="{BB962C8B-B14F-4D97-AF65-F5344CB8AC3E}">
        <p14:creationId xmlns:p14="http://schemas.microsoft.com/office/powerpoint/2010/main" val="3702740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300</Words>
  <Application>Microsoft Office PowerPoint</Application>
  <PresentationFormat>Widescreen</PresentationFormat>
  <Paragraphs>105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Terrorist Group Prediction in Middle East and North Africa</vt:lpstr>
      <vt:lpstr>Binary Classification  vs.  Multiclass Classification</vt:lpstr>
      <vt:lpstr>PowerPoint Presentation</vt:lpstr>
      <vt:lpstr>Classifiers</vt:lpstr>
      <vt:lpstr>Classifiers</vt:lpstr>
      <vt:lpstr>Feature Selection</vt:lpstr>
      <vt:lpstr>Feature Selection Intuition-Based Approach</vt:lpstr>
      <vt:lpstr>Data Preprocessing</vt:lpstr>
      <vt:lpstr>Data Preprocessing Filtering Given Tuples</vt:lpstr>
      <vt:lpstr>Data Preprocessing Handling Missing Values</vt:lpstr>
      <vt:lpstr>Data Preprocessing Handling Missing Values</vt:lpstr>
      <vt:lpstr>Data Preprocessing Handling Missing Values</vt:lpstr>
      <vt:lpstr>Data Preprocessing Handling Missing Values</vt:lpstr>
      <vt:lpstr>Data Preprocessing Encoding Categorical Attributes</vt:lpstr>
      <vt:lpstr>Data Preprocessing Thresholding</vt:lpstr>
      <vt:lpstr>Results</vt:lpstr>
      <vt:lpstr>Data Preprocessing K Nearest Neighbors</vt:lpstr>
      <vt:lpstr>Data Preprocessing K Nearest Neighbors</vt:lpstr>
      <vt:lpstr>Data Preprocessing Decision Tree</vt:lpstr>
      <vt:lpstr>Data Preprocessing Naïve Bayes</vt:lpstr>
      <vt:lpstr>Data Preprocessing SVM</vt:lpstr>
      <vt:lpstr>Data Preprocessing Adaboost</vt:lpstr>
      <vt:lpstr>Data Preprocessing Adaboost</vt:lpstr>
      <vt:lpstr>Data Preprocessing Random Forest</vt:lpstr>
      <vt:lpstr>Data Preprocessing QDA</vt:lpstr>
      <vt:lpstr>Data Preprocessing Random Forest With Extra Features</vt:lpstr>
      <vt:lpstr>Data Preprocessing Random Forest With All Features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 Mustafa</dc:creator>
  <cp:lastModifiedBy>Amr Mustafa</cp:lastModifiedBy>
  <cp:revision>7</cp:revision>
  <dcterms:created xsi:type="dcterms:W3CDTF">2019-12-10T23:19:19Z</dcterms:created>
  <dcterms:modified xsi:type="dcterms:W3CDTF">2019-12-11T03:39:22Z</dcterms:modified>
</cp:coreProperties>
</file>