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71" r:id="rId2"/>
  </p:sldMasterIdLst>
  <p:notesMasterIdLst>
    <p:notesMasterId r:id="rId15"/>
  </p:notesMasterIdLst>
  <p:sldIdLst>
    <p:sldId id="256" r:id="rId3"/>
    <p:sldId id="257" r:id="rId4"/>
    <p:sldId id="302" r:id="rId5"/>
    <p:sldId id="303" r:id="rId6"/>
    <p:sldId id="304" r:id="rId7"/>
    <p:sldId id="306" r:id="rId8"/>
    <p:sldId id="307" r:id="rId9"/>
    <p:sldId id="308" r:id="rId10"/>
    <p:sldId id="309" r:id="rId11"/>
    <p:sldId id="305" r:id="rId12"/>
    <p:sldId id="311" r:id="rId13"/>
    <p:sldId id="31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70413F9-5C67-4ABA-8C2C-6475D3C8F055}">
  <a:tblStyle styleId="{770413F9-5C67-4ABA-8C2C-6475D3C8F0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108"/>
      </p:cViewPr>
      <p:guideLst>
        <p:guide orient="horz" pos="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15951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97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029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 type="blank">
  <p:cSld name="TITLE + FOUR 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16" name="Google Shape;116;p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1141438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2"/>
          </p:nvPr>
        </p:nvSpPr>
        <p:spPr>
          <a:xfrm>
            <a:off x="2930463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3"/>
          </p:nvPr>
        </p:nvSpPr>
        <p:spPr>
          <a:xfrm>
            <a:off x="6508563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ubTitle" idx="4"/>
          </p:nvPr>
        </p:nvSpPr>
        <p:spPr>
          <a:xfrm>
            <a:off x="4719513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1141450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ctrTitle" idx="5"/>
          </p:nvPr>
        </p:nvSpPr>
        <p:spPr>
          <a:xfrm>
            <a:off x="2930475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ctrTitle" idx="6"/>
          </p:nvPr>
        </p:nvSpPr>
        <p:spPr>
          <a:xfrm>
            <a:off x="4719525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ctrTitle" idx="7"/>
          </p:nvPr>
        </p:nvSpPr>
        <p:spPr>
          <a:xfrm>
            <a:off x="6508575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ctrTitle" idx="8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3964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0"/>
          <p:cNvSpPr txBox="1">
            <a:spLocks noGrp="1"/>
          </p:cNvSpPr>
          <p:nvPr>
            <p:ph type="subTitle" idx="1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subTitle" idx="2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subTitle" idx="3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ctrTitle" idx="4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ctrTitle" idx="5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ctrTitle" idx="6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179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BIG NUMBER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2" name="Google Shape;172;p11"/>
          <p:cNvSpPr txBox="1">
            <a:spLocks noGrp="1"/>
          </p:cNvSpPr>
          <p:nvPr>
            <p:ph type="title" hasCustomPrompt="1"/>
          </p:nvPr>
        </p:nvSpPr>
        <p:spPr>
          <a:xfrm>
            <a:off x="2501250" y="7009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>
            <a:spLocks noGrp="1"/>
          </p:cNvSpPr>
          <p:nvPr>
            <p:ph type="title" idx="2" hasCustomPrompt="1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 idx="3" hasCustomPrompt="1"/>
          </p:nvPr>
        </p:nvSpPr>
        <p:spPr>
          <a:xfrm>
            <a:off x="2501250" y="35203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97921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77" name="Google Shape;177;p1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12"/>
          <p:cNvSpPr txBox="1">
            <a:spLocks noGrp="1"/>
          </p:cNvSpPr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5374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1_TITLE + THREE COLUMN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92" name="Google Shape;192;p1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1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1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1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1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1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1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1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1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1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4" name="Google Shape;204;p13"/>
          <p:cNvSpPr txBox="1">
            <a:spLocks noGrp="1"/>
          </p:cNvSpPr>
          <p:nvPr>
            <p:ph type="subTitle" idx="1"/>
          </p:nvPr>
        </p:nvSpPr>
        <p:spPr>
          <a:xfrm>
            <a:off x="6227800" y="1951050"/>
            <a:ext cx="1896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ctrTitle"/>
          </p:nvPr>
        </p:nvSpPr>
        <p:spPr>
          <a:xfrm>
            <a:off x="6227800" y="1459825"/>
            <a:ext cx="2973600" cy="5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2"/>
          </p:nvPr>
        </p:nvSpPr>
        <p:spPr>
          <a:xfrm>
            <a:off x="6227800" y="2969450"/>
            <a:ext cx="1896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ctrTitle" idx="3"/>
          </p:nvPr>
        </p:nvSpPr>
        <p:spPr>
          <a:xfrm>
            <a:off x="6227800" y="2478225"/>
            <a:ext cx="2973600" cy="5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4"/>
          </p:nvPr>
        </p:nvSpPr>
        <p:spPr>
          <a:xfrm>
            <a:off x="6227800" y="3987850"/>
            <a:ext cx="1896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ctrTitle" idx="5"/>
          </p:nvPr>
        </p:nvSpPr>
        <p:spPr>
          <a:xfrm>
            <a:off x="6227800" y="3496625"/>
            <a:ext cx="2973600" cy="5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ctrTitle" idx="6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1460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">
  <p:cSld name="TWO COLUMNS 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13" name="Google Shape;213;p1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5" name="Google Shape;225;p14"/>
          <p:cNvSpPr txBox="1">
            <a:spLocks noGrp="1"/>
          </p:cNvSpPr>
          <p:nvPr>
            <p:ph type="subTitle" idx="1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subTitle" idx="2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ctrTitle" idx="3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2886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3682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ctrTitle" idx="4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ctrTitle" idx="5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6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7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subTitle" idx="8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ctrTitle" idx="9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ctrTitle" idx="13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ctrTitle" idx="14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70" name="Google Shape;270;p16"/>
          <p:cNvSpPr txBox="1">
            <a:spLocks noGrp="1"/>
          </p:cNvSpPr>
          <p:nvPr>
            <p:ph type="ctrTitle" idx="15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29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5" name="Google Shape;285;p17"/>
          <p:cNvSpPr txBox="1">
            <a:spLocks noGrp="1"/>
          </p:cNvSpPr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939525" y="3533100"/>
            <a:ext cx="31035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300"/>
              </a:spcBef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</a:t>
            </a:r>
            <a:r>
              <a:rPr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n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Freepik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>
              <a:spcBef>
                <a:spcPts val="300"/>
              </a:spcBef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866369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1_TITLE + BULLET POINT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90" name="Google Shape;290;p1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1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1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1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1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18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303" name="Google Shape;303;p18"/>
          <p:cNvSpPr txBox="1">
            <a:spLocks noGrp="1"/>
          </p:cNvSpPr>
          <p:nvPr>
            <p:ph type="body" idx="1"/>
          </p:nvPr>
        </p:nvSpPr>
        <p:spPr>
          <a:xfrm>
            <a:off x="1109663" y="1543050"/>
            <a:ext cx="33147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body" idx="2"/>
          </p:nvPr>
        </p:nvSpPr>
        <p:spPr>
          <a:xfrm>
            <a:off x="4719638" y="1543050"/>
            <a:ext cx="33147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587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84600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76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OPEN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893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3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1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539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357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903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ubTitle" idx="1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938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99155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200" y="18934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dk2"/>
                </a:solidFill>
              </a:rPr>
              <a:t>SE 1 (Web Development Course)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1009200" y="30406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S</a:t>
            </a:r>
            <a:r>
              <a:rPr lang="en" dirty="0" smtClean="0">
                <a:solidFill>
                  <a:schemeClr val="dk1"/>
                </a:solidFill>
              </a:rPr>
              <a:t>ection 1 (intro)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ools</a:t>
            </a:r>
            <a:endParaRPr dirty="0"/>
          </a:p>
        </p:txBody>
      </p:sp>
      <p:sp>
        <p:nvSpPr>
          <p:cNvPr id="7" name="Google Shape;602;p25"/>
          <p:cNvSpPr txBox="1">
            <a:spLocks/>
          </p:cNvSpPr>
          <p:nvPr/>
        </p:nvSpPr>
        <p:spPr>
          <a:xfrm>
            <a:off x="2503868" y="184738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 smtClean="0"/>
              <a:t>01</a:t>
            </a:r>
            <a:endParaRPr lang="en" sz="2000" dirty="0"/>
          </a:p>
        </p:txBody>
      </p:sp>
      <p:sp>
        <p:nvSpPr>
          <p:cNvPr id="8" name="Google Shape;603;p25"/>
          <p:cNvSpPr txBox="1">
            <a:spLocks/>
          </p:cNvSpPr>
          <p:nvPr/>
        </p:nvSpPr>
        <p:spPr>
          <a:xfrm>
            <a:off x="5018099" y="184738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</a:p>
        </p:txBody>
      </p:sp>
      <p:sp>
        <p:nvSpPr>
          <p:cNvPr id="9" name="Google Shape;606;p25"/>
          <p:cNvSpPr/>
          <p:nvPr/>
        </p:nvSpPr>
        <p:spPr>
          <a:xfrm>
            <a:off x="2631280" y="180551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10" name="Google Shape;607;p25"/>
          <p:cNvSpPr/>
          <p:nvPr/>
        </p:nvSpPr>
        <p:spPr>
          <a:xfrm>
            <a:off x="5145508" y="180551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11" name="Google Shape;610;p25"/>
          <p:cNvGrpSpPr/>
          <p:nvPr/>
        </p:nvGrpSpPr>
        <p:grpSpPr>
          <a:xfrm>
            <a:off x="2722655" y="2577130"/>
            <a:ext cx="218918" cy="577215"/>
            <a:chOff x="3270375" y="3436275"/>
            <a:chExt cx="218918" cy="577215"/>
          </a:xfrm>
        </p:grpSpPr>
        <p:sp>
          <p:nvSpPr>
            <p:cNvPr id="12" name="Google Shape;611;p25"/>
            <p:cNvSpPr/>
            <p:nvPr/>
          </p:nvSpPr>
          <p:spPr>
            <a:xfrm>
              <a:off x="3270375" y="3436275"/>
              <a:ext cx="218918" cy="577215"/>
            </a:xfrm>
            <a:custGeom>
              <a:avLst/>
              <a:gdLst/>
              <a:ahLst/>
              <a:cxnLst/>
              <a:rect l="l" t="t" r="r" b="b"/>
              <a:pathLst>
                <a:path w="14956" h="39434" extrusionOk="0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2;p25"/>
            <p:cNvSpPr/>
            <p:nvPr/>
          </p:nvSpPr>
          <p:spPr>
            <a:xfrm>
              <a:off x="3288423" y="3464525"/>
              <a:ext cx="178987" cy="531341"/>
            </a:xfrm>
            <a:custGeom>
              <a:avLst/>
              <a:gdLst/>
              <a:ahLst/>
              <a:cxnLst/>
              <a:rect l="l" t="t" r="r" b="b"/>
              <a:pathLst>
                <a:path w="12228" h="36300" extrusionOk="0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613;p25"/>
          <p:cNvGrpSpPr/>
          <p:nvPr/>
        </p:nvGrpSpPr>
        <p:grpSpPr>
          <a:xfrm>
            <a:off x="5401688" y="2577130"/>
            <a:ext cx="167058" cy="468473"/>
            <a:chOff x="3593968" y="3125480"/>
            <a:chExt cx="167058" cy="468473"/>
          </a:xfrm>
        </p:grpSpPr>
        <p:sp>
          <p:nvSpPr>
            <p:cNvPr id="15" name="Google Shape;614;p25"/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5;p25"/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622;p25"/>
          <p:cNvSpPr txBox="1">
            <a:spLocks/>
          </p:cNvSpPr>
          <p:nvPr/>
        </p:nvSpPr>
        <p:spPr>
          <a:xfrm>
            <a:off x="1618593" y="3220580"/>
            <a:ext cx="239635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US" sz="2000" dirty="0" smtClean="0"/>
              <a:t>Code Editor (Visual Studio Code)</a:t>
            </a:r>
            <a:endParaRPr lang="en-US" sz="2000" dirty="0"/>
          </a:p>
        </p:txBody>
      </p:sp>
      <p:sp>
        <p:nvSpPr>
          <p:cNvPr id="18" name="Google Shape;623;p25"/>
          <p:cNvSpPr txBox="1">
            <a:spLocks/>
          </p:cNvSpPr>
          <p:nvPr/>
        </p:nvSpPr>
        <p:spPr>
          <a:xfrm>
            <a:off x="4738194" y="3220580"/>
            <a:ext cx="245088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Browser (Chrome)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79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(VS) Code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Download link</a:t>
            </a:r>
            <a:r>
              <a:rPr lang="en-US" sz="1800" dirty="0" smtClean="0"/>
              <a:t>:</a:t>
            </a:r>
            <a:endParaRPr lang="en-US" sz="1800" dirty="0"/>
          </a:p>
          <a:p>
            <a:pPr lvl="1"/>
            <a:r>
              <a:rPr lang="en-US" dirty="0">
                <a:hlinkClick r:id="rId2"/>
              </a:rPr>
              <a:t>https://code.visualstudio.com/download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3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9"/>
          <p:cNvSpPr txBox="1">
            <a:spLocks noGrp="1"/>
          </p:cNvSpPr>
          <p:nvPr>
            <p:ph type="ctrTitle"/>
          </p:nvPr>
        </p:nvSpPr>
        <p:spPr>
          <a:xfrm>
            <a:off x="3087729" y="2236831"/>
            <a:ext cx="29265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CC0066"/>
                </a:solidFill>
              </a:rPr>
              <a:t>Thanks </a:t>
            </a:r>
            <a:endParaRPr sz="3600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0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Bebas Neue"/>
                <a:ea typeface="Bebas Neue"/>
                <a:cs typeface="Bebas Neue"/>
                <a:sym typeface="Bebas Neue"/>
              </a:rPr>
              <a:t>W</a:t>
            </a:r>
            <a:r>
              <a:rPr lang="en" smtClean="0"/>
              <a:t>hat is web development?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ym typeface="Roboto"/>
              </a:rPr>
              <a:t>Web development:</a:t>
            </a:r>
            <a:endParaRPr sz="1800" dirty="0">
              <a:sym typeface="Roboto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800" dirty="0" smtClean="0">
                <a:sym typeface="Roboto"/>
              </a:rPr>
              <a:t>Is the process of building websites or web applications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800" dirty="0" smtClean="0"/>
              <a:t>For examples:</a:t>
            </a:r>
            <a:r>
              <a:rPr lang="en" sz="1800" dirty="0" smtClean="0">
                <a:sym typeface="Roboto"/>
              </a:rPr>
              <a:t> </a:t>
            </a:r>
            <a:endParaRPr sz="1800" dirty="0">
              <a:sym typeface="Roboto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800" dirty="0" smtClean="0">
                <a:sym typeface="Roboto"/>
              </a:rPr>
              <a:t>Social websites like Facebook,        twitter,       </a:t>
            </a:r>
            <a:r>
              <a:rPr lang="en-US" sz="1800" dirty="0" err="1" smtClean="0">
                <a:sym typeface="Roboto"/>
              </a:rPr>
              <a:t>instgram</a:t>
            </a:r>
            <a:r>
              <a:rPr lang="en-US" sz="1800" dirty="0" smtClean="0">
                <a:sym typeface="Roboto"/>
              </a:rPr>
              <a:t>,       …  </a:t>
            </a:r>
            <a:endParaRPr sz="1800" dirty="0">
              <a:sym typeface="Roboto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800" dirty="0" smtClean="0">
                <a:sym typeface="Roboto"/>
              </a:rPr>
              <a:t>C</a:t>
            </a:r>
            <a:r>
              <a:rPr lang="en" sz="1800" dirty="0" smtClean="0">
                <a:sym typeface="Roboto"/>
              </a:rPr>
              <a:t>ommercial websites: souq.com, amazon, … </a:t>
            </a:r>
            <a:endParaRPr sz="1800" dirty="0">
              <a:sym typeface="Roboto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800" dirty="0" smtClean="0"/>
              <a:t>… </a:t>
            </a:r>
            <a:endParaRPr sz="1800" dirty="0">
              <a:sym typeface="Roboto"/>
            </a:endParaRPr>
          </a:p>
        </p:txBody>
      </p:sp>
      <p:sp>
        <p:nvSpPr>
          <p:cNvPr id="4" name="Google Shape;13342;p68"/>
          <p:cNvSpPr/>
          <p:nvPr/>
        </p:nvSpPr>
        <p:spPr>
          <a:xfrm>
            <a:off x="4805406" y="2377032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13343;p68"/>
          <p:cNvGrpSpPr/>
          <p:nvPr/>
        </p:nvGrpSpPr>
        <p:grpSpPr>
          <a:xfrm>
            <a:off x="7341419" y="2398044"/>
            <a:ext cx="407432" cy="407391"/>
            <a:chOff x="812101" y="2571761"/>
            <a:chExt cx="417066" cy="417024"/>
          </a:xfrm>
        </p:grpSpPr>
        <p:sp>
          <p:nvSpPr>
            <p:cNvPr id="6" name="Google Shape;13344;p68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345;p68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346;p68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347;p68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3353;p68"/>
          <p:cNvSpPr/>
          <p:nvPr/>
        </p:nvSpPr>
        <p:spPr>
          <a:xfrm>
            <a:off x="5888310" y="2434800"/>
            <a:ext cx="409401" cy="33388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</a:t>
            </a:r>
            <a:r>
              <a:rPr lang="en" dirty="0" smtClean="0"/>
              <a:t>eb development – developers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ym typeface="Roboto"/>
              </a:rPr>
              <a:t>Web development developers are divided into </a:t>
            </a:r>
            <a:r>
              <a:rPr lang="en-US" sz="1800" b="1" dirty="0" smtClean="0">
                <a:sym typeface="Roboto"/>
              </a:rPr>
              <a:t>3 main categories</a:t>
            </a:r>
            <a:r>
              <a:rPr lang="en-US" sz="1800" dirty="0" smtClean="0">
                <a:sym typeface="Roboto"/>
              </a:rPr>
              <a:t>:</a:t>
            </a:r>
          </a:p>
          <a:p>
            <a:pPr marL="495300" lvl="0" indent="-342900" algn="l" rtl="0">
              <a:spcBef>
                <a:spcPts val="160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en-US" sz="1800" dirty="0" smtClean="0"/>
              <a:t>Front end </a:t>
            </a:r>
          </a:p>
          <a:p>
            <a:pPr marL="495300" lvl="0" indent="-342900" algn="l" rtl="0">
              <a:spcBef>
                <a:spcPts val="160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en-US" sz="1800" dirty="0" smtClean="0">
                <a:sym typeface="Roboto"/>
              </a:rPr>
              <a:t>Back end </a:t>
            </a:r>
          </a:p>
          <a:p>
            <a:pPr marL="495300" lvl="0" indent="-342900" algn="l" rtl="0">
              <a:spcBef>
                <a:spcPts val="160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en-US" sz="1800" dirty="0" smtClean="0"/>
              <a:t>Full stack (front end &amp; back end)</a:t>
            </a:r>
            <a:endParaRPr lang="en-US" sz="1800" dirty="0" smtClean="0"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18" y="1752271"/>
            <a:ext cx="6858000" cy="325755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035972" y="1773291"/>
            <a:ext cx="2827283" cy="3182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3287;p68"/>
          <p:cNvSpPr/>
          <p:nvPr/>
        </p:nvSpPr>
        <p:spPr>
          <a:xfrm>
            <a:off x="6884275" y="1649165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42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Bebas Neue"/>
                <a:ea typeface="Bebas Neue"/>
                <a:cs typeface="Bebas Neue"/>
                <a:sym typeface="Bebas Neue"/>
              </a:rPr>
              <a:t>Full stack developer 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bg2"/>
                </a:solidFill>
                <a:sym typeface="Roboto"/>
              </a:rPr>
              <a:t>Skills</a:t>
            </a:r>
            <a:r>
              <a:rPr lang="en-US" sz="1800" dirty="0" smtClean="0">
                <a:sym typeface="Roboto"/>
              </a:rPr>
              <a:t>: 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ym typeface="Roboto"/>
              </a:rPr>
              <a:t>Frontend skills</a:t>
            </a:r>
            <a:r>
              <a:rPr lang="en-US" sz="1800" dirty="0" smtClean="0">
                <a:sym typeface="Roboto"/>
              </a:rPr>
              <a:t>:</a:t>
            </a:r>
          </a:p>
          <a:p>
            <a:pPr marL="1200150" lvl="2" indent="-285750"/>
            <a:r>
              <a:rPr lang="en-US" sz="1800" b="1" dirty="0" smtClean="0"/>
              <a:t>Basics</a:t>
            </a:r>
            <a:r>
              <a:rPr lang="en-US" sz="1800" dirty="0" smtClean="0"/>
              <a:t>: HTML, CSS, JavaScript</a:t>
            </a:r>
          </a:p>
          <a:p>
            <a:pPr marL="1200150" lvl="2" indent="-285750"/>
            <a:r>
              <a:rPr lang="en-US" sz="1800" b="1" dirty="0" smtClean="0">
                <a:sym typeface="Roboto"/>
              </a:rPr>
              <a:t>Frameworks</a:t>
            </a:r>
            <a:r>
              <a:rPr lang="en-US" sz="1800" dirty="0" smtClean="0">
                <a:sym typeface="Roboto"/>
              </a:rPr>
              <a:t>: React, </a:t>
            </a:r>
            <a:r>
              <a:rPr lang="en-US" sz="1800" dirty="0" err="1" smtClean="0">
                <a:sym typeface="Roboto"/>
              </a:rPr>
              <a:t>Vue</a:t>
            </a:r>
            <a:r>
              <a:rPr lang="en-US" sz="1800" dirty="0" smtClean="0">
                <a:sym typeface="Roboto"/>
              </a:rPr>
              <a:t>, Angular, </a:t>
            </a:r>
            <a:r>
              <a:rPr lang="en-US" sz="1800" dirty="0" err="1" smtClean="0">
                <a:sym typeface="Roboto"/>
              </a:rPr>
              <a:t>Webpack</a:t>
            </a:r>
            <a:endParaRPr lang="en-US" sz="1800" dirty="0" smtClean="0">
              <a:sym typeface="Roboto"/>
            </a:endParaRPr>
          </a:p>
          <a:p>
            <a:pPr marL="1200150" lvl="2" indent="-285750"/>
            <a:r>
              <a:rPr lang="en-US" sz="1800" b="1" dirty="0" smtClean="0"/>
              <a:t>Styles</a:t>
            </a:r>
            <a:r>
              <a:rPr lang="en-US" sz="1800" dirty="0" smtClean="0"/>
              <a:t>: Bootstrap, Material UI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/>
              <a:t>Backend skills:</a:t>
            </a:r>
          </a:p>
          <a:p>
            <a:pPr marL="1200150" lvl="2" indent="-285750"/>
            <a:r>
              <a:rPr lang="en-US" sz="1800" b="1" dirty="0" smtClean="0"/>
              <a:t>Technology</a:t>
            </a:r>
            <a:r>
              <a:rPr lang="en-US" sz="1800" dirty="0" smtClean="0"/>
              <a:t>: PHP, Python, ASP </a:t>
            </a:r>
            <a:r>
              <a:rPr lang="en-US" sz="1800" dirty="0" err="1" smtClean="0"/>
              <a:t>.net</a:t>
            </a:r>
            <a:r>
              <a:rPr lang="en-US" sz="1800" dirty="0" smtClean="0"/>
              <a:t>, Java (Spring)</a:t>
            </a:r>
            <a:endParaRPr sz="1800" dirty="0"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333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Bebas Neue"/>
                <a:ea typeface="Bebas Neue"/>
                <a:cs typeface="Bebas Neue"/>
                <a:sym typeface="Bebas Neue"/>
              </a:rPr>
              <a:t>Full stack developer 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bg2"/>
                </a:solidFill>
                <a:sym typeface="Roboto"/>
              </a:rPr>
              <a:t>Skills</a:t>
            </a:r>
            <a:r>
              <a:rPr lang="en-US" sz="1800" dirty="0" smtClean="0">
                <a:sym typeface="Roboto"/>
              </a:rPr>
              <a:t>: 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 startAt="3"/>
            </a:pPr>
            <a:r>
              <a:rPr lang="en-US" sz="1800" b="1" dirty="0" smtClean="0">
                <a:sym typeface="Roboto"/>
              </a:rPr>
              <a:t>Database skills</a:t>
            </a:r>
            <a:r>
              <a:rPr lang="en-US" sz="1800" dirty="0" smtClean="0">
                <a:sym typeface="Roboto"/>
              </a:rPr>
              <a:t>:</a:t>
            </a:r>
          </a:p>
          <a:p>
            <a:pPr marL="1200150" lvl="2" indent="-285750"/>
            <a:r>
              <a:rPr lang="en-US" sz="1800" b="1" dirty="0" smtClean="0"/>
              <a:t>RDBMS</a:t>
            </a:r>
            <a:r>
              <a:rPr lang="en-US" sz="1800" dirty="0" smtClean="0"/>
              <a:t>: Oracle, MySQL</a:t>
            </a:r>
          </a:p>
          <a:p>
            <a:pPr marL="1200150" lvl="2" indent="-285750"/>
            <a:r>
              <a:rPr lang="en-US" sz="1800" b="1" dirty="0" smtClean="0">
                <a:sym typeface="Roboto"/>
              </a:rPr>
              <a:t>NoSQL</a:t>
            </a:r>
            <a:r>
              <a:rPr lang="en-US" sz="1800" dirty="0" smtClean="0">
                <a:sym typeface="Roboto"/>
              </a:rPr>
              <a:t>: </a:t>
            </a:r>
            <a:r>
              <a:rPr lang="en-US" sz="1800" dirty="0" err="1" smtClean="0">
                <a:sym typeface="Roboto"/>
              </a:rPr>
              <a:t>MongoDB</a:t>
            </a:r>
            <a:r>
              <a:rPr lang="en-US" sz="1800" dirty="0" smtClean="0">
                <a:sym typeface="Roboto"/>
              </a:rPr>
              <a:t>, Cassandra, </a:t>
            </a:r>
            <a:r>
              <a:rPr lang="en-US" sz="1800" dirty="0" err="1" smtClean="0">
                <a:sym typeface="Roboto"/>
              </a:rPr>
              <a:t>CouchDB</a:t>
            </a:r>
            <a:endParaRPr lang="en-US" sz="1800" dirty="0" smtClean="0">
              <a:sym typeface="Roboto"/>
            </a:endParaRPr>
          </a:p>
          <a:p>
            <a:pPr marL="1200150" lvl="2" indent="-285750"/>
            <a:r>
              <a:rPr lang="en-US" sz="1800" b="1" dirty="0" smtClean="0"/>
              <a:t>Graph</a:t>
            </a:r>
            <a:r>
              <a:rPr lang="en-US" sz="1800" dirty="0" smtClean="0"/>
              <a:t>: Neo4j</a:t>
            </a:r>
          </a:p>
          <a:p>
            <a:pPr marL="800100" lvl="1" indent="-342900">
              <a:buFont typeface="+mj-lt"/>
              <a:buAutoNum type="arabicPeriod" startAt="3"/>
            </a:pPr>
            <a:endParaRPr sz="1800" dirty="0"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405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Client and Server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55" y="1130440"/>
            <a:ext cx="6601746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5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Client and Server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12" y="1927183"/>
            <a:ext cx="6754168" cy="21720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9812" y="1487949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From server to your browser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49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Client and Server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816552" y="1256729"/>
            <a:ext cx="819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Browser send a request to the server then the server locates the requested file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72" y="1672615"/>
            <a:ext cx="654458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Client and Server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816552" y="1256729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The server returns the file to the browser which displays it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21" y="1626061"/>
            <a:ext cx="6496957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28969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222</Words>
  <Application>Microsoft Office PowerPoint</Application>
  <PresentationFormat>On-screen Show (16:9)</PresentationFormat>
  <Paragraphs>46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Computer Science Proposal by Slidesgo</vt:lpstr>
      <vt:lpstr>SKETCH LESSON</vt:lpstr>
      <vt:lpstr>SE 1 (Web Development Course)</vt:lpstr>
      <vt:lpstr>What is web development?</vt:lpstr>
      <vt:lpstr>Web development – developers</vt:lpstr>
      <vt:lpstr>Full stack developer </vt:lpstr>
      <vt:lpstr>Full stack developer </vt:lpstr>
      <vt:lpstr>Client and Server</vt:lpstr>
      <vt:lpstr>Client and Server</vt:lpstr>
      <vt:lpstr>Client and Server</vt:lpstr>
      <vt:lpstr>Client and Server</vt:lpstr>
      <vt:lpstr>Tools</vt:lpstr>
      <vt:lpstr>Visual Studio (VS) Code </vt:lpstr>
      <vt:lpstr>Thanks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1 (Web Development Course)</dc:title>
  <cp:lastModifiedBy>Nesma Mahmoud</cp:lastModifiedBy>
  <cp:revision>81</cp:revision>
  <dcterms:modified xsi:type="dcterms:W3CDTF">2020-10-20T11:35:51Z</dcterms:modified>
</cp:coreProperties>
</file>