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1" r:id="rId2"/>
  </p:sldMasterIdLst>
  <p:notesMasterIdLst>
    <p:notesMasterId r:id="rId62"/>
  </p:notesMasterIdLst>
  <p:sldIdLst>
    <p:sldId id="256" r:id="rId3"/>
    <p:sldId id="323" r:id="rId4"/>
    <p:sldId id="342" r:id="rId5"/>
    <p:sldId id="312" r:id="rId6"/>
    <p:sldId id="376" r:id="rId7"/>
    <p:sldId id="313" r:id="rId8"/>
    <p:sldId id="325" r:id="rId9"/>
    <p:sldId id="341" r:id="rId10"/>
    <p:sldId id="314" r:id="rId11"/>
    <p:sldId id="317" r:id="rId12"/>
    <p:sldId id="361" r:id="rId13"/>
    <p:sldId id="326" r:id="rId14"/>
    <p:sldId id="327" r:id="rId15"/>
    <p:sldId id="328" r:id="rId16"/>
    <p:sldId id="330" r:id="rId17"/>
    <p:sldId id="331" r:id="rId18"/>
    <p:sldId id="392" r:id="rId19"/>
    <p:sldId id="335" r:id="rId20"/>
    <p:sldId id="336" r:id="rId21"/>
    <p:sldId id="337" r:id="rId22"/>
    <p:sldId id="338" r:id="rId23"/>
    <p:sldId id="339" r:id="rId24"/>
    <p:sldId id="340" r:id="rId25"/>
    <p:sldId id="343" r:id="rId26"/>
    <p:sldId id="344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2" r:id="rId35"/>
    <p:sldId id="389" r:id="rId36"/>
    <p:sldId id="390" r:id="rId37"/>
    <p:sldId id="391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88" r:id="rId50"/>
    <p:sldId id="385" r:id="rId51"/>
    <p:sldId id="377" r:id="rId52"/>
    <p:sldId id="379" r:id="rId53"/>
    <p:sldId id="381" r:id="rId54"/>
    <p:sldId id="382" r:id="rId55"/>
    <p:sldId id="383" r:id="rId56"/>
    <p:sldId id="384" r:id="rId57"/>
    <p:sldId id="374" r:id="rId58"/>
    <p:sldId id="375" r:id="rId59"/>
    <p:sldId id="386" r:id="rId60"/>
    <p:sldId id="310" r:id="rId6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0413F9-5C67-4ABA-8C2C-6475D3C8F055}">
  <a:tblStyle styleId="{770413F9-5C67-4ABA-8C2C-6475D3C8F0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98217" autoAdjust="0"/>
  </p:normalViewPr>
  <p:slideViewPr>
    <p:cSldViewPr snapToGrid="0">
      <p:cViewPr varScale="1">
        <p:scale>
          <a:sx n="97" d="100"/>
          <a:sy n="97" d="100"/>
        </p:scale>
        <p:origin x="420" y="90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15951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35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018115d82_1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018115d82_1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00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938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972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029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 type="blank">
  <p:cSld name="TITLE + FOUR 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2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3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4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ctrTitle" idx="5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ctrTitle" idx="6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ctrTitle" idx="7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ctrTitle" idx="8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964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ubTitle" idx="2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179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BIG NUMBER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" name="Google Shape;172;p11"/>
          <p:cNvSpPr txBox="1">
            <a:spLocks noGrp="1"/>
          </p:cNvSpPr>
          <p:nvPr>
            <p:ph type="title" hasCustomPrompt="1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 idx="2" hasCustomPrompt="1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idx="3" hasCustomPrompt="1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9792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537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1_TITLE + THREE 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92" name="Google Shape;192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2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ctrTitle" idx="3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4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ctrTitle" idx="5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ctrTitle" idx="6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1460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TWO COLUMNS 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" name="Google Shape;225;p14"/>
          <p:cNvSpPr txBox="1">
            <a:spLocks noGrp="1"/>
          </p:cNvSpPr>
          <p:nvPr>
            <p:ph type="subTitle" idx="1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2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ctrTitle" idx="3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2886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368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ctrTitle" idx="4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ctrTitle" idx="5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6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7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subTitle" idx="8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ctrTitle" idx="9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ctrTitle" idx="13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ctrTitle" idx="14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ctrTitle" idx="15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981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5" name="Google Shape;285;p17"/>
          <p:cNvSpPr txBox="1">
            <a:spLocks noGrp="1"/>
          </p:cNvSpPr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300"/>
              </a:spcBef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n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Freepik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>
              <a:spcBef>
                <a:spcPts val="300"/>
              </a:spcBef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866369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1_TITLE + BULLET POINT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90" name="Google Shape;29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8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body" idx="1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body" idx="2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87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84600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7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00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OPEN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893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539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357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03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7" r:id="rId4"/>
    <p:sldLayoutId id="214748369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99155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file:///D:\Faculty\Web%20Content%202020-2021\1-%20INTRO%20&amp;%20HTML\W3school\html\tryit55a3.html%3ffilename=tryhtml_head_bas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bc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3600" dirty="0">
                <a:solidFill>
                  <a:schemeClr val="dk2"/>
                </a:solidFill>
              </a:rPr>
              <a:t>SE 1 (Web Development Course)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S</a:t>
            </a:r>
            <a:r>
              <a:rPr lang="en" dirty="0" smtClean="0">
                <a:solidFill>
                  <a:schemeClr val="dk1"/>
                </a:solidFill>
              </a:rPr>
              <a:t>ection 2 (HTML &amp; HTML5)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Simple example 1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1" y="186093"/>
            <a:ext cx="7582958" cy="48679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6" y="1313481"/>
            <a:ext cx="7535327" cy="201958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30184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vs. HTML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HTML 5 </a:t>
            </a:r>
            <a:endParaRPr lang="en-US" sz="1600" dirty="0" smtClean="0"/>
          </a:p>
          <a:p>
            <a:pPr lvl="1"/>
            <a:r>
              <a:rPr lang="en-US" sz="1200" dirty="0" smtClean="0"/>
              <a:t>is </a:t>
            </a:r>
            <a:r>
              <a:rPr lang="en-US" sz="1200" dirty="0"/>
              <a:t>the latest version of HTML and has a lot of improved features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has </a:t>
            </a:r>
            <a:r>
              <a:rPr lang="en-US" sz="1200" dirty="0"/>
              <a:t>introduced a bunch of new elements and attributes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provides </a:t>
            </a:r>
            <a:r>
              <a:rPr lang="en-US" sz="1200" dirty="0"/>
              <a:t>support to CSS3, video, audio, and graphics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Here, differences </a:t>
            </a:r>
            <a:r>
              <a:rPr lang="en-US" sz="1200" dirty="0"/>
              <a:t>between HTML5 and HTML 4.01, commonly called HTML now.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10" y="4075"/>
            <a:ext cx="1405975" cy="129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0"/>
            <a:ext cx="677852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1" y="576728"/>
            <a:ext cx="6778520" cy="456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7"/>
          <p:cNvSpPr/>
          <p:nvPr/>
        </p:nvSpPr>
        <p:spPr>
          <a:xfrm>
            <a:off x="1719775" y="943575"/>
            <a:ext cx="5753100" cy="2567700"/>
          </a:xfrm>
          <a:prstGeom prst="roundRect">
            <a:avLst>
              <a:gd name="adj" fmla="val 13942"/>
            </a:avLst>
          </a:prstGeom>
          <a:solidFill>
            <a:srgbClr val="FED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CC0066"/>
                </a:solidFill>
                <a:latin typeface="Arabic Typesetting" pitchFamily="66" charset="-78"/>
                <a:cs typeface="Arabic Typesetting" pitchFamily="66" charset="-78"/>
              </a:rPr>
              <a:t>Now, let us know &amp; practice more about HTML tags</a:t>
            </a:r>
            <a:endParaRPr sz="3200" b="1" dirty="0">
              <a:solidFill>
                <a:srgbClr val="CC0066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713" name="Google Shape;713;p27"/>
          <p:cNvSpPr/>
          <p:nvPr/>
        </p:nvSpPr>
        <p:spPr>
          <a:xfrm rot="5400000">
            <a:off x="3231160" y="-725757"/>
            <a:ext cx="2719813" cy="5876268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27"/>
          <p:cNvGrpSpPr/>
          <p:nvPr/>
        </p:nvGrpSpPr>
        <p:grpSpPr>
          <a:xfrm>
            <a:off x="7310554" y="3083910"/>
            <a:ext cx="1862374" cy="2056521"/>
            <a:chOff x="7281641" y="1136546"/>
            <a:chExt cx="892968" cy="986057"/>
          </a:xfrm>
        </p:grpSpPr>
        <p:sp>
          <p:nvSpPr>
            <p:cNvPr id="715" name="Google Shape;715;p27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33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 tags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400" b="1" dirty="0" smtClean="0"/>
              <a:t>Are </a:t>
            </a:r>
            <a:r>
              <a:rPr lang="en-US" sz="1400" b="1" dirty="0" smtClean="0">
                <a:solidFill>
                  <a:schemeClr val="bg2"/>
                </a:solidFill>
              </a:rPr>
              <a:t>titles</a:t>
            </a:r>
            <a:r>
              <a:rPr lang="en-US" sz="1400" b="1" dirty="0" smtClean="0"/>
              <a:t> or </a:t>
            </a:r>
            <a:r>
              <a:rPr lang="en-US" sz="1400" b="1" dirty="0" smtClean="0">
                <a:solidFill>
                  <a:schemeClr val="bg2"/>
                </a:solidFill>
              </a:rPr>
              <a:t>subtitles</a:t>
            </a:r>
            <a:r>
              <a:rPr lang="en-US" sz="1400" b="1" dirty="0" smtClean="0"/>
              <a:t> which you want to display on the webpage </a:t>
            </a:r>
          </a:p>
          <a:p>
            <a:pPr>
              <a:spcBef>
                <a:spcPts val="1200"/>
              </a:spcBef>
            </a:pPr>
            <a:r>
              <a:rPr lang="en-US" sz="1400" b="1" dirty="0" smtClean="0"/>
              <a:t>Are defined from </a:t>
            </a:r>
            <a:r>
              <a:rPr lang="en-US" sz="1400" b="1" dirty="0" smtClean="0">
                <a:solidFill>
                  <a:schemeClr val="bg2"/>
                </a:solidFill>
              </a:rPr>
              <a:t>&lt;h1&gt; </a:t>
            </a:r>
            <a:r>
              <a:rPr lang="en-US" sz="1400" b="1" dirty="0" smtClean="0"/>
              <a:t>to </a:t>
            </a:r>
            <a:r>
              <a:rPr lang="en-US" sz="1400" b="1" dirty="0" smtClean="0">
                <a:solidFill>
                  <a:schemeClr val="bg2"/>
                </a:solidFill>
              </a:rPr>
              <a:t>&lt;h6&gt; </a:t>
            </a:r>
            <a:r>
              <a:rPr lang="en-US" sz="1400" b="1" dirty="0" smtClean="0"/>
              <a:t>tags </a:t>
            </a:r>
          </a:p>
          <a:p>
            <a:pPr lvl="1">
              <a:spcBef>
                <a:spcPts val="1200"/>
              </a:spcBef>
            </a:pPr>
            <a:r>
              <a:rPr lang="en-US" sz="1400" b="1" dirty="0" smtClean="0"/>
              <a:t>&lt;</a:t>
            </a:r>
            <a:r>
              <a:rPr lang="en-US" sz="1400" b="1" dirty="0" smtClean="0">
                <a:solidFill>
                  <a:schemeClr val="bg2"/>
                </a:solidFill>
              </a:rPr>
              <a:t>h1</a:t>
            </a:r>
            <a:r>
              <a:rPr lang="en-US" sz="1400" b="1" dirty="0" smtClean="0"/>
              <a:t>&gt; tag is used for the main headings, then </a:t>
            </a:r>
            <a:r>
              <a:rPr lang="en-US" sz="1400" b="1" dirty="0" smtClean="0">
                <a:solidFill>
                  <a:schemeClr val="bg2"/>
                </a:solidFill>
              </a:rPr>
              <a:t>&lt;h2&gt;</a:t>
            </a:r>
            <a:r>
              <a:rPr lang="en-US" sz="1400" b="1" dirty="0" smtClean="0"/>
              <a:t> for less heading and so on.</a:t>
            </a:r>
          </a:p>
          <a:p>
            <a:pPr lvl="1">
              <a:spcBef>
                <a:spcPts val="1200"/>
              </a:spcBef>
            </a:pPr>
            <a:r>
              <a:rPr lang="en-US" sz="1400" b="1" dirty="0" smtClean="0"/>
              <a:t>Are have </a:t>
            </a:r>
            <a:r>
              <a:rPr lang="en-US" sz="1400" b="1" dirty="0" smtClean="0">
                <a:solidFill>
                  <a:schemeClr val="bg2"/>
                </a:solidFill>
              </a:rPr>
              <a:t>default size </a:t>
            </a:r>
            <a:r>
              <a:rPr lang="en-US" sz="1400" b="1" dirty="0" smtClean="0"/>
              <a:t>but you </a:t>
            </a:r>
            <a:r>
              <a:rPr lang="en-US" sz="1400" b="1" dirty="0" smtClean="0">
                <a:solidFill>
                  <a:schemeClr val="bg2"/>
                </a:solidFill>
              </a:rPr>
              <a:t>can control </a:t>
            </a:r>
            <a:r>
              <a:rPr lang="en-US" sz="1400" b="1" dirty="0" smtClean="0"/>
              <a:t>the </a:t>
            </a:r>
            <a:r>
              <a:rPr lang="en-US" sz="1400" b="1" dirty="0" smtClean="0">
                <a:solidFill>
                  <a:schemeClr val="bg2"/>
                </a:solidFill>
              </a:rPr>
              <a:t>font size </a:t>
            </a:r>
            <a:r>
              <a:rPr lang="en-US" sz="1400" b="1" dirty="0" smtClean="0"/>
              <a:t>using the </a:t>
            </a:r>
            <a:r>
              <a:rPr lang="en-US" sz="1400" b="1" dirty="0" smtClean="0">
                <a:solidFill>
                  <a:schemeClr val="bg2"/>
                </a:solidFill>
              </a:rPr>
              <a:t>style</a:t>
            </a:r>
            <a:r>
              <a:rPr lang="en-US" sz="1400" b="1" dirty="0" smtClean="0"/>
              <a:t> attribute</a:t>
            </a:r>
          </a:p>
          <a:p>
            <a:pPr>
              <a:spcBef>
                <a:spcPts val="1200"/>
              </a:spcBef>
            </a:pPr>
            <a:r>
              <a:rPr lang="en-US" sz="1400" b="1" dirty="0" smtClean="0"/>
              <a:t>Example:</a:t>
            </a:r>
          </a:p>
          <a:p>
            <a:pPr lvl="1">
              <a:spcBef>
                <a:spcPts val="1200"/>
              </a:spcBef>
            </a:pPr>
            <a:r>
              <a:rPr lang="en-US" sz="1400" b="1" dirty="0" smtClean="0"/>
              <a:t>Use the same html file or create another one  </a:t>
            </a:r>
          </a:p>
          <a:p>
            <a:pPr lvl="1">
              <a:spcBef>
                <a:spcPts val="1200"/>
              </a:spcBef>
            </a:pPr>
            <a:r>
              <a:rPr lang="en-US" sz="1400" b="1" dirty="0" smtClean="0"/>
              <a:t>inside the &lt;</a:t>
            </a:r>
            <a:r>
              <a:rPr lang="en-US" sz="1400" b="1" dirty="0" smtClean="0">
                <a:solidFill>
                  <a:schemeClr val="bg2"/>
                </a:solidFill>
              </a:rPr>
              <a:t>body</a:t>
            </a:r>
            <a:r>
              <a:rPr lang="en-US" sz="1400" b="1" dirty="0" smtClean="0"/>
              <a:t>&gt; tag  write the following code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725"/>
            <a:ext cx="9144000" cy="2593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899"/>
            <a:ext cx="7935432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6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Paragraphs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paragraph </a:t>
            </a:r>
            <a:r>
              <a:rPr lang="en-US" sz="1400" b="1" dirty="0" smtClean="0">
                <a:solidFill>
                  <a:schemeClr val="bg2"/>
                </a:solidFill>
              </a:rPr>
              <a:t>&lt;p&gt;</a:t>
            </a:r>
            <a:r>
              <a:rPr lang="en-US" dirty="0" smtClean="0"/>
              <a:t> always </a:t>
            </a:r>
            <a:r>
              <a:rPr lang="en-US" b="1" dirty="0"/>
              <a:t>starts</a:t>
            </a:r>
            <a:r>
              <a:rPr lang="en-US" dirty="0"/>
              <a:t> on a </a:t>
            </a:r>
            <a:r>
              <a:rPr lang="en-US" b="1" dirty="0"/>
              <a:t>new line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is usually a block of </a:t>
            </a:r>
            <a:r>
              <a:rPr lang="en-US" dirty="0" smtClean="0"/>
              <a:t>text </a:t>
            </a:r>
            <a:r>
              <a:rPr lang="en-US" sz="1800" b="1" dirty="0">
                <a:solidFill>
                  <a:srgbClr val="CC0066"/>
                </a:solidFill>
              </a:rPr>
              <a:t>(example 1 ).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Browsers 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/>
              <a:t>automatically </a:t>
            </a:r>
            <a:r>
              <a:rPr lang="en-US" sz="1200" dirty="0"/>
              <a:t>add some </a:t>
            </a:r>
            <a:r>
              <a:rPr lang="en-US" sz="1200" b="1" dirty="0"/>
              <a:t>white space </a:t>
            </a:r>
            <a:r>
              <a:rPr lang="en-US" sz="1200" dirty="0"/>
              <a:t>(a margin) before and after </a:t>
            </a:r>
            <a:r>
              <a:rPr lang="en-US" sz="1200" dirty="0" smtClean="0"/>
              <a:t>a paragraph.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The browser will </a:t>
            </a:r>
            <a:r>
              <a:rPr lang="en-US" sz="1200" dirty="0" smtClean="0"/>
              <a:t>automatically </a:t>
            </a:r>
            <a:r>
              <a:rPr lang="en-US" sz="1200" b="1" dirty="0"/>
              <a:t>remove any extra spaces </a:t>
            </a:r>
            <a:r>
              <a:rPr lang="en-US" sz="1200" dirty="0"/>
              <a:t>and </a:t>
            </a:r>
            <a:r>
              <a:rPr lang="en-US" sz="1200" b="1" dirty="0"/>
              <a:t>lines</a:t>
            </a:r>
            <a:r>
              <a:rPr lang="en-US" sz="1200" dirty="0"/>
              <a:t> when the page is </a:t>
            </a:r>
            <a:r>
              <a:rPr lang="en-US" sz="1200" dirty="0" smtClean="0"/>
              <a:t>displayed </a:t>
            </a:r>
            <a:r>
              <a:rPr lang="en-US" b="1" dirty="0">
                <a:solidFill>
                  <a:srgbClr val="CC0066"/>
                </a:solidFill>
              </a:rPr>
              <a:t>(example </a:t>
            </a:r>
            <a:r>
              <a:rPr lang="en-US" b="1" dirty="0" smtClean="0">
                <a:solidFill>
                  <a:srgbClr val="CC0066"/>
                </a:solidFill>
              </a:rPr>
              <a:t>2 </a:t>
            </a:r>
            <a:r>
              <a:rPr lang="en-US" b="1" dirty="0">
                <a:solidFill>
                  <a:srgbClr val="CC0066"/>
                </a:solidFill>
              </a:rPr>
              <a:t>).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HTML Horizontal </a:t>
            </a:r>
            <a:r>
              <a:rPr lang="en-US" dirty="0" smtClean="0"/>
              <a:t>Rules: </a:t>
            </a:r>
            <a:r>
              <a:rPr lang="en-US" sz="1400" b="1" dirty="0" smtClean="0">
                <a:solidFill>
                  <a:schemeClr val="bg2"/>
                </a:solidFill>
              </a:rPr>
              <a:t>&lt;</a:t>
            </a:r>
            <a:r>
              <a:rPr lang="en-US" sz="1400" b="1" dirty="0" err="1" smtClean="0">
                <a:solidFill>
                  <a:schemeClr val="bg2"/>
                </a:solidFill>
              </a:rPr>
              <a:t>hr</a:t>
            </a:r>
            <a:r>
              <a:rPr lang="en-US" sz="1400" b="1" dirty="0" smtClean="0">
                <a:solidFill>
                  <a:schemeClr val="bg2"/>
                </a:solidFill>
              </a:rPr>
              <a:t>&gt; </a:t>
            </a:r>
            <a:r>
              <a:rPr lang="en-US" b="1" dirty="0" smtClean="0">
                <a:solidFill>
                  <a:schemeClr val="bg2"/>
                </a:solidFill>
              </a:rPr>
              <a:t>tag </a:t>
            </a:r>
            <a:r>
              <a:rPr lang="en-US" sz="1600" b="1" dirty="0">
                <a:solidFill>
                  <a:srgbClr val="CC0066"/>
                </a:solidFill>
              </a:rPr>
              <a:t>(example 3 ).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The </a:t>
            </a:r>
            <a:r>
              <a:rPr lang="en-US" sz="1400" b="1" dirty="0">
                <a:solidFill>
                  <a:schemeClr val="bg2"/>
                </a:solidFill>
              </a:rPr>
              <a:t>&lt;</a:t>
            </a:r>
            <a:r>
              <a:rPr lang="en-US" sz="1400" b="1" dirty="0" err="1">
                <a:solidFill>
                  <a:schemeClr val="bg2"/>
                </a:solidFill>
              </a:rPr>
              <a:t>hr</a:t>
            </a:r>
            <a:r>
              <a:rPr lang="en-US" sz="1400" b="1" dirty="0">
                <a:solidFill>
                  <a:schemeClr val="bg2"/>
                </a:solidFill>
              </a:rPr>
              <a:t>&gt; </a:t>
            </a:r>
            <a:r>
              <a:rPr lang="en-US" sz="1400" b="1" dirty="0"/>
              <a:t>tag </a:t>
            </a:r>
            <a:r>
              <a:rPr lang="en-US" sz="1200" dirty="0"/>
              <a:t>is an </a:t>
            </a:r>
            <a:r>
              <a:rPr lang="en-US" sz="1200" b="1" dirty="0"/>
              <a:t>empty tag </a:t>
            </a:r>
            <a:r>
              <a:rPr lang="en-US" sz="1200" dirty="0"/>
              <a:t>which defines </a:t>
            </a:r>
            <a:r>
              <a:rPr lang="en-US" sz="1200" b="1" dirty="0"/>
              <a:t>a thematic break </a:t>
            </a:r>
            <a:r>
              <a:rPr lang="en-US" sz="1200" dirty="0"/>
              <a:t>in an HTML page to separate content </a:t>
            </a:r>
            <a:r>
              <a:rPr lang="en-US" sz="1200" dirty="0" smtClean="0"/>
              <a:t>in </a:t>
            </a:r>
            <a:r>
              <a:rPr lang="en-US" sz="1200" dirty="0"/>
              <a:t>an HTML </a:t>
            </a:r>
            <a:r>
              <a:rPr lang="en-US" sz="1200" dirty="0" smtClean="0"/>
              <a:t>page</a:t>
            </a:r>
          </a:p>
          <a:p>
            <a:pPr>
              <a:spcBef>
                <a:spcPts val="600"/>
              </a:spcBef>
            </a:pPr>
            <a:r>
              <a:rPr lang="en-US" sz="1050" dirty="0"/>
              <a:t>The HTML </a:t>
            </a:r>
            <a:r>
              <a:rPr lang="en-US" b="1" dirty="0">
                <a:solidFill>
                  <a:schemeClr val="bg2"/>
                </a:solidFill>
              </a:rPr>
              <a:t>&lt;</a:t>
            </a:r>
            <a:r>
              <a:rPr lang="en-US" b="1" dirty="0" err="1">
                <a:solidFill>
                  <a:schemeClr val="bg2"/>
                </a:solidFill>
              </a:rPr>
              <a:t>br</a:t>
            </a:r>
            <a:r>
              <a:rPr lang="en-US" b="1" dirty="0">
                <a:solidFill>
                  <a:schemeClr val="bg2"/>
                </a:solidFill>
              </a:rPr>
              <a:t>&gt; </a:t>
            </a:r>
            <a:r>
              <a:rPr lang="en-US" sz="1050" b="1" dirty="0"/>
              <a:t>element </a:t>
            </a:r>
            <a:r>
              <a:rPr lang="en-US" sz="1050" dirty="0"/>
              <a:t>defines a line </a:t>
            </a:r>
            <a:r>
              <a:rPr lang="en-US" sz="1050" dirty="0" smtClean="0"/>
              <a:t>break (new line) without </a:t>
            </a:r>
            <a:r>
              <a:rPr lang="en-US" sz="1050" dirty="0"/>
              <a:t>starting a new </a:t>
            </a:r>
            <a:r>
              <a:rPr lang="en-US" sz="1050" dirty="0" smtClean="0"/>
              <a:t>paragraph</a:t>
            </a:r>
          </a:p>
          <a:p>
            <a:pPr>
              <a:spcBef>
                <a:spcPts val="600"/>
              </a:spcBef>
            </a:pPr>
            <a:r>
              <a:rPr lang="en-US" dirty="0"/>
              <a:t>The HTML </a:t>
            </a:r>
            <a:r>
              <a:rPr lang="en-US" sz="1400" b="1" dirty="0">
                <a:solidFill>
                  <a:schemeClr val="bg2"/>
                </a:solidFill>
              </a:rPr>
              <a:t>&lt;pre&gt; </a:t>
            </a:r>
            <a:r>
              <a:rPr lang="en-US" b="1" dirty="0"/>
              <a:t>element </a:t>
            </a:r>
            <a:r>
              <a:rPr lang="en-US" dirty="0"/>
              <a:t>defines </a:t>
            </a:r>
            <a:r>
              <a:rPr lang="en-US" b="1" dirty="0"/>
              <a:t>preformatted</a:t>
            </a:r>
            <a:r>
              <a:rPr lang="en-US" dirty="0"/>
              <a:t> text which s displayed in a fixed-width font (usually Courier), and it preserves both spaces and </a:t>
            </a:r>
            <a:r>
              <a:rPr lang="en-US" dirty="0" smtClean="0"/>
              <a:t>line breaks</a:t>
            </a:r>
            <a:r>
              <a:rPr lang="en-US" sz="1400" dirty="0" smtClean="0"/>
              <a:t> </a:t>
            </a:r>
            <a:r>
              <a:rPr lang="en-US" sz="1400" b="1" dirty="0">
                <a:solidFill>
                  <a:srgbClr val="CC0066"/>
                </a:solidFill>
              </a:rPr>
              <a:t>(example </a:t>
            </a:r>
            <a:r>
              <a:rPr lang="en-US" sz="1400" b="1" dirty="0" smtClean="0">
                <a:solidFill>
                  <a:srgbClr val="CC0066"/>
                </a:solidFill>
              </a:rPr>
              <a:t>4)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7" y="0"/>
            <a:ext cx="9144000" cy="501353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0357" y="0"/>
            <a:ext cx="9064487" cy="490458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67" y="812061"/>
            <a:ext cx="6001588" cy="34104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60" y="471193"/>
            <a:ext cx="4308202" cy="4201111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2082660" y="1560443"/>
            <a:ext cx="1505366" cy="64604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3588026" y="1620081"/>
            <a:ext cx="1908313" cy="5168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 1 output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2082659" y="2289316"/>
            <a:ext cx="3413679" cy="22795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5496339" y="2136916"/>
            <a:ext cx="1908313" cy="5168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 2 output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2085974" y="2570922"/>
            <a:ext cx="3413679" cy="103698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>
            <a:off x="5499654" y="2830994"/>
            <a:ext cx="1908313" cy="5168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 3 output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2951922" y="3657588"/>
            <a:ext cx="2700131" cy="77690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5652053" y="3787623"/>
            <a:ext cx="1908313" cy="5168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 4 output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9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&amp; Colors (1-2)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HTML </a:t>
            </a:r>
            <a:r>
              <a:rPr lang="en-US" sz="1600" b="1" dirty="0"/>
              <a:t>style attribute </a:t>
            </a:r>
            <a:r>
              <a:rPr lang="en-US" dirty="0"/>
              <a:t>is used to add styles to an element, such as </a:t>
            </a:r>
            <a:r>
              <a:rPr lang="en-US" b="1" dirty="0"/>
              <a:t>color</a:t>
            </a:r>
            <a:r>
              <a:rPr lang="en-US" dirty="0"/>
              <a:t>, </a:t>
            </a:r>
            <a:r>
              <a:rPr lang="en-US" b="1" dirty="0"/>
              <a:t>font</a:t>
            </a:r>
            <a:r>
              <a:rPr lang="en-US" dirty="0"/>
              <a:t>, </a:t>
            </a:r>
            <a:r>
              <a:rPr lang="en-US" b="1" dirty="0"/>
              <a:t>size</a:t>
            </a:r>
            <a:r>
              <a:rPr lang="en-US" dirty="0"/>
              <a:t>, and </a:t>
            </a:r>
            <a:r>
              <a:rPr lang="en-US" b="1" dirty="0"/>
              <a:t>more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600" b="1" dirty="0"/>
              <a:t>Style</a:t>
            </a:r>
            <a:r>
              <a:rPr lang="en-US" dirty="0" smtClean="0"/>
              <a:t> </a:t>
            </a:r>
            <a:r>
              <a:rPr lang="en-US" sz="1600" b="1" dirty="0"/>
              <a:t>attribute</a:t>
            </a:r>
            <a:r>
              <a:rPr lang="en-US" dirty="0" smtClean="0"/>
              <a:t> </a:t>
            </a:r>
            <a:r>
              <a:rPr lang="en-US" b="1" dirty="0" smtClean="0"/>
              <a:t>syntax</a:t>
            </a:r>
            <a:r>
              <a:rPr lang="en-US" dirty="0" smtClean="0"/>
              <a:t>: </a:t>
            </a:r>
            <a:r>
              <a:rPr lang="en-US" sz="1400" b="1" dirty="0">
                <a:solidFill>
                  <a:schemeClr val="bg2"/>
                </a:solidFill>
              </a:rPr>
              <a:t>&lt;</a:t>
            </a:r>
            <a:r>
              <a:rPr lang="en-US" sz="1400" b="1" i="1" dirty="0" err="1" smtClean="0">
                <a:solidFill>
                  <a:schemeClr val="bg2"/>
                </a:solidFill>
              </a:rPr>
              <a:t>tagname</a:t>
            </a:r>
            <a:r>
              <a:rPr lang="en-US" sz="1400" b="1" i="1" dirty="0" smtClean="0">
                <a:solidFill>
                  <a:schemeClr val="bg2"/>
                </a:solidFill>
              </a:rPr>
              <a:t> </a:t>
            </a:r>
            <a:r>
              <a:rPr lang="en-US" sz="1400" b="1" dirty="0">
                <a:solidFill>
                  <a:schemeClr val="bg2"/>
                </a:solidFill>
              </a:rPr>
              <a:t>style="</a:t>
            </a:r>
            <a:r>
              <a:rPr lang="en-US" sz="1400" b="1" i="1" dirty="0" err="1">
                <a:solidFill>
                  <a:schemeClr val="bg2"/>
                </a:solidFill>
              </a:rPr>
              <a:t>property</a:t>
            </a:r>
            <a:r>
              <a:rPr lang="en-US" sz="1400" b="1" dirty="0" err="1">
                <a:solidFill>
                  <a:schemeClr val="bg2"/>
                </a:solidFill>
              </a:rPr>
              <a:t>:</a:t>
            </a:r>
            <a:r>
              <a:rPr lang="en-US" sz="1400" b="1" i="1" dirty="0" err="1">
                <a:solidFill>
                  <a:schemeClr val="bg2"/>
                </a:solidFill>
              </a:rPr>
              <a:t>value</a:t>
            </a:r>
            <a:r>
              <a:rPr lang="en-US" sz="1400" b="1" i="1" dirty="0" smtClean="0">
                <a:solidFill>
                  <a:schemeClr val="bg2"/>
                </a:solidFill>
              </a:rPr>
              <a:t>;</a:t>
            </a:r>
            <a:r>
              <a:rPr lang="en-US" sz="1400" b="1" dirty="0" smtClean="0">
                <a:solidFill>
                  <a:schemeClr val="bg2"/>
                </a:solidFill>
              </a:rPr>
              <a:t>"&gt;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The </a:t>
            </a:r>
            <a:r>
              <a:rPr lang="en-US" sz="1200" b="1" i="1" dirty="0"/>
              <a:t>property </a:t>
            </a:r>
            <a:r>
              <a:rPr lang="en-US" sz="1200" dirty="0"/>
              <a:t>is a </a:t>
            </a:r>
            <a:r>
              <a:rPr lang="en-US" sz="1200" b="1" dirty="0"/>
              <a:t>CSS</a:t>
            </a:r>
            <a:r>
              <a:rPr lang="en-US" sz="1200" dirty="0"/>
              <a:t> property. The </a:t>
            </a:r>
            <a:r>
              <a:rPr lang="en-US" sz="1200" b="1" i="1" dirty="0"/>
              <a:t>value </a:t>
            </a:r>
            <a:r>
              <a:rPr lang="en-US" sz="1200" dirty="0"/>
              <a:t>is a CSS value</a:t>
            </a:r>
            <a:r>
              <a:rPr lang="en-US" sz="12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1200" b="1" dirty="0" smtClean="0">
                <a:solidFill>
                  <a:schemeClr val="bg2"/>
                </a:solidFill>
              </a:rPr>
              <a:t>Examples:</a:t>
            </a:r>
          </a:p>
          <a:p>
            <a:pPr lvl="2">
              <a:spcBef>
                <a:spcPts val="600"/>
              </a:spcBef>
            </a:pPr>
            <a:r>
              <a:rPr lang="en-US" sz="1200" b="1" dirty="0"/>
              <a:t>Background</a:t>
            </a:r>
            <a:r>
              <a:rPr lang="en-US" sz="1200" dirty="0"/>
              <a:t> </a:t>
            </a:r>
            <a:r>
              <a:rPr lang="en-US" sz="1200" dirty="0" smtClean="0"/>
              <a:t>Color: The </a:t>
            </a:r>
            <a:r>
              <a:rPr lang="en-US" sz="1200" dirty="0"/>
              <a:t>CSS </a:t>
            </a:r>
            <a:r>
              <a:rPr lang="en-US" sz="1400" b="1" dirty="0">
                <a:solidFill>
                  <a:schemeClr val="bg2"/>
                </a:solidFill>
              </a:rPr>
              <a:t>background-color</a:t>
            </a:r>
            <a:r>
              <a:rPr lang="en-US" sz="1200" b="1" dirty="0"/>
              <a:t> property </a:t>
            </a:r>
            <a:r>
              <a:rPr lang="en-US" sz="1200" dirty="0"/>
              <a:t>defines the background color for an HTML element</a:t>
            </a:r>
            <a:r>
              <a:rPr lang="en-US" sz="1400" dirty="0" smtClean="0"/>
              <a:t>.</a:t>
            </a:r>
          </a:p>
          <a:p>
            <a:pPr lvl="3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&lt;body </a:t>
            </a:r>
            <a:r>
              <a:rPr lang="en-US" sz="1200" dirty="0">
                <a:solidFill>
                  <a:schemeClr val="bg2"/>
                </a:solidFill>
              </a:rPr>
              <a:t>style="</a:t>
            </a:r>
            <a:r>
              <a:rPr lang="en-US" sz="1200" dirty="0" err="1">
                <a:solidFill>
                  <a:schemeClr val="bg2"/>
                </a:solidFill>
              </a:rPr>
              <a:t>background-color:powderblue</a:t>
            </a:r>
            <a:r>
              <a:rPr lang="en-US" sz="1200" dirty="0" smtClean="0">
                <a:solidFill>
                  <a:schemeClr val="bg2"/>
                </a:solidFill>
              </a:rPr>
              <a:t>;"</a:t>
            </a:r>
            <a:r>
              <a:rPr lang="en-US" sz="1200" dirty="0" smtClean="0">
                <a:solidFill>
                  <a:schemeClr val="tx1"/>
                </a:solidFill>
              </a:rPr>
              <a:t>&gt;</a:t>
            </a:r>
          </a:p>
          <a:p>
            <a:pPr lvl="2">
              <a:spcBef>
                <a:spcPts val="600"/>
              </a:spcBef>
            </a:pPr>
            <a:r>
              <a:rPr lang="en-US" sz="1200" b="1" dirty="0"/>
              <a:t>Text</a:t>
            </a:r>
            <a:r>
              <a:rPr lang="en-US" sz="1200" dirty="0"/>
              <a:t> </a:t>
            </a:r>
            <a:r>
              <a:rPr lang="en-US" sz="1200" dirty="0" smtClean="0"/>
              <a:t>Color: The </a:t>
            </a:r>
            <a:r>
              <a:rPr lang="en-US" sz="1200" dirty="0"/>
              <a:t>CSS </a:t>
            </a:r>
            <a:r>
              <a:rPr lang="en-US" sz="1400" b="1" dirty="0">
                <a:solidFill>
                  <a:schemeClr val="bg2"/>
                </a:solidFill>
              </a:rPr>
              <a:t>color property </a:t>
            </a:r>
            <a:r>
              <a:rPr lang="en-US" sz="1200" dirty="0"/>
              <a:t>defines the text color for an HTML </a:t>
            </a:r>
            <a:r>
              <a:rPr lang="en-US" sz="1200" dirty="0" smtClean="0"/>
              <a:t>element</a:t>
            </a:r>
          </a:p>
          <a:p>
            <a:pPr lvl="3">
              <a:spcBef>
                <a:spcPts val="600"/>
              </a:spcBef>
            </a:pPr>
            <a:r>
              <a:rPr lang="en-US" sz="1200" dirty="0" smtClean="0"/>
              <a:t>&lt;h1 </a:t>
            </a:r>
            <a:r>
              <a:rPr lang="en-US" sz="1200" dirty="0">
                <a:solidFill>
                  <a:schemeClr val="bg2"/>
                </a:solidFill>
              </a:rPr>
              <a:t>style="</a:t>
            </a:r>
            <a:r>
              <a:rPr lang="en-US" sz="1200" dirty="0" err="1" smtClean="0">
                <a:solidFill>
                  <a:schemeClr val="bg2"/>
                </a:solidFill>
              </a:rPr>
              <a:t>color:red</a:t>
            </a:r>
            <a:r>
              <a:rPr lang="en-US" sz="1200" dirty="0" smtClean="0"/>
              <a:t>;"&gt;</a:t>
            </a:r>
            <a:r>
              <a:rPr lang="en-US" sz="1200" dirty="0"/>
              <a:t>This is a </a:t>
            </a:r>
            <a:r>
              <a:rPr lang="en-US" sz="1200" dirty="0" smtClean="0"/>
              <a:t>red heading</a:t>
            </a:r>
            <a:r>
              <a:rPr lang="en-US" sz="1200" dirty="0"/>
              <a:t>&lt;/h1</a:t>
            </a:r>
            <a:r>
              <a:rPr lang="en-US" sz="1200" dirty="0" smtClean="0"/>
              <a:t>&gt;</a:t>
            </a:r>
          </a:p>
          <a:p>
            <a:pPr lvl="2">
              <a:spcBef>
                <a:spcPts val="1200"/>
              </a:spcBef>
            </a:pPr>
            <a:r>
              <a:rPr lang="en-US" sz="1200" b="1" dirty="0"/>
              <a:t>Text </a:t>
            </a:r>
            <a:r>
              <a:rPr lang="en-US" sz="1200" b="1" dirty="0" smtClean="0"/>
              <a:t>Size </a:t>
            </a:r>
            <a:r>
              <a:rPr lang="en-US" sz="1200" dirty="0" smtClean="0"/>
              <a:t>using </a:t>
            </a:r>
            <a:r>
              <a:rPr lang="en-US" sz="1400" b="1" dirty="0">
                <a:solidFill>
                  <a:schemeClr val="bg2"/>
                </a:solidFill>
              </a:rPr>
              <a:t>font-size</a:t>
            </a:r>
            <a:r>
              <a:rPr lang="en-US" sz="1200" dirty="0"/>
              <a:t> </a:t>
            </a:r>
            <a:r>
              <a:rPr lang="en-US" sz="1200" dirty="0" smtClean="0"/>
              <a:t>property: </a:t>
            </a:r>
            <a:r>
              <a:rPr lang="en-US" sz="1200" dirty="0"/>
              <a:t>&lt;h1 </a:t>
            </a:r>
            <a:r>
              <a:rPr lang="en-US" sz="1200" dirty="0">
                <a:solidFill>
                  <a:schemeClr val="bg2"/>
                </a:solidFill>
              </a:rPr>
              <a:t>style="font-size:300%;"</a:t>
            </a:r>
            <a:r>
              <a:rPr lang="en-US" sz="1200" dirty="0"/>
              <a:t>&gt;This is a heading&lt;/h1</a:t>
            </a:r>
            <a:r>
              <a:rPr lang="en-US" sz="1200" dirty="0" smtClean="0"/>
              <a:t>&gt;</a:t>
            </a:r>
          </a:p>
          <a:p>
            <a:pPr lvl="2">
              <a:spcBef>
                <a:spcPts val="1200"/>
              </a:spcBef>
            </a:pPr>
            <a:r>
              <a:rPr lang="en-US" sz="1200" b="1" dirty="0"/>
              <a:t>Text</a:t>
            </a:r>
            <a:r>
              <a:rPr lang="en-US" sz="1200" dirty="0"/>
              <a:t> </a:t>
            </a:r>
            <a:r>
              <a:rPr lang="en-US" sz="1200" b="1" dirty="0" smtClean="0"/>
              <a:t>Alignment</a:t>
            </a:r>
            <a:r>
              <a:rPr lang="en-US" sz="1200" dirty="0" smtClean="0"/>
              <a:t>: </a:t>
            </a:r>
            <a:r>
              <a:rPr lang="en-US" sz="1200" dirty="0"/>
              <a:t>&lt;h1 </a:t>
            </a:r>
            <a:r>
              <a:rPr lang="en-US" sz="1200" dirty="0">
                <a:solidFill>
                  <a:schemeClr val="bg2"/>
                </a:solidFill>
              </a:rPr>
              <a:t>style="</a:t>
            </a:r>
            <a:r>
              <a:rPr lang="en-US" sz="1200" dirty="0" err="1">
                <a:solidFill>
                  <a:schemeClr val="bg2"/>
                </a:solidFill>
              </a:rPr>
              <a:t>text-align:center</a:t>
            </a:r>
            <a:r>
              <a:rPr lang="en-US" sz="1200" dirty="0">
                <a:solidFill>
                  <a:schemeClr val="bg2"/>
                </a:solidFill>
              </a:rPr>
              <a:t>;"</a:t>
            </a:r>
            <a:r>
              <a:rPr lang="en-US" sz="1200" dirty="0"/>
              <a:t>&gt;Centered Heading&lt;/h1&gt;</a:t>
            </a:r>
            <a:endParaRPr lang="en-US" sz="1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&amp; Colors </a:t>
            </a:r>
            <a:r>
              <a:rPr lang="en-US" dirty="0" smtClean="0"/>
              <a:t>(2-2)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HTML Colors: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/>
              <a:t>Are specified with predefined </a:t>
            </a:r>
            <a:r>
              <a:rPr lang="en-US" sz="1200" b="1" dirty="0" smtClean="0"/>
              <a:t>color names</a:t>
            </a:r>
            <a:r>
              <a:rPr lang="en-US" sz="1200" dirty="0" smtClean="0"/>
              <a:t>, or with </a:t>
            </a:r>
            <a:r>
              <a:rPr lang="en-US" sz="1200" b="1" dirty="0" smtClean="0"/>
              <a:t>RGB (Red-Green-Blue)</a:t>
            </a:r>
            <a:r>
              <a:rPr lang="en-US" sz="1200" dirty="0" smtClean="0"/>
              <a:t>, </a:t>
            </a:r>
            <a:r>
              <a:rPr lang="en-US" sz="1200" b="1" dirty="0" smtClean="0"/>
              <a:t>HEX (Hexadecimal, #</a:t>
            </a:r>
            <a:r>
              <a:rPr lang="en-US" sz="1200" b="1" dirty="0" err="1" smtClean="0"/>
              <a:t>rrggbb</a:t>
            </a:r>
            <a:r>
              <a:rPr lang="en-US" sz="1200" b="1" dirty="0" smtClean="0"/>
              <a:t>)</a:t>
            </a:r>
            <a:r>
              <a:rPr lang="en-US" sz="1200" dirty="0" smtClean="0"/>
              <a:t>, </a:t>
            </a:r>
            <a:r>
              <a:rPr lang="en-US" sz="1200" b="1" dirty="0" smtClean="0"/>
              <a:t>HSL &amp; HSLA</a:t>
            </a:r>
            <a:r>
              <a:rPr lang="en-US" sz="1200" dirty="0" smtClean="0"/>
              <a:t>(Hue-Saturation-Lightness/Alpha channel) values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/>
              <a:t>Some </a:t>
            </a:r>
            <a:r>
              <a:rPr lang="en-US" sz="1200" b="1" dirty="0" smtClean="0"/>
              <a:t>color names</a:t>
            </a:r>
            <a:r>
              <a:rPr lang="en-US" sz="1200" dirty="0" smtClean="0"/>
              <a:t>: orange, tomato, gray, violet, … 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/>
              <a:t>HTML supports </a:t>
            </a:r>
            <a:r>
              <a:rPr lang="en-US" sz="1200" b="1" dirty="0" smtClean="0"/>
              <a:t>140</a:t>
            </a:r>
            <a:r>
              <a:rPr lang="en-US" sz="1200" dirty="0" smtClean="0"/>
              <a:t> standard color names</a:t>
            </a:r>
          </a:p>
          <a:p>
            <a:r>
              <a:rPr lang="en-US" sz="1100" dirty="0" smtClean="0"/>
              <a:t>Colored </a:t>
            </a:r>
            <a:r>
              <a:rPr lang="en-US" sz="1100" b="1" dirty="0" smtClean="0"/>
              <a:t>border</a:t>
            </a:r>
            <a:r>
              <a:rPr lang="en-US" sz="1100" dirty="0" smtClean="0"/>
              <a:t> example: </a:t>
            </a:r>
          </a:p>
          <a:p>
            <a:pPr lvl="1"/>
            <a:r>
              <a:rPr lang="en-US" sz="1100" dirty="0" smtClean="0"/>
              <a:t>&lt;</a:t>
            </a:r>
            <a:r>
              <a:rPr lang="en-US" sz="1100" dirty="0"/>
              <a:t>h1 </a:t>
            </a:r>
            <a:r>
              <a:rPr lang="en-US" sz="1100" dirty="0">
                <a:solidFill>
                  <a:schemeClr val="bg2"/>
                </a:solidFill>
              </a:rPr>
              <a:t>style="border: 4px solid Tomato;</a:t>
            </a:r>
            <a:r>
              <a:rPr lang="en-US" sz="1100" dirty="0"/>
              <a:t>"&gt;Hello World from HTML&lt;/h1</a:t>
            </a:r>
            <a:r>
              <a:rPr lang="en-US" sz="1100" dirty="0" smtClean="0"/>
              <a:t>&gt;</a:t>
            </a:r>
          </a:p>
          <a:p>
            <a:r>
              <a:rPr lang="en-US" sz="1100" dirty="0"/>
              <a:t>Color </a:t>
            </a:r>
            <a:r>
              <a:rPr lang="en-US" sz="1100" b="1" dirty="0"/>
              <a:t>values</a:t>
            </a:r>
            <a:r>
              <a:rPr lang="en-US" sz="1100" dirty="0"/>
              <a:t> examples: </a:t>
            </a:r>
          </a:p>
          <a:p>
            <a:pPr lvl="1"/>
            <a:r>
              <a:rPr lang="en-US" sz="1200" dirty="0" smtClean="0"/>
              <a:t>&lt;p</a:t>
            </a:r>
            <a:r>
              <a:rPr lang="en-US" sz="1200" dirty="0"/>
              <a:t> style="background-color: </a:t>
            </a:r>
            <a:r>
              <a:rPr lang="en-US" sz="1200" dirty="0" err="1">
                <a:solidFill>
                  <a:schemeClr val="bg2"/>
                </a:solidFill>
              </a:rPr>
              <a:t>rgb</a:t>
            </a:r>
            <a:r>
              <a:rPr lang="en-US" sz="1200" dirty="0">
                <a:solidFill>
                  <a:schemeClr val="bg2"/>
                </a:solidFill>
              </a:rPr>
              <a:t>(255, 99, 71);"&gt;</a:t>
            </a:r>
            <a:r>
              <a:rPr lang="en-US" sz="1200" dirty="0"/>
              <a:t>Hello world &lt;/p&gt;</a:t>
            </a:r>
          </a:p>
          <a:p>
            <a:pPr lvl="1"/>
            <a:r>
              <a:rPr lang="en-US" sz="1200" dirty="0" smtClean="0"/>
              <a:t>&lt;</a:t>
            </a:r>
            <a:r>
              <a:rPr lang="en-US" sz="1200" dirty="0"/>
              <a:t>p style="background-color: </a:t>
            </a:r>
            <a:r>
              <a:rPr lang="en-US" sz="1200" dirty="0">
                <a:solidFill>
                  <a:schemeClr val="bg2"/>
                </a:solidFill>
              </a:rPr>
              <a:t>#ff6347</a:t>
            </a:r>
            <a:r>
              <a:rPr lang="en-US" sz="1200" dirty="0"/>
              <a:t>;"&gt;Hello world &lt;/p&gt;</a:t>
            </a:r>
          </a:p>
          <a:p>
            <a:pPr lvl="1"/>
            <a:r>
              <a:rPr lang="en-US" sz="1200" dirty="0" smtClean="0"/>
              <a:t>&lt;</a:t>
            </a:r>
            <a:r>
              <a:rPr lang="en-US" sz="1200" dirty="0"/>
              <a:t>p style="background-color: </a:t>
            </a:r>
            <a:r>
              <a:rPr lang="en-US" sz="1200" dirty="0" err="1">
                <a:solidFill>
                  <a:schemeClr val="bg2"/>
                </a:solidFill>
              </a:rPr>
              <a:t>hsl</a:t>
            </a:r>
            <a:r>
              <a:rPr lang="en-US" sz="1200" dirty="0">
                <a:solidFill>
                  <a:schemeClr val="bg2"/>
                </a:solidFill>
              </a:rPr>
              <a:t>(9, 100%, 64%);"&gt;</a:t>
            </a:r>
            <a:r>
              <a:rPr lang="en-US" sz="1200" dirty="0"/>
              <a:t>Hello world &lt;/p&gt;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lvl="1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Roboto"/>
              <a:buChar char="●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5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(Cascading Style Sheets)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CSS</a:t>
            </a:r>
            <a:r>
              <a:rPr lang="en-US" dirty="0" smtClean="0"/>
              <a:t>: 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/>
              <a:t>Formats the layout of a webpage such as color, font, size of text, spacing, positions of elements, 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/>
              <a:t>Can control the layout of multiple pages at the once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/>
              <a:t>“cascading” means that a style applied to a parent element will also apply to all children elements within the parent 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/>
              <a:t>Can be added to HTML document in 3 ways:</a:t>
            </a:r>
          </a:p>
          <a:p>
            <a:pPr lvl="2">
              <a:spcBef>
                <a:spcPts val="600"/>
              </a:spcBef>
            </a:pPr>
            <a:r>
              <a:rPr lang="en-US" sz="1200" b="1" dirty="0" smtClean="0"/>
              <a:t>Inline</a:t>
            </a:r>
            <a:r>
              <a:rPr lang="en-US" sz="1200" dirty="0" smtClean="0"/>
              <a:t>: using the style attribute</a:t>
            </a:r>
          </a:p>
          <a:p>
            <a:pPr lvl="2">
              <a:spcBef>
                <a:spcPts val="600"/>
              </a:spcBef>
            </a:pPr>
            <a:r>
              <a:rPr lang="en-US" sz="1200" b="1" dirty="0" smtClean="0"/>
              <a:t>Internal</a:t>
            </a:r>
            <a:r>
              <a:rPr lang="en-US" sz="1200" dirty="0" smtClean="0"/>
              <a:t>: using style element in &lt;head&gt; section (</a:t>
            </a:r>
            <a:r>
              <a:rPr lang="en-US" sz="1200" b="1" dirty="0" smtClean="0"/>
              <a:t>example</a:t>
            </a:r>
            <a:r>
              <a:rPr lang="en-US" sz="1200" dirty="0" smtClean="0"/>
              <a:t>) </a:t>
            </a:r>
          </a:p>
          <a:p>
            <a:pPr lvl="2">
              <a:spcBef>
                <a:spcPts val="600"/>
              </a:spcBef>
            </a:pPr>
            <a:r>
              <a:rPr lang="en-US" sz="1200" b="1" dirty="0" smtClean="0"/>
              <a:t>External</a:t>
            </a:r>
            <a:r>
              <a:rPr lang="en-US" sz="1200" dirty="0" smtClean="0"/>
              <a:t>: using a &lt;link&gt; element to link to an external CSS file </a:t>
            </a:r>
          </a:p>
          <a:p>
            <a:pPr lvl="1">
              <a:spcBef>
                <a:spcPts val="600"/>
              </a:spcBef>
            </a:pPr>
            <a:endParaRPr lang="en-US" sz="12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68" y="0"/>
            <a:ext cx="6980464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43" y="2571750"/>
            <a:ext cx="5630061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9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(1-3)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found in nearly all web pages</a:t>
            </a:r>
          </a:p>
          <a:p>
            <a:r>
              <a:rPr lang="en-US" dirty="0" smtClean="0"/>
              <a:t>Allow users to go from page to another one </a:t>
            </a:r>
          </a:p>
          <a:p>
            <a:r>
              <a:rPr lang="en-US" dirty="0" smtClean="0"/>
              <a:t>HTML links are </a:t>
            </a:r>
            <a:r>
              <a:rPr lang="en-US" b="1" dirty="0" smtClean="0"/>
              <a:t>hyperlinks</a:t>
            </a:r>
            <a:r>
              <a:rPr lang="en-US" dirty="0" smtClean="0"/>
              <a:t>, so you can click on a link and jump to another document</a:t>
            </a:r>
          </a:p>
          <a:p>
            <a:r>
              <a:rPr lang="en-US" dirty="0" smtClean="0"/>
              <a:t>Syntax: using the </a:t>
            </a:r>
            <a:r>
              <a:rPr lang="en-US" b="1" dirty="0" smtClean="0"/>
              <a:t>anchor</a:t>
            </a:r>
            <a:r>
              <a:rPr lang="en-US" dirty="0" smtClean="0"/>
              <a:t> tag </a:t>
            </a:r>
            <a:r>
              <a:rPr lang="en-US" dirty="0" smtClean="0">
                <a:solidFill>
                  <a:schemeClr val="bg2"/>
                </a:solidFill>
              </a:rPr>
              <a:t>&lt;a </a:t>
            </a:r>
            <a:r>
              <a:rPr lang="en-US" dirty="0" err="1" smtClean="0">
                <a:solidFill>
                  <a:schemeClr val="bg2"/>
                </a:solidFill>
              </a:rPr>
              <a:t>href</a:t>
            </a:r>
            <a:r>
              <a:rPr lang="en-US" dirty="0" smtClean="0">
                <a:solidFill>
                  <a:schemeClr val="bg2"/>
                </a:solidFill>
              </a:rPr>
              <a:t>=“</a:t>
            </a:r>
            <a:r>
              <a:rPr lang="en-US" dirty="0" err="1" smtClean="0">
                <a:solidFill>
                  <a:schemeClr val="bg2"/>
                </a:solidFill>
              </a:rPr>
              <a:t>url</a:t>
            </a:r>
            <a:r>
              <a:rPr lang="en-US" dirty="0" smtClean="0">
                <a:solidFill>
                  <a:schemeClr val="bg2"/>
                </a:solidFill>
              </a:rPr>
              <a:t>”&gt; link text &lt;/a&gt;</a:t>
            </a:r>
          </a:p>
          <a:p>
            <a:pPr lvl="1">
              <a:spcBef>
                <a:spcPts val="600"/>
              </a:spcBef>
            </a:pPr>
            <a:r>
              <a:rPr lang="en-US" sz="1200" dirty="0" err="1">
                <a:solidFill>
                  <a:schemeClr val="bg2"/>
                </a:solidFill>
              </a:rPr>
              <a:t>h</a:t>
            </a:r>
            <a:r>
              <a:rPr lang="en-US" sz="1200" dirty="0" err="1" smtClean="0">
                <a:solidFill>
                  <a:schemeClr val="bg2"/>
                </a:solidFill>
              </a:rPr>
              <a:t>ref</a:t>
            </a:r>
            <a:r>
              <a:rPr lang="en-US" sz="1200" dirty="0" smtClean="0">
                <a:solidFill>
                  <a:schemeClr val="bg2"/>
                </a:solidFill>
              </a:rPr>
              <a:t>: </a:t>
            </a:r>
            <a:r>
              <a:rPr lang="en-US" sz="1200" dirty="0"/>
              <a:t>indicated link destination </a:t>
            </a:r>
            <a:endParaRPr lang="en-US" sz="1200" dirty="0" smtClean="0"/>
          </a:p>
          <a:p>
            <a:pPr lvl="1">
              <a:spcBef>
                <a:spcPts val="600"/>
              </a:spcBef>
            </a:pPr>
            <a:r>
              <a:rPr lang="en-US" sz="1200" dirty="0" smtClean="0"/>
              <a:t>Example:</a:t>
            </a:r>
            <a:r>
              <a:rPr lang="en-US" sz="1200" dirty="0"/>
              <a:t> </a:t>
            </a:r>
            <a:r>
              <a:rPr lang="en-US" sz="1200" dirty="0">
                <a:solidFill>
                  <a:schemeClr val="bg2"/>
                </a:solidFill>
              </a:rPr>
              <a:t>&lt;a </a:t>
            </a:r>
            <a:r>
              <a:rPr lang="en-US" sz="1200" dirty="0" err="1">
                <a:solidFill>
                  <a:schemeClr val="bg2"/>
                </a:solidFill>
              </a:rPr>
              <a:t>href</a:t>
            </a:r>
            <a:r>
              <a:rPr lang="en-US" sz="1200" dirty="0">
                <a:solidFill>
                  <a:schemeClr val="bg2"/>
                </a:solidFill>
              </a:rPr>
              <a:t>="</a:t>
            </a:r>
            <a:r>
              <a:rPr lang="en-US" sz="1200" dirty="0" smtClean="0">
                <a:solidFill>
                  <a:schemeClr val="bg2"/>
                </a:solidFill>
              </a:rPr>
              <a:t>www.w3schoosl.com</a:t>
            </a:r>
            <a:r>
              <a:rPr lang="en-US" sz="1200" dirty="0">
                <a:solidFill>
                  <a:schemeClr val="bg2"/>
                </a:solidFill>
              </a:rPr>
              <a:t>"&gt;Go to W3School&lt;/a</a:t>
            </a:r>
            <a:r>
              <a:rPr lang="en-US" sz="1200" dirty="0" smtClean="0">
                <a:solidFill>
                  <a:schemeClr val="bg2"/>
                </a:solidFill>
              </a:rPr>
              <a:t>&gt; 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This example will display the w3school page in the </a:t>
            </a:r>
            <a:r>
              <a:rPr lang="en-US" sz="1200" dirty="0" smtClean="0">
                <a:solidFill>
                  <a:schemeClr val="bg2"/>
                </a:solidFill>
              </a:rPr>
              <a:t>same browser window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>
                <a:solidFill>
                  <a:schemeClr val="bg2"/>
                </a:solidFill>
              </a:rPr>
              <a:t>Target attribute: </a:t>
            </a:r>
            <a:r>
              <a:rPr lang="en-US" sz="1200" dirty="0"/>
              <a:t>determines where to open the linked </a:t>
            </a:r>
            <a:r>
              <a:rPr lang="en-US" sz="1200" dirty="0" smtClean="0"/>
              <a:t>document ad have </a:t>
            </a:r>
            <a:r>
              <a:rPr lang="en-US" sz="1200" b="1" dirty="0" smtClean="0"/>
              <a:t>4 values</a:t>
            </a:r>
          </a:p>
          <a:p>
            <a:pPr lvl="2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 smtClean="0"/>
              <a:t>_blank: new window or tab</a:t>
            </a:r>
          </a:p>
          <a:p>
            <a:pPr lvl="3">
              <a:spcBef>
                <a:spcPts val="600"/>
              </a:spcBef>
            </a:pPr>
            <a:r>
              <a:rPr lang="en-US" sz="1200" dirty="0" smtClean="0"/>
              <a:t>&lt;</a:t>
            </a:r>
            <a:r>
              <a:rPr lang="en-US" sz="1200" dirty="0"/>
              <a:t>a </a:t>
            </a:r>
            <a:r>
              <a:rPr lang="en-US" sz="1200" dirty="0" err="1"/>
              <a:t>href</a:t>
            </a:r>
            <a:r>
              <a:rPr lang="en-US" sz="1200" dirty="0"/>
              <a:t>="www.w3school.com"</a:t>
            </a:r>
            <a:r>
              <a:rPr lang="en-US" sz="1200" dirty="0">
                <a:solidFill>
                  <a:schemeClr val="bg2"/>
                </a:solidFill>
              </a:rPr>
              <a:t> target="_blank</a:t>
            </a:r>
            <a:r>
              <a:rPr lang="en-US" sz="1200" dirty="0"/>
              <a:t>"&gt;Go to W3School&lt;/a</a:t>
            </a:r>
            <a:r>
              <a:rPr lang="en-US" sz="1200" dirty="0" smtClean="0"/>
              <a:t>&gt;</a:t>
            </a:r>
            <a:endParaRPr lang="en-US" sz="1200" b="1" dirty="0" smtClean="0"/>
          </a:p>
          <a:p>
            <a:pPr lvl="2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 smtClean="0"/>
              <a:t>_self: on the same window or tab</a:t>
            </a:r>
          </a:p>
          <a:p>
            <a:pPr lvl="2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 smtClean="0"/>
              <a:t>_parent: in the parent frame</a:t>
            </a:r>
          </a:p>
          <a:p>
            <a:pPr lvl="2"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 smtClean="0"/>
              <a:t>_top: in the full body of the window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(2-3)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URL </a:t>
            </a:r>
            <a:r>
              <a:rPr lang="en-US" b="1" dirty="0" smtClean="0">
                <a:solidFill>
                  <a:srgbClr val="FFFF00"/>
                </a:solidFill>
              </a:rPr>
              <a:t>types</a:t>
            </a:r>
            <a:r>
              <a:rPr lang="en-US" dirty="0" smtClean="0"/>
              <a:t>:</a:t>
            </a:r>
          </a:p>
          <a:p>
            <a:pPr lvl="1"/>
            <a:r>
              <a:rPr lang="en-US" sz="1200" b="1" dirty="0" smtClean="0"/>
              <a:t>Absolute</a:t>
            </a:r>
            <a:r>
              <a:rPr lang="en-US" sz="1200" dirty="0" smtClean="0"/>
              <a:t> URL: full web address like “</a:t>
            </a:r>
            <a:r>
              <a:rPr lang="en-US" sz="1200" b="1" dirty="0" smtClean="0"/>
              <a:t>http</a:t>
            </a:r>
            <a:r>
              <a:rPr lang="en-US" sz="1200" dirty="0" smtClean="0"/>
              <a:t>://</a:t>
            </a:r>
            <a:r>
              <a:rPr lang="en-US" sz="1200" b="1" dirty="0" smtClean="0"/>
              <a:t>www.w3schools.com/test.css</a:t>
            </a:r>
            <a:r>
              <a:rPr lang="en-US" sz="1200" dirty="0" smtClean="0"/>
              <a:t>”</a:t>
            </a:r>
          </a:p>
          <a:p>
            <a:pPr lvl="1"/>
            <a:r>
              <a:rPr lang="en-US" sz="1200" b="1" dirty="0" smtClean="0"/>
              <a:t>Relative</a:t>
            </a:r>
            <a:r>
              <a:rPr lang="en-US" sz="1200" dirty="0" smtClean="0"/>
              <a:t> </a:t>
            </a:r>
            <a:r>
              <a:rPr lang="en-US" sz="1200" dirty="0"/>
              <a:t>URL: local link (link to a page within the same </a:t>
            </a:r>
            <a:r>
              <a:rPr lang="en-US" sz="1200" dirty="0" smtClean="0"/>
              <a:t>website </a:t>
            </a:r>
            <a:r>
              <a:rPr lang="en-US" sz="1200" dirty="0"/>
              <a:t>) like </a:t>
            </a:r>
            <a:r>
              <a:rPr lang="en-US" sz="1200" dirty="0" smtClean="0"/>
              <a:t>“</a:t>
            </a:r>
            <a:r>
              <a:rPr lang="en-US" sz="1200" b="1" dirty="0" smtClean="0"/>
              <a:t>test.css</a:t>
            </a:r>
            <a:r>
              <a:rPr lang="en-US" sz="1200" dirty="0" smtClean="0"/>
              <a:t>” </a:t>
            </a:r>
            <a:r>
              <a:rPr lang="en-US" sz="1200" dirty="0"/>
              <a:t>or </a:t>
            </a:r>
            <a:r>
              <a:rPr lang="en-US" sz="1200" dirty="0" smtClean="0"/>
              <a:t>“/</a:t>
            </a:r>
            <a:r>
              <a:rPr lang="en-US" sz="1200" b="1" dirty="0" err="1" smtClean="0"/>
              <a:t>css</a:t>
            </a:r>
            <a:r>
              <a:rPr lang="en-US" sz="1200" b="1" dirty="0" smtClean="0"/>
              <a:t>/test.css</a:t>
            </a:r>
            <a:r>
              <a:rPr lang="en-US" sz="1200" dirty="0" smtClean="0"/>
              <a:t>”</a:t>
            </a:r>
          </a:p>
          <a:p>
            <a:r>
              <a:rPr lang="en-US" b="1" dirty="0"/>
              <a:t>Link to </a:t>
            </a:r>
            <a:r>
              <a:rPr lang="en-US" b="1" dirty="0">
                <a:solidFill>
                  <a:srgbClr val="FFFF00"/>
                </a:solidFill>
              </a:rPr>
              <a:t>Email</a:t>
            </a:r>
            <a:r>
              <a:rPr lang="en-US" b="1" dirty="0"/>
              <a:t> address:</a:t>
            </a:r>
          </a:p>
          <a:p>
            <a:pPr lvl="1"/>
            <a:r>
              <a:rPr lang="en-US" sz="1200" dirty="0" smtClean="0"/>
              <a:t>Use “</a:t>
            </a:r>
            <a:r>
              <a:rPr lang="en-US" sz="1200" b="1" dirty="0" smtClean="0"/>
              <a:t>mailto</a:t>
            </a:r>
            <a:r>
              <a:rPr lang="en-US" sz="1200" dirty="0" smtClean="0"/>
              <a:t>:” inside the </a:t>
            </a:r>
            <a:r>
              <a:rPr lang="en-US" sz="1200" dirty="0" err="1" smtClean="0"/>
              <a:t>the</a:t>
            </a:r>
            <a:r>
              <a:rPr lang="en-US" sz="1200" dirty="0" smtClean="0"/>
              <a:t> </a:t>
            </a:r>
            <a:r>
              <a:rPr lang="en-US" sz="1200" dirty="0" err="1" smtClean="0"/>
              <a:t>href</a:t>
            </a:r>
            <a:r>
              <a:rPr lang="en-US" sz="1200" dirty="0" smtClean="0"/>
              <a:t> attribute</a:t>
            </a:r>
          </a:p>
          <a:p>
            <a:pPr lvl="1"/>
            <a:r>
              <a:rPr lang="en-US" sz="1200" dirty="0" smtClean="0"/>
              <a:t>Example: &lt;a</a:t>
            </a:r>
            <a:r>
              <a:rPr lang="en-US" sz="1200" dirty="0"/>
              <a:t> </a:t>
            </a:r>
            <a:r>
              <a:rPr lang="en-US" sz="1200" dirty="0" err="1"/>
              <a:t>href</a:t>
            </a:r>
            <a:r>
              <a:rPr lang="en-US" sz="1200" dirty="0"/>
              <a:t>="</a:t>
            </a:r>
            <a:r>
              <a:rPr lang="en-US" sz="1200" dirty="0">
                <a:solidFill>
                  <a:schemeClr val="bg2"/>
                </a:solidFill>
              </a:rPr>
              <a:t>mailto:xyz@yahoo.com</a:t>
            </a:r>
            <a:r>
              <a:rPr lang="en-US" sz="1200" dirty="0" smtClean="0"/>
              <a:t>"&gt;</a:t>
            </a:r>
            <a:r>
              <a:rPr lang="en-US" sz="1200" dirty="0"/>
              <a:t>Send email to </a:t>
            </a:r>
            <a:r>
              <a:rPr lang="en-US" sz="1200" dirty="0" err="1"/>
              <a:t>xzy</a:t>
            </a:r>
            <a:r>
              <a:rPr lang="en-US" sz="1200" dirty="0"/>
              <a:t>&lt;/a</a:t>
            </a:r>
            <a:r>
              <a:rPr lang="en-US" sz="1200" dirty="0" smtClean="0"/>
              <a:t>&gt;</a:t>
            </a:r>
          </a:p>
          <a:p>
            <a:r>
              <a:rPr lang="en-US" b="1" dirty="0"/>
              <a:t>Link </a:t>
            </a:r>
            <a:r>
              <a:rPr lang="en-US" b="1" dirty="0">
                <a:solidFill>
                  <a:srgbClr val="FFFF00"/>
                </a:solidFill>
              </a:rPr>
              <a:t>title</a:t>
            </a:r>
            <a:r>
              <a:rPr lang="en-US" b="1" dirty="0"/>
              <a:t>: </a:t>
            </a:r>
          </a:p>
          <a:p>
            <a:pPr lvl="1"/>
            <a:r>
              <a:rPr lang="en-US" sz="1200" b="1" dirty="0" smtClean="0"/>
              <a:t>Title attribute </a:t>
            </a:r>
            <a:r>
              <a:rPr lang="en-US" sz="1200" dirty="0" smtClean="0"/>
              <a:t>specifies extra information </a:t>
            </a:r>
            <a:r>
              <a:rPr lang="en-US" sz="1200" dirty="0" err="1" smtClean="0"/>
              <a:t>abount</a:t>
            </a:r>
            <a:r>
              <a:rPr lang="en-US" sz="1200" dirty="0" smtClean="0"/>
              <a:t> an </a:t>
            </a:r>
            <a:r>
              <a:rPr lang="en-US" sz="1200" dirty="0" err="1" smtClean="0"/>
              <a:t>elemnt</a:t>
            </a:r>
            <a:endParaRPr lang="en-US" sz="1200" dirty="0" smtClean="0"/>
          </a:p>
          <a:p>
            <a:pPr lvl="1"/>
            <a:r>
              <a:rPr lang="en-US" sz="1200" dirty="0" smtClean="0"/>
              <a:t>Example: &lt;</a:t>
            </a:r>
            <a:r>
              <a:rPr lang="en-US" sz="1200" dirty="0"/>
              <a:t>a </a:t>
            </a:r>
            <a:r>
              <a:rPr lang="en-US" sz="1200" dirty="0" err="1"/>
              <a:t>href</a:t>
            </a:r>
            <a:r>
              <a:rPr lang="en-US" sz="1200" dirty="0"/>
              <a:t>="www.w3schools.com/html/"</a:t>
            </a:r>
            <a:r>
              <a:rPr lang="en-US" sz="1200" dirty="0">
                <a:solidFill>
                  <a:schemeClr val="bg2"/>
                </a:solidFill>
              </a:rPr>
              <a:t> title="Go to W3schools HTML</a:t>
            </a:r>
            <a:r>
              <a:rPr lang="en-US" sz="1200" dirty="0"/>
              <a:t>"&gt; HTML tutorial&lt;/a</a:t>
            </a:r>
            <a:r>
              <a:rPr lang="en-US" sz="1200" dirty="0" smtClean="0"/>
              <a:t>&gt;</a:t>
            </a:r>
          </a:p>
          <a:p>
            <a:r>
              <a:rPr lang="en-US" dirty="0" smtClean="0"/>
              <a:t>Using </a:t>
            </a:r>
            <a:r>
              <a:rPr lang="en-US" b="1" dirty="0"/>
              <a:t>style tag </a:t>
            </a:r>
            <a:r>
              <a:rPr lang="en-US" dirty="0"/>
              <a:t>to change the colors of the link when it is </a:t>
            </a:r>
            <a:r>
              <a:rPr lang="en-US" b="1" dirty="0" err="1"/>
              <a:t>unnvisited</a:t>
            </a:r>
            <a:r>
              <a:rPr lang="en-US" dirty="0"/>
              <a:t>, </a:t>
            </a:r>
            <a:r>
              <a:rPr lang="en-US" b="1" dirty="0"/>
              <a:t>visited</a:t>
            </a:r>
            <a:r>
              <a:rPr lang="en-US" dirty="0"/>
              <a:t> or </a:t>
            </a:r>
            <a:r>
              <a:rPr lang="en-US" b="1" dirty="0" smtClean="0"/>
              <a:t>active (W3schools)</a:t>
            </a:r>
            <a:endParaRPr lang="en-US" b="1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31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2000" dirty="0"/>
              <a:t>HTML </a:t>
            </a:r>
          </a:p>
          <a:p>
            <a:r>
              <a:rPr lang="en-US" sz="2000" dirty="0" smtClean="0"/>
              <a:t>HTML5 </a:t>
            </a:r>
            <a:endParaRPr lang="en-US" sz="2000" dirty="0"/>
          </a:p>
          <a:p>
            <a:r>
              <a:rPr lang="en-US" sz="2000" dirty="0" smtClean="0"/>
              <a:t>CSS </a:t>
            </a:r>
            <a:endParaRPr lang="en-US" sz="2000" dirty="0"/>
          </a:p>
          <a:p>
            <a:r>
              <a:rPr lang="en-US" sz="2000" dirty="0" smtClean="0"/>
              <a:t>CSS3 </a:t>
            </a:r>
            <a:endParaRPr lang="en-US" sz="2000" dirty="0"/>
          </a:p>
          <a:p>
            <a:r>
              <a:rPr lang="en-US" sz="2000" dirty="0" err="1" smtClean="0"/>
              <a:t>BootStrap</a:t>
            </a:r>
            <a:r>
              <a:rPr lang="en-US" sz="2000" dirty="0" smtClean="0"/>
              <a:t>  </a:t>
            </a:r>
            <a:endParaRPr lang="en-US" sz="2000" dirty="0"/>
          </a:p>
          <a:p>
            <a:r>
              <a:rPr lang="en-US" sz="2000" dirty="0" smtClean="0"/>
              <a:t>JavaScript  </a:t>
            </a:r>
            <a:endParaRPr lang="en-US" sz="2000" dirty="0"/>
          </a:p>
          <a:p>
            <a:r>
              <a:rPr lang="en-US" sz="2000" dirty="0"/>
              <a:t>VUE JS 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/>
              <a:t>Node JS </a:t>
            </a:r>
          </a:p>
          <a:p>
            <a:r>
              <a:rPr lang="en-US" sz="2000" dirty="0" smtClean="0"/>
              <a:t>MySQL </a:t>
            </a:r>
            <a:r>
              <a:rPr lang="en-US" sz="2000" dirty="0"/>
              <a:t>VS </a:t>
            </a:r>
            <a:r>
              <a:rPr lang="en-US" sz="2000" dirty="0" err="1"/>
              <a:t>MongoDB</a:t>
            </a:r>
            <a:r>
              <a:rPr lang="en-US" sz="2000" dirty="0"/>
              <a:t> </a:t>
            </a:r>
            <a:r>
              <a:rPr lang="en-US" sz="1800" dirty="0"/>
              <a:t>	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29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(3-3)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 smtClean="0"/>
              <a:t>Create a </a:t>
            </a:r>
            <a:r>
              <a:rPr lang="en-US" sz="1200" b="1" dirty="0" smtClean="0"/>
              <a:t>bookmark</a:t>
            </a:r>
            <a:r>
              <a:rPr lang="en-US" sz="1200" dirty="0" smtClean="0"/>
              <a:t> using link tag which helps when the web page is very long</a:t>
            </a:r>
          </a:p>
          <a:p>
            <a:pPr lvl="2"/>
            <a:r>
              <a:rPr lang="en-US" sz="1200" dirty="0" smtClean="0"/>
              <a:t>When the link is clicked, the page will scroll down or up to the location with the bookmark</a:t>
            </a:r>
          </a:p>
          <a:p>
            <a:pPr lvl="1"/>
            <a:r>
              <a:rPr lang="en-US" sz="1200" b="1" dirty="0" smtClean="0">
                <a:solidFill>
                  <a:srgbClr val="FFFF00"/>
                </a:solidFill>
              </a:rPr>
              <a:t>Steps</a:t>
            </a:r>
            <a:r>
              <a:rPr lang="en-US" sz="1200" dirty="0" smtClean="0"/>
              <a:t>: 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Create a bookmark using the id attribute:  &lt;</a:t>
            </a:r>
            <a:r>
              <a:rPr lang="en-US" sz="1200" dirty="0">
                <a:solidFill>
                  <a:schemeClr val="bg2"/>
                </a:solidFill>
              </a:rPr>
              <a:t>h1 id="ch8"&gt; Chapter 8&lt;/h1</a:t>
            </a:r>
            <a:r>
              <a:rPr lang="en-US" sz="1200" dirty="0" smtClean="0">
                <a:solidFill>
                  <a:schemeClr val="bg2"/>
                </a:solidFill>
              </a:rPr>
              <a:t>&gt;</a:t>
            </a:r>
          </a:p>
          <a:p>
            <a:pPr lvl="2">
              <a:buFont typeface="+mj-lt"/>
              <a:buAutoNum type="arabicPeriod"/>
            </a:pPr>
            <a:r>
              <a:rPr lang="en-US" sz="1200" dirty="0" smtClean="0"/>
              <a:t>Add a link to the bookmark from within the same page </a:t>
            </a:r>
            <a:r>
              <a:rPr lang="en-US" sz="1200" dirty="0">
                <a:solidFill>
                  <a:schemeClr val="bg2"/>
                </a:solidFill>
              </a:rPr>
              <a:t>&lt;a </a:t>
            </a:r>
            <a:r>
              <a:rPr lang="en-US" sz="1200" dirty="0" err="1">
                <a:solidFill>
                  <a:schemeClr val="bg2"/>
                </a:solidFill>
              </a:rPr>
              <a:t>href</a:t>
            </a:r>
            <a:r>
              <a:rPr lang="en-US" sz="1200" dirty="0">
                <a:solidFill>
                  <a:schemeClr val="bg2"/>
                </a:solidFill>
              </a:rPr>
              <a:t>="#ch8"&gt;Jump to chapter 8&lt;/a&gt;</a:t>
            </a:r>
          </a:p>
          <a:p>
            <a:pPr lvl="2">
              <a:buFont typeface="+mj-lt"/>
              <a:buAutoNum type="arabicPeriod"/>
            </a:pPr>
            <a:endParaRPr lang="en-US" sz="1200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94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(1-3)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Roboto"/>
              <a:buChar char="●"/>
            </a:pPr>
            <a:r>
              <a:rPr lang="en-US" sz="1400" dirty="0" smtClean="0"/>
              <a:t>&lt;</a:t>
            </a:r>
            <a:r>
              <a:rPr lang="en-US" sz="1400" dirty="0" err="1" smtClean="0"/>
              <a:t>img</a:t>
            </a:r>
            <a:r>
              <a:rPr lang="en-US" sz="1400" dirty="0" smtClean="0"/>
              <a:t>&gt; is an </a:t>
            </a:r>
            <a:r>
              <a:rPr lang="en-US" sz="1200" dirty="0"/>
              <a:t>Empty </a:t>
            </a:r>
            <a:r>
              <a:rPr lang="en-US" sz="1200" dirty="0" smtClean="0"/>
              <a:t>tag which embed </a:t>
            </a:r>
            <a:r>
              <a:rPr lang="en-US" sz="1200" dirty="0"/>
              <a:t>an image in the html page 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Roboto"/>
              <a:buChar char="●"/>
            </a:pPr>
            <a:endParaRPr lang="en-US" sz="1200" dirty="0"/>
          </a:p>
          <a:p>
            <a:r>
              <a:rPr lang="en-US" sz="1400" dirty="0" smtClean="0"/>
              <a:t>Syntax: 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&lt;</a:t>
            </a:r>
            <a:r>
              <a:rPr lang="en-US" sz="1400" dirty="0" err="1" smtClean="0">
                <a:solidFill>
                  <a:schemeClr val="bg2"/>
                </a:solidFill>
              </a:rPr>
              <a:t>img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src</a:t>
            </a:r>
            <a:r>
              <a:rPr lang="en-US" sz="1400" dirty="0" smtClean="0">
                <a:solidFill>
                  <a:schemeClr val="bg2"/>
                </a:solidFill>
              </a:rPr>
              <a:t>=“</a:t>
            </a:r>
            <a:r>
              <a:rPr lang="en-US" sz="1400" dirty="0" err="1" smtClean="0">
                <a:solidFill>
                  <a:schemeClr val="bg2"/>
                </a:solidFill>
              </a:rPr>
              <a:t>url</a:t>
            </a:r>
            <a:r>
              <a:rPr lang="en-US" sz="1400" dirty="0" smtClean="0">
                <a:solidFill>
                  <a:schemeClr val="bg2"/>
                </a:solidFill>
              </a:rPr>
              <a:t>”  alt=“</a:t>
            </a:r>
            <a:r>
              <a:rPr lang="en-US" sz="1400" dirty="0" err="1" smtClean="0">
                <a:solidFill>
                  <a:schemeClr val="bg2"/>
                </a:solidFill>
              </a:rPr>
              <a:t>alternatetext</a:t>
            </a:r>
            <a:r>
              <a:rPr lang="en-US" sz="1400" dirty="0" smtClean="0">
                <a:solidFill>
                  <a:schemeClr val="bg2"/>
                </a:solidFill>
              </a:rPr>
              <a:t>”&gt; </a:t>
            </a:r>
          </a:p>
          <a:p>
            <a:pPr lvl="1"/>
            <a:r>
              <a:rPr lang="en-US" sz="1200" b="1" dirty="0" err="1" smtClean="0"/>
              <a:t>Src</a:t>
            </a:r>
            <a:r>
              <a:rPr lang="en-US" sz="1200" dirty="0" smtClean="0"/>
              <a:t> attribute: specifies the path (URL) to the image </a:t>
            </a:r>
          </a:p>
          <a:p>
            <a:pPr lvl="1"/>
            <a:r>
              <a:rPr lang="en-US" sz="1200" b="1" dirty="0" smtClean="0"/>
              <a:t>Alt</a:t>
            </a:r>
            <a:r>
              <a:rPr lang="en-US" sz="1200" dirty="0" smtClean="0"/>
              <a:t> attribute: provide alternative text if the image does not loaded</a:t>
            </a:r>
          </a:p>
          <a:p>
            <a:pPr lvl="1"/>
            <a:r>
              <a:rPr lang="en-US" sz="1200" dirty="0" smtClean="0"/>
              <a:t>Example:  </a:t>
            </a:r>
            <a:r>
              <a:rPr lang="en-US" sz="1200" dirty="0" smtClean="0">
                <a:solidFill>
                  <a:schemeClr val="bg2"/>
                </a:solidFill>
              </a:rPr>
              <a:t>&lt;</a:t>
            </a:r>
            <a:r>
              <a:rPr lang="en-US" sz="1200" dirty="0" err="1" smtClean="0">
                <a:solidFill>
                  <a:schemeClr val="bg2"/>
                </a:solidFill>
              </a:rPr>
              <a:t>img</a:t>
            </a:r>
            <a:r>
              <a:rPr lang="en-US" sz="1200" dirty="0" smtClean="0">
                <a:solidFill>
                  <a:schemeClr val="bg2"/>
                </a:solidFill>
              </a:rPr>
              <a:t> </a:t>
            </a:r>
            <a:r>
              <a:rPr lang="en-US" sz="1200" dirty="0" err="1" smtClean="0">
                <a:solidFill>
                  <a:schemeClr val="bg2"/>
                </a:solidFill>
              </a:rPr>
              <a:t>src</a:t>
            </a:r>
            <a:r>
              <a:rPr lang="en-US" sz="1200" dirty="0" smtClean="0">
                <a:solidFill>
                  <a:schemeClr val="bg2"/>
                </a:solidFill>
              </a:rPr>
              <a:t>="htmlcssjs.jpg" alt="HTML </a:t>
            </a:r>
            <a:r>
              <a:rPr lang="en-US" sz="1200" dirty="0" err="1" smtClean="0">
                <a:solidFill>
                  <a:schemeClr val="bg2"/>
                </a:solidFill>
              </a:rPr>
              <a:t>vs</a:t>
            </a:r>
            <a:r>
              <a:rPr lang="en-US" sz="1200" dirty="0" smtClean="0">
                <a:solidFill>
                  <a:schemeClr val="bg2"/>
                </a:solidFill>
              </a:rPr>
              <a:t> CSS VS JS"&gt; </a:t>
            </a:r>
            <a:r>
              <a:rPr lang="en-US" sz="1200" dirty="0" smtClean="0"/>
              <a:t>or</a:t>
            </a:r>
          </a:p>
          <a:p>
            <a:pPr marL="584200" lvl="1" indent="0">
              <a:buNone/>
            </a:pP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                     </a:t>
            </a:r>
            <a:r>
              <a:rPr lang="en-US" sz="1200" dirty="0">
                <a:solidFill>
                  <a:schemeClr val="bg2"/>
                </a:solidFill>
              </a:rPr>
              <a:t>&lt;</a:t>
            </a:r>
            <a:r>
              <a:rPr lang="en-US" sz="1200" dirty="0" err="1">
                <a:solidFill>
                  <a:schemeClr val="bg2"/>
                </a:solidFill>
              </a:rPr>
              <a:t>img</a:t>
            </a:r>
            <a:r>
              <a:rPr lang="en-US" sz="1200" dirty="0">
                <a:solidFill>
                  <a:schemeClr val="bg2"/>
                </a:solidFill>
              </a:rPr>
              <a:t> </a:t>
            </a:r>
            <a:r>
              <a:rPr lang="en-US" sz="1200" dirty="0" err="1">
                <a:solidFill>
                  <a:schemeClr val="bg2"/>
                </a:solidFill>
              </a:rPr>
              <a:t>src</a:t>
            </a:r>
            <a:r>
              <a:rPr lang="en-US" sz="1200" dirty="0" smtClean="0">
                <a:solidFill>
                  <a:schemeClr val="bg2"/>
                </a:solidFill>
              </a:rPr>
              <a:t>="</a:t>
            </a:r>
            <a:r>
              <a:rPr lang="en-US" sz="1200" dirty="0">
                <a:solidFill>
                  <a:schemeClr val="bg2"/>
                </a:solidFill>
              </a:rPr>
              <a:t>E:\</a:t>
            </a:r>
            <a:r>
              <a:rPr lang="en-US" sz="1200" dirty="0" smtClean="0">
                <a:solidFill>
                  <a:schemeClr val="bg2"/>
                </a:solidFill>
              </a:rPr>
              <a:t>Faculty\</a:t>
            </a:r>
            <a:r>
              <a:rPr lang="en-US" sz="1200" dirty="0" err="1" smtClean="0">
                <a:solidFill>
                  <a:schemeClr val="bg2"/>
                </a:solidFill>
              </a:rPr>
              <a:t>webcourse</a:t>
            </a:r>
            <a:r>
              <a:rPr lang="en-US" sz="1200" dirty="0" smtClean="0">
                <a:solidFill>
                  <a:schemeClr val="bg2"/>
                </a:solidFill>
              </a:rPr>
              <a:t>\htmlcssjs.jpg</a:t>
            </a:r>
            <a:r>
              <a:rPr lang="en-US" sz="1200" dirty="0">
                <a:solidFill>
                  <a:schemeClr val="bg2"/>
                </a:solidFill>
              </a:rPr>
              <a:t>" alt="HTML </a:t>
            </a:r>
            <a:r>
              <a:rPr lang="en-US" sz="1200" dirty="0" err="1">
                <a:solidFill>
                  <a:schemeClr val="bg2"/>
                </a:solidFill>
              </a:rPr>
              <a:t>vs</a:t>
            </a:r>
            <a:r>
              <a:rPr lang="en-US" sz="1200" dirty="0">
                <a:solidFill>
                  <a:schemeClr val="bg2"/>
                </a:solidFill>
              </a:rPr>
              <a:t> CSS VS </a:t>
            </a:r>
            <a:r>
              <a:rPr lang="en-US" sz="1200" dirty="0" smtClean="0">
                <a:solidFill>
                  <a:schemeClr val="bg2"/>
                </a:solidFill>
              </a:rPr>
              <a:t>JS"&gt;</a:t>
            </a:r>
          </a:p>
          <a:p>
            <a:pPr marL="584200" lvl="1" indent="0">
              <a:buNone/>
            </a:pPr>
            <a:r>
              <a:rPr lang="en-US" sz="1200" dirty="0" smtClean="0"/>
              <a:t>                      Or  </a:t>
            </a:r>
            <a:r>
              <a:rPr lang="en-US" sz="1200" dirty="0"/>
              <a:t>&lt;</a:t>
            </a:r>
            <a:r>
              <a:rPr lang="en-US" sz="1200" dirty="0" err="1"/>
              <a:t>img</a:t>
            </a:r>
            <a:r>
              <a:rPr lang="en-US" sz="1200" dirty="0"/>
              <a:t> </a:t>
            </a:r>
            <a:r>
              <a:rPr lang="en-US" sz="1200" dirty="0" err="1"/>
              <a:t>src</a:t>
            </a:r>
            <a:r>
              <a:rPr lang="en-US" sz="1200" dirty="0" smtClean="0"/>
              <a:t>=“https://www.xyz.com/images/htmlcssjs.jpg</a:t>
            </a:r>
            <a:r>
              <a:rPr lang="en-US" sz="1200" dirty="0"/>
              <a:t>" alt="HTML vs CSS VS </a:t>
            </a:r>
            <a:r>
              <a:rPr lang="en-US" sz="1200" dirty="0" smtClean="0"/>
              <a:t>JS"&gt;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860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(2-3)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Image size: </a:t>
            </a:r>
          </a:p>
          <a:p>
            <a:pPr lvl="1"/>
            <a:r>
              <a:rPr lang="en-US" sz="1400" dirty="0" smtClean="0"/>
              <a:t>&lt;</a:t>
            </a:r>
            <a:r>
              <a:rPr lang="en-US" sz="1400" dirty="0" err="1"/>
              <a:t>img</a:t>
            </a:r>
            <a:r>
              <a:rPr lang="en-US" sz="1400" dirty="0"/>
              <a:t> </a:t>
            </a:r>
            <a:r>
              <a:rPr lang="en-US" sz="1400" dirty="0" err="1"/>
              <a:t>src</a:t>
            </a:r>
            <a:r>
              <a:rPr lang="en-US" sz="1400" dirty="0"/>
              <a:t>="htmlcssjs.jpg" alt="HTML </a:t>
            </a:r>
            <a:r>
              <a:rPr lang="en-US" sz="1400" dirty="0" err="1"/>
              <a:t>vs</a:t>
            </a:r>
            <a:r>
              <a:rPr lang="en-US" sz="1400" dirty="0"/>
              <a:t> CSS VS JV" </a:t>
            </a:r>
            <a:r>
              <a:rPr lang="en-US" sz="1400" dirty="0">
                <a:solidFill>
                  <a:schemeClr val="bg2"/>
                </a:solidFill>
              </a:rPr>
              <a:t>width="200" height="200</a:t>
            </a:r>
            <a:r>
              <a:rPr lang="en-US" sz="1400" dirty="0" smtClean="0">
                <a:solidFill>
                  <a:schemeClr val="bg2"/>
                </a:solidFill>
              </a:rPr>
              <a:t>"</a:t>
            </a:r>
            <a:r>
              <a:rPr lang="en-US" sz="1400" dirty="0" smtClean="0"/>
              <a:t>&gt;</a:t>
            </a:r>
          </a:p>
          <a:p>
            <a:pPr lvl="1"/>
            <a:r>
              <a:rPr lang="en-US" sz="1400" dirty="0" smtClean="0"/>
              <a:t>&lt;</a:t>
            </a:r>
            <a:r>
              <a:rPr lang="en-US" sz="1400" dirty="0" err="1"/>
              <a:t>img</a:t>
            </a:r>
            <a:r>
              <a:rPr lang="en-US" sz="1400" dirty="0"/>
              <a:t> </a:t>
            </a:r>
            <a:r>
              <a:rPr lang="en-US" sz="1400" dirty="0" err="1"/>
              <a:t>src</a:t>
            </a:r>
            <a:r>
              <a:rPr lang="en-US" sz="1400" dirty="0"/>
              <a:t>="htmlcssjs.jpg" alt="HTML </a:t>
            </a:r>
            <a:r>
              <a:rPr lang="en-US" sz="1400" dirty="0" err="1"/>
              <a:t>vs</a:t>
            </a:r>
            <a:r>
              <a:rPr lang="en-US" sz="1400" dirty="0"/>
              <a:t> CSS VS JV" style="width: 200px; height: 200px</a:t>
            </a:r>
            <a:r>
              <a:rPr lang="en-US" sz="1400" dirty="0" smtClean="0"/>
              <a:t>;"&gt;</a:t>
            </a:r>
          </a:p>
          <a:p>
            <a:pPr lvl="1"/>
            <a:r>
              <a:rPr lang="en-US" sz="1400" dirty="0" smtClean="0"/>
              <a:t>&lt;</a:t>
            </a:r>
            <a:r>
              <a:rPr lang="en-US" sz="1400" dirty="0" err="1"/>
              <a:t>img</a:t>
            </a:r>
            <a:r>
              <a:rPr lang="en-US" sz="1400" dirty="0"/>
              <a:t> </a:t>
            </a:r>
            <a:r>
              <a:rPr lang="en-US" sz="1400" dirty="0" err="1"/>
              <a:t>src</a:t>
            </a:r>
            <a:r>
              <a:rPr lang="en-US" sz="1400" dirty="0"/>
              <a:t>="htmlcssjs.jpg" alt="HTML </a:t>
            </a:r>
            <a:r>
              <a:rPr lang="en-US" sz="1400" dirty="0" err="1"/>
              <a:t>vs</a:t>
            </a:r>
            <a:r>
              <a:rPr lang="en-US" sz="1400" dirty="0"/>
              <a:t> CSS VS JV" style="</a:t>
            </a:r>
            <a:r>
              <a:rPr lang="en-US" sz="1400" dirty="0">
                <a:solidFill>
                  <a:schemeClr val="bg2"/>
                </a:solidFill>
              </a:rPr>
              <a:t>float: left;</a:t>
            </a:r>
            <a:r>
              <a:rPr lang="en-US" sz="1400" dirty="0"/>
              <a:t> width: 200px; height: 200px;"&gt;</a:t>
            </a:r>
          </a:p>
          <a:p>
            <a:pPr>
              <a:spcBef>
                <a:spcPts val="1200"/>
              </a:spcBef>
            </a:pPr>
            <a:r>
              <a:rPr lang="en-US" sz="1400" b="1" dirty="0" smtClean="0">
                <a:solidFill>
                  <a:srgbClr val="FFFF00"/>
                </a:solidFill>
              </a:rPr>
              <a:t>Try animated images .gif extension</a:t>
            </a:r>
          </a:p>
          <a:p>
            <a:pPr>
              <a:spcBef>
                <a:spcPts val="1200"/>
              </a:spcBef>
            </a:pPr>
            <a:r>
              <a:rPr lang="en-US" sz="1400" dirty="0" smtClean="0"/>
              <a:t>Image as link:</a:t>
            </a:r>
          </a:p>
          <a:p>
            <a:pPr lvl="1"/>
            <a:r>
              <a:rPr lang="en-US" sz="1400" dirty="0" smtClean="0">
                <a:solidFill>
                  <a:schemeClr val="bg2"/>
                </a:solidFill>
              </a:rPr>
              <a:t>&lt;</a:t>
            </a:r>
            <a:r>
              <a:rPr lang="en-US" sz="1400" dirty="0">
                <a:solidFill>
                  <a:schemeClr val="bg2"/>
                </a:solidFill>
              </a:rPr>
              <a:t>a </a:t>
            </a:r>
            <a:r>
              <a:rPr lang="en-US" sz="1400" dirty="0" err="1">
                <a:solidFill>
                  <a:schemeClr val="bg2"/>
                </a:solidFill>
              </a:rPr>
              <a:t>href</a:t>
            </a:r>
            <a:r>
              <a:rPr lang="en-US" sz="1400" dirty="0">
                <a:solidFill>
                  <a:schemeClr val="bg2"/>
                </a:solidFill>
              </a:rPr>
              <a:t>="https://www.xyz.com"&gt;</a:t>
            </a:r>
            <a:r>
              <a:rPr lang="en-US" sz="1400" dirty="0"/>
              <a:t> &lt;</a:t>
            </a:r>
            <a:r>
              <a:rPr lang="en-US" sz="1400" dirty="0" err="1"/>
              <a:t>img</a:t>
            </a:r>
            <a:r>
              <a:rPr lang="en-US" sz="1400" dirty="0"/>
              <a:t> </a:t>
            </a:r>
            <a:r>
              <a:rPr lang="en-US" sz="1400" dirty="0" err="1"/>
              <a:t>src</a:t>
            </a:r>
            <a:r>
              <a:rPr lang="en-US" sz="1400" dirty="0"/>
              <a:t>="htmlcssjs.jpg" alt="HTML </a:t>
            </a:r>
            <a:r>
              <a:rPr lang="en-US" sz="1400" dirty="0" err="1"/>
              <a:t>vs</a:t>
            </a:r>
            <a:r>
              <a:rPr lang="en-US" sz="1400" dirty="0"/>
              <a:t> CSS VS JV" style=" width: 200px; height: 200px;"&gt; </a:t>
            </a:r>
            <a:r>
              <a:rPr lang="en-US" sz="1400" dirty="0">
                <a:solidFill>
                  <a:schemeClr val="bg2"/>
                </a:solidFill>
              </a:rPr>
              <a:t>&lt;/a&gt;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466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</a:t>
            </a:r>
            <a:r>
              <a:rPr lang="en-US" dirty="0" smtClean="0"/>
              <a:t>(3-3)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Background image: </a:t>
            </a:r>
          </a:p>
          <a:p>
            <a:pPr lvl="1"/>
            <a:r>
              <a:rPr lang="en-US" sz="1200" dirty="0" smtClean="0"/>
              <a:t>Can be specified for almost any HTML</a:t>
            </a:r>
          </a:p>
          <a:p>
            <a:pPr lvl="1"/>
            <a:r>
              <a:rPr lang="en-US" sz="1200" dirty="0" smtClean="0"/>
              <a:t>By the </a:t>
            </a:r>
            <a:r>
              <a:rPr lang="en-US" sz="1200" b="1" dirty="0" smtClean="0"/>
              <a:t>style attribute</a:t>
            </a:r>
            <a:r>
              <a:rPr lang="en-US" sz="1200" dirty="0" smtClean="0"/>
              <a:t> and the CSS </a:t>
            </a:r>
            <a:r>
              <a:rPr lang="en-US" sz="1200" b="1" dirty="0" smtClean="0"/>
              <a:t>background-image</a:t>
            </a:r>
            <a:r>
              <a:rPr lang="en-US" sz="1200" dirty="0" smtClean="0"/>
              <a:t> property</a:t>
            </a:r>
          </a:p>
          <a:p>
            <a:pPr lvl="1"/>
            <a:r>
              <a:rPr lang="en-US" sz="1200" dirty="0" smtClean="0"/>
              <a:t>Example </a:t>
            </a:r>
            <a:r>
              <a:rPr lang="en-US" sz="1200" dirty="0"/>
              <a:t>    </a:t>
            </a:r>
            <a:endParaRPr lang="en-US" sz="1200" dirty="0" smtClean="0"/>
          </a:p>
          <a:p>
            <a:pPr lvl="2"/>
            <a:r>
              <a:rPr lang="en-US" sz="1200" dirty="0" smtClean="0"/>
              <a:t>&lt;</a:t>
            </a:r>
            <a:r>
              <a:rPr lang="en-US" sz="1200" dirty="0"/>
              <a:t>body style="</a:t>
            </a:r>
            <a:r>
              <a:rPr lang="en-US" sz="1200" dirty="0">
                <a:solidFill>
                  <a:schemeClr val="bg2"/>
                </a:solidFill>
              </a:rPr>
              <a:t>background-image: </a:t>
            </a:r>
            <a:r>
              <a:rPr lang="en-US" sz="1200" dirty="0" err="1">
                <a:solidFill>
                  <a:schemeClr val="bg2"/>
                </a:solidFill>
              </a:rPr>
              <a:t>url</a:t>
            </a:r>
            <a:r>
              <a:rPr lang="en-US" sz="1200" dirty="0">
                <a:solidFill>
                  <a:schemeClr val="bg2"/>
                </a:solidFill>
              </a:rPr>
              <a:t>('htmlcssjs.jpg</a:t>
            </a:r>
            <a:r>
              <a:rPr lang="en-US" sz="1200" dirty="0" smtClean="0">
                <a:solidFill>
                  <a:schemeClr val="bg2"/>
                </a:solidFill>
              </a:rPr>
              <a:t>');</a:t>
            </a:r>
            <a:r>
              <a:rPr lang="en-US" sz="1200" dirty="0" smtClean="0"/>
              <a:t>"&gt; &lt;/body&gt;</a:t>
            </a:r>
          </a:p>
          <a:p>
            <a:pPr lvl="2">
              <a:spcBef>
                <a:spcPts val="1200"/>
              </a:spcBef>
            </a:pPr>
            <a:r>
              <a:rPr lang="en-US" sz="1200" dirty="0"/>
              <a:t> </a:t>
            </a:r>
            <a:r>
              <a:rPr lang="en-US" sz="1200" dirty="0" smtClean="0"/>
              <a:t>&lt;</a:t>
            </a:r>
            <a:r>
              <a:rPr lang="en-US" sz="1200" dirty="0"/>
              <a:t>body style="background-image: </a:t>
            </a:r>
            <a:r>
              <a:rPr lang="en-US" sz="1200" dirty="0" err="1"/>
              <a:t>url</a:t>
            </a:r>
            <a:r>
              <a:rPr lang="en-US" sz="1200" dirty="0"/>
              <a:t>('htmlcssjs.jpg'); </a:t>
            </a:r>
            <a:r>
              <a:rPr lang="en-US" sz="1200" dirty="0">
                <a:solidFill>
                  <a:schemeClr val="bg2"/>
                </a:solidFill>
              </a:rPr>
              <a:t>background-repeat: no-repeat</a:t>
            </a:r>
            <a:r>
              <a:rPr lang="en-US" sz="1200" dirty="0" smtClean="0">
                <a:solidFill>
                  <a:schemeClr val="bg2"/>
                </a:solidFill>
              </a:rPr>
              <a:t>;</a:t>
            </a:r>
            <a:r>
              <a:rPr lang="en-US" sz="1200" dirty="0" smtClean="0"/>
              <a:t>"&gt; &lt;/body&gt;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Try the </a:t>
            </a:r>
            <a:r>
              <a:rPr lang="en-US" b="1" dirty="0" smtClean="0"/>
              <a:t>&lt;picture&gt; </a:t>
            </a:r>
            <a:r>
              <a:rPr lang="en-US" dirty="0" smtClean="0"/>
              <a:t>element</a:t>
            </a:r>
            <a:endParaRPr lang="en-US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4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42425"/>
            <a:ext cx="1905266" cy="3219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1241" y="1242425"/>
            <a:ext cx="6428363" cy="35394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&lt;</a:t>
            </a:r>
            <a:r>
              <a:rPr lang="en-US" b="1" dirty="0" err="1">
                <a:solidFill>
                  <a:schemeClr val="tx1"/>
                </a:solidFill>
              </a:rPr>
              <a:t>ul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smtClean="0">
                <a:solidFill>
                  <a:schemeClr val="tx1"/>
                </a:solidFill>
              </a:rPr>
              <a:t>&amp; &lt;</a:t>
            </a:r>
            <a:r>
              <a:rPr lang="en-US" b="1" dirty="0" err="1" smtClean="0">
                <a:solidFill>
                  <a:schemeClr val="tx1"/>
                </a:solidFill>
              </a:rPr>
              <a:t>ol</a:t>
            </a:r>
            <a:r>
              <a:rPr lang="en-US" b="1" dirty="0" smtClean="0">
                <a:solidFill>
                  <a:schemeClr val="tx1"/>
                </a:solidFill>
              </a:rPr>
              <a:t>&gt; tags: </a:t>
            </a:r>
            <a:r>
              <a:rPr lang="en-US" dirty="0" smtClean="0">
                <a:solidFill>
                  <a:schemeClr val="tx1"/>
                </a:solidFill>
              </a:rPr>
              <a:t>create an </a:t>
            </a:r>
            <a:r>
              <a:rPr lang="en-US" b="1" dirty="0" smtClean="0">
                <a:solidFill>
                  <a:schemeClr val="tx1"/>
                </a:solidFill>
              </a:rPr>
              <a:t>unordered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ordered</a:t>
            </a:r>
            <a:r>
              <a:rPr lang="en-US" dirty="0" smtClean="0">
                <a:solidFill>
                  <a:schemeClr val="tx1"/>
                </a:solidFill>
              </a:rPr>
              <a:t> lists respectively</a:t>
            </a:r>
            <a:endParaRPr lang="en-US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&lt;li&gt; </a:t>
            </a:r>
            <a:r>
              <a:rPr lang="en-US" b="1" dirty="0" smtClean="0">
                <a:solidFill>
                  <a:schemeClr val="tx1"/>
                </a:solidFill>
              </a:rPr>
              <a:t>tag: </a:t>
            </a:r>
            <a:r>
              <a:rPr lang="en-US" dirty="0" smtClean="0">
                <a:solidFill>
                  <a:schemeClr val="tx1"/>
                </a:solidFill>
              </a:rPr>
              <a:t>creates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</a:t>
            </a:r>
            <a:r>
              <a:rPr lang="en-US" b="1" dirty="0" smtClean="0">
                <a:solidFill>
                  <a:schemeClr val="tx1"/>
                </a:solidFill>
              </a:rPr>
              <a:t>ach </a:t>
            </a:r>
            <a:r>
              <a:rPr lang="en-US" b="1" dirty="0">
                <a:solidFill>
                  <a:schemeClr val="tx1"/>
                </a:solidFill>
              </a:rPr>
              <a:t>list </a:t>
            </a:r>
            <a:r>
              <a:rPr lang="en-US" b="1" dirty="0" smtClean="0">
                <a:solidFill>
                  <a:schemeClr val="tx1"/>
                </a:solidFill>
              </a:rPr>
              <a:t>item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list items will be marked with bullets (small black circles) by </a:t>
            </a:r>
            <a:r>
              <a:rPr lang="en-US" dirty="0" smtClean="0">
                <a:solidFill>
                  <a:schemeClr val="tx1"/>
                </a:solidFill>
              </a:rPr>
              <a:t>default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CSS</a:t>
            </a:r>
            <a:r>
              <a:rPr lang="en-US" b="1" dirty="0">
                <a:solidFill>
                  <a:schemeClr val="tx1"/>
                </a:solidFill>
              </a:rPr>
              <a:t> list-style-type property </a:t>
            </a:r>
            <a:r>
              <a:rPr lang="en-US" dirty="0">
                <a:solidFill>
                  <a:schemeClr val="tx1"/>
                </a:solidFill>
              </a:rPr>
              <a:t>is used to define the style of the list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item </a:t>
            </a:r>
            <a:r>
              <a:rPr lang="en-US" dirty="0">
                <a:solidFill>
                  <a:schemeClr val="tx1"/>
                </a:solidFill>
              </a:rPr>
              <a:t>marker: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Examples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altLang="ar-E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85" y="2631708"/>
            <a:ext cx="4010585" cy="159089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861241" y="1061884"/>
            <a:ext cx="0" cy="4081616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998" y="3442363"/>
            <a:ext cx="2610214" cy="16194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67" y="4064477"/>
            <a:ext cx="1000265" cy="85737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457212" y="4252101"/>
            <a:ext cx="1420324" cy="210223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84" y="3473582"/>
            <a:ext cx="4963218" cy="16004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14" y="3900270"/>
            <a:ext cx="1257475" cy="11241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56" y="3432837"/>
            <a:ext cx="4800937" cy="16004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57" y="3933611"/>
            <a:ext cx="114151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2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Ordered lists</a:t>
            </a:r>
          </a:p>
          <a:p>
            <a:r>
              <a:rPr lang="en-US" sz="1600" dirty="0" smtClean="0"/>
              <a:t> </a:t>
            </a:r>
            <a:endParaRPr lang="ar-EG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59" y="1594558"/>
            <a:ext cx="2648320" cy="1600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06" y="1820690"/>
            <a:ext cx="1086002" cy="1114581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3890379" y="2377981"/>
            <a:ext cx="384427" cy="16789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54" y="1594558"/>
            <a:ext cx="5868219" cy="2324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38" y="3021153"/>
            <a:ext cx="2581635" cy="16575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99" y="4035650"/>
            <a:ext cx="1133633" cy="106694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460955" y="3798669"/>
            <a:ext cx="1006344" cy="770456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70038" y="1101213"/>
            <a:ext cx="6671304" cy="4001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5" y="1764349"/>
            <a:ext cx="2105319" cy="15718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9655" y="1173932"/>
            <a:ext cx="345639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Using </a:t>
            </a:r>
            <a:r>
              <a:rPr lang="en-US" sz="1600" b="1" dirty="0" smtClean="0">
                <a:solidFill>
                  <a:srgbClr val="FFFF00"/>
                </a:solidFill>
              </a:rPr>
              <a:t>W3School</a:t>
            </a:r>
            <a:r>
              <a:rPr lang="en-US" sz="1600" dirty="0" smtClean="0">
                <a:solidFill>
                  <a:schemeClr val="tx1"/>
                </a:solidFill>
              </a:rPr>
              <a:t>, try the followings:</a:t>
            </a:r>
            <a:endParaRPr lang="ar-EG" sz="16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67" y="1733433"/>
            <a:ext cx="2267266" cy="16766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44" y="1951916"/>
            <a:ext cx="876422" cy="7144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9462" y="1643779"/>
            <a:ext cx="122822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Control lists</a:t>
            </a:r>
            <a:endParaRPr lang="ar-EG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24" y="4171428"/>
            <a:ext cx="6163535" cy="65731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59502" y="3780996"/>
            <a:ext cx="151676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Horizontal  lists</a:t>
            </a:r>
            <a:endParaRPr lang="ar-EG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8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8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HTML tables allow web developers to </a:t>
            </a:r>
            <a:r>
              <a:rPr lang="en-US" sz="1400" b="1" dirty="0"/>
              <a:t>arrange</a:t>
            </a:r>
            <a:r>
              <a:rPr lang="en-US" sz="1400" dirty="0"/>
              <a:t> data into </a:t>
            </a:r>
            <a:r>
              <a:rPr lang="en-US" sz="1400" b="1" dirty="0"/>
              <a:t>rows</a:t>
            </a:r>
            <a:r>
              <a:rPr lang="en-US" sz="1400" dirty="0"/>
              <a:t> and </a:t>
            </a:r>
            <a:r>
              <a:rPr lang="en-US" sz="1400" b="1" dirty="0"/>
              <a:t>columns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smtClean="0"/>
              <a:t>The </a:t>
            </a:r>
            <a:r>
              <a:rPr lang="en-US" sz="1400" b="1" dirty="0"/>
              <a:t>&lt;table&gt; </a:t>
            </a:r>
            <a:r>
              <a:rPr lang="en-US" sz="1400" b="1" dirty="0" smtClean="0"/>
              <a:t>tag</a:t>
            </a:r>
            <a:r>
              <a:rPr lang="en-US" sz="1400" dirty="0" smtClean="0"/>
              <a:t> defines the </a:t>
            </a:r>
            <a:r>
              <a:rPr lang="en-US" sz="1400" dirty="0"/>
              <a:t>HTML </a:t>
            </a:r>
            <a:r>
              <a:rPr lang="en-US" sz="1400" dirty="0" smtClean="0"/>
              <a:t>table</a:t>
            </a:r>
            <a:endParaRPr lang="en-US" sz="1400" dirty="0"/>
          </a:p>
          <a:p>
            <a:pPr lvl="1">
              <a:spcBef>
                <a:spcPts val="1200"/>
              </a:spcBef>
            </a:pPr>
            <a:r>
              <a:rPr lang="en-US" sz="1400" dirty="0" smtClean="0"/>
              <a:t>The </a:t>
            </a:r>
            <a:r>
              <a:rPr lang="en-US" sz="1400" b="1" dirty="0" smtClean="0"/>
              <a:t>&lt;</a:t>
            </a:r>
            <a:r>
              <a:rPr lang="en-US" sz="1400" b="1" dirty="0" err="1" smtClean="0"/>
              <a:t>tr</a:t>
            </a:r>
            <a:r>
              <a:rPr lang="en-US" sz="1400" b="1" dirty="0"/>
              <a:t>&gt; </a:t>
            </a:r>
            <a:r>
              <a:rPr lang="en-US" sz="1400" b="1" dirty="0" smtClean="0"/>
              <a:t>tag</a:t>
            </a:r>
            <a:r>
              <a:rPr lang="en-US" sz="1400" dirty="0" smtClean="0"/>
              <a:t> defines each table </a:t>
            </a:r>
            <a:r>
              <a:rPr lang="en-US" sz="1400" b="1" dirty="0" smtClean="0"/>
              <a:t>row</a:t>
            </a:r>
            <a:r>
              <a:rPr lang="en-US" sz="1400" dirty="0" smtClean="0"/>
              <a:t>. </a:t>
            </a:r>
          </a:p>
          <a:p>
            <a:pPr lvl="1">
              <a:spcBef>
                <a:spcPts val="1200"/>
              </a:spcBef>
            </a:pPr>
            <a:r>
              <a:rPr lang="en-US" sz="1400" dirty="0" smtClean="0"/>
              <a:t>The </a:t>
            </a:r>
            <a:r>
              <a:rPr lang="en-US" sz="1400" b="1" dirty="0"/>
              <a:t>&lt;</a:t>
            </a:r>
            <a:r>
              <a:rPr lang="en-US" sz="1400" b="1" dirty="0" err="1"/>
              <a:t>th</a:t>
            </a:r>
            <a:r>
              <a:rPr lang="en-US" sz="1400" b="1" dirty="0"/>
              <a:t>&gt; tag</a:t>
            </a:r>
            <a:r>
              <a:rPr lang="en-US" sz="1400" dirty="0"/>
              <a:t> </a:t>
            </a:r>
            <a:r>
              <a:rPr lang="en-US" sz="1400" dirty="0" smtClean="0"/>
              <a:t>defines the </a:t>
            </a:r>
            <a:r>
              <a:rPr lang="en-US" sz="1400" dirty="0"/>
              <a:t>table </a:t>
            </a:r>
            <a:r>
              <a:rPr lang="en-US" sz="1400" b="1" dirty="0" smtClean="0"/>
              <a:t>header</a:t>
            </a:r>
            <a:r>
              <a:rPr lang="en-US" sz="1400" dirty="0" smtClean="0"/>
              <a:t>. </a:t>
            </a:r>
          </a:p>
          <a:p>
            <a:pPr lvl="1">
              <a:spcBef>
                <a:spcPts val="1200"/>
              </a:spcBef>
            </a:pPr>
            <a:r>
              <a:rPr lang="en-US" sz="1400" dirty="0" smtClean="0"/>
              <a:t>The </a:t>
            </a:r>
            <a:r>
              <a:rPr lang="en-US" sz="1400" b="1" dirty="0"/>
              <a:t>&lt;td&gt; tag</a:t>
            </a:r>
            <a:r>
              <a:rPr lang="en-US" sz="1400" dirty="0"/>
              <a:t> </a:t>
            </a:r>
            <a:r>
              <a:rPr lang="en-US" sz="1400" dirty="0" smtClean="0"/>
              <a:t>defines the </a:t>
            </a:r>
            <a:r>
              <a:rPr lang="en-US" sz="1400" dirty="0"/>
              <a:t>table </a:t>
            </a:r>
            <a:r>
              <a:rPr lang="en-US" sz="1400" b="1" dirty="0" smtClean="0"/>
              <a:t>data/cell</a:t>
            </a:r>
            <a:r>
              <a:rPr lang="en-US" sz="14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sz="1400" dirty="0" smtClean="0"/>
              <a:t>By </a:t>
            </a:r>
            <a:r>
              <a:rPr lang="en-US" sz="1400" dirty="0"/>
              <a:t>default, table headings are bold and </a:t>
            </a:r>
            <a:r>
              <a:rPr lang="en-US" sz="1400" dirty="0" smtClean="0"/>
              <a:t>centered</a:t>
            </a:r>
          </a:p>
          <a:p>
            <a:pPr lvl="1">
              <a:spcBef>
                <a:spcPts val="1200"/>
              </a:spcBef>
            </a:pPr>
            <a:r>
              <a:rPr lang="en-US" sz="1400" b="1" dirty="0" smtClean="0"/>
              <a:t>Examples</a:t>
            </a:r>
            <a:r>
              <a:rPr lang="en-US" sz="1400" dirty="0" smtClean="0"/>
              <a:t> </a:t>
            </a:r>
            <a:endParaRPr lang="ar-E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195"/>
            <a:ext cx="9144000" cy="3767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71" y="1596741"/>
            <a:ext cx="3524742" cy="11241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162" y="1022195"/>
            <a:ext cx="9055510" cy="376715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0" name="TextBox 9"/>
          <p:cNvSpPr txBox="1"/>
          <p:nvPr/>
        </p:nvSpPr>
        <p:spPr>
          <a:xfrm>
            <a:off x="3755923" y="1088536"/>
            <a:ext cx="16674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Table formatting</a:t>
            </a:r>
            <a:endParaRPr lang="ar-EG" sz="16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5" y="1478159"/>
            <a:ext cx="5487166" cy="20862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73" y="1252215"/>
            <a:ext cx="3496192" cy="11241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" y="1354836"/>
            <a:ext cx="5496692" cy="23815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9" y="2745172"/>
            <a:ext cx="4372585" cy="194337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549445" y="2905774"/>
            <a:ext cx="1230070" cy="86392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" y="1129951"/>
            <a:ext cx="5630061" cy="31817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988" y="2543768"/>
            <a:ext cx="4456152" cy="2226141"/>
          </a:xfrm>
          <a:prstGeom prst="rect">
            <a:avLst/>
          </a:prstGeom>
        </p:spPr>
      </p:pic>
      <p:cxnSp>
        <p:nvCxnSpPr>
          <p:cNvPr id="21" name="Elbow Connector 20"/>
          <p:cNvCxnSpPr>
            <a:endCxn id="19" idx="1"/>
          </p:cNvCxnSpPr>
          <p:nvPr/>
        </p:nvCxnSpPr>
        <p:spPr>
          <a:xfrm>
            <a:off x="3352800" y="3051194"/>
            <a:ext cx="1337188" cy="605645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16077" y="1534846"/>
            <a:ext cx="899447" cy="378167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5" name="Rectangle 24"/>
          <p:cNvSpPr/>
          <p:nvPr/>
        </p:nvSpPr>
        <p:spPr>
          <a:xfrm>
            <a:off x="39330" y="1059040"/>
            <a:ext cx="9055510" cy="368137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6" name="TextBox 25"/>
          <p:cNvSpPr txBox="1"/>
          <p:nvPr/>
        </p:nvSpPr>
        <p:spPr>
          <a:xfrm>
            <a:off x="431539" y="1332016"/>
            <a:ext cx="6846746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Other table formatting attributes: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ar-EG" sz="1800" dirty="0" smtClean="0">
                <a:solidFill>
                  <a:schemeClr val="bg2"/>
                </a:solidFill>
              </a:rPr>
              <a:t>The </a:t>
            </a:r>
            <a:r>
              <a:rPr lang="ar-EG" altLang="ar-EG" sz="1800" dirty="0" smtClean="0">
                <a:solidFill>
                  <a:schemeClr val="bg2"/>
                </a:solidFill>
              </a:rPr>
              <a:t>colspan attribute</a:t>
            </a:r>
            <a:r>
              <a:rPr lang="ar-EG" altLang="ar-EG" sz="1800" dirty="0" smtClean="0">
                <a:solidFill>
                  <a:schemeClr val="tx1"/>
                </a:solidFill>
              </a:rPr>
              <a:t>: make a cell span more than one column</a:t>
            </a:r>
            <a:endParaRPr lang="en-US" altLang="ar-EG" sz="1800" dirty="0" smtClean="0">
              <a:solidFill>
                <a:schemeClr val="tx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ar-EG" sz="1800" dirty="0" smtClean="0">
                <a:solidFill>
                  <a:schemeClr val="bg2"/>
                </a:solidFill>
              </a:rPr>
              <a:t>The</a:t>
            </a:r>
            <a:r>
              <a:rPr lang="en-US" altLang="ar-EG" sz="1800" dirty="0">
                <a:solidFill>
                  <a:schemeClr val="bg2"/>
                </a:solidFill>
              </a:rPr>
              <a:t> </a:t>
            </a:r>
            <a:r>
              <a:rPr lang="en-US" altLang="ar-EG" sz="1800" dirty="0" err="1">
                <a:solidFill>
                  <a:schemeClr val="bg2"/>
                </a:solidFill>
              </a:rPr>
              <a:t>rowspan</a:t>
            </a:r>
            <a:r>
              <a:rPr lang="en-US" altLang="ar-EG" sz="1800" dirty="0">
                <a:solidFill>
                  <a:schemeClr val="bg2"/>
                </a:solidFill>
              </a:rPr>
              <a:t> attribute: </a:t>
            </a:r>
            <a:r>
              <a:rPr lang="en-US" altLang="ar-EG" sz="1800" dirty="0" smtClean="0">
                <a:solidFill>
                  <a:schemeClr val="tx1"/>
                </a:solidFill>
              </a:rPr>
              <a:t>make </a:t>
            </a:r>
            <a:r>
              <a:rPr lang="en-US" altLang="ar-EG" sz="1800" dirty="0">
                <a:solidFill>
                  <a:schemeClr val="tx1"/>
                </a:solidFill>
              </a:rPr>
              <a:t>a cell span more than one </a:t>
            </a:r>
            <a:r>
              <a:rPr lang="en-US" altLang="ar-EG" sz="1800" dirty="0" smtClean="0">
                <a:solidFill>
                  <a:schemeClr val="tx1"/>
                </a:solidFill>
              </a:rPr>
              <a:t>row</a:t>
            </a:r>
            <a:endParaRPr lang="ar-EG" altLang="ar-EG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The &lt;caption&gt; tag: </a:t>
            </a:r>
            <a:r>
              <a:rPr lang="en-US" sz="1800" dirty="0" smtClean="0">
                <a:solidFill>
                  <a:schemeClr val="tx1"/>
                </a:solidFill>
              </a:rPr>
              <a:t>adds </a:t>
            </a:r>
            <a:r>
              <a:rPr lang="en-US" sz="1800" dirty="0">
                <a:solidFill>
                  <a:schemeClr val="tx1"/>
                </a:solidFill>
              </a:rPr>
              <a:t>a caption to a </a:t>
            </a:r>
            <a:r>
              <a:rPr lang="en-US" sz="1800" dirty="0" smtClean="0">
                <a:solidFill>
                  <a:schemeClr val="tx1"/>
                </a:solidFill>
              </a:rPr>
              <a:t>table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ar-EG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5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2" grpId="0" animBg="1"/>
      <p:bldP spid="25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 – </a:t>
            </a:r>
            <a:r>
              <a:rPr lang="en-US" dirty="0" smtClean="0">
                <a:solidFill>
                  <a:schemeClr val="tx1"/>
                </a:solidFill>
              </a:rPr>
              <a:t>more tags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3" y="-5"/>
            <a:ext cx="7619773" cy="511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0" y="0"/>
            <a:ext cx="5339799" cy="36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3" y="3672000"/>
            <a:ext cx="5339806" cy="140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30" y="2011470"/>
            <a:ext cx="3305636" cy="236253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96413" y="255639"/>
            <a:ext cx="796413" cy="28513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" name="Rounded Rectangle 8"/>
          <p:cNvSpPr/>
          <p:nvPr/>
        </p:nvSpPr>
        <p:spPr>
          <a:xfrm>
            <a:off x="840661" y="1273281"/>
            <a:ext cx="796413" cy="28513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Rounded Rectangle 9"/>
          <p:cNvSpPr/>
          <p:nvPr/>
        </p:nvSpPr>
        <p:spPr>
          <a:xfrm>
            <a:off x="835744" y="1582993"/>
            <a:ext cx="796413" cy="28513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Rounded Rectangle 10"/>
          <p:cNvSpPr/>
          <p:nvPr/>
        </p:nvSpPr>
        <p:spPr>
          <a:xfrm>
            <a:off x="879992" y="3387219"/>
            <a:ext cx="796413" cy="28513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Rounded Rectangle 11"/>
          <p:cNvSpPr/>
          <p:nvPr/>
        </p:nvSpPr>
        <p:spPr>
          <a:xfrm>
            <a:off x="580108" y="3637939"/>
            <a:ext cx="796413" cy="28513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3" name="Rounded Rectangle 12"/>
          <p:cNvSpPr/>
          <p:nvPr/>
        </p:nvSpPr>
        <p:spPr>
          <a:xfrm>
            <a:off x="732508" y="4557258"/>
            <a:ext cx="796413" cy="28513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149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 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400" dirty="0"/>
              <a:t>The </a:t>
            </a:r>
            <a:r>
              <a:rPr lang="en-US" sz="1400" b="1" dirty="0"/>
              <a:t>iframe</a:t>
            </a:r>
            <a:r>
              <a:rPr lang="en-US" sz="1400" dirty="0"/>
              <a:t> </a:t>
            </a:r>
            <a:r>
              <a:rPr lang="en-US" sz="1400" b="1" dirty="0"/>
              <a:t>tag</a:t>
            </a:r>
            <a:r>
              <a:rPr lang="en-US" sz="1400" dirty="0"/>
              <a:t> allows </a:t>
            </a:r>
            <a:r>
              <a:rPr lang="en-US" sz="1400" dirty="0" smtClean="0"/>
              <a:t>to display/embed </a:t>
            </a:r>
            <a:r>
              <a:rPr lang="en-US" sz="1400" dirty="0"/>
              <a:t>content coming from </a:t>
            </a:r>
            <a:r>
              <a:rPr lang="en-US" sz="1400" dirty="0" smtClean="0"/>
              <a:t>other web pages into your </a:t>
            </a:r>
            <a:r>
              <a:rPr lang="en-US" sz="1400" dirty="0"/>
              <a:t>web page</a:t>
            </a:r>
            <a:r>
              <a:rPr lang="en-US" sz="1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1400" dirty="0" smtClean="0"/>
              <a:t>Syntax: </a:t>
            </a:r>
            <a:r>
              <a:rPr lang="en-US" dirty="0">
                <a:solidFill>
                  <a:schemeClr val="bg2"/>
                </a:solidFill>
              </a:rPr>
              <a:t>&lt;iframe </a:t>
            </a:r>
            <a:r>
              <a:rPr lang="en-US" dirty="0" err="1">
                <a:solidFill>
                  <a:schemeClr val="bg2"/>
                </a:solidFill>
              </a:rPr>
              <a:t>src</a:t>
            </a:r>
            <a:r>
              <a:rPr lang="en-US" dirty="0">
                <a:solidFill>
                  <a:schemeClr val="bg2"/>
                </a:solidFill>
              </a:rPr>
              <a:t>="</a:t>
            </a:r>
            <a:r>
              <a:rPr lang="en-US" dirty="0" err="1">
                <a:solidFill>
                  <a:schemeClr val="bg2"/>
                </a:solidFill>
              </a:rPr>
              <a:t>url</a:t>
            </a:r>
            <a:r>
              <a:rPr lang="en-US" dirty="0">
                <a:solidFill>
                  <a:schemeClr val="bg2"/>
                </a:solidFill>
              </a:rPr>
              <a:t>"&gt;&lt;/iframe&gt;</a:t>
            </a:r>
          </a:p>
          <a:p>
            <a:endParaRPr lang="en-US" sz="1400" dirty="0" smtClean="0"/>
          </a:p>
          <a:p>
            <a:r>
              <a:rPr lang="en-US" sz="1400" dirty="0" smtClean="0"/>
              <a:t>Example </a:t>
            </a:r>
            <a:endParaRPr lang="ar-EG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2" y="3582763"/>
            <a:ext cx="8100000" cy="391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503"/>
            <a:ext cx="9144000" cy="315930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460955" y="3274142"/>
            <a:ext cx="0" cy="412955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67" y="287746"/>
            <a:ext cx="4353533" cy="44106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5" y="4264067"/>
            <a:ext cx="7316221" cy="68589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6645" y="4652996"/>
            <a:ext cx="2792361" cy="3353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67" y="287746"/>
            <a:ext cx="4310664" cy="415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The HTML </a:t>
            </a:r>
            <a:r>
              <a:rPr lang="en-US" sz="1600" b="1" dirty="0" smtClean="0"/>
              <a:t>form</a:t>
            </a:r>
            <a:r>
              <a:rPr lang="en-US" sz="1600" dirty="0" smtClean="0"/>
              <a:t> </a:t>
            </a:r>
          </a:p>
          <a:p>
            <a:pPr lvl="1"/>
            <a:r>
              <a:rPr lang="en-US" sz="1800" dirty="0" smtClean="0"/>
              <a:t>is used to collect data or input from the user </a:t>
            </a:r>
          </a:p>
          <a:p>
            <a:pPr lvl="1"/>
            <a:r>
              <a:rPr lang="en-US" sz="1800" dirty="0" smtClean="0"/>
              <a:t>Is defined by the </a:t>
            </a:r>
            <a:r>
              <a:rPr lang="en-US" sz="1800" b="1" dirty="0" smtClean="0"/>
              <a:t>&lt;form</a:t>
            </a:r>
            <a:r>
              <a:rPr lang="en-US" sz="1800" b="1" dirty="0"/>
              <a:t>&gt;</a:t>
            </a:r>
            <a:r>
              <a:rPr lang="en-US" sz="1800" dirty="0"/>
              <a:t> </a:t>
            </a:r>
            <a:r>
              <a:rPr lang="en-US" sz="1800" dirty="0" smtClean="0"/>
              <a:t>element</a:t>
            </a:r>
          </a:p>
          <a:p>
            <a:pPr lvl="1"/>
            <a:r>
              <a:rPr lang="en-US" dirty="0" smtClean="0"/>
              <a:t>Syntax:</a:t>
            </a:r>
          </a:p>
          <a:p>
            <a:pPr lvl="1"/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Example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HTML Form elements </a:t>
            </a:r>
            <a:endParaRPr lang="en-US" dirty="0"/>
          </a:p>
          <a:p>
            <a:endParaRPr lang="ar-EG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91" y="2530105"/>
            <a:ext cx="2400635" cy="2029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647" y="2627736"/>
            <a:ext cx="2317172" cy="75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459313" y="3675886"/>
            <a:ext cx="3802370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647" y="950275"/>
            <a:ext cx="640169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3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1476000"/>
          </a:xfrm>
          <a:solidFill>
            <a:srgbClr val="CC0066"/>
          </a:solidFill>
        </p:spPr>
        <p:txBody>
          <a:bodyPr/>
          <a:lstStyle/>
          <a:p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HTML Language Summary in 5 minutes </a:t>
            </a:r>
            <a:endParaRPr lang="ar-EG" dirty="0">
              <a:latin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8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&lt;input&gt; Element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Input elements </a:t>
            </a:r>
            <a:r>
              <a:rPr lang="en-US" sz="1600" b="1" dirty="0" smtClean="0"/>
              <a:t>syntax</a:t>
            </a:r>
            <a:r>
              <a:rPr lang="en-US" sz="1600" dirty="0" smtClean="0"/>
              <a:t>: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 lvl="4">
              <a:spcBef>
                <a:spcPts val="600"/>
              </a:spcBef>
            </a:pPr>
            <a:r>
              <a:rPr lang="en-US" dirty="0" smtClean="0"/>
              <a:t>Describes the input data</a:t>
            </a:r>
          </a:p>
          <a:p>
            <a:pPr lvl="4">
              <a:spcBef>
                <a:spcPts val="600"/>
              </a:spcBef>
            </a:pPr>
            <a:r>
              <a:rPr lang="en-US" dirty="0"/>
              <a:t>displays the &lt;input&gt; element in several ways based on the </a:t>
            </a:r>
            <a:r>
              <a:rPr lang="en-US" b="1" dirty="0"/>
              <a:t>value</a:t>
            </a:r>
            <a:r>
              <a:rPr lang="en-US" dirty="0"/>
              <a:t>: </a:t>
            </a:r>
            <a:r>
              <a:rPr lang="en-US" i="1" dirty="0"/>
              <a:t>text, button, radio, submit, checkbox, password, reset, </a:t>
            </a:r>
            <a:r>
              <a:rPr lang="en-US" i="1" dirty="0" smtClean="0"/>
              <a:t>color, date, </a:t>
            </a:r>
            <a:r>
              <a:rPr lang="en-US" i="1" dirty="0" err="1" smtClean="0"/>
              <a:t>datetime</a:t>
            </a:r>
            <a:r>
              <a:rPr lang="en-US" i="1" dirty="0" smtClean="0"/>
              <a:t>-local, email, month, number, range, search, </a:t>
            </a:r>
            <a:r>
              <a:rPr lang="en-US" i="1" dirty="0" err="1" smtClean="0"/>
              <a:t>tel</a:t>
            </a:r>
            <a:r>
              <a:rPr lang="en-US" i="1" dirty="0" smtClean="0"/>
              <a:t>, time, </a:t>
            </a:r>
            <a:r>
              <a:rPr lang="en-US" i="1" dirty="0" err="1" smtClean="0"/>
              <a:t>url</a:t>
            </a:r>
            <a:r>
              <a:rPr lang="en-US" i="1" dirty="0" smtClean="0"/>
              <a:t>, week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Examples:</a:t>
            </a:r>
            <a:endParaRPr lang="en-US" dirty="0"/>
          </a:p>
          <a:p>
            <a:pPr lvl="4">
              <a:spcBef>
                <a:spcPts val="600"/>
              </a:spcBef>
            </a:pPr>
            <a:endParaRPr lang="en-US" dirty="0" smtClean="0"/>
          </a:p>
          <a:p>
            <a:pPr lvl="4"/>
            <a:endParaRPr lang="en-US" sz="1200" dirty="0" smtClean="0"/>
          </a:p>
          <a:p>
            <a:endParaRPr lang="ar-EG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60" y="1242425"/>
            <a:ext cx="2978823" cy="3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42" y="1886669"/>
            <a:ext cx="1186909" cy="28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47" y="2340819"/>
            <a:ext cx="1064904" cy="25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29" y="2607910"/>
            <a:ext cx="7001852" cy="24006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846" y="2607910"/>
            <a:ext cx="2543530" cy="7525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370236"/>
            <a:ext cx="7573432" cy="2667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180" y="2607910"/>
            <a:ext cx="2543530" cy="10574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7" y="274290"/>
            <a:ext cx="8545118" cy="47250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00" y="411711"/>
            <a:ext cx="2457793" cy="25530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3" y="36160"/>
            <a:ext cx="8561532" cy="5143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84" y="1245134"/>
            <a:ext cx="3381847" cy="29245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45110" y="4306529"/>
            <a:ext cx="2133600" cy="4719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1224116" y="299873"/>
            <a:ext cx="2649794" cy="4719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097161" y="4267200"/>
            <a:ext cx="0" cy="3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2"/>
          </p:cNvCxnSpPr>
          <p:nvPr/>
        </p:nvCxnSpPr>
        <p:spPr>
          <a:xfrm flipH="1" flipV="1">
            <a:off x="2549013" y="771821"/>
            <a:ext cx="538317" cy="353470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34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&lt;input&gt; tag attributes 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4">
              <a:spcBef>
                <a:spcPts val="600"/>
              </a:spcBef>
            </a:pPr>
            <a:endParaRPr lang="en-US" dirty="0" smtClean="0"/>
          </a:p>
          <a:p>
            <a:pPr lvl="4"/>
            <a:endParaRPr lang="en-US" sz="1200" dirty="0" smtClean="0"/>
          </a:p>
          <a:p>
            <a:endParaRPr lang="ar-EG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8491" y="1468566"/>
          <a:ext cx="6096000" cy="251968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4404852">
                  <a:extLst>
                    <a:ext uri="{9D8B030D-6E8A-4147-A177-3AD203B41FA5}">
                      <a16:colId xmlns:a16="http://schemas.microsoft.com/office/drawing/2014/main" val="3554597072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196295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Meaning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Input attribute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16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specifies the initial value for an input field</a:t>
                      </a:r>
                      <a:endParaRPr lang="ar-EG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ar-E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4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specifies that the input field is read only (cannot be changed)</a:t>
                      </a:r>
                      <a:endParaRPr lang="ar-EG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cap="none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readonly</a:t>
                      </a: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ar-EG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5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specifies that the input field is 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disabled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ar-EG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cap="none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pecifies</a:t>
                      </a: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the size (in characters) for the input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size </a:t>
                      </a:r>
                      <a:endParaRPr lang="ar-EG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cap="none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pecifies</a:t>
                      </a: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the maximum allowed length for the input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cap="none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maxlength</a:t>
                      </a: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ar-EG" sz="1400" b="0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4448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5806" y="1098730"/>
            <a:ext cx="281038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&lt;input&gt; Element – attributes </a:t>
            </a:r>
            <a:endParaRPr lang="ar-EG" sz="1600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8788" y="973500"/>
            <a:ext cx="1776448" cy="403187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Other attributes: </a:t>
            </a:r>
            <a:endParaRPr lang="en-US" sz="16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Autocomplete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autofocus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formaction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formenctype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formmethod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formnovalidate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formtarget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height and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min and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pattern (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placeholder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step</a:t>
            </a:r>
          </a:p>
          <a:p>
            <a:endParaRPr lang="ar-EG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attributes 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8" y="1242425"/>
            <a:ext cx="8945223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Form Elements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0" y="818546"/>
            <a:ext cx="8773749" cy="43249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86" y="1051991"/>
            <a:ext cx="1562318" cy="8764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499"/>
            <a:ext cx="9144000" cy="46991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129"/>
            <a:ext cx="9144000" cy="91035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96499"/>
            <a:ext cx="9144000" cy="469913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1" y="574289"/>
            <a:ext cx="7687748" cy="22958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557" y="2106759"/>
            <a:ext cx="2953162" cy="29436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27" y="486223"/>
            <a:ext cx="7631280" cy="38962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02" y="960442"/>
            <a:ext cx="309605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9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&amp; id Attributes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400" dirty="0"/>
              <a:t>The</a:t>
            </a:r>
            <a:r>
              <a:rPr lang="en-US" sz="1400" b="1" dirty="0"/>
              <a:t> class attribute </a:t>
            </a:r>
            <a:endParaRPr lang="en-US" sz="1400" b="1" dirty="0" smtClean="0"/>
          </a:p>
          <a:p>
            <a:pPr lvl="1">
              <a:spcBef>
                <a:spcPts val="1200"/>
              </a:spcBef>
            </a:pPr>
            <a:r>
              <a:rPr lang="en-US" sz="1200" dirty="0" smtClean="0"/>
              <a:t>specifies </a:t>
            </a:r>
            <a:r>
              <a:rPr lang="en-US" sz="1200" dirty="0"/>
              <a:t>one or more class names for an HTML element.</a:t>
            </a:r>
          </a:p>
          <a:p>
            <a:pPr lvl="1">
              <a:spcBef>
                <a:spcPts val="1200"/>
              </a:spcBef>
            </a:pPr>
            <a:r>
              <a:rPr lang="en-US" sz="1200" dirty="0" smtClean="0"/>
              <a:t>The </a:t>
            </a:r>
            <a:r>
              <a:rPr lang="en-US" sz="1200" b="1" dirty="0"/>
              <a:t>class name </a:t>
            </a:r>
            <a:r>
              <a:rPr lang="en-US" sz="1200" dirty="0"/>
              <a:t>can be used by CSS and JavaScript to perform certain tasks for elements with the specified class name</a:t>
            </a:r>
            <a:r>
              <a:rPr lang="en-US" sz="12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b="1" dirty="0"/>
              <a:t>id Attribute</a:t>
            </a:r>
          </a:p>
          <a:p>
            <a:pPr lvl="1">
              <a:spcBef>
                <a:spcPts val="1200"/>
              </a:spcBef>
            </a:pPr>
            <a:r>
              <a:rPr lang="en-US" sz="1200" dirty="0" smtClean="0"/>
              <a:t>specifies </a:t>
            </a:r>
            <a:r>
              <a:rPr lang="en-US" sz="1200" dirty="0"/>
              <a:t>a </a:t>
            </a:r>
            <a:r>
              <a:rPr lang="en-US" sz="1200" b="1" dirty="0"/>
              <a:t>unique id </a:t>
            </a:r>
            <a:r>
              <a:rPr lang="en-US" sz="1200" dirty="0"/>
              <a:t>for an HTML element (the value must be unique within the HTML document).</a:t>
            </a:r>
          </a:p>
          <a:p>
            <a:pPr lvl="1">
              <a:spcBef>
                <a:spcPts val="1200"/>
              </a:spcBef>
            </a:pPr>
            <a:r>
              <a:rPr lang="en-US" sz="1200" dirty="0" smtClean="0"/>
              <a:t>The </a:t>
            </a:r>
            <a:r>
              <a:rPr lang="en-US" sz="1200" b="1" dirty="0"/>
              <a:t>id value </a:t>
            </a:r>
            <a:r>
              <a:rPr lang="en-US" sz="1200" dirty="0"/>
              <a:t>can be used by CSS and JavaScript to perform certain tasks for a unique element with the specified id value</a:t>
            </a:r>
            <a:r>
              <a:rPr lang="en-US" sz="1200" dirty="0" smtClean="0"/>
              <a:t>.</a:t>
            </a:r>
          </a:p>
          <a:p>
            <a:pPr lvl="1">
              <a:spcBef>
                <a:spcPts val="1200"/>
              </a:spcBef>
            </a:pPr>
            <a:endParaRPr lang="ar-EG" sz="1200" dirty="0"/>
          </a:p>
        </p:txBody>
      </p:sp>
    </p:spTree>
    <p:extLst>
      <p:ext uri="{BB962C8B-B14F-4D97-AF65-F5344CB8AC3E}">
        <p14:creationId xmlns:p14="http://schemas.microsoft.com/office/powerpoint/2010/main" val="5456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&lt;</a:t>
            </a:r>
            <a:r>
              <a:rPr lang="en-US" b="1" dirty="0"/>
              <a:t>head&gt; </a:t>
            </a:r>
            <a:r>
              <a:rPr lang="en-US" dirty="0" smtClean="0"/>
              <a:t>Element (1-2)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832" y="1242425"/>
            <a:ext cx="7704000" cy="3326700"/>
          </a:xfrm>
        </p:spPr>
        <p:txBody>
          <a:bodyPr/>
          <a:lstStyle/>
          <a:p>
            <a:r>
              <a:rPr lang="en-US" sz="1400" b="1" dirty="0"/>
              <a:t>The &lt;head&gt; element </a:t>
            </a:r>
            <a:endParaRPr lang="en-US" sz="1400" b="1" dirty="0" smtClean="0"/>
          </a:p>
          <a:p>
            <a:pPr lvl="1"/>
            <a:r>
              <a:rPr lang="en-US" sz="1400" dirty="0" smtClean="0"/>
              <a:t>is </a:t>
            </a:r>
            <a:r>
              <a:rPr lang="en-US" sz="1400" dirty="0"/>
              <a:t>a container for metadata (data about data) and is placed between the &lt;html&gt; tag and the &lt;body&gt; tag.</a:t>
            </a:r>
          </a:p>
          <a:p>
            <a:pPr lvl="2"/>
            <a:r>
              <a:rPr lang="en-US" sz="1200" dirty="0" smtClean="0"/>
              <a:t>HTML </a:t>
            </a:r>
            <a:r>
              <a:rPr lang="en-US" sz="1200" dirty="0"/>
              <a:t>metadata is data about the HTML document. Metadata is not displayed.</a:t>
            </a:r>
          </a:p>
          <a:p>
            <a:pPr lvl="2"/>
            <a:r>
              <a:rPr lang="en-US" sz="1200" dirty="0" smtClean="0"/>
              <a:t>Metadata </a:t>
            </a:r>
            <a:r>
              <a:rPr lang="en-US" sz="1200" dirty="0"/>
              <a:t>typically define the document title, character set, styles, links, scripts, and other meta information.</a:t>
            </a:r>
          </a:p>
          <a:p>
            <a:pPr lvl="2"/>
            <a:r>
              <a:rPr lang="en-US" sz="1200" dirty="0" smtClean="0"/>
              <a:t>The </a:t>
            </a:r>
            <a:r>
              <a:rPr lang="en-US" sz="1200" dirty="0"/>
              <a:t>following tags </a:t>
            </a:r>
            <a:r>
              <a:rPr lang="en-US" sz="1200" dirty="0" smtClean="0"/>
              <a:t>describe </a:t>
            </a:r>
            <a:r>
              <a:rPr lang="en-US" sz="1200" dirty="0"/>
              <a:t>metadata: &lt;title&gt;, &lt;style&gt;, </a:t>
            </a:r>
            <a:r>
              <a:rPr lang="en-US" sz="1200" dirty="0">
                <a:solidFill>
                  <a:schemeClr val="bg2"/>
                </a:solidFill>
              </a:rPr>
              <a:t>&lt;meta&gt;, &lt;link&gt;, &lt;script&gt;</a:t>
            </a:r>
            <a:r>
              <a:rPr lang="en-US" sz="1200" dirty="0"/>
              <a:t>, and </a:t>
            </a:r>
            <a:r>
              <a:rPr lang="en-US" sz="1200" dirty="0">
                <a:solidFill>
                  <a:schemeClr val="bg2"/>
                </a:solidFill>
              </a:rPr>
              <a:t>&lt;base</a:t>
            </a:r>
            <a:r>
              <a:rPr lang="en-US" sz="1200" dirty="0" smtClean="0">
                <a:solidFill>
                  <a:schemeClr val="bg2"/>
                </a:solidFill>
              </a:rPr>
              <a:t>&gt;</a:t>
            </a:r>
            <a:r>
              <a:rPr lang="en-US" sz="1200" dirty="0" smtClean="0"/>
              <a:t>.</a:t>
            </a:r>
          </a:p>
          <a:p>
            <a:pPr lvl="2"/>
            <a:r>
              <a:rPr lang="en-US" sz="1200" dirty="0"/>
              <a:t>The </a:t>
            </a:r>
            <a:r>
              <a:rPr lang="en-US" sz="1200" b="1" dirty="0">
                <a:solidFill>
                  <a:schemeClr val="bg2"/>
                </a:solidFill>
              </a:rPr>
              <a:t>&lt;link&gt; element </a:t>
            </a:r>
            <a:r>
              <a:rPr lang="en-US" sz="1200" dirty="0"/>
              <a:t>is used to link to external style sheets </a:t>
            </a:r>
            <a:endParaRPr lang="en-US" sz="1200" dirty="0" smtClean="0"/>
          </a:p>
          <a:p>
            <a:pPr lvl="3">
              <a:spcBef>
                <a:spcPts val="600"/>
              </a:spcBef>
            </a:pPr>
            <a:r>
              <a:rPr lang="en-US" sz="1400" dirty="0"/>
              <a:t>&lt;link </a:t>
            </a:r>
            <a:r>
              <a:rPr lang="en-US" sz="1400" dirty="0" err="1"/>
              <a:t>rel</a:t>
            </a:r>
            <a:r>
              <a:rPr lang="en-US" sz="1400" dirty="0"/>
              <a:t>="stylesheet" </a:t>
            </a:r>
            <a:r>
              <a:rPr lang="en-US" sz="1400" dirty="0" err="1"/>
              <a:t>href</a:t>
            </a:r>
            <a:r>
              <a:rPr lang="en-US" sz="1400" dirty="0"/>
              <a:t>="mystyle.css</a:t>
            </a:r>
            <a:r>
              <a:rPr lang="en-US" sz="1400" dirty="0" smtClean="0"/>
              <a:t>"&gt;</a:t>
            </a:r>
          </a:p>
          <a:p>
            <a:pPr lvl="2">
              <a:spcBef>
                <a:spcPts val="600"/>
              </a:spcBef>
            </a:pPr>
            <a:r>
              <a:rPr lang="en-US" sz="1200" b="1" dirty="0"/>
              <a:t>The </a:t>
            </a:r>
            <a:r>
              <a:rPr lang="en-US" sz="1200" b="1" dirty="0">
                <a:solidFill>
                  <a:schemeClr val="bg2"/>
                </a:solidFill>
              </a:rPr>
              <a:t>&lt;meta&gt; element </a:t>
            </a:r>
            <a:r>
              <a:rPr lang="en-US" sz="1200" dirty="0"/>
              <a:t>is used to specify which character set is used, page description, keywords, author, and other metadata.</a:t>
            </a:r>
          </a:p>
          <a:p>
            <a:pPr lvl="2"/>
            <a:endParaRPr lang="en-US" sz="1200" dirty="0"/>
          </a:p>
          <a:p>
            <a:pPr lvl="2"/>
            <a:endParaRPr lang="en-US" sz="1200" dirty="0"/>
          </a:p>
          <a:p>
            <a:pPr lvl="2"/>
            <a:endParaRPr lang="en-US" sz="1200" dirty="0" smtClean="0"/>
          </a:p>
          <a:p>
            <a:pPr lvl="2"/>
            <a:endParaRPr lang="ar-EG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27" y="945702"/>
            <a:ext cx="5048955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&lt;</a:t>
            </a:r>
            <a:r>
              <a:rPr lang="en-US" b="1" dirty="0"/>
              <a:t>head&gt; </a:t>
            </a:r>
            <a:r>
              <a:rPr lang="en-US" dirty="0" smtClean="0"/>
              <a:t>Element (2-2)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832" y="1242425"/>
            <a:ext cx="7704000" cy="33267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600" dirty="0"/>
              <a:t>The </a:t>
            </a:r>
            <a:r>
              <a:rPr lang="en-US" sz="1600" b="1" dirty="0">
                <a:solidFill>
                  <a:schemeClr val="bg2"/>
                </a:solidFill>
              </a:rPr>
              <a:t>&lt;base&gt; element </a:t>
            </a:r>
            <a:r>
              <a:rPr lang="en-US" sz="1600" dirty="0"/>
              <a:t>specifies the base URL and base target for all relative URLs in a page: </a:t>
            </a:r>
            <a:r>
              <a:rPr lang="en-US" sz="1600" dirty="0">
                <a:solidFill>
                  <a:schemeClr val="bg2"/>
                </a:solidFill>
              </a:rPr>
              <a:t>&lt;base </a:t>
            </a:r>
            <a:r>
              <a:rPr lang="en-US" sz="1600" dirty="0" err="1">
                <a:solidFill>
                  <a:schemeClr val="bg2"/>
                </a:solidFill>
              </a:rPr>
              <a:t>href</a:t>
            </a:r>
            <a:r>
              <a:rPr lang="en-US" sz="1600" dirty="0">
                <a:solidFill>
                  <a:schemeClr val="bg2"/>
                </a:solidFill>
              </a:rPr>
              <a:t>="https://www.w3schools.com/images/" target="_blank"&gt;</a:t>
            </a:r>
            <a:br>
              <a:rPr lang="en-US" sz="1600" dirty="0">
                <a:solidFill>
                  <a:schemeClr val="bg2"/>
                </a:solidFill>
              </a:rPr>
            </a:br>
            <a:endParaRPr lang="en-US" sz="1600" dirty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1600" dirty="0" smtClean="0"/>
              <a:t>The </a:t>
            </a:r>
            <a:r>
              <a:rPr lang="en-US" sz="1600" b="1" dirty="0">
                <a:solidFill>
                  <a:schemeClr val="bg2"/>
                </a:solidFill>
              </a:rPr>
              <a:t>&lt;script&gt; element </a:t>
            </a:r>
            <a:r>
              <a:rPr lang="en-US" sz="1600" dirty="0"/>
              <a:t>is used to define client-side </a:t>
            </a:r>
            <a:r>
              <a:rPr lang="en-US" sz="1600" dirty="0" err="1"/>
              <a:t>JavaScripts</a:t>
            </a:r>
            <a:r>
              <a:rPr lang="en-US" sz="16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JavaScript </a:t>
            </a:r>
            <a:r>
              <a:rPr lang="en-US" b="1" dirty="0" smtClean="0"/>
              <a:t>example</a:t>
            </a:r>
            <a:r>
              <a:rPr lang="en-US" dirty="0" smtClean="0"/>
              <a:t> on the next slide </a:t>
            </a:r>
          </a:p>
          <a:p>
            <a:pPr>
              <a:spcBef>
                <a:spcPts val="1200"/>
              </a:spcBef>
            </a:pPr>
            <a:endParaRPr lang="en-US" dirty="0">
              <a:hlinkClick r:id="rId2" action="ppaction://hlinkfile"/>
            </a:endParaRPr>
          </a:p>
          <a:p>
            <a:pPr>
              <a:spcBef>
                <a:spcPts val="1200"/>
              </a:spcBef>
            </a:pPr>
            <a:endParaRPr lang="en-US" sz="1400" dirty="0"/>
          </a:p>
          <a:p>
            <a:pPr>
              <a:spcBef>
                <a:spcPts val="1200"/>
              </a:spcBef>
            </a:pPr>
            <a:endParaRPr lang="en-US" sz="1400" dirty="0"/>
          </a:p>
          <a:p>
            <a:pPr>
              <a:spcBef>
                <a:spcPts val="1200"/>
              </a:spcBef>
            </a:pPr>
            <a:endParaRPr lang="en-US" sz="1400" dirty="0"/>
          </a:p>
          <a:p>
            <a:pPr lvl="2">
              <a:spcBef>
                <a:spcPts val="1200"/>
              </a:spcBef>
            </a:pPr>
            <a:endParaRPr lang="en-US" sz="1200" dirty="0"/>
          </a:p>
          <a:p>
            <a:pPr lvl="2">
              <a:spcBef>
                <a:spcPts val="1200"/>
              </a:spcBef>
            </a:pPr>
            <a:endParaRPr lang="en-US" sz="1200" dirty="0"/>
          </a:p>
          <a:p>
            <a:pPr lvl="2">
              <a:spcBef>
                <a:spcPts val="1200"/>
              </a:spcBef>
            </a:pPr>
            <a:endParaRPr lang="en-US" sz="1200" dirty="0" smtClean="0"/>
          </a:p>
          <a:p>
            <a:pPr lvl="2">
              <a:spcBef>
                <a:spcPts val="1200"/>
              </a:spcBef>
            </a:pPr>
            <a:endParaRPr lang="ar-EG" sz="1200" dirty="0"/>
          </a:p>
        </p:txBody>
      </p:sp>
    </p:spTree>
    <p:extLst>
      <p:ext uri="{BB962C8B-B14F-4D97-AF65-F5344CB8AC3E}">
        <p14:creationId xmlns:p14="http://schemas.microsoft.com/office/powerpoint/2010/main" val="4209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Layouts</a:t>
            </a:r>
            <a:br>
              <a:rPr lang="en-US" dirty="0"/>
            </a:b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Websites often display content in </a:t>
            </a:r>
            <a:r>
              <a:rPr lang="en-US" b="1" dirty="0"/>
              <a:t>multiple columns</a:t>
            </a:r>
            <a:r>
              <a:rPr lang="en-US" dirty="0"/>
              <a:t> (like a magazine or newspaper).</a:t>
            </a:r>
          </a:p>
          <a:p>
            <a:endParaRPr lang="en-US" dirty="0"/>
          </a:p>
          <a:p>
            <a:r>
              <a:rPr lang="en-US" dirty="0"/>
              <a:t>There are four different ways to create multicolumn </a:t>
            </a:r>
            <a:r>
              <a:rPr lang="en-US" dirty="0" smtClean="0"/>
              <a:t>layouts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HTML tables (not recommended</a:t>
            </a:r>
            <a:r>
              <a:rPr lang="en-US" sz="12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CSS framework: fast, like Bootstrap.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/>
              <a:t>CSS </a:t>
            </a:r>
            <a:r>
              <a:rPr lang="en-US" sz="1200" dirty="0"/>
              <a:t>float property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CSS flexbox: is a new layout mode in CSS3</a:t>
            </a:r>
            <a:endParaRPr lang="en-US" sz="1200" dirty="0" smtClean="0"/>
          </a:p>
          <a:p>
            <a:pPr>
              <a:spcBef>
                <a:spcPts val="600"/>
              </a:spcBef>
            </a:pPr>
            <a:r>
              <a:rPr lang="en-US" dirty="0"/>
              <a:t>HTML5 offers new semantic elements that define the different parts of a web page:</a:t>
            </a:r>
          </a:p>
          <a:p>
            <a:pPr lvl="1">
              <a:spcBef>
                <a:spcPts val="600"/>
              </a:spcBef>
            </a:pPr>
            <a:endParaRPr lang="en-US" sz="1200" dirty="0"/>
          </a:p>
          <a:p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539980"/>
            <a:ext cx="7249537" cy="2896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46090" y="3883742"/>
            <a:ext cx="349967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View and test the examples at W3schools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213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Responsive Web Design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Responsive Web Design is about using HTML and CSS to automatically resize, hide, shrink, or enlarge, a website, to make it look good on all devices (</a:t>
            </a:r>
            <a:r>
              <a:rPr lang="en-US" sz="1400" dirty="0" err="1" smtClean="0"/>
              <a:t>deskops</a:t>
            </a:r>
            <a:r>
              <a:rPr lang="en-US" sz="1400" dirty="0"/>
              <a:t>, tablets, and phones</a:t>
            </a:r>
            <a:r>
              <a:rPr lang="en-US" sz="1400" dirty="0" smtClean="0"/>
              <a:t>):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To make responsive website use </a:t>
            </a:r>
            <a:r>
              <a:rPr lang="en-US" sz="1400" dirty="0" smtClean="0">
                <a:solidFill>
                  <a:schemeClr val="bg2"/>
                </a:solidFill>
              </a:rPr>
              <a:t>(try the full example at w3schools)</a:t>
            </a:r>
            <a:r>
              <a:rPr lang="en-US" sz="1400" dirty="0" smtClean="0"/>
              <a:t>:</a:t>
            </a:r>
          </a:p>
          <a:p>
            <a:pPr lvl="1"/>
            <a:r>
              <a:rPr lang="en-US" sz="1200" b="1" dirty="0" smtClean="0">
                <a:solidFill>
                  <a:schemeClr val="bg2"/>
                </a:solidFill>
              </a:rPr>
              <a:t>&lt;</a:t>
            </a:r>
            <a:r>
              <a:rPr lang="en-US" sz="1200" b="1" dirty="0">
                <a:solidFill>
                  <a:schemeClr val="bg2"/>
                </a:solidFill>
              </a:rPr>
              <a:t>meta name="viewport" content="width=device-width, initial-scale=1.0</a:t>
            </a:r>
            <a:r>
              <a:rPr lang="en-US" sz="1200" b="1" dirty="0" smtClean="0">
                <a:solidFill>
                  <a:schemeClr val="bg2"/>
                </a:solidFill>
              </a:rPr>
              <a:t>"&gt;</a:t>
            </a:r>
          </a:p>
          <a:p>
            <a:pPr lvl="1"/>
            <a:endParaRPr lang="en-US" sz="1200" dirty="0" smtClean="0"/>
          </a:p>
          <a:p>
            <a:r>
              <a:rPr lang="en-US" sz="1400" dirty="0"/>
              <a:t>You should also </a:t>
            </a:r>
            <a:r>
              <a:rPr lang="en-US" sz="1400" dirty="0" smtClean="0"/>
              <a:t>make responsive: </a:t>
            </a:r>
            <a:r>
              <a:rPr lang="en-US" sz="1400" b="1" dirty="0" smtClean="0"/>
              <a:t>images</a:t>
            </a:r>
            <a:r>
              <a:rPr lang="en-US" sz="1400" dirty="0" smtClean="0"/>
              <a:t>, </a:t>
            </a:r>
            <a:r>
              <a:rPr lang="en-US" sz="1400" b="1" dirty="0" smtClean="0"/>
              <a:t>text size </a:t>
            </a:r>
            <a:endParaRPr lang="en-US" sz="1400" b="1" dirty="0"/>
          </a:p>
          <a:p>
            <a:endParaRPr lang="ar-EG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61" y="1850639"/>
            <a:ext cx="3647583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2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Graphics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400" dirty="0" smtClean="0"/>
              <a:t>Graphics can be drawn by </a:t>
            </a:r>
            <a:r>
              <a:rPr lang="en-US" sz="1400" b="1" dirty="0" smtClean="0"/>
              <a:t>&lt;canvas&gt; </a:t>
            </a:r>
            <a:r>
              <a:rPr lang="en-US" sz="1400" dirty="0" smtClean="0"/>
              <a:t>and </a:t>
            </a:r>
            <a:r>
              <a:rPr lang="en-US" sz="1400" b="1" dirty="0" smtClean="0"/>
              <a:t>&lt;</a:t>
            </a:r>
            <a:r>
              <a:rPr lang="en-US" sz="1400" b="1" dirty="0" err="1" smtClean="0"/>
              <a:t>svg</a:t>
            </a:r>
            <a:r>
              <a:rPr lang="en-US" sz="1400" b="1" dirty="0" smtClean="0"/>
              <a:t>&gt;</a:t>
            </a:r>
            <a:r>
              <a:rPr lang="en-US" sz="1400" dirty="0" smtClean="0"/>
              <a:t> tags</a:t>
            </a:r>
          </a:p>
          <a:p>
            <a:pPr>
              <a:spcBef>
                <a:spcPts val="1200"/>
              </a:spcBef>
            </a:pPr>
            <a:r>
              <a:rPr lang="en-US" sz="1400" dirty="0" smtClean="0"/>
              <a:t>The </a:t>
            </a:r>
            <a:r>
              <a:rPr lang="en-US" sz="1400" b="1" dirty="0" smtClean="0"/>
              <a:t>&lt;canvas&gt; </a:t>
            </a:r>
            <a:r>
              <a:rPr lang="en-US" sz="1400" dirty="0" smtClean="0"/>
              <a:t>tag: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has </a:t>
            </a:r>
            <a:r>
              <a:rPr lang="en-US" dirty="0"/>
              <a:t>several methods for drawing paths, boxes, circles, text, and adding images. 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is </a:t>
            </a:r>
            <a:r>
              <a:rPr lang="en-US" dirty="0"/>
              <a:t>only a container for </a:t>
            </a:r>
            <a:r>
              <a:rPr lang="en-US" dirty="0" smtClean="0"/>
              <a:t>graphics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So, you </a:t>
            </a:r>
            <a:r>
              <a:rPr lang="en-US" dirty="0"/>
              <a:t>must use JavaScript to actually draw the </a:t>
            </a:r>
            <a:r>
              <a:rPr lang="en-US" dirty="0" smtClean="0"/>
              <a:t>graphics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The </a:t>
            </a:r>
            <a:r>
              <a:rPr lang="en-US" sz="1400" b="1" dirty="0"/>
              <a:t>canvas</a:t>
            </a:r>
            <a:r>
              <a:rPr lang="en-US" sz="1400" dirty="0"/>
              <a:t>: </a:t>
            </a:r>
            <a:endParaRPr lang="en-US" sz="1400" dirty="0" smtClean="0"/>
          </a:p>
          <a:p>
            <a:pPr lvl="1">
              <a:spcBef>
                <a:spcPts val="600"/>
              </a:spcBef>
            </a:pPr>
            <a:r>
              <a:rPr lang="en-US" sz="1400" dirty="0" smtClean="0"/>
              <a:t>Is </a:t>
            </a:r>
            <a:r>
              <a:rPr lang="en-US" sz="1400" b="1" dirty="0" smtClean="0"/>
              <a:t>rectangular </a:t>
            </a:r>
            <a:r>
              <a:rPr lang="en-US" sz="1400" b="1" dirty="0"/>
              <a:t>area </a:t>
            </a:r>
            <a:r>
              <a:rPr lang="en-US" sz="1400" dirty="0"/>
              <a:t>on an HTML page</a:t>
            </a:r>
            <a:r>
              <a:rPr lang="en-US" sz="14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/>
              <a:t> </a:t>
            </a:r>
            <a:r>
              <a:rPr lang="en-US" sz="1400" dirty="0"/>
              <a:t>By default, a canvas has </a:t>
            </a:r>
            <a:r>
              <a:rPr lang="en-US" sz="1400" b="1" dirty="0"/>
              <a:t>no border </a:t>
            </a:r>
            <a:r>
              <a:rPr lang="en-US" sz="1400" dirty="0"/>
              <a:t>and </a:t>
            </a:r>
            <a:r>
              <a:rPr lang="en-US" sz="1400" b="1" dirty="0"/>
              <a:t>no content</a:t>
            </a:r>
            <a:r>
              <a:rPr lang="en-US" sz="1400" b="1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400" b="1" dirty="0" smtClean="0"/>
              <a:t>&lt;canvas&gt; tag syntax:</a:t>
            </a:r>
          </a:p>
          <a:p>
            <a:pPr lvl="1">
              <a:spcBef>
                <a:spcPts val="600"/>
              </a:spcBef>
            </a:pPr>
            <a:endParaRPr lang="ar-E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21" y="4647781"/>
            <a:ext cx="667609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Hypertext Markup Language (</a:t>
            </a:r>
            <a:r>
              <a:rPr lang="en-US" dirty="0" smtClean="0">
                <a:latin typeface="Bebas Neue"/>
                <a:ea typeface="Bebas Neue"/>
                <a:cs typeface="Bebas Neue"/>
                <a:sym typeface="Bebas Neue"/>
              </a:rPr>
              <a:t>HTML) 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ym typeface="Roboto"/>
              </a:rPr>
              <a:t>HTML</a:t>
            </a:r>
            <a:endParaRPr lang="en-US" sz="1800" b="1" dirty="0" smtClean="0">
              <a:sym typeface="Roboto"/>
            </a:endParaRPr>
          </a:p>
          <a:p>
            <a:pPr marL="742950" lvl="1" indent="-285750"/>
            <a:r>
              <a:rPr lang="en-US" sz="2000" dirty="0" smtClean="0"/>
              <a:t>Is the </a:t>
            </a:r>
            <a:r>
              <a:rPr lang="en-US" sz="2000" b="1" dirty="0" smtClean="0"/>
              <a:t>standard</a:t>
            </a:r>
            <a:r>
              <a:rPr lang="en-US" sz="2000" dirty="0" smtClean="0"/>
              <a:t> </a:t>
            </a:r>
            <a:r>
              <a:rPr lang="en-US" sz="2000" b="1" dirty="0" smtClean="0"/>
              <a:t>markup</a:t>
            </a:r>
            <a:r>
              <a:rPr lang="en-US" sz="2000" dirty="0" smtClean="0"/>
              <a:t> language for creating web pages</a:t>
            </a:r>
          </a:p>
          <a:p>
            <a:pPr marL="742950" lvl="1" indent="-285750"/>
            <a:r>
              <a:rPr lang="en-US" sz="2000" dirty="0" smtClean="0">
                <a:sym typeface="Roboto"/>
              </a:rPr>
              <a:t>Describe the </a:t>
            </a:r>
            <a:r>
              <a:rPr lang="en-US" sz="2000" b="1" dirty="0" smtClean="0">
                <a:sym typeface="Roboto"/>
              </a:rPr>
              <a:t>structure</a:t>
            </a:r>
            <a:r>
              <a:rPr lang="en-US" sz="2000" dirty="0" smtClean="0">
                <a:sym typeface="Roboto"/>
              </a:rPr>
              <a:t> of a web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38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&lt;canvas&gt; Examples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9" y="1328940"/>
            <a:ext cx="9000000" cy="936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9" y="1028931"/>
            <a:ext cx="3096057" cy="3057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11" y="977567"/>
            <a:ext cx="9144000" cy="3160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184" y="1668257"/>
            <a:ext cx="3029373" cy="3067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260"/>
            <a:ext cx="9144000" cy="34489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83" y="1628010"/>
            <a:ext cx="3086531" cy="30960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496" y="4438256"/>
            <a:ext cx="3509294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Try to draw: text, linear gradient, …  </a:t>
            </a:r>
            <a:endParaRPr lang="ar-EG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7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using SVG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600" b="1" dirty="0" smtClean="0"/>
              <a:t>SVG</a:t>
            </a:r>
            <a:r>
              <a:rPr lang="en-US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stands </a:t>
            </a:r>
            <a:r>
              <a:rPr lang="en-US" dirty="0"/>
              <a:t>for </a:t>
            </a:r>
            <a:r>
              <a:rPr lang="en-US" b="1" dirty="0"/>
              <a:t>S</a:t>
            </a:r>
            <a:r>
              <a:rPr lang="en-US" dirty="0"/>
              <a:t>calable </a:t>
            </a:r>
            <a:r>
              <a:rPr lang="en-US" b="1" dirty="0"/>
              <a:t>V</a:t>
            </a:r>
            <a:r>
              <a:rPr lang="en-US" dirty="0"/>
              <a:t>ector </a:t>
            </a:r>
            <a:r>
              <a:rPr lang="en-US" b="1" dirty="0"/>
              <a:t>G</a:t>
            </a:r>
            <a:r>
              <a:rPr lang="en-US" dirty="0"/>
              <a:t>raphics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is </a:t>
            </a:r>
            <a:r>
              <a:rPr lang="en-US" dirty="0"/>
              <a:t>used to define graphics for the Web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is </a:t>
            </a:r>
            <a:r>
              <a:rPr lang="en-US" dirty="0"/>
              <a:t>a W3C </a:t>
            </a:r>
            <a:r>
              <a:rPr lang="en-US" dirty="0" smtClean="0"/>
              <a:t>recommendation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HTML </a:t>
            </a:r>
            <a:r>
              <a:rPr lang="en-US" b="1" dirty="0">
                <a:solidFill>
                  <a:schemeClr val="bg2"/>
                </a:solidFill>
              </a:rPr>
              <a:t>&lt;</a:t>
            </a:r>
            <a:r>
              <a:rPr lang="en-US" b="1" dirty="0" err="1">
                <a:solidFill>
                  <a:schemeClr val="bg2"/>
                </a:solidFill>
              </a:rPr>
              <a:t>svg</a:t>
            </a:r>
            <a:r>
              <a:rPr lang="en-US" b="1" dirty="0">
                <a:solidFill>
                  <a:schemeClr val="bg2"/>
                </a:solidFill>
              </a:rPr>
              <a:t>&gt; element </a:t>
            </a:r>
            <a:r>
              <a:rPr lang="en-US" dirty="0"/>
              <a:t>is a container for SVG graphics.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has </a:t>
            </a:r>
            <a:r>
              <a:rPr lang="en-US" dirty="0"/>
              <a:t>several methods for drawing paths, boxes, circles, text, and graphic images</a:t>
            </a:r>
            <a:r>
              <a:rPr lang="en-US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Examples</a:t>
            </a:r>
            <a:endParaRPr lang="en-US" dirty="0"/>
          </a:p>
          <a:p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1634"/>
            <a:ext cx="9144000" cy="894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943" y="1845127"/>
            <a:ext cx="1962424" cy="174331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528619" y="3588445"/>
            <a:ext cx="1199536" cy="780256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4425"/>
            <a:ext cx="9144000" cy="1308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69" y="1555196"/>
            <a:ext cx="2667372" cy="22767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3838947"/>
            <a:ext cx="9144000" cy="126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2000" dirty="0" smtClean="0"/>
              <a:t>Try to draw: circle, star, rectangle, logo 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11668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vs. SVG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0" y="1399529"/>
            <a:ext cx="8487960" cy="261974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" name="TextBox 2"/>
          <p:cNvSpPr txBox="1"/>
          <p:nvPr/>
        </p:nvSpPr>
        <p:spPr>
          <a:xfrm flipH="1">
            <a:off x="556996" y="4206914"/>
            <a:ext cx="5686488" cy="8617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1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HTML Google </a:t>
            </a:r>
            <a:r>
              <a:rPr lang="en-US" sz="1800" dirty="0" smtClean="0">
                <a:solidFill>
                  <a:schemeClr val="tx1"/>
                </a:solidFill>
              </a:rPr>
              <a:t>Maps: try its code from the W3schools (need internet)</a:t>
            </a:r>
            <a:endParaRPr lang="en-US" sz="1800" dirty="0">
              <a:solidFill>
                <a:schemeClr val="tx1"/>
              </a:solidFill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502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Media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600" dirty="0"/>
              <a:t>Multimedia on the web is </a:t>
            </a:r>
            <a:r>
              <a:rPr lang="en-US" sz="1600" b="1" dirty="0"/>
              <a:t>Images</a:t>
            </a:r>
            <a:r>
              <a:rPr lang="en-US" sz="1600" dirty="0"/>
              <a:t>, </a:t>
            </a:r>
            <a:r>
              <a:rPr lang="en-US" sz="1600" b="1" dirty="0"/>
              <a:t>music</a:t>
            </a:r>
            <a:r>
              <a:rPr lang="en-US" sz="1600" dirty="0"/>
              <a:t>, </a:t>
            </a:r>
            <a:r>
              <a:rPr lang="en-US" sz="1600" b="1" dirty="0"/>
              <a:t>sound</a:t>
            </a:r>
            <a:r>
              <a:rPr lang="en-US" sz="1600" dirty="0"/>
              <a:t>, </a:t>
            </a:r>
            <a:r>
              <a:rPr lang="en-US" sz="1600" b="1" dirty="0"/>
              <a:t>videos</a:t>
            </a:r>
            <a:r>
              <a:rPr lang="en-US" sz="1600" dirty="0"/>
              <a:t>, </a:t>
            </a:r>
            <a:r>
              <a:rPr lang="en-US" sz="1600" b="1" dirty="0" smtClean="0"/>
              <a:t>records</a:t>
            </a:r>
            <a:r>
              <a:rPr lang="en-US" sz="1600" dirty="0"/>
              <a:t>, </a:t>
            </a:r>
            <a:r>
              <a:rPr lang="en-US" sz="1600" b="1" dirty="0"/>
              <a:t>films</a:t>
            </a:r>
            <a:r>
              <a:rPr lang="en-US" sz="1600" dirty="0"/>
              <a:t>, </a:t>
            </a:r>
            <a:r>
              <a:rPr lang="en-US" sz="1600" b="1" dirty="0"/>
              <a:t>animations</a:t>
            </a:r>
            <a:r>
              <a:rPr lang="en-US" sz="1600" dirty="0"/>
              <a:t>, and </a:t>
            </a:r>
            <a:r>
              <a:rPr lang="en-US" sz="1600" b="1" dirty="0" smtClean="0"/>
              <a:t>more</a:t>
            </a:r>
            <a:r>
              <a:rPr lang="en-US" sz="16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1600" dirty="0"/>
              <a:t>Multimedia comes in many </a:t>
            </a:r>
            <a:r>
              <a:rPr lang="en-US" sz="1600" b="1" dirty="0"/>
              <a:t>different </a:t>
            </a:r>
            <a:r>
              <a:rPr lang="en-US" sz="1600" b="1" dirty="0" smtClean="0"/>
              <a:t>formats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Multimedia files have formats and different extensions like: .</a:t>
            </a:r>
            <a:r>
              <a:rPr lang="en-US" dirty="0" err="1"/>
              <a:t>swf</a:t>
            </a:r>
            <a:r>
              <a:rPr lang="en-US" dirty="0"/>
              <a:t>, .wav, .mp3, .mp4, .mpg, .</a:t>
            </a:r>
            <a:r>
              <a:rPr lang="en-US" dirty="0" err="1"/>
              <a:t>wmv</a:t>
            </a:r>
            <a:r>
              <a:rPr lang="en-US" dirty="0"/>
              <a:t>, and .</a:t>
            </a:r>
            <a:r>
              <a:rPr lang="en-US" dirty="0" err="1"/>
              <a:t>avi</a:t>
            </a:r>
            <a:r>
              <a:rPr lang="en-US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Note: </a:t>
            </a:r>
            <a:r>
              <a:rPr lang="en-US" dirty="0" smtClean="0">
                <a:solidFill>
                  <a:schemeClr val="bg2"/>
                </a:solidFill>
              </a:rPr>
              <a:t>visit the W3schools and read the various formats for each media type.</a:t>
            </a:r>
            <a:endParaRPr lang="en-US" dirty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endParaRPr lang="en-US" sz="1600" dirty="0"/>
          </a:p>
          <a:p>
            <a:pPr>
              <a:spcBef>
                <a:spcPts val="1200"/>
              </a:spcBef>
            </a:pPr>
            <a:endParaRPr lang="en-US" sz="1600" dirty="0" smtClean="0"/>
          </a:p>
          <a:p>
            <a:pPr marL="127000" indent="0">
              <a:spcBef>
                <a:spcPts val="120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439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Media – video 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1400" dirty="0"/>
              <a:t>Before HTML5, a video could only be played in a browser with a plug-in (like flash).</a:t>
            </a:r>
          </a:p>
          <a:p>
            <a:pPr>
              <a:spcBef>
                <a:spcPts val="600"/>
              </a:spcBef>
            </a:pP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The HTML5 </a:t>
            </a:r>
            <a:r>
              <a:rPr lang="en-US" sz="1400" b="1" dirty="0"/>
              <a:t>&lt;video&gt; element </a:t>
            </a:r>
            <a:r>
              <a:rPr lang="en-US" sz="1400" dirty="0"/>
              <a:t>specifies a standard way to embed a video in a web page</a:t>
            </a:r>
            <a:r>
              <a:rPr lang="en-US" sz="1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In HTML5, there are </a:t>
            </a:r>
            <a:r>
              <a:rPr lang="en-US" sz="1400" b="1" dirty="0"/>
              <a:t>3</a:t>
            </a:r>
            <a:r>
              <a:rPr lang="en-US" sz="1400" dirty="0"/>
              <a:t> supported video formats: </a:t>
            </a:r>
            <a:r>
              <a:rPr lang="en-US" sz="1400" b="1" dirty="0"/>
              <a:t>MP4, </a:t>
            </a:r>
            <a:r>
              <a:rPr lang="en-US" sz="1400" b="1" dirty="0" err="1"/>
              <a:t>WebM</a:t>
            </a:r>
            <a:r>
              <a:rPr lang="en-US" sz="1400" b="1" dirty="0"/>
              <a:t>, and </a:t>
            </a:r>
            <a:r>
              <a:rPr lang="en-US" sz="1400" b="1" dirty="0" err="1"/>
              <a:t>Ogg</a:t>
            </a:r>
            <a:r>
              <a:rPr lang="en-US" sz="1400" b="1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Video Media types:</a:t>
            </a:r>
          </a:p>
          <a:p>
            <a:pPr>
              <a:spcBef>
                <a:spcPts val="600"/>
              </a:spcBef>
            </a:pPr>
            <a:endParaRPr lang="en-US" sz="1400" dirty="0" smtClean="0"/>
          </a:p>
          <a:p>
            <a:pPr>
              <a:spcBef>
                <a:spcPts val="600"/>
              </a:spcBef>
            </a:pPr>
            <a:endParaRPr lang="en-US" sz="1400" dirty="0"/>
          </a:p>
          <a:p>
            <a:pPr>
              <a:spcBef>
                <a:spcPts val="600"/>
              </a:spcBef>
            </a:pPr>
            <a:endParaRPr lang="en-US" sz="1400" dirty="0" smtClean="0"/>
          </a:p>
          <a:p>
            <a:pPr>
              <a:spcBef>
                <a:spcPts val="600"/>
              </a:spcBef>
            </a:pP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 smtClean="0"/>
              <a:t>Examples </a:t>
            </a:r>
            <a:endParaRPr lang="ar-EG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62" y="2497463"/>
            <a:ext cx="1876687" cy="1190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86" y="2497463"/>
            <a:ext cx="6106377" cy="1648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487" y="2203328"/>
            <a:ext cx="3229426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7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Media – audio 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1400" dirty="0"/>
              <a:t>Before HTML5, audio files could only be played in a browser with a plug-in (like flash).</a:t>
            </a:r>
          </a:p>
          <a:p>
            <a:pPr>
              <a:spcBef>
                <a:spcPts val="600"/>
              </a:spcBef>
            </a:pPr>
            <a:endParaRPr lang="en-US" sz="1400" dirty="0"/>
          </a:p>
          <a:p>
            <a:pPr>
              <a:spcBef>
                <a:spcPts val="1200"/>
              </a:spcBef>
            </a:pPr>
            <a:r>
              <a:rPr lang="en-US" sz="1400" dirty="0"/>
              <a:t>The HTML5 </a:t>
            </a:r>
            <a:r>
              <a:rPr lang="en-US" sz="1400" b="1" dirty="0"/>
              <a:t>&lt;audio&gt; element </a:t>
            </a:r>
            <a:r>
              <a:rPr lang="en-US" sz="1400" dirty="0"/>
              <a:t>specifies a standard way to embed audio in a web page</a:t>
            </a:r>
            <a:r>
              <a:rPr lang="en-US" sz="1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1400" dirty="0"/>
              <a:t>Audio media types </a:t>
            </a:r>
          </a:p>
          <a:p>
            <a:pPr>
              <a:spcBef>
                <a:spcPts val="1200"/>
              </a:spcBef>
            </a:pPr>
            <a:r>
              <a:rPr lang="en-US" sz="1400" dirty="0"/>
              <a:t>In HTML5, there are 3 supported audio formats: </a:t>
            </a:r>
            <a:r>
              <a:rPr lang="en-US" sz="1400" b="1" dirty="0"/>
              <a:t>MP3, Wav, and </a:t>
            </a:r>
            <a:r>
              <a:rPr lang="en-US" sz="1400" b="1" dirty="0" err="1"/>
              <a:t>Ogg</a:t>
            </a:r>
            <a:r>
              <a:rPr lang="en-US" sz="1400" dirty="0" smtClean="0"/>
              <a:t>.</a:t>
            </a:r>
          </a:p>
          <a:p>
            <a:pPr>
              <a:spcBef>
                <a:spcPts val="1200"/>
              </a:spcBef>
            </a:pPr>
            <a:endParaRPr lang="en-US" sz="1400" dirty="0"/>
          </a:p>
          <a:p>
            <a:pPr>
              <a:spcBef>
                <a:spcPts val="1200"/>
              </a:spcBef>
            </a:pPr>
            <a:endParaRPr lang="en-US" sz="1400" dirty="0" smtClean="0"/>
          </a:p>
          <a:p>
            <a:pPr>
              <a:spcBef>
                <a:spcPts val="1200"/>
              </a:spcBef>
            </a:pPr>
            <a:endParaRPr lang="en-US" sz="1400" dirty="0"/>
          </a:p>
          <a:p>
            <a:pPr>
              <a:spcBef>
                <a:spcPts val="1200"/>
              </a:spcBef>
            </a:pPr>
            <a:endParaRPr lang="en-US" sz="1400" dirty="0" smtClean="0"/>
          </a:p>
          <a:p>
            <a:pPr>
              <a:spcBef>
                <a:spcPts val="1200"/>
              </a:spcBef>
            </a:pPr>
            <a:r>
              <a:rPr lang="en-US" sz="1400" dirty="0" smtClean="0"/>
              <a:t>Example </a:t>
            </a:r>
            <a:endParaRPr lang="en-US" sz="1400" dirty="0"/>
          </a:p>
          <a:p>
            <a:pPr marL="12700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ar-EG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08" y="2959175"/>
            <a:ext cx="2862958" cy="14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87" y="2909679"/>
            <a:ext cx="6677957" cy="1686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072" y="4200496"/>
            <a:ext cx="333421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3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Media – Plug-ins 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 smtClean="0"/>
              <a:t>Plus-ins (helper applications):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/>
              <a:t>are </a:t>
            </a:r>
            <a:r>
              <a:rPr lang="en-US" sz="1200" dirty="0"/>
              <a:t>computer programs that extend the standard functionality of a web </a:t>
            </a:r>
            <a:r>
              <a:rPr lang="en-US" sz="1200" dirty="0" smtClean="0"/>
              <a:t>browser</a:t>
            </a:r>
            <a:r>
              <a:rPr lang="en-US" sz="1200" dirty="0"/>
              <a:t> </a:t>
            </a:r>
            <a:r>
              <a:rPr lang="en-US" sz="1200" dirty="0" smtClean="0"/>
              <a:t>and can </a:t>
            </a:r>
            <a:r>
              <a:rPr lang="en-US" sz="1200" dirty="0"/>
              <a:t>be used for many purposes: </a:t>
            </a:r>
            <a:r>
              <a:rPr lang="en-US" sz="1200" b="1" dirty="0"/>
              <a:t>display maps</a:t>
            </a:r>
            <a:r>
              <a:rPr lang="en-US" sz="1200" dirty="0"/>
              <a:t>, </a:t>
            </a:r>
            <a:r>
              <a:rPr lang="en-US" sz="1200" b="1" dirty="0"/>
              <a:t>scan for viruses</a:t>
            </a:r>
            <a:r>
              <a:rPr lang="en-US" sz="1200" dirty="0"/>
              <a:t>, </a:t>
            </a:r>
            <a:r>
              <a:rPr lang="en-US" sz="1200" b="1" dirty="0"/>
              <a:t>verify your bank id</a:t>
            </a:r>
            <a:r>
              <a:rPr lang="en-US" sz="1200" dirty="0"/>
              <a:t>, etc.</a:t>
            </a:r>
            <a:endParaRPr lang="ar-EG" sz="1200" dirty="0"/>
          </a:p>
          <a:p>
            <a:pPr lvl="1">
              <a:spcBef>
                <a:spcPts val="600"/>
              </a:spcBef>
            </a:pPr>
            <a:r>
              <a:rPr lang="en-US" sz="1200" dirty="0" smtClean="0"/>
              <a:t>Examples </a:t>
            </a:r>
            <a:r>
              <a:rPr lang="en-US" sz="1200" dirty="0"/>
              <a:t>of well-known plug-ins are Java applets.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/>
              <a:t>can be added to web pages with the </a:t>
            </a:r>
            <a:r>
              <a:rPr lang="en-US" sz="1200" b="1" dirty="0" smtClean="0">
                <a:solidFill>
                  <a:schemeClr val="bg2"/>
                </a:solidFill>
              </a:rPr>
              <a:t>&lt;object&gt; tag or the &lt;embed&gt; tag. 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The &lt;object&gt; </a:t>
            </a:r>
            <a:r>
              <a:rPr lang="en-US" sz="1400" b="1" dirty="0" smtClean="0"/>
              <a:t>Element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/>
              <a:t>is </a:t>
            </a:r>
            <a:r>
              <a:rPr lang="en-US" sz="1200" b="1" dirty="0"/>
              <a:t>supported</a:t>
            </a:r>
            <a:r>
              <a:rPr lang="en-US" sz="1200" dirty="0"/>
              <a:t> by </a:t>
            </a:r>
            <a:r>
              <a:rPr lang="en-US" sz="1200" b="1" dirty="0"/>
              <a:t>all</a:t>
            </a:r>
            <a:r>
              <a:rPr lang="en-US" sz="1200" dirty="0"/>
              <a:t> browsers.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/>
              <a:t>defines </a:t>
            </a:r>
            <a:r>
              <a:rPr lang="en-US" sz="1200" dirty="0"/>
              <a:t>an embedded object within an HTML document.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/>
              <a:t>is </a:t>
            </a:r>
            <a:r>
              <a:rPr lang="en-US" sz="1200" dirty="0"/>
              <a:t>used to </a:t>
            </a:r>
            <a:r>
              <a:rPr lang="en-US" sz="1200" b="1" dirty="0"/>
              <a:t>embed</a:t>
            </a:r>
            <a:r>
              <a:rPr lang="en-US" sz="1200" dirty="0"/>
              <a:t> plug-ins (like Java applets, PDF readers, Flash Players) in web </a:t>
            </a:r>
            <a:r>
              <a:rPr lang="en-US" sz="1200" dirty="0" smtClean="0"/>
              <a:t>page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/>
              <a:t>Example </a:t>
            </a:r>
            <a:endParaRPr lang="en-US" sz="1200" dirty="0"/>
          </a:p>
          <a:p>
            <a:pPr lvl="2">
              <a:spcBef>
                <a:spcPts val="600"/>
              </a:spcBef>
            </a:pP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43" y="4265608"/>
            <a:ext cx="7982781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Media – Plug-ins 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1400" b="1" dirty="0" smtClean="0"/>
              <a:t>The &lt;embed&gt; Element</a:t>
            </a:r>
            <a:endParaRPr lang="en-US" sz="1200" dirty="0" smtClean="0"/>
          </a:p>
          <a:p>
            <a:pPr lvl="1">
              <a:spcBef>
                <a:spcPts val="600"/>
              </a:spcBef>
            </a:pPr>
            <a:r>
              <a:rPr lang="en-US" sz="1200" dirty="0" smtClean="0"/>
              <a:t>An empty tag 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/>
              <a:t>Similar to &lt;object&gt; tag</a:t>
            </a:r>
          </a:p>
          <a:p>
            <a:pPr lvl="1">
              <a:spcBef>
                <a:spcPts val="600"/>
              </a:spcBef>
            </a:pPr>
            <a:r>
              <a:rPr lang="en-US" sz="1200" dirty="0" smtClean="0"/>
              <a:t>Try examples from the w3school</a:t>
            </a:r>
          </a:p>
          <a:p>
            <a:pPr lvl="1">
              <a:spcBef>
                <a:spcPts val="600"/>
              </a:spcBef>
            </a:pPr>
            <a:endParaRPr lang="en-US" sz="1200" dirty="0"/>
          </a:p>
          <a:p>
            <a:endParaRPr lang="en-US" b="1" dirty="0" smtClean="0"/>
          </a:p>
          <a:p>
            <a:r>
              <a:rPr lang="en-US" b="1" dirty="0" smtClean="0"/>
              <a:t>HTML</a:t>
            </a:r>
            <a:r>
              <a:rPr lang="en-US" b="1" dirty="0"/>
              <a:t> YouTube Videos</a:t>
            </a:r>
          </a:p>
          <a:p>
            <a:pPr lvl="1"/>
            <a:r>
              <a:rPr lang="en-US" sz="1200" dirty="0" smtClean="0"/>
              <a:t>Try , using w3schools, how to play YouTube videos on an HTML web page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282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JavaScript</a:t>
            </a:r>
            <a:br>
              <a:rPr lang="en-US" dirty="0"/>
            </a:b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JavaScript makes HTML pages more </a:t>
            </a:r>
            <a:r>
              <a:rPr lang="en-US" sz="1400" b="1" dirty="0"/>
              <a:t>dynamic</a:t>
            </a:r>
            <a:r>
              <a:rPr lang="en-US" sz="1400" dirty="0"/>
              <a:t> and </a:t>
            </a:r>
            <a:r>
              <a:rPr lang="en-US" sz="1400" b="1" dirty="0"/>
              <a:t>interactive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Common uses for JavaScript are image manipulation, form validation, and dynamic changes of content.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The HTML </a:t>
            </a:r>
            <a:r>
              <a:rPr lang="en-US" sz="1400" b="1" dirty="0">
                <a:solidFill>
                  <a:schemeClr val="bg2"/>
                </a:solidFill>
              </a:rPr>
              <a:t>&lt;script&gt; </a:t>
            </a:r>
            <a:r>
              <a:rPr lang="en-US" sz="1400" dirty="0"/>
              <a:t>Tag</a:t>
            </a:r>
          </a:p>
          <a:p>
            <a:pPr lvl="1"/>
            <a:r>
              <a:rPr lang="en-US" sz="1400" dirty="0" smtClean="0"/>
              <a:t>is </a:t>
            </a:r>
            <a:r>
              <a:rPr lang="en-US" sz="1400" dirty="0"/>
              <a:t>used to define a client-side script (JavaScript).</a:t>
            </a:r>
          </a:p>
          <a:p>
            <a:pPr lvl="1"/>
            <a:r>
              <a:rPr lang="en-US" sz="1200" dirty="0" smtClean="0"/>
              <a:t>The </a:t>
            </a:r>
            <a:r>
              <a:rPr lang="en-US" sz="1200" b="1" dirty="0"/>
              <a:t>&lt;script&gt; element </a:t>
            </a:r>
            <a:r>
              <a:rPr lang="en-US" sz="1200" dirty="0"/>
              <a:t>either contains scripting statements, or it points to </a:t>
            </a:r>
            <a:r>
              <a:rPr lang="en-US" sz="1200" b="1" dirty="0"/>
              <a:t>an external script file </a:t>
            </a:r>
            <a:r>
              <a:rPr lang="en-US" sz="1200" dirty="0"/>
              <a:t>through the </a:t>
            </a:r>
            <a:r>
              <a:rPr lang="en-US" sz="1200" dirty="0" err="1"/>
              <a:t>src</a:t>
            </a:r>
            <a:r>
              <a:rPr lang="en-US" sz="1200" dirty="0"/>
              <a:t> attribute.</a:t>
            </a:r>
          </a:p>
          <a:p>
            <a:pPr lvl="1"/>
            <a:r>
              <a:rPr lang="en-US" sz="1400" dirty="0" smtClean="0"/>
              <a:t>To </a:t>
            </a:r>
            <a:r>
              <a:rPr lang="en-US" sz="1400" dirty="0"/>
              <a:t>select an HTML element, JavaScript very often uses the </a:t>
            </a:r>
            <a:r>
              <a:rPr lang="en-US" sz="1400" b="1" dirty="0" err="1"/>
              <a:t>document.getElementById</a:t>
            </a:r>
            <a:r>
              <a:rPr lang="en-US" sz="1400" dirty="0"/>
              <a:t>() method.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7" y="3697830"/>
            <a:ext cx="8888065" cy="1324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597" y="3697830"/>
            <a:ext cx="1857634" cy="562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5106"/>
            <a:ext cx="9144000" cy="241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Formatting elements were designed to display </a:t>
            </a:r>
            <a:r>
              <a:rPr lang="en-US" sz="1800" b="1" dirty="0"/>
              <a:t>special types of text</a:t>
            </a:r>
            <a:r>
              <a:rPr lang="en-US" sz="1600" dirty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21" y="1813121"/>
            <a:ext cx="3286584" cy="33723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3364" y="1551511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Tag Output: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11" y="1813121"/>
            <a:ext cx="226726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HTML Language </a:t>
            </a:r>
            <a:r>
              <a:rPr lang="en-US" b="1" dirty="0" smtClean="0"/>
              <a:t>Rule</a:t>
            </a:r>
            <a:endParaRPr b="1" dirty="0"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/>
              <a:t>One rule </a:t>
            </a:r>
            <a:r>
              <a:rPr lang="en-US" sz="1800" dirty="0" smtClean="0"/>
              <a:t>for writing the HTML language which is based on </a:t>
            </a:r>
            <a:r>
              <a:rPr lang="en-US" sz="1800" b="1" dirty="0" smtClean="0"/>
              <a:t>&lt;/</a:t>
            </a:r>
            <a:r>
              <a:rPr lang="en-US" sz="2000" b="1" dirty="0" smtClean="0"/>
              <a:t>TAG</a:t>
            </a:r>
            <a:r>
              <a:rPr lang="en-US" sz="1800" b="1" dirty="0" smtClean="0"/>
              <a:t>&gt;</a:t>
            </a:r>
          </a:p>
          <a:p>
            <a:pPr marL="742950" lvl="1" indent="-285750"/>
            <a:r>
              <a:rPr lang="en-US" sz="2200" dirty="0" smtClean="0">
                <a:sym typeface="Roboto"/>
              </a:rPr>
              <a:t>Tags are written by </a:t>
            </a:r>
            <a:r>
              <a:rPr lang="en-US" sz="2200" b="1" dirty="0" smtClean="0">
                <a:sym typeface="Roboto"/>
              </a:rPr>
              <a:t>two</a:t>
            </a:r>
            <a:r>
              <a:rPr lang="en-US" sz="2200" dirty="0" smtClean="0">
                <a:sym typeface="Roboto"/>
              </a:rPr>
              <a:t> ways:</a:t>
            </a:r>
            <a:endParaRPr sz="2200" dirty="0"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0140" y="2216430"/>
            <a:ext cx="3281668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&lt;&gt;                                       &lt;/&gt;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&lt;START TAG&gt;  Content  &lt;/END TAG&gt;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affects the content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8715" y="2239622"/>
            <a:ext cx="2204450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      &lt;&gt;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&lt;START TAG&gt;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Add to web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Called empty tag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4783" y="2324151"/>
            <a:ext cx="28405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4663" y="2347343"/>
            <a:ext cx="28405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588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Quotations, 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083401"/>
            <a:ext cx="7704000" cy="33267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To add a </a:t>
            </a:r>
            <a:r>
              <a:rPr lang="en-US" sz="1400" b="1" dirty="0"/>
              <a:t>comment</a:t>
            </a:r>
            <a:r>
              <a:rPr lang="en-US" dirty="0"/>
              <a:t> in HTML you use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bg2"/>
                </a:solidFill>
              </a:rPr>
              <a:t>&lt;!-- </a:t>
            </a:r>
            <a:r>
              <a:rPr lang="en-US" b="1" dirty="0"/>
              <a:t>a basic comment </a:t>
            </a:r>
            <a:r>
              <a:rPr lang="en-US" b="1" dirty="0" smtClean="0">
                <a:solidFill>
                  <a:schemeClr val="bg2"/>
                </a:solidFill>
              </a:rPr>
              <a:t>--&gt;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Quotations</a:t>
            </a:r>
            <a:r>
              <a:rPr lang="en-US" dirty="0" smtClean="0"/>
              <a:t> tags:</a:t>
            </a:r>
          </a:p>
          <a:p>
            <a:pPr lvl="1">
              <a:spcBef>
                <a:spcPts val="600"/>
              </a:spcBef>
            </a:pPr>
            <a:r>
              <a:rPr lang="en-US" sz="1200" b="1" dirty="0" smtClean="0">
                <a:solidFill>
                  <a:schemeClr val="bg2"/>
                </a:solidFill>
              </a:rPr>
              <a:t>&lt;</a:t>
            </a:r>
            <a:r>
              <a:rPr lang="en-US" sz="1200" b="1" dirty="0" err="1" smtClean="0">
                <a:solidFill>
                  <a:schemeClr val="bg2"/>
                </a:solidFill>
              </a:rPr>
              <a:t>blockquote</a:t>
            </a:r>
            <a:r>
              <a:rPr lang="en-US" sz="1200" b="1" dirty="0" smtClean="0">
                <a:solidFill>
                  <a:schemeClr val="bg2"/>
                </a:solidFill>
              </a:rPr>
              <a:t>&gt; tag</a:t>
            </a:r>
            <a:r>
              <a:rPr lang="en-US" sz="1200" dirty="0" smtClean="0"/>
              <a:t>: defines a section that is quoted from another source and the browser </a:t>
            </a:r>
            <a:r>
              <a:rPr lang="en-US" sz="1200" b="1" dirty="0" smtClean="0"/>
              <a:t>indents</a:t>
            </a:r>
            <a:r>
              <a:rPr lang="en-US" sz="1200" dirty="0" smtClean="0"/>
              <a:t> it </a:t>
            </a:r>
          </a:p>
          <a:p>
            <a:pPr lvl="2">
              <a:spcBef>
                <a:spcPts val="600"/>
              </a:spcBef>
            </a:pPr>
            <a:r>
              <a:rPr lang="en-US" sz="1200" dirty="0" smtClean="0"/>
              <a:t>&lt;</a:t>
            </a:r>
            <a:r>
              <a:rPr lang="en-US" sz="1200" dirty="0" err="1" smtClean="0"/>
              <a:t>blockquote</a:t>
            </a:r>
            <a:r>
              <a:rPr lang="en-US" sz="1200" dirty="0" smtClean="0"/>
              <a:t>&gt;HTML</a:t>
            </a:r>
            <a:r>
              <a:rPr lang="en-US" sz="1200" dirty="0"/>
              <a:t> was officially born in 1993&lt;/</a:t>
            </a:r>
            <a:r>
              <a:rPr lang="en-US" sz="1200" dirty="0" err="1"/>
              <a:t>blockquote</a:t>
            </a:r>
            <a:r>
              <a:rPr lang="en-US" sz="1200" dirty="0" smtClean="0"/>
              <a:t>&gt;</a:t>
            </a:r>
          </a:p>
          <a:p>
            <a:pPr lvl="1">
              <a:spcBef>
                <a:spcPts val="600"/>
              </a:spcBef>
            </a:pPr>
            <a:r>
              <a:rPr lang="en-US" sz="1200" b="1" dirty="0">
                <a:solidFill>
                  <a:schemeClr val="bg2"/>
                </a:solidFill>
              </a:rPr>
              <a:t>&lt;q&gt; </a:t>
            </a:r>
            <a:r>
              <a:rPr lang="en-US" sz="1200" b="1" dirty="0" smtClean="0">
                <a:solidFill>
                  <a:schemeClr val="bg2"/>
                </a:solidFill>
              </a:rPr>
              <a:t>tag</a:t>
            </a:r>
            <a:r>
              <a:rPr lang="en-US" sz="1200" dirty="0" smtClean="0"/>
              <a:t>: for inline and short quotation</a:t>
            </a:r>
          </a:p>
          <a:p>
            <a:pPr lvl="2">
              <a:spcBef>
                <a:spcPts val="600"/>
              </a:spcBef>
            </a:pPr>
            <a:r>
              <a:rPr lang="en-US" sz="1200" dirty="0"/>
              <a:t> &lt;p&gt;This is inline </a:t>
            </a:r>
            <a:r>
              <a:rPr lang="en-US" sz="1200" dirty="0" smtClean="0"/>
              <a:t>quote </a:t>
            </a:r>
            <a:r>
              <a:rPr lang="en-US" sz="1200" dirty="0"/>
              <a:t>for </a:t>
            </a:r>
            <a:r>
              <a:rPr lang="en-US" sz="1200" dirty="0">
                <a:solidFill>
                  <a:schemeClr val="bg2"/>
                </a:solidFill>
              </a:rPr>
              <a:t>&lt;q&gt;HTML was officially born in 1993&lt;/q&gt;</a:t>
            </a:r>
            <a:r>
              <a:rPr lang="en-US" sz="1200" dirty="0"/>
              <a:t>&lt;/p</a:t>
            </a:r>
            <a:r>
              <a:rPr lang="en-US" sz="1200" dirty="0" smtClean="0"/>
              <a:t>&gt;</a:t>
            </a:r>
          </a:p>
          <a:p>
            <a:pPr lvl="1">
              <a:spcBef>
                <a:spcPts val="600"/>
              </a:spcBef>
            </a:pPr>
            <a:r>
              <a:rPr lang="en-US" sz="1200" b="1" dirty="0">
                <a:solidFill>
                  <a:schemeClr val="bg2"/>
                </a:solidFill>
              </a:rPr>
              <a:t>&lt;</a:t>
            </a:r>
            <a:r>
              <a:rPr lang="en-US" sz="1200" b="1" dirty="0" err="1">
                <a:solidFill>
                  <a:schemeClr val="bg2"/>
                </a:solidFill>
              </a:rPr>
              <a:t>abbr</a:t>
            </a:r>
            <a:r>
              <a:rPr lang="en-US" sz="1200" b="1" dirty="0">
                <a:solidFill>
                  <a:schemeClr val="bg2"/>
                </a:solidFill>
              </a:rPr>
              <a:t>&gt; tag</a:t>
            </a:r>
            <a:r>
              <a:rPr lang="en-US" sz="1200" dirty="0" smtClean="0"/>
              <a:t>: define abbreviations or acronym like “DB”, “HTML”, “CS”, “Dr.”, etc.</a:t>
            </a:r>
          </a:p>
          <a:p>
            <a:pPr lvl="2">
              <a:spcBef>
                <a:spcPts val="600"/>
              </a:spcBef>
            </a:pPr>
            <a:r>
              <a:rPr lang="en-US" sz="1200" dirty="0" smtClean="0"/>
              <a:t>&lt;</a:t>
            </a:r>
            <a:r>
              <a:rPr lang="en-US" sz="1200" dirty="0"/>
              <a:t>p&gt;The </a:t>
            </a:r>
            <a:r>
              <a:rPr lang="en-US" sz="1200" dirty="0">
                <a:solidFill>
                  <a:schemeClr val="bg2"/>
                </a:solidFill>
              </a:rPr>
              <a:t>&lt;</a:t>
            </a:r>
            <a:r>
              <a:rPr lang="en-US" sz="1200" dirty="0" err="1">
                <a:solidFill>
                  <a:schemeClr val="bg2"/>
                </a:solidFill>
              </a:rPr>
              <a:t>abbr</a:t>
            </a:r>
            <a:r>
              <a:rPr lang="en-US" sz="1200" dirty="0">
                <a:solidFill>
                  <a:schemeClr val="bg2"/>
                </a:solidFill>
              </a:rPr>
              <a:t> title="Hypertext Markup Language"&gt; HTML&lt;/</a:t>
            </a:r>
            <a:r>
              <a:rPr lang="en-US" sz="1200" dirty="0" err="1">
                <a:solidFill>
                  <a:schemeClr val="bg2"/>
                </a:solidFill>
              </a:rPr>
              <a:t>abbr</a:t>
            </a:r>
            <a:r>
              <a:rPr lang="en-US" sz="1200" dirty="0">
                <a:solidFill>
                  <a:schemeClr val="bg2"/>
                </a:solidFill>
              </a:rPr>
              <a:t>&gt;</a:t>
            </a:r>
            <a:r>
              <a:rPr lang="en-US" sz="1200" dirty="0"/>
              <a:t> is base of any website.&lt;/p&gt;</a:t>
            </a:r>
          </a:p>
          <a:p>
            <a:pPr lvl="1">
              <a:spcBef>
                <a:spcPts val="600"/>
              </a:spcBef>
            </a:pPr>
            <a:r>
              <a:rPr lang="en-US" sz="1200" b="1" dirty="0">
                <a:solidFill>
                  <a:schemeClr val="bg2"/>
                </a:solidFill>
              </a:rPr>
              <a:t>&lt;address&gt; tag</a:t>
            </a:r>
            <a:r>
              <a:rPr lang="en-US" sz="1200" dirty="0" smtClean="0"/>
              <a:t>: defines contact information like email address, URL, phone number, etc. </a:t>
            </a:r>
          </a:p>
          <a:p>
            <a:pPr lvl="2">
              <a:spcBef>
                <a:spcPts val="600"/>
              </a:spcBef>
            </a:pPr>
            <a:r>
              <a:rPr lang="en-US" sz="1200" dirty="0" smtClean="0"/>
              <a:t>The browser will add a line break before and after plus rendering address in </a:t>
            </a:r>
            <a:r>
              <a:rPr lang="en-US" sz="1200" i="1" dirty="0" smtClean="0"/>
              <a:t>italic</a:t>
            </a:r>
            <a:r>
              <a:rPr lang="en-US" sz="1200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1200" b="1" dirty="0" smtClean="0">
                <a:solidFill>
                  <a:schemeClr val="bg2"/>
                </a:solidFill>
              </a:rPr>
              <a:t>&lt;cite&gt; tag</a:t>
            </a:r>
            <a:r>
              <a:rPr lang="en-US" sz="1200" dirty="0" smtClean="0"/>
              <a:t>: define the title of a creative work like book, song, movie, …</a:t>
            </a:r>
          </a:p>
          <a:p>
            <a:pPr lvl="2">
              <a:spcBef>
                <a:spcPts val="600"/>
              </a:spcBef>
            </a:pPr>
            <a:r>
              <a:rPr lang="en-US" sz="1200" dirty="0" smtClean="0"/>
              <a:t>Renders in </a:t>
            </a:r>
            <a:r>
              <a:rPr lang="en-US" sz="1200" i="1" dirty="0" smtClean="0"/>
              <a:t>italic</a:t>
            </a:r>
          </a:p>
          <a:p>
            <a:pPr lvl="1">
              <a:spcBef>
                <a:spcPts val="600"/>
              </a:spcBef>
            </a:pPr>
            <a:r>
              <a:rPr lang="en-US" sz="1200" b="1" dirty="0">
                <a:solidFill>
                  <a:schemeClr val="bg2"/>
                </a:solidFill>
              </a:rPr>
              <a:t>&lt;</a:t>
            </a:r>
            <a:r>
              <a:rPr lang="en-US" sz="1200" b="1" dirty="0" err="1">
                <a:solidFill>
                  <a:schemeClr val="bg2"/>
                </a:solidFill>
              </a:rPr>
              <a:t>bdo</a:t>
            </a:r>
            <a:r>
              <a:rPr lang="en-US" sz="1200" b="1" dirty="0">
                <a:solidFill>
                  <a:schemeClr val="bg2"/>
                </a:solidFill>
              </a:rPr>
              <a:t>&gt; tag</a:t>
            </a:r>
            <a:r>
              <a:rPr lang="en-US" sz="1200" i="1" dirty="0" smtClean="0"/>
              <a:t>: “Bi-Directional Override” changes writing </a:t>
            </a:r>
            <a:r>
              <a:rPr lang="en-US" sz="1200" b="1" i="1" dirty="0" smtClean="0"/>
              <a:t>direction</a:t>
            </a:r>
          </a:p>
          <a:p>
            <a:pPr lvl="2">
              <a:spcBef>
                <a:spcPts val="600"/>
              </a:spcBef>
            </a:pPr>
            <a:r>
              <a:rPr lang="en-US" sz="1200" dirty="0"/>
              <a:t>        &lt;</a:t>
            </a:r>
            <a:r>
              <a:rPr lang="en-US" sz="1200" dirty="0" err="1"/>
              <a:t>bdo</a:t>
            </a:r>
            <a:r>
              <a:rPr lang="en-US" sz="1200" dirty="0"/>
              <a:t> </a:t>
            </a:r>
            <a:r>
              <a:rPr lang="en-US" sz="1200" dirty="0" err="1"/>
              <a:t>dir</a:t>
            </a:r>
            <a:r>
              <a:rPr lang="en-US" sz="1200" dirty="0"/>
              <a:t>="</a:t>
            </a:r>
            <a:r>
              <a:rPr lang="en-US" sz="1200" dirty="0" err="1"/>
              <a:t>rtl</a:t>
            </a:r>
            <a:r>
              <a:rPr lang="en-US" sz="1200" dirty="0"/>
              <a:t>"&gt; write from right to left&lt;/</a:t>
            </a:r>
            <a:r>
              <a:rPr lang="en-US" sz="1200" dirty="0" err="1"/>
              <a:t>bdo</a:t>
            </a:r>
            <a:r>
              <a:rPr lang="en-US" sz="1200" dirty="0"/>
              <a:t>&gt;</a:t>
            </a:r>
          </a:p>
          <a:p>
            <a:pPr lvl="1">
              <a:spcBef>
                <a:spcPts val="600"/>
              </a:spcBef>
            </a:pPr>
            <a:endParaRPr lang="en-US" sz="1200" b="1" i="1" dirty="0" smtClean="0"/>
          </a:p>
          <a:p>
            <a:pPr lvl="1">
              <a:spcBef>
                <a:spcPts val="600"/>
              </a:spcBef>
            </a:pPr>
            <a:endParaRPr lang="en-US" sz="1200" dirty="0" smtClean="0"/>
          </a:p>
          <a:p>
            <a:pPr lvl="1">
              <a:spcBef>
                <a:spcPts val="6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82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b="1" dirty="0"/>
              <a:t>Block</a:t>
            </a:r>
            <a:r>
              <a:rPr lang="en-US" dirty="0"/>
              <a:t> and </a:t>
            </a:r>
            <a:r>
              <a:rPr lang="en-US" b="1" dirty="0"/>
              <a:t>Inline</a:t>
            </a:r>
            <a:r>
              <a:rPr lang="en-US" dirty="0"/>
              <a:t> Elements</a:t>
            </a:r>
            <a:br>
              <a:rPr lang="en-US" dirty="0"/>
            </a:b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default display value for most elements is </a:t>
            </a:r>
            <a:r>
              <a:rPr lang="en-US" b="1" dirty="0"/>
              <a:t>block or inline</a:t>
            </a:r>
            <a:r>
              <a:rPr lang="en-US" b="1" dirty="0" smtClean="0"/>
              <a:t>.</a:t>
            </a:r>
          </a:p>
          <a:p>
            <a:pPr marL="457200" lvl="1">
              <a:lnSpc>
                <a:spcPct val="100000"/>
              </a:lnSpc>
              <a:spcBef>
                <a:spcPts val="1200"/>
              </a:spcBef>
              <a:buClr>
                <a:schemeClr val="dk2"/>
              </a:buClr>
              <a:buFont typeface="Roboto"/>
              <a:buChar char="●"/>
            </a:pPr>
            <a:r>
              <a:rPr lang="en-US" b="1" dirty="0" smtClean="0"/>
              <a:t>Block-level Elements </a:t>
            </a:r>
            <a:r>
              <a:rPr lang="en-US" sz="1200" dirty="0" smtClean="0">
                <a:solidFill>
                  <a:schemeClr val="bg2"/>
                </a:solidFill>
              </a:rPr>
              <a:t>(look </a:t>
            </a:r>
            <a:r>
              <a:rPr lang="en-US" sz="1200" dirty="0">
                <a:solidFill>
                  <a:schemeClr val="bg2"/>
                </a:solidFill>
              </a:rPr>
              <a:t>at other block-level elements at </a:t>
            </a:r>
            <a:r>
              <a:rPr lang="en-US" sz="1200" dirty="0" smtClean="0">
                <a:solidFill>
                  <a:schemeClr val="bg2"/>
                </a:solidFill>
              </a:rPr>
              <a:t>w3schools </a:t>
            </a:r>
            <a:r>
              <a:rPr lang="en-US" sz="1200" dirty="0">
                <a:solidFill>
                  <a:schemeClr val="bg2"/>
                </a:solidFill>
              </a:rPr>
              <a:t>e.g., &lt;</a:t>
            </a:r>
            <a:r>
              <a:rPr lang="en-US" sz="1200" dirty="0" err="1">
                <a:solidFill>
                  <a:schemeClr val="bg2"/>
                </a:solidFill>
              </a:rPr>
              <a:t>ol</a:t>
            </a:r>
            <a:r>
              <a:rPr lang="en-US" sz="1200" dirty="0">
                <a:solidFill>
                  <a:schemeClr val="bg2"/>
                </a:solidFill>
              </a:rPr>
              <a:t>&gt;, &lt;pre&gt;, …. </a:t>
            </a:r>
            <a:r>
              <a:rPr lang="en-US" sz="1200" dirty="0" smtClean="0">
                <a:solidFill>
                  <a:schemeClr val="bg2"/>
                </a:solidFill>
              </a:rPr>
              <a:t>)</a:t>
            </a:r>
            <a:endParaRPr lang="en-US" sz="1200" dirty="0">
              <a:solidFill>
                <a:schemeClr val="bg2"/>
              </a:solidFill>
            </a:endParaRPr>
          </a:p>
          <a:p>
            <a:pPr lvl="1"/>
            <a:r>
              <a:rPr lang="en-US" sz="1200" dirty="0" smtClean="0"/>
              <a:t>Always </a:t>
            </a:r>
            <a:r>
              <a:rPr lang="en-US" sz="1200" b="1" dirty="0" smtClean="0"/>
              <a:t>start </a:t>
            </a:r>
            <a:r>
              <a:rPr lang="en-US" sz="1200" b="1" dirty="0"/>
              <a:t>on a new line</a:t>
            </a:r>
            <a:r>
              <a:rPr lang="en-US" sz="1200" dirty="0"/>
              <a:t> and </a:t>
            </a:r>
            <a:r>
              <a:rPr lang="en-US" sz="1200" b="1" dirty="0"/>
              <a:t>takes up the full width available </a:t>
            </a:r>
            <a:r>
              <a:rPr lang="en-US" sz="1200" dirty="0"/>
              <a:t>(stretches out to the left and right as far as it can).</a:t>
            </a:r>
          </a:p>
          <a:p>
            <a:pPr lvl="1"/>
            <a:r>
              <a:rPr lang="en-US" sz="1200" dirty="0" smtClean="0"/>
              <a:t>The </a:t>
            </a:r>
            <a:r>
              <a:rPr lang="en-US" sz="1200" b="1" dirty="0"/>
              <a:t>&lt;div&gt; element </a:t>
            </a:r>
            <a:r>
              <a:rPr lang="en-US" sz="1200" dirty="0"/>
              <a:t>is a block-level element</a:t>
            </a:r>
            <a:r>
              <a:rPr lang="en-US" sz="1200" dirty="0" smtClean="0"/>
              <a:t>. </a:t>
            </a:r>
            <a:endParaRPr lang="en-US" sz="1200" dirty="0"/>
          </a:p>
          <a:p>
            <a:pPr lvl="1"/>
            <a:endParaRPr lang="en-US" sz="1200" dirty="0" smtClean="0"/>
          </a:p>
          <a:p>
            <a:pPr marL="457200" lvl="1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Roboto"/>
              <a:buChar char="●"/>
            </a:pPr>
            <a:r>
              <a:rPr lang="en-US" dirty="0"/>
              <a:t>An inline </a:t>
            </a:r>
            <a:r>
              <a:rPr lang="en-US" dirty="0" smtClean="0"/>
              <a:t>element: </a:t>
            </a:r>
            <a:r>
              <a:rPr lang="en-US" sz="1200" dirty="0"/>
              <a:t>. </a:t>
            </a:r>
            <a:r>
              <a:rPr lang="en-US" sz="1200" dirty="0">
                <a:solidFill>
                  <a:schemeClr val="bg2"/>
                </a:solidFill>
              </a:rPr>
              <a:t>(look at other </a:t>
            </a:r>
            <a:r>
              <a:rPr lang="en-US" sz="1200" dirty="0" smtClean="0">
                <a:solidFill>
                  <a:schemeClr val="bg2"/>
                </a:solidFill>
              </a:rPr>
              <a:t>inline-level </a:t>
            </a:r>
            <a:r>
              <a:rPr lang="en-US" sz="1200" dirty="0">
                <a:solidFill>
                  <a:schemeClr val="bg2"/>
                </a:solidFill>
              </a:rPr>
              <a:t>elements at </a:t>
            </a:r>
            <a:r>
              <a:rPr lang="en-US" sz="1200" dirty="0" smtClean="0">
                <a:solidFill>
                  <a:schemeClr val="bg2"/>
                </a:solidFill>
              </a:rPr>
              <a:t>w3schools, e.g., &lt;a&gt;, &lt;b&gt;, &lt;q&gt;, …)</a:t>
            </a:r>
            <a:endParaRPr lang="en-US" sz="1200" dirty="0">
              <a:solidFill>
                <a:schemeClr val="bg2"/>
              </a:solidFill>
            </a:endParaRPr>
          </a:p>
          <a:p>
            <a:pPr lvl="1"/>
            <a:r>
              <a:rPr lang="en-US" sz="1200" dirty="0" smtClean="0"/>
              <a:t>does </a:t>
            </a:r>
            <a:r>
              <a:rPr lang="en-US" sz="1200" b="1" dirty="0"/>
              <a:t>not start on a new line </a:t>
            </a:r>
            <a:r>
              <a:rPr lang="en-US" sz="1200" dirty="0"/>
              <a:t>and only takes up as much width as necessary.</a:t>
            </a:r>
          </a:p>
          <a:p>
            <a:pPr lvl="1"/>
            <a:r>
              <a:rPr lang="en-US" sz="1200" dirty="0"/>
              <a:t>This is an inline </a:t>
            </a:r>
            <a:r>
              <a:rPr lang="en-US" sz="1200" b="1" dirty="0"/>
              <a:t>&lt;span&gt; element </a:t>
            </a:r>
            <a:r>
              <a:rPr lang="en-US" sz="1200" dirty="0"/>
              <a:t>inside a paragraph.</a:t>
            </a:r>
          </a:p>
          <a:p>
            <a:pPr lvl="2"/>
            <a:endParaRPr lang="ar-EG" sz="10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77" y="2758372"/>
            <a:ext cx="1952525" cy="6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79" y="2758372"/>
            <a:ext cx="613200" cy="50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86" y="4208704"/>
            <a:ext cx="2457793" cy="657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815" y="4370651"/>
            <a:ext cx="1038370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2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Computer Code Elements</a:t>
            </a:r>
            <a:br>
              <a:rPr lang="en-US" dirty="0"/>
            </a:b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8" y="1448902"/>
            <a:ext cx="3686689" cy="2067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77" y="1448902"/>
            <a:ext cx="1524213" cy="1676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55" y="3252636"/>
            <a:ext cx="1467055" cy="371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67" y="1448902"/>
            <a:ext cx="2067213" cy="2200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87" y="2068112"/>
            <a:ext cx="809738" cy="8287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" y="3859062"/>
            <a:ext cx="6115904" cy="409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00" y="4268694"/>
            <a:ext cx="1276528" cy="5715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" y="3681320"/>
            <a:ext cx="7497221" cy="6668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5" y="4278221"/>
            <a:ext cx="3334215" cy="5620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99" y="4265560"/>
            <a:ext cx="4591691" cy="6573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3053"/>
            <a:ext cx="9144000" cy="60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9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Entities</a:t>
            </a:r>
            <a:br>
              <a:rPr lang="en-US" dirty="0"/>
            </a:b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/>
              <a:t>Character entities</a:t>
            </a:r>
            <a:r>
              <a:rPr lang="en-US" sz="1400" dirty="0"/>
              <a:t> are used to display reserved characters in HTML.</a:t>
            </a:r>
            <a:endParaRPr lang="ar-EG" sz="1400" dirty="0"/>
          </a:p>
          <a:p>
            <a:pPr lvl="1"/>
            <a:r>
              <a:rPr lang="en-US" sz="1400" dirty="0" smtClean="0"/>
              <a:t>Some </a:t>
            </a:r>
            <a:r>
              <a:rPr lang="en-US" sz="1400" dirty="0"/>
              <a:t>characters are reserved in HTML.</a:t>
            </a:r>
          </a:p>
          <a:p>
            <a:pPr lvl="1"/>
            <a:r>
              <a:rPr lang="en-US" sz="1200" dirty="0" smtClean="0"/>
              <a:t>So, If </a:t>
            </a:r>
            <a:r>
              <a:rPr lang="en-US" sz="1200" dirty="0"/>
              <a:t>you use the less than (&lt;) or greater than (&gt;) signs in your text, the browser might mix them with tags</a:t>
            </a:r>
            <a:r>
              <a:rPr lang="en-US" sz="1200" dirty="0" smtClean="0"/>
              <a:t>.</a:t>
            </a:r>
          </a:p>
          <a:p>
            <a:pPr lvl="1"/>
            <a:r>
              <a:rPr lang="en-US" sz="1400" dirty="0"/>
              <a:t>A character entity looks like this</a:t>
            </a:r>
            <a:r>
              <a:rPr lang="en-US" sz="1400" dirty="0" smtClean="0"/>
              <a:t>: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>
              <a:spcBef>
                <a:spcPts val="600"/>
              </a:spcBef>
            </a:pPr>
            <a:r>
              <a:rPr lang="en-US" sz="1400" dirty="0"/>
              <a:t>A common character entity used in HTML is the </a:t>
            </a:r>
            <a:r>
              <a:rPr lang="en-US" sz="1400" b="1" dirty="0"/>
              <a:t>non-breaking space</a:t>
            </a:r>
            <a:r>
              <a:rPr lang="en-US" sz="1400" dirty="0"/>
              <a:t>: &amp;</a:t>
            </a:r>
            <a:r>
              <a:rPr lang="en-US" sz="1400" dirty="0" err="1"/>
              <a:t>nbsp</a:t>
            </a:r>
            <a:r>
              <a:rPr lang="en-US" sz="1400" dirty="0"/>
              <a:t>;</a:t>
            </a:r>
          </a:p>
          <a:p>
            <a:pPr lvl="2">
              <a:spcBef>
                <a:spcPts val="600"/>
              </a:spcBef>
            </a:pPr>
            <a:r>
              <a:rPr lang="en-US" sz="1400" b="1" dirty="0" smtClean="0"/>
              <a:t>A </a:t>
            </a:r>
            <a:r>
              <a:rPr lang="en-US" sz="1400" b="1" dirty="0"/>
              <a:t>non-breaking space </a:t>
            </a:r>
            <a:r>
              <a:rPr lang="en-US" sz="1400" dirty="0"/>
              <a:t>is a space that will </a:t>
            </a:r>
            <a:r>
              <a:rPr lang="en-US" sz="1400" b="1" dirty="0"/>
              <a:t>not break into a new line</a:t>
            </a:r>
            <a:r>
              <a:rPr lang="en-US" sz="1400" dirty="0"/>
              <a:t>.</a:t>
            </a:r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33" y="3000000"/>
            <a:ext cx="1347840" cy="86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6276" y="3029974"/>
            <a:ext cx="513794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b="1" dirty="0"/>
              <a:t>To display a less than sign (&lt;) we must write: &amp;</a:t>
            </a:r>
            <a:r>
              <a:rPr lang="en-US" b="1" dirty="0" err="1"/>
              <a:t>lt</a:t>
            </a:r>
            <a:r>
              <a:rPr lang="en-US" b="1" dirty="0"/>
              <a:t>; or &amp;#60</a:t>
            </a:r>
            <a:r>
              <a:rPr lang="en-US" b="1" dirty="0" smtClean="0"/>
              <a:t>;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76" y="3432000"/>
            <a:ext cx="2381582" cy="504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48" y="3474868"/>
            <a:ext cx="552527" cy="4191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1" y="1085208"/>
            <a:ext cx="5229955" cy="38295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43" y="1704419"/>
            <a:ext cx="3029373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Symbols</a:t>
            </a:r>
            <a:br>
              <a:rPr lang="en-US" dirty="0"/>
            </a:b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Many </a:t>
            </a:r>
            <a:r>
              <a:rPr lang="en-US" sz="1400" dirty="0"/>
              <a:t>mathematical, technical, and currency symbols, are not present on a normal keyboard.</a:t>
            </a:r>
          </a:p>
          <a:p>
            <a:endParaRPr lang="en-US" dirty="0"/>
          </a:p>
          <a:p>
            <a:pPr lvl="1"/>
            <a:r>
              <a:rPr lang="en-US" sz="1400" dirty="0"/>
              <a:t>To add such symbols to an HTML page, you can use an </a:t>
            </a:r>
            <a:r>
              <a:rPr lang="en-US" sz="1400" b="1" dirty="0"/>
              <a:t>HTML entity name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smtClean="0"/>
              <a:t>If </a:t>
            </a:r>
            <a:r>
              <a:rPr lang="en-US" sz="1400" b="1" dirty="0"/>
              <a:t>no entity name </a:t>
            </a:r>
            <a:r>
              <a:rPr lang="en-US" sz="1400" dirty="0"/>
              <a:t>exists, you can use an </a:t>
            </a:r>
            <a:r>
              <a:rPr lang="en-US" sz="1400" b="1" dirty="0"/>
              <a:t>entity number</a:t>
            </a:r>
            <a:r>
              <a:rPr lang="en-US" sz="1400" dirty="0"/>
              <a:t>, a </a:t>
            </a:r>
            <a:r>
              <a:rPr lang="en-US" sz="1400" b="1" dirty="0"/>
              <a:t>decimal</a:t>
            </a:r>
            <a:r>
              <a:rPr lang="en-US" sz="1400" dirty="0"/>
              <a:t>, or </a:t>
            </a:r>
            <a:r>
              <a:rPr lang="en-US" sz="1400" b="1" dirty="0"/>
              <a:t>hexadecimal</a:t>
            </a:r>
            <a:r>
              <a:rPr lang="en-US" sz="1400" dirty="0"/>
              <a:t> reference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 smtClean="0"/>
              <a:t>Symbol examples </a:t>
            </a:r>
            <a:endParaRPr lang="ar-EG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52" y="3530755"/>
            <a:ext cx="4143953" cy="1038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803" y="3530755"/>
            <a:ext cx="1486107" cy="1247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4" y="1642979"/>
            <a:ext cx="5096586" cy="3391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89" y="1632970"/>
            <a:ext cx="5062291" cy="34013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89" y="1652988"/>
            <a:ext cx="5224189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0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more about (W3Schools)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b="1" dirty="0"/>
              <a:t>HTML Encoding (Character Sets)</a:t>
            </a:r>
          </a:p>
          <a:p>
            <a:pPr>
              <a:spcBef>
                <a:spcPts val="1800"/>
              </a:spcBef>
            </a:pPr>
            <a:r>
              <a:rPr lang="en-US" b="1" dirty="0" smtClean="0"/>
              <a:t>HTML </a:t>
            </a:r>
            <a:r>
              <a:rPr lang="en-US" b="1" dirty="0"/>
              <a:t>Uniform Resource </a:t>
            </a:r>
            <a:r>
              <a:rPr lang="en-US" b="1" dirty="0" smtClean="0"/>
              <a:t>Locators (URL)</a:t>
            </a:r>
          </a:p>
          <a:p>
            <a:pPr>
              <a:spcBef>
                <a:spcPts val="1800"/>
              </a:spcBef>
            </a:pPr>
            <a:r>
              <a:rPr lang="en-US" b="1" dirty="0"/>
              <a:t>HTML and XHTML</a:t>
            </a:r>
          </a:p>
          <a:p>
            <a:pPr>
              <a:spcBef>
                <a:spcPts val="1800"/>
              </a:spcBef>
            </a:pPr>
            <a:endParaRPr lang="en-US" b="1" dirty="0" smtClean="0"/>
          </a:p>
          <a:p>
            <a:pPr>
              <a:spcBef>
                <a:spcPts val="1800"/>
              </a:spcBef>
            </a:pP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705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APIs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Try these APIs from the W3Schools </a:t>
            </a:r>
            <a:r>
              <a:rPr lang="en-US" sz="1800" b="1" dirty="0" smtClean="0"/>
              <a:t>(HTML 5)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Geolocation</a:t>
            </a:r>
            <a:r>
              <a:rPr lang="en-US" dirty="0" smtClean="0"/>
              <a:t>: for locating user position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Drag </a:t>
            </a:r>
            <a:r>
              <a:rPr lang="en-US" b="1" dirty="0"/>
              <a:t>and </a:t>
            </a:r>
            <a:r>
              <a:rPr lang="en-US" b="1" dirty="0" smtClean="0"/>
              <a:t>Drop</a:t>
            </a:r>
            <a:r>
              <a:rPr lang="en-US" dirty="0" smtClean="0"/>
              <a:t>: </a:t>
            </a:r>
            <a:r>
              <a:rPr lang="en-US" dirty="0"/>
              <a:t>is when you "grab" an object and drag it to a different location.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b="1" dirty="0"/>
              <a:t>Web </a:t>
            </a:r>
            <a:r>
              <a:rPr lang="en-US" b="1" dirty="0" smtClean="0"/>
              <a:t>Storage</a:t>
            </a:r>
            <a:r>
              <a:rPr lang="en-US" dirty="0" smtClean="0"/>
              <a:t>: </a:t>
            </a:r>
            <a:r>
              <a:rPr lang="en-US" dirty="0"/>
              <a:t>web applications can store data locally within the user's browser.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b="1" dirty="0"/>
              <a:t>Web </a:t>
            </a:r>
            <a:r>
              <a:rPr lang="en-US" b="1" dirty="0" smtClean="0"/>
              <a:t>Workers: </a:t>
            </a:r>
            <a:r>
              <a:rPr lang="en-US" dirty="0"/>
              <a:t> web worker is a JavaScript running in the background, without affecting the performance of the page.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b="1" dirty="0"/>
              <a:t>Server-Sent </a:t>
            </a:r>
            <a:r>
              <a:rPr lang="en-US" b="1" dirty="0" smtClean="0"/>
              <a:t>Events</a:t>
            </a:r>
            <a:r>
              <a:rPr lang="en-US" dirty="0" smtClean="0"/>
              <a:t>: </a:t>
            </a:r>
            <a:r>
              <a:rPr lang="en-US" dirty="0"/>
              <a:t>allow a web page to get updates from a server.</a:t>
            </a:r>
          </a:p>
          <a:p>
            <a:pPr lvl="1"/>
            <a:endParaRPr lang="en-US" dirty="0" smtClean="0"/>
          </a:p>
          <a:p>
            <a:endParaRPr lang="ar-EG" sz="1800" dirty="0"/>
          </a:p>
        </p:txBody>
      </p:sp>
    </p:spTree>
    <p:extLst>
      <p:ext uri="{BB962C8B-B14F-4D97-AF65-F5344CB8AC3E}">
        <p14:creationId xmlns:p14="http://schemas.microsoft.com/office/powerpoint/2010/main" val="10299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hlinkClick r:id="rId2"/>
              </a:rPr>
              <a:t>W3school website is the main source of learning for HTML, CSS, JavaScript</a:t>
            </a:r>
          </a:p>
          <a:p>
            <a:pPr lvl="1"/>
            <a:r>
              <a:rPr lang="en-US" dirty="0" smtClean="0">
                <a:hlinkClick r:id="rId2"/>
              </a:rPr>
              <a:t>For HTML visit: 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www.w3schools.com/html/default.asp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 </a:t>
            </a:r>
            <a:endParaRPr lang="ar-E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9" y="0"/>
            <a:ext cx="4393492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3781" y="1170611"/>
            <a:ext cx="3725700" cy="14465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b="1" dirty="0" smtClean="0">
                <a:solidFill>
                  <a:srgbClr val="FFFF00"/>
                </a:solidFill>
              </a:rPr>
              <a:t>How to submit?</a:t>
            </a:r>
          </a:p>
          <a:p>
            <a:pPr marL="342900" indent="-342900"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Upload the task on </a:t>
            </a:r>
            <a:r>
              <a:rPr lang="en-US" b="1" dirty="0" err="1" smtClean="0">
                <a:solidFill>
                  <a:srgbClr val="FFFF00"/>
                </a:solidFill>
              </a:rPr>
              <a:t>Github</a:t>
            </a:r>
            <a:endParaRPr lang="en-US" b="1" dirty="0">
              <a:solidFill>
                <a:srgbClr val="FFFF00"/>
              </a:solidFill>
            </a:endParaRPr>
          </a:p>
          <a:p>
            <a:pPr marL="342900" indent="-342900"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Submit the task link to me (Google class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oom task 1)</a:t>
            </a:r>
            <a:endParaRPr lang="ar-E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6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9"/>
          <p:cNvSpPr txBox="1">
            <a:spLocks noGrp="1"/>
          </p:cNvSpPr>
          <p:nvPr>
            <p:ph type="ctrTitle"/>
          </p:nvPr>
        </p:nvSpPr>
        <p:spPr>
          <a:xfrm>
            <a:off x="3087729" y="2236831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CC0066"/>
                </a:solidFill>
              </a:rPr>
              <a:t>Thanks </a:t>
            </a:r>
            <a:endParaRPr sz="3600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HTML terms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42" y="1659835"/>
            <a:ext cx="2970685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/>
                </a:solidFill>
              </a:rPr>
              <a:t>Elements</a:t>
            </a:r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&lt;h1&gt; I’m HTML element &lt;/h1&gt;</a:t>
            </a: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2993" y="1659833"/>
            <a:ext cx="234391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/>
                </a:solidFill>
              </a:rPr>
              <a:t>Tags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&lt;h1&gt;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we’re tags </a:t>
            </a:r>
            <a:r>
              <a:rPr lang="en-US" sz="1600" dirty="0" smtClean="0">
                <a:solidFill>
                  <a:schemeClr val="bg2"/>
                </a:solidFill>
              </a:rPr>
              <a:t>&lt;/h1&gt;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&lt;a&gt;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because I</a:t>
            </a:r>
            <a:r>
              <a:rPr lang="en-US" sz="1600" dirty="0" smtClean="0">
                <a:solidFill>
                  <a:schemeClr val="bg2"/>
                </a:solidFill>
              </a:rPr>
              <a:t> &lt;/a&gt;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&lt;p&gt;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have brackets </a:t>
            </a:r>
            <a:r>
              <a:rPr lang="en-US" sz="1600" dirty="0" smtClean="0">
                <a:solidFill>
                  <a:schemeClr val="bg2"/>
                </a:solidFill>
              </a:rPr>
              <a:t>&lt;p/&gt;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&lt;</a:t>
            </a:r>
            <a:r>
              <a:rPr lang="en-US" sz="1600" dirty="0" err="1" smtClean="0">
                <a:solidFill>
                  <a:schemeClr val="bg2"/>
                </a:solidFill>
              </a:rPr>
              <a:t>img</a:t>
            </a:r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=“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g.ipg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sz="1600" dirty="0">
                <a:solidFill>
                  <a:schemeClr val="bg2"/>
                </a:solidFill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0869" y="1659833"/>
            <a:ext cx="3767378" cy="73866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Attributes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&lt;a  </a:t>
            </a:r>
            <a:r>
              <a:rPr lang="en-US" dirty="0" err="1" smtClean="0">
                <a:solidFill>
                  <a:schemeClr val="bg2"/>
                </a:solidFill>
              </a:rPr>
              <a:t>href</a:t>
            </a:r>
            <a:r>
              <a:rPr lang="en-US" dirty="0" smtClean="0">
                <a:solidFill>
                  <a:schemeClr val="bg2"/>
                </a:solidFill>
              </a:rPr>
              <a:t>=“https://abc.com/”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you find me &lt;/a&gt;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3874" y="2738723"/>
            <a:ext cx="3121367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Property </a:t>
            </a:r>
          </a:p>
          <a:p>
            <a:endParaRPr lang="en-US" b="1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&lt;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tagname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style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=</a:t>
            </a:r>
            <a:r>
              <a:rPr lang="en-US" dirty="0">
                <a:solidFill>
                  <a:schemeClr val="bg2"/>
                </a:solidFill>
              </a:rPr>
              <a:t>"</a:t>
            </a:r>
            <a:r>
              <a:rPr lang="en-US" i="1" dirty="0" err="1">
                <a:solidFill>
                  <a:schemeClr val="bg2"/>
                </a:solidFill>
              </a:rPr>
              <a:t>property</a:t>
            </a:r>
            <a:r>
              <a:rPr lang="en-US" dirty="0" err="1">
                <a:solidFill>
                  <a:schemeClr val="bg2"/>
                </a:solidFill>
              </a:rPr>
              <a:t>:</a:t>
            </a:r>
            <a:r>
              <a:rPr lang="en-US" i="1" dirty="0" err="1">
                <a:solidFill>
                  <a:schemeClr val="bg2"/>
                </a:solidFill>
              </a:rPr>
              <a:t>value</a:t>
            </a:r>
            <a:r>
              <a:rPr lang="en-US" i="1" dirty="0">
                <a:solidFill>
                  <a:schemeClr val="bg2"/>
                </a:solidFill>
              </a:rPr>
              <a:t>;</a:t>
            </a:r>
            <a:r>
              <a:rPr lang="en-US" dirty="0">
                <a:solidFill>
                  <a:schemeClr val="bg2"/>
                </a:solidFill>
              </a:rPr>
              <a:t>"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&gt;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&lt;h1 style="</a:t>
            </a:r>
            <a:r>
              <a:rPr lang="en-US" dirty="0" err="1">
                <a:solidFill>
                  <a:schemeClr val="bg2"/>
                </a:solidFill>
              </a:rPr>
              <a:t>color:red</a:t>
            </a:r>
            <a:r>
              <a:rPr lang="en-US" dirty="0" smtClean="0"/>
              <a:t>;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"&gt;</a:t>
            </a:r>
            <a:r>
              <a:rPr lang="en-US" dirty="0" smtClean="0">
                <a:solidFill>
                  <a:schemeClr val="bg2"/>
                </a:solidFill>
              </a:rPr>
              <a:t>&lt;/h1&gt;</a:t>
            </a:r>
            <a:endParaRPr lang="ar-EG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/>
          <p:cNvCxnSpPr>
            <a:endCxn id="3" idx="0"/>
          </p:cNvCxnSpPr>
          <p:nvPr/>
        </p:nvCxnSpPr>
        <p:spPr>
          <a:xfrm>
            <a:off x="5673874" y="1907458"/>
            <a:ext cx="1560684" cy="831265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9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 smtClean="0"/>
              <a:t>HTML attributes: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Give you </a:t>
            </a:r>
            <a:r>
              <a:rPr lang="en-US" dirty="0"/>
              <a:t>more </a:t>
            </a:r>
            <a:r>
              <a:rPr lang="en-US" b="1" dirty="0"/>
              <a:t>control</a:t>
            </a:r>
            <a:r>
              <a:rPr lang="en-US" dirty="0"/>
              <a:t> over </a:t>
            </a:r>
            <a:r>
              <a:rPr lang="en-US" b="1" dirty="0"/>
              <a:t>how</a:t>
            </a:r>
            <a:r>
              <a:rPr lang="en-US" dirty="0"/>
              <a:t> your content </a:t>
            </a:r>
            <a:r>
              <a:rPr lang="en-US" dirty="0" smtClean="0"/>
              <a:t>is </a:t>
            </a:r>
            <a:r>
              <a:rPr lang="en-US" b="1" dirty="0" smtClean="0"/>
              <a:t>displayed</a:t>
            </a:r>
            <a:r>
              <a:rPr lang="en-US" dirty="0"/>
              <a:t>. It allows you to </a:t>
            </a:r>
            <a:r>
              <a:rPr lang="en-US" dirty="0" smtClean="0"/>
              <a:t>align text or images, change </a:t>
            </a:r>
            <a:r>
              <a:rPr lang="en-US" dirty="0"/>
              <a:t>the </a:t>
            </a:r>
            <a:r>
              <a:rPr lang="en-US" dirty="0" smtClean="0"/>
              <a:t>color </a:t>
            </a:r>
            <a:r>
              <a:rPr lang="en-US" dirty="0"/>
              <a:t>of fonts, set the width of </a:t>
            </a:r>
            <a:r>
              <a:rPr lang="en-US" dirty="0" smtClean="0"/>
              <a:t>a table </a:t>
            </a:r>
            <a:r>
              <a:rPr lang="en-US" dirty="0"/>
              <a:t>and much more</a:t>
            </a:r>
            <a:r>
              <a:rPr lang="en-US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b="1" dirty="0" smtClean="0"/>
              <a:t>All</a:t>
            </a:r>
            <a:r>
              <a:rPr lang="en-US" dirty="0" smtClean="0"/>
              <a:t> elements can have attributes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Are always </a:t>
            </a:r>
            <a:r>
              <a:rPr lang="en-US" b="1" dirty="0" smtClean="0"/>
              <a:t>specified</a:t>
            </a:r>
            <a:r>
              <a:rPr lang="en-US" dirty="0" smtClean="0"/>
              <a:t> in the </a:t>
            </a:r>
            <a:r>
              <a:rPr lang="en-US" b="1" dirty="0" smtClean="0"/>
              <a:t>start</a:t>
            </a:r>
            <a:r>
              <a:rPr lang="en-US" dirty="0" smtClean="0"/>
              <a:t> tag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Syntax: </a:t>
            </a:r>
            <a:r>
              <a:rPr lang="en-US" b="1" dirty="0" smtClean="0"/>
              <a:t>name = “value”</a:t>
            </a:r>
          </a:p>
          <a:p>
            <a:pPr lvl="1">
              <a:spcBef>
                <a:spcPts val="0"/>
              </a:spcBef>
            </a:pPr>
            <a:r>
              <a:rPr lang="en-US" b="1" dirty="0" smtClean="0"/>
              <a:t>Some examples:</a:t>
            </a:r>
          </a:p>
          <a:p>
            <a:pPr marL="13843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solidFill>
                  <a:schemeClr val="bg2"/>
                </a:solidFill>
              </a:rPr>
              <a:t>h</a:t>
            </a:r>
            <a:r>
              <a:rPr lang="en-US" b="1" dirty="0" err="1" smtClean="0">
                <a:solidFill>
                  <a:schemeClr val="bg2"/>
                </a:solidFill>
              </a:rPr>
              <a:t>ref</a:t>
            </a:r>
            <a:r>
              <a:rPr lang="en-US" b="1" dirty="0" smtClean="0"/>
              <a:t> of &lt;a&gt; </a:t>
            </a:r>
            <a:r>
              <a:rPr lang="en-US" b="1" dirty="0"/>
              <a:t>link tag </a:t>
            </a:r>
            <a:r>
              <a:rPr lang="en-US" b="1" dirty="0" smtClean="0"/>
              <a:t>: </a:t>
            </a:r>
            <a:r>
              <a:rPr lang="en-US" dirty="0" smtClean="0"/>
              <a:t>specifies the </a:t>
            </a:r>
            <a:r>
              <a:rPr lang="en-US" b="1" dirty="0" smtClean="0"/>
              <a:t>URL</a:t>
            </a:r>
          </a:p>
          <a:p>
            <a:pPr marL="1498600" lvl="3" indent="0">
              <a:spcBef>
                <a:spcPts val="0"/>
              </a:spcBef>
              <a:buNone/>
            </a:pPr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</a:t>
            </a:r>
            <a:r>
              <a:rPr lang="en-US" b="1" dirty="0">
                <a:hlinkClick r:id="rId2"/>
              </a:rPr>
              <a:t>http://abc.com</a:t>
            </a:r>
            <a:r>
              <a:rPr lang="en-US" b="1" dirty="0"/>
              <a:t>&gt; click here &lt;/a&gt;</a:t>
            </a:r>
          </a:p>
          <a:p>
            <a:pPr marL="1384300" lvl="2" indent="-342900">
              <a:spcBef>
                <a:spcPts val="0"/>
              </a:spcBef>
              <a:buFont typeface="+mj-lt"/>
              <a:buAutoNum type="arabicPeriod"/>
            </a:pPr>
            <a:endParaRPr lang="en-US" b="1" dirty="0" smtClean="0"/>
          </a:p>
          <a:p>
            <a:pPr marL="13843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solidFill>
                  <a:schemeClr val="bg2"/>
                </a:solidFill>
              </a:rPr>
              <a:t>s</a:t>
            </a:r>
            <a:r>
              <a:rPr lang="en-US" b="1" dirty="0" err="1" smtClean="0">
                <a:solidFill>
                  <a:schemeClr val="bg2"/>
                </a:solidFill>
              </a:rPr>
              <a:t>rc</a:t>
            </a:r>
            <a:r>
              <a:rPr lang="en-US" b="1" dirty="0" smtClean="0"/>
              <a:t>   of &lt;</a:t>
            </a:r>
            <a:r>
              <a:rPr lang="en-US" b="1" dirty="0" err="1" smtClean="0"/>
              <a:t>img</a:t>
            </a:r>
            <a:r>
              <a:rPr lang="en-US" b="1" dirty="0" smtClean="0"/>
              <a:t>&gt; tag: specifies the image location</a:t>
            </a:r>
          </a:p>
          <a:p>
            <a:pPr marL="1041400" lvl="2" indent="0">
              <a:spcBef>
                <a:spcPts val="0"/>
              </a:spcBef>
              <a:buNone/>
            </a:pPr>
            <a:r>
              <a:rPr lang="en-US" b="1" dirty="0" smtClean="0"/>
              <a:t>       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=“flower.jpg”&gt;</a:t>
            </a:r>
          </a:p>
          <a:p>
            <a:pPr marL="1041400" lvl="2" indent="0">
              <a:spcBef>
                <a:spcPts val="0"/>
              </a:spcBef>
              <a:buNone/>
            </a:pPr>
            <a:r>
              <a:rPr lang="en-US" b="1" dirty="0" smtClean="0"/>
              <a:t>3. … </a:t>
            </a:r>
          </a:p>
        </p:txBody>
      </p:sp>
    </p:spTree>
    <p:extLst>
      <p:ext uri="{BB962C8B-B14F-4D97-AF65-F5344CB8AC3E}">
        <p14:creationId xmlns:p14="http://schemas.microsoft.com/office/powerpoint/2010/main" val="999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Complete HTML 5 Tags</a:t>
            </a:r>
            <a:endParaRPr lang="ar-E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42" y="0"/>
            <a:ext cx="6236687" cy="31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74" y="3139409"/>
            <a:ext cx="6228000" cy="2103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116"/>
            <a:ext cx="8926096" cy="5127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584" y="75863"/>
            <a:ext cx="7012158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90" y="52399"/>
            <a:ext cx="6306430" cy="50985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" y="0"/>
            <a:ext cx="8548577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8924741" cy="51509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1" name="TextBox 10"/>
          <p:cNvSpPr txBox="1"/>
          <p:nvPr/>
        </p:nvSpPr>
        <p:spPr>
          <a:xfrm>
            <a:off x="272208" y="154097"/>
            <a:ext cx="9669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800" dirty="0" smtClean="0"/>
              <a:t>Frames</a:t>
            </a:r>
            <a:endParaRPr lang="ar-E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8" y="569320"/>
            <a:ext cx="7821116" cy="29436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35"/>
            <a:ext cx="8093324" cy="4153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" y="4205879"/>
            <a:ext cx="8869778" cy="3241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" y="18877"/>
            <a:ext cx="9026256" cy="5040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4964" y="28935"/>
            <a:ext cx="8981125" cy="50299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7" name="TextBox 16"/>
          <p:cNvSpPr txBox="1"/>
          <p:nvPr/>
        </p:nvSpPr>
        <p:spPr>
          <a:xfrm>
            <a:off x="193118" y="85642"/>
            <a:ext cx="71205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 smtClean="0"/>
              <a:t>Lists</a:t>
            </a:r>
            <a:endParaRPr lang="ar-EG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8" y="561706"/>
            <a:ext cx="7116168" cy="36676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" y="53037"/>
            <a:ext cx="8449854" cy="37247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" y="3777771"/>
            <a:ext cx="8535591" cy="1924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6" y="19143"/>
            <a:ext cx="8388000" cy="37976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6" y="3904963"/>
            <a:ext cx="8348734" cy="13717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" y="56897"/>
            <a:ext cx="7801241" cy="41439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" y="4200850"/>
            <a:ext cx="823925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HTML </a:t>
            </a:r>
            <a:r>
              <a:rPr lang="en-US" dirty="0"/>
              <a:t>d</a:t>
            </a:r>
            <a:r>
              <a:rPr lang="en-US" dirty="0" smtClean="0"/>
              <a:t>ocument structure 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ym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85" y="439081"/>
            <a:ext cx="6468378" cy="442974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319669" y="417444"/>
            <a:ext cx="2782958" cy="516834"/>
          </a:xfrm>
          <a:prstGeom prst="wedgeRoundRectCallout">
            <a:avLst>
              <a:gd name="adj1" fmla="val -63614"/>
              <a:gd name="adj2" fmla="val 16643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Represents the </a:t>
            </a:r>
            <a:r>
              <a:rPr lang="en-US" b="1" dirty="0">
                <a:solidFill>
                  <a:schemeClr val="tx1"/>
                </a:solidFill>
              </a:rPr>
              <a:t>root</a:t>
            </a:r>
            <a:r>
              <a:rPr lang="en-US" dirty="0">
                <a:solidFill>
                  <a:schemeClr val="tx1"/>
                </a:solidFill>
              </a:rPr>
              <a:t> of an HTML </a:t>
            </a:r>
            <a:r>
              <a:rPr lang="en-US" dirty="0" smtClean="0">
                <a:solidFill>
                  <a:schemeClr val="tx1"/>
                </a:solidFill>
              </a:rPr>
              <a:t>page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79512" y="159027"/>
            <a:ext cx="2782958" cy="731520"/>
          </a:xfrm>
          <a:prstGeom prst="wedgeRoundRectCallout">
            <a:avLst>
              <a:gd name="adj1" fmla="val 22814"/>
              <a:gd name="adj2" fmla="val 7418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Specify for the browser: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(1) Document </a:t>
            </a:r>
            <a:r>
              <a:rPr lang="en-US" b="1" dirty="0" smtClean="0">
                <a:solidFill>
                  <a:schemeClr val="tx1"/>
                </a:solidFill>
              </a:rPr>
              <a:t>type</a:t>
            </a:r>
            <a:r>
              <a:rPr lang="en-US" dirty="0" smtClean="0">
                <a:solidFill>
                  <a:schemeClr val="tx1"/>
                </a:solidFill>
              </a:rPr>
              <a:t> (HTML 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(2) HTML </a:t>
            </a:r>
            <a:r>
              <a:rPr lang="en-US" b="1" dirty="0" smtClean="0">
                <a:solidFill>
                  <a:schemeClr val="tx1"/>
                </a:solidFill>
              </a:rPr>
              <a:t>version</a:t>
            </a:r>
            <a:r>
              <a:rPr lang="en-US" dirty="0" smtClean="0">
                <a:solidFill>
                  <a:schemeClr val="tx1"/>
                </a:solidFill>
              </a:rPr>
              <a:t> you use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823790" y="1374914"/>
            <a:ext cx="2782958" cy="516834"/>
          </a:xfrm>
          <a:prstGeom prst="wedgeRoundRectCallout">
            <a:avLst>
              <a:gd name="adj1" fmla="val -96114"/>
              <a:gd name="adj2" fmla="val 5489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Contains the </a:t>
            </a:r>
            <a:r>
              <a:rPr lang="en-US" b="1" dirty="0" smtClean="0">
                <a:solidFill>
                  <a:schemeClr val="tx1"/>
                </a:solidFill>
              </a:rPr>
              <a:t>meta</a:t>
            </a:r>
            <a:r>
              <a:rPr lang="en-US" dirty="0" smtClean="0">
                <a:solidFill>
                  <a:schemeClr val="tx1"/>
                </a:solidFill>
              </a:rPr>
              <a:t> information for the web page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823790" y="2938670"/>
            <a:ext cx="2782958" cy="516834"/>
          </a:xfrm>
          <a:prstGeom prst="wedgeRoundRectCallout">
            <a:avLst>
              <a:gd name="adj1" fmla="val -96114"/>
              <a:gd name="adj2" fmla="val 5489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have </a:t>
            </a:r>
            <a:r>
              <a:rPr lang="en-US" dirty="0" smtClean="0">
                <a:solidFill>
                  <a:schemeClr val="tx1"/>
                </a:solidFill>
              </a:rPr>
              <a:t>all the visible content </a:t>
            </a:r>
            <a:r>
              <a:rPr lang="en-US" dirty="0">
                <a:solidFill>
                  <a:schemeClr val="tx1"/>
                </a:solidFill>
              </a:rPr>
              <a:t>of the page</a:t>
            </a:r>
          </a:p>
        </p:txBody>
      </p:sp>
    </p:spTree>
    <p:extLst>
      <p:ext uri="{BB962C8B-B14F-4D97-AF65-F5344CB8AC3E}">
        <p14:creationId xmlns:p14="http://schemas.microsoft.com/office/powerpoint/2010/main" val="352516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2984</Words>
  <Application>Microsoft Office PowerPoint</Application>
  <PresentationFormat>On-screen Show (16:9)</PresentationFormat>
  <Paragraphs>487</Paragraphs>
  <Slides>59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Arabic Typesetting</vt:lpstr>
      <vt:lpstr>Arial</vt:lpstr>
      <vt:lpstr>Bebas Neue</vt:lpstr>
      <vt:lpstr>Comfortaa</vt:lpstr>
      <vt:lpstr>MV Boli</vt:lpstr>
      <vt:lpstr>Permanent Marker</vt:lpstr>
      <vt:lpstr>Roboto</vt:lpstr>
      <vt:lpstr>Computer Science Proposal by Slidesgo</vt:lpstr>
      <vt:lpstr>SKETCH LESSON</vt:lpstr>
      <vt:lpstr>SE 1 (Web Development Course)</vt:lpstr>
      <vt:lpstr>Course outline </vt:lpstr>
      <vt:lpstr>PowerPoint Presentation</vt:lpstr>
      <vt:lpstr>Hypertext Markup Language (HTML) </vt:lpstr>
      <vt:lpstr>HTML Language Rule</vt:lpstr>
      <vt:lpstr>Common HTML terms </vt:lpstr>
      <vt:lpstr>HTML attributes </vt:lpstr>
      <vt:lpstr>Complete HTML 5 Tags</vt:lpstr>
      <vt:lpstr>HTML document structure </vt:lpstr>
      <vt:lpstr>Simple example 1</vt:lpstr>
      <vt:lpstr>HTML vs. HTML 5</vt:lpstr>
      <vt:lpstr>PowerPoint Presentation</vt:lpstr>
      <vt:lpstr>Headings tags </vt:lpstr>
      <vt:lpstr>HTML Paragraphs</vt:lpstr>
      <vt:lpstr>Styles &amp; Colors (1-2)</vt:lpstr>
      <vt:lpstr>Styles &amp; Colors (2-2)</vt:lpstr>
      <vt:lpstr>CSS (Cascading Style Sheets)</vt:lpstr>
      <vt:lpstr>Links (1-3)</vt:lpstr>
      <vt:lpstr>Links (2-3)</vt:lpstr>
      <vt:lpstr>Links (3-3)</vt:lpstr>
      <vt:lpstr>Images (1-3) </vt:lpstr>
      <vt:lpstr>Images (2-3) </vt:lpstr>
      <vt:lpstr>Images (3-3)</vt:lpstr>
      <vt:lpstr>Lists </vt:lpstr>
      <vt:lpstr>Lists </vt:lpstr>
      <vt:lpstr>HTML Tables</vt:lpstr>
      <vt:lpstr>HTML Tables – more tags</vt:lpstr>
      <vt:lpstr>Frames </vt:lpstr>
      <vt:lpstr>HTML Forms</vt:lpstr>
      <vt:lpstr>&lt;input&gt; Element</vt:lpstr>
      <vt:lpstr>&lt;input&gt; tag attributes </vt:lpstr>
      <vt:lpstr>Form attributes </vt:lpstr>
      <vt:lpstr>Other Form Elements</vt:lpstr>
      <vt:lpstr>class &amp; id Attributes </vt:lpstr>
      <vt:lpstr>&lt;head&gt; Element (1-2) </vt:lpstr>
      <vt:lpstr>&lt;head&gt; Element (2-2) </vt:lpstr>
      <vt:lpstr>HTML Layouts </vt:lpstr>
      <vt:lpstr>HTML Responsive Web Design</vt:lpstr>
      <vt:lpstr>HTML Graphics</vt:lpstr>
      <vt:lpstr>&lt;canvas&gt; Examples</vt:lpstr>
      <vt:lpstr>Graphic using SVG</vt:lpstr>
      <vt:lpstr>Canvas vs. SVG</vt:lpstr>
      <vt:lpstr>HTML Media</vt:lpstr>
      <vt:lpstr>HTML Media – video </vt:lpstr>
      <vt:lpstr>HTML Media – audio </vt:lpstr>
      <vt:lpstr>HTML Media – Plug-ins </vt:lpstr>
      <vt:lpstr>HTML Media – Plug-ins </vt:lpstr>
      <vt:lpstr>HTML JavaScript </vt:lpstr>
      <vt:lpstr>HTML Text Formatting</vt:lpstr>
      <vt:lpstr>Quotations, comments</vt:lpstr>
      <vt:lpstr>HTML Block and Inline Elements </vt:lpstr>
      <vt:lpstr>HTML Computer Code Elements </vt:lpstr>
      <vt:lpstr>HTML Entities </vt:lpstr>
      <vt:lpstr>HTML Symbols </vt:lpstr>
      <vt:lpstr>Read more about (W3Schools)</vt:lpstr>
      <vt:lpstr>HTML APIs</vt:lpstr>
      <vt:lpstr>Resources </vt:lpstr>
      <vt:lpstr>Task 1 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1 (Web Development Course)</dc:title>
  <cp:lastModifiedBy>Computer House</cp:lastModifiedBy>
  <cp:revision>264</cp:revision>
  <dcterms:modified xsi:type="dcterms:W3CDTF">2020-10-28T09:23:30Z</dcterms:modified>
</cp:coreProperties>
</file>