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Muli Bold" charset="1" panose="00000800000000000000"/>
      <p:regular r:id="rId23"/>
    </p:embeddedFont>
    <p:embeddedFont>
      <p:font typeface="Inknut Antiqua Medium" charset="1" panose="00000600000000000000"/>
      <p:regular r:id="rId24"/>
    </p:embeddedFont>
    <p:embeddedFont>
      <p:font typeface="Berthold Block" charset="1" panose="02000506040000020004"/>
      <p:regular r:id="rId25"/>
    </p:embeddedFont>
    <p:embeddedFont>
      <p:font typeface="Muli Regular Bold" charset="1" panose="00000700000000000000"/>
      <p:regular r:id="rId26"/>
    </p:embeddedFont>
    <p:embeddedFont>
      <p:font typeface="Space Mono" charset="1" panose="02000509040000020004"/>
      <p:regular r:id="rId27"/>
    </p:embeddedFont>
    <p:embeddedFont>
      <p:font typeface="Muli Regular" charset="1" panose="000005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62799" y="3791365"/>
            <a:ext cx="6277745" cy="2737400"/>
            <a:chOff x="0" y="0"/>
            <a:chExt cx="1833600" cy="7995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33601" cy="799539"/>
            </a:xfrm>
            <a:custGeom>
              <a:avLst/>
              <a:gdLst/>
              <a:ahLst/>
              <a:cxnLst/>
              <a:rect r="r" b="b" t="t" l="l"/>
              <a:pathLst>
                <a:path h="799539" w="1833601">
                  <a:moveTo>
                    <a:pt x="1709140" y="799538"/>
                  </a:moveTo>
                  <a:lnTo>
                    <a:pt x="124460" y="799538"/>
                  </a:lnTo>
                  <a:cubicBezTo>
                    <a:pt x="55880" y="799538"/>
                    <a:pt x="0" y="743658"/>
                    <a:pt x="0" y="67507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9141" y="0"/>
                  </a:lnTo>
                  <a:cubicBezTo>
                    <a:pt x="1777721" y="0"/>
                    <a:pt x="1833601" y="55880"/>
                    <a:pt x="1833601" y="124460"/>
                  </a:cubicBezTo>
                  <a:lnTo>
                    <a:pt x="1833601" y="675078"/>
                  </a:lnTo>
                  <a:cubicBezTo>
                    <a:pt x="1833601" y="743658"/>
                    <a:pt x="1777721" y="799539"/>
                    <a:pt x="1709141" y="799539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562799" y="4557599"/>
            <a:ext cx="6283417" cy="4499558"/>
            <a:chOff x="0" y="0"/>
            <a:chExt cx="1835257" cy="13142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35258" cy="1314229"/>
            </a:xfrm>
            <a:custGeom>
              <a:avLst/>
              <a:gdLst/>
              <a:ahLst/>
              <a:cxnLst/>
              <a:rect r="r" b="b" t="t" l="l"/>
              <a:pathLst>
                <a:path h="1314229" w="1835258">
                  <a:moveTo>
                    <a:pt x="1710797" y="1314229"/>
                  </a:moveTo>
                  <a:lnTo>
                    <a:pt x="124460" y="1314229"/>
                  </a:lnTo>
                  <a:cubicBezTo>
                    <a:pt x="55880" y="1314229"/>
                    <a:pt x="0" y="1258349"/>
                    <a:pt x="0" y="11897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10798" y="0"/>
                  </a:lnTo>
                  <a:cubicBezTo>
                    <a:pt x="1779377" y="0"/>
                    <a:pt x="1835258" y="55880"/>
                    <a:pt x="1835258" y="124460"/>
                  </a:cubicBezTo>
                  <a:lnTo>
                    <a:pt x="1835258" y="1189769"/>
                  </a:lnTo>
                  <a:cubicBezTo>
                    <a:pt x="1835258" y="1258349"/>
                    <a:pt x="1779377" y="1314229"/>
                    <a:pt x="1710798" y="131422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218997">
            <a:off x="13435807" y="3277378"/>
            <a:ext cx="2507254" cy="1027974"/>
          </a:xfrm>
          <a:custGeom>
            <a:avLst/>
            <a:gdLst/>
            <a:ahLst/>
            <a:cxnLst/>
            <a:rect r="r" b="b" t="t" l="l"/>
            <a:pathLst>
              <a:path h="1027974" w="2507254">
                <a:moveTo>
                  <a:pt x="0" y="0"/>
                </a:moveTo>
                <a:lnTo>
                  <a:pt x="2507253" y="0"/>
                </a:lnTo>
                <a:lnTo>
                  <a:pt x="2507253" y="1027974"/>
                </a:lnTo>
                <a:lnTo>
                  <a:pt x="0" y="1027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218257"/>
            <a:ext cx="7981837" cy="4317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51"/>
              </a:lnSpc>
            </a:pPr>
            <a:r>
              <a:rPr lang="en-US" sz="10228" spc="-102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Customer Churn EDA</a:t>
            </a:r>
          </a:p>
          <a:p>
            <a:pPr algn="l">
              <a:lnSpc>
                <a:spcPts val="11251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029537" y="4863689"/>
            <a:ext cx="7778072" cy="4394611"/>
          </a:xfrm>
          <a:custGeom>
            <a:avLst/>
            <a:gdLst/>
            <a:ahLst/>
            <a:cxnLst/>
            <a:rect r="r" b="b" t="t" l="l"/>
            <a:pathLst>
              <a:path h="4394611" w="7778072">
                <a:moveTo>
                  <a:pt x="0" y="0"/>
                </a:moveTo>
                <a:lnTo>
                  <a:pt x="7778072" y="0"/>
                </a:lnTo>
                <a:lnTo>
                  <a:pt x="7778072" y="4394611"/>
                </a:lnTo>
                <a:lnTo>
                  <a:pt x="0" y="4394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59728" y="2442292"/>
            <a:ext cx="10028272" cy="6059770"/>
          </a:xfrm>
          <a:custGeom>
            <a:avLst/>
            <a:gdLst/>
            <a:ahLst/>
            <a:cxnLst/>
            <a:rect r="r" b="b" t="t" l="l"/>
            <a:pathLst>
              <a:path h="6059770" w="10028272">
                <a:moveTo>
                  <a:pt x="0" y="0"/>
                </a:moveTo>
                <a:lnTo>
                  <a:pt x="10028272" y="0"/>
                </a:lnTo>
                <a:lnTo>
                  <a:pt x="10028272" y="6059770"/>
                </a:lnTo>
                <a:lnTo>
                  <a:pt x="0" y="60597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3" t="0" r="-138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0135560" cy="2321124"/>
            <a:chOff x="0" y="0"/>
            <a:chExt cx="13514080" cy="309483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76200"/>
              <a:ext cx="13514080" cy="155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16"/>
                </a:lnSpc>
              </a:pPr>
              <a:r>
                <a:rPr lang="en-US" sz="8015" spc="-80">
                  <a:solidFill>
                    <a:srgbClr val="FFFFFF"/>
                  </a:solidFill>
                  <a:latin typeface="Muli Bold"/>
                  <a:ea typeface="Muli Bold"/>
                  <a:cs typeface="Muli Bold"/>
                  <a:sym typeface="Muli Bold"/>
                </a:rPr>
                <a:t>Contract Length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408064"/>
              <a:ext cx="12154737" cy="6867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63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00059" y="3019298"/>
            <a:ext cx="5401937" cy="4829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74"/>
              </a:lnSpc>
              <a:spcBef>
                <a:spcPct val="0"/>
              </a:spcBef>
            </a:pPr>
            <a:r>
              <a:rPr lang="en-US" sz="3910" strike="noStrike" u="none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Almost half of customers with annual and quarterly contracts churn, but customers with monthly contracts all churn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1585909" y="2264932"/>
            <a:ext cx="5689479" cy="3682561"/>
            <a:chOff x="0" y="0"/>
            <a:chExt cx="1923367" cy="12449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23367" cy="1244915"/>
            </a:xfrm>
            <a:custGeom>
              <a:avLst/>
              <a:gdLst/>
              <a:ahLst/>
              <a:cxnLst/>
              <a:rect r="r" b="b" t="t" l="l"/>
              <a:pathLst>
                <a:path h="1244915" w="1923367">
                  <a:moveTo>
                    <a:pt x="1798906" y="1244915"/>
                  </a:moveTo>
                  <a:lnTo>
                    <a:pt x="124460" y="1244915"/>
                  </a:lnTo>
                  <a:cubicBezTo>
                    <a:pt x="55880" y="1244915"/>
                    <a:pt x="0" y="1189035"/>
                    <a:pt x="0" y="112045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98907" y="0"/>
                  </a:lnTo>
                  <a:cubicBezTo>
                    <a:pt x="1867487" y="0"/>
                    <a:pt x="1923367" y="55880"/>
                    <a:pt x="1923367" y="124460"/>
                  </a:cubicBezTo>
                  <a:lnTo>
                    <a:pt x="1923367" y="1120455"/>
                  </a:lnTo>
                  <a:cubicBezTo>
                    <a:pt x="1923367" y="1189035"/>
                    <a:pt x="1867487" y="1244915"/>
                    <a:pt x="1798907" y="1244915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8874660" y="2229526"/>
            <a:ext cx="7760318" cy="6712675"/>
          </a:xfrm>
          <a:custGeom>
            <a:avLst/>
            <a:gdLst/>
            <a:ahLst/>
            <a:cxnLst/>
            <a:rect r="r" b="b" t="t" l="l"/>
            <a:pathLst>
              <a:path h="6712675" w="7760318">
                <a:moveTo>
                  <a:pt x="0" y="0"/>
                </a:moveTo>
                <a:lnTo>
                  <a:pt x="7760318" y="0"/>
                </a:lnTo>
                <a:lnTo>
                  <a:pt x="7760318" y="6712675"/>
                </a:lnTo>
                <a:lnTo>
                  <a:pt x="0" y="67126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19963" y="4674918"/>
            <a:ext cx="7845960" cy="1013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7200" spc="-72">
                <a:solidFill>
                  <a:srgbClr val="0048CD"/>
                </a:solidFill>
                <a:latin typeface="Muli Bold"/>
                <a:ea typeface="Muli Bold"/>
                <a:cs typeface="Muli Bold"/>
                <a:sym typeface="Muli Bold"/>
              </a:rPr>
              <a:t>Recommendaions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108868"/>
            <a:ext cx="1821325" cy="1693833"/>
          </a:xfrm>
          <a:custGeom>
            <a:avLst/>
            <a:gdLst/>
            <a:ahLst/>
            <a:cxnLst/>
            <a:rect r="r" b="b" t="t" l="l"/>
            <a:pathLst>
              <a:path h="1693833" w="1821325">
                <a:moveTo>
                  <a:pt x="0" y="0"/>
                </a:moveTo>
                <a:lnTo>
                  <a:pt x="1821325" y="0"/>
                </a:lnTo>
                <a:lnTo>
                  <a:pt x="1821325" y="1693833"/>
                </a:lnTo>
                <a:lnTo>
                  <a:pt x="0" y="16938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39363" y="1115600"/>
            <a:ext cx="4829934" cy="6840184"/>
            <a:chOff x="0" y="0"/>
            <a:chExt cx="3098198" cy="438768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98198" cy="4387689"/>
            </a:xfrm>
            <a:custGeom>
              <a:avLst/>
              <a:gdLst/>
              <a:ahLst/>
              <a:cxnLst/>
              <a:rect r="r" b="b" t="t" l="l"/>
              <a:pathLst>
                <a:path h="4387689" w="3098198">
                  <a:moveTo>
                    <a:pt x="2973738" y="4387688"/>
                  </a:moveTo>
                  <a:lnTo>
                    <a:pt x="124460" y="4387688"/>
                  </a:lnTo>
                  <a:cubicBezTo>
                    <a:pt x="55880" y="4387688"/>
                    <a:pt x="0" y="4331808"/>
                    <a:pt x="0" y="4263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73738" y="0"/>
                  </a:lnTo>
                  <a:cubicBezTo>
                    <a:pt x="3042318" y="0"/>
                    <a:pt x="3098198" y="55880"/>
                    <a:pt x="3098198" y="124460"/>
                  </a:cubicBezTo>
                  <a:lnTo>
                    <a:pt x="3098198" y="4263229"/>
                  </a:lnTo>
                  <a:cubicBezTo>
                    <a:pt x="3098198" y="4331808"/>
                    <a:pt x="3042318" y="4387689"/>
                    <a:pt x="2973738" y="4387689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61234" y="5803331"/>
            <a:ext cx="8468472" cy="1574304"/>
            <a:chOff x="0" y="0"/>
            <a:chExt cx="5432166" cy="10098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32166" cy="1009850"/>
            </a:xfrm>
            <a:custGeom>
              <a:avLst/>
              <a:gdLst/>
              <a:ahLst/>
              <a:cxnLst/>
              <a:rect r="r" b="b" t="t" l="l"/>
              <a:pathLst>
                <a:path h="1009850" w="5432166">
                  <a:moveTo>
                    <a:pt x="5307706" y="1009849"/>
                  </a:moveTo>
                  <a:lnTo>
                    <a:pt x="124460" y="1009849"/>
                  </a:lnTo>
                  <a:cubicBezTo>
                    <a:pt x="55880" y="1009849"/>
                    <a:pt x="0" y="953969"/>
                    <a:pt x="0" y="8853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07706" y="0"/>
                  </a:lnTo>
                  <a:cubicBezTo>
                    <a:pt x="5376286" y="0"/>
                    <a:pt x="5432166" y="55880"/>
                    <a:pt x="5432166" y="124460"/>
                  </a:cubicBezTo>
                  <a:lnTo>
                    <a:pt x="5432166" y="885389"/>
                  </a:lnTo>
                  <a:cubicBezTo>
                    <a:pt x="5432166" y="953969"/>
                    <a:pt x="5376286" y="1009850"/>
                    <a:pt x="5307706" y="10098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772306" y="5801555"/>
            <a:ext cx="1577856" cy="1577856"/>
          </a:xfrm>
          <a:custGeom>
            <a:avLst/>
            <a:gdLst/>
            <a:ahLst/>
            <a:cxnLst/>
            <a:rect r="r" b="b" t="t" l="l"/>
            <a:pathLst>
              <a:path h="1577856" w="1577856">
                <a:moveTo>
                  <a:pt x="0" y="0"/>
                </a:moveTo>
                <a:lnTo>
                  <a:pt x="1577856" y="0"/>
                </a:lnTo>
                <a:lnTo>
                  <a:pt x="1577856" y="1577856"/>
                </a:lnTo>
                <a:lnTo>
                  <a:pt x="0" y="15778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61234" y="3803149"/>
            <a:ext cx="8468472" cy="1574304"/>
            <a:chOff x="0" y="0"/>
            <a:chExt cx="5432166" cy="10098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32166" cy="1009850"/>
            </a:xfrm>
            <a:custGeom>
              <a:avLst/>
              <a:gdLst/>
              <a:ahLst/>
              <a:cxnLst/>
              <a:rect r="r" b="b" t="t" l="l"/>
              <a:pathLst>
                <a:path h="1009850" w="5432166">
                  <a:moveTo>
                    <a:pt x="5307706" y="1009849"/>
                  </a:moveTo>
                  <a:lnTo>
                    <a:pt x="124460" y="1009849"/>
                  </a:lnTo>
                  <a:cubicBezTo>
                    <a:pt x="55880" y="1009849"/>
                    <a:pt x="0" y="953969"/>
                    <a:pt x="0" y="8853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07706" y="0"/>
                  </a:lnTo>
                  <a:cubicBezTo>
                    <a:pt x="5376286" y="0"/>
                    <a:pt x="5432166" y="55880"/>
                    <a:pt x="5432166" y="124460"/>
                  </a:cubicBezTo>
                  <a:lnTo>
                    <a:pt x="5432166" y="885389"/>
                  </a:lnTo>
                  <a:cubicBezTo>
                    <a:pt x="5432166" y="953969"/>
                    <a:pt x="5376286" y="1009850"/>
                    <a:pt x="5307706" y="10098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772306" y="3801373"/>
            <a:ext cx="1577856" cy="1577856"/>
          </a:xfrm>
          <a:custGeom>
            <a:avLst/>
            <a:gdLst/>
            <a:ahLst/>
            <a:cxnLst/>
            <a:rect r="r" b="b" t="t" l="l"/>
            <a:pathLst>
              <a:path h="1577856" w="1577856">
                <a:moveTo>
                  <a:pt x="0" y="0"/>
                </a:moveTo>
                <a:lnTo>
                  <a:pt x="1577856" y="0"/>
                </a:lnTo>
                <a:lnTo>
                  <a:pt x="1577856" y="1577856"/>
                </a:lnTo>
                <a:lnTo>
                  <a:pt x="0" y="15778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561234" y="1785625"/>
            <a:ext cx="8468472" cy="1574304"/>
            <a:chOff x="0" y="0"/>
            <a:chExt cx="5432166" cy="100984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32166" cy="1009850"/>
            </a:xfrm>
            <a:custGeom>
              <a:avLst/>
              <a:gdLst/>
              <a:ahLst/>
              <a:cxnLst/>
              <a:rect r="r" b="b" t="t" l="l"/>
              <a:pathLst>
                <a:path h="1009850" w="5432166">
                  <a:moveTo>
                    <a:pt x="5307706" y="1009849"/>
                  </a:moveTo>
                  <a:lnTo>
                    <a:pt x="124460" y="1009849"/>
                  </a:lnTo>
                  <a:cubicBezTo>
                    <a:pt x="55880" y="1009849"/>
                    <a:pt x="0" y="953969"/>
                    <a:pt x="0" y="8853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07706" y="0"/>
                  </a:lnTo>
                  <a:cubicBezTo>
                    <a:pt x="5376286" y="0"/>
                    <a:pt x="5432166" y="55880"/>
                    <a:pt x="5432166" y="124460"/>
                  </a:cubicBezTo>
                  <a:lnTo>
                    <a:pt x="5432166" y="885389"/>
                  </a:lnTo>
                  <a:cubicBezTo>
                    <a:pt x="5432166" y="953969"/>
                    <a:pt x="5376286" y="1009850"/>
                    <a:pt x="5307706" y="10098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772306" y="1782073"/>
            <a:ext cx="1577856" cy="1577856"/>
          </a:xfrm>
          <a:custGeom>
            <a:avLst/>
            <a:gdLst/>
            <a:ahLst/>
            <a:cxnLst/>
            <a:rect r="r" b="b" t="t" l="l"/>
            <a:pathLst>
              <a:path h="1577856" w="1577856">
                <a:moveTo>
                  <a:pt x="0" y="0"/>
                </a:moveTo>
                <a:lnTo>
                  <a:pt x="1577856" y="0"/>
                </a:lnTo>
                <a:lnTo>
                  <a:pt x="1577856" y="1577856"/>
                </a:lnTo>
                <a:lnTo>
                  <a:pt x="0" y="15778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769297" y="2152841"/>
            <a:ext cx="1481194" cy="882325"/>
          </a:xfrm>
          <a:custGeom>
            <a:avLst/>
            <a:gdLst/>
            <a:ahLst/>
            <a:cxnLst/>
            <a:rect r="r" b="b" t="t" l="l"/>
            <a:pathLst>
              <a:path h="882325" w="1481194">
                <a:moveTo>
                  <a:pt x="0" y="0"/>
                </a:moveTo>
                <a:lnTo>
                  <a:pt x="1481194" y="0"/>
                </a:lnTo>
                <a:lnTo>
                  <a:pt x="1481194" y="882326"/>
                </a:lnTo>
                <a:lnTo>
                  <a:pt x="0" y="8823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272838" y="4039232"/>
            <a:ext cx="474112" cy="992921"/>
          </a:xfrm>
          <a:custGeom>
            <a:avLst/>
            <a:gdLst/>
            <a:ahLst/>
            <a:cxnLst/>
            <a:rect r="r" b="b" t="t" l="l"/>
            <a:pathLst>
              <a:path h="992921" w="474112">
                <a:moveTo>
                  <a:pt x="0" y="0"/>
                </a:moveTo>
                <a:lnTo>
                  <a:pt x="474112" y="0"/>
                </a:lnTo>
                <a:lnTo>
                  <a:pt x="474112" y="992921"/>
                </a:lnTo>
                <a:lnTo>
                  <a:pt x="0" y="9929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240224" y="2136188"/>
            <a:ext cx="642020" cy="82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40224" y="4132485"/>
            <a:ext cx="642020" cy="82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40224" y="6132667"/>
            <a:ext cx="642020" cy="82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850025" y="4274713"/>
            <a:ext cx="5613605" cy="47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uli Regular"/>
                <a:ea typeface="Muli Regular"/>
                <a:cs typeface="Muli Regular"/>
                <a:sym typeface="Muli Regular"/>
              </a:rPr>
              <a:t>Female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850025" y="2333025"/>
            <a:ext cx="5613605" cy="47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uli Regular"/>
                <a:ea typeface="Muli Regular"/>
                <a:cs typeface="Muli Regular"/>
                <a:sym typeface="Muli Regular"/>
              </a:rPr>
              <a:t>Young (18-29)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611013" y="5993539"/>
            <a:ext cx="6960401" cy="972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uli Regular"/>
                <a:ea typeface="Muli Regular"/>
                <a:cs typeface="Muli Regular"/>
                <a:sym typeface="Muli Regular"/>
              </a:rPr>
              <a:t>Customers who use support more than 3 times have a higher percentage of churn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1598018" y="2807358"/>
            <a:ext cx="6309915" cy="3527474"/>
            <a:chOff x="0" y="0"/>
            <a:chExt cx="8413220" cy="4703298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85725"/>
              <a:ext cx="8413220" cy="36328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560"/>
                </a:lnSpc>
                <a:spcBef>
                  <a:spcPct val="0"/>
                </a:spcBef>
              </a:pPr>
              <a:r>
                <a:rPr lang="en-US" sz="9600" spc="-96" strike="noStrike" u="none">
                  <a:solidFill>
                    <a:srgbClr val="FFFFFF"/>
                  </a:solidFill>
                  <a:latin typeface="Muli Bold"/>
                  <a:ea typeface="Muli Bold"/>
                  <a:cs typeface="Muli Bold"/>
                  <a:sym typeface="Muli Bold"/>
                </a:rPr>
                <a:t>Comming Churner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4094868"/>
              <a:ext cx="6738871" cy="6084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108868"/>
            <a:ext cx="1821325" cy="1693833"/>
          </a:xfrm>
          <a:custGeom>
            <a:avLst/>
            <a:gdLst/>
            <a:ahLst/>
            <a:cxnLst/>
            <a:rect r="r" b="b" t="t" l="l"/>
            <a:pathLst>
              <a:path h="1693833" w="1821325">
                <a:moveTo>
                  <a:pt x="0" y="0"/>
                </a:moveTo>
                <a:lnTo>
                  <a:pt x="1821325" y="0"/>
                </a:lnTo>
                <a:lnTo>
                  <a:pt x="1821325" y="1693833"/>
                </a:lnTo>
                <a:lnTo>
                  <a:pt x="0" y="16938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39363" y="1115600"/>
            <a:ext cx="4829934" cy="6840184"/>
            <a:chOff x="0" y="0"/>
            <a:chExt cx="3098198" cy="438768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98198" cy="4387689"/>
            </a:xfrm>
            <a:custGeom>
              <a:avLst/>
              <a:gdLst/>
              <a:ahLst/>
              <a:cxnLst/>
              <a:rect r="r" b="b" t="t" l="l"/>
              <a:pathLst>
                <a:path h="4387689" w="3098198">
                  <a:moveTo>
                    <a:pt x="2973738" y="4387688"/>
                  </a:moveTo>
                  <a:lnTo>
                    <a:pt x="124460" y="4387688"/>
                  </a:lnTo>
                  <a:cubicBezTo>
                    <a:pt x="55880" y="4387688"/>
                    <a:pt x="0" y="4331808"/>
                    <a:pt x="0" y="4263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73738" y="0"/>
                  </a:lnTo>
                  <a:cubicBezTo>
                    <a:pt x="3042318" y="0"/>
                    <a:pt x="3098198" y="55880"/>
                    <a:pt x="3098198" y="124460"/>
                  </a:cubicBezTo>
                  <a:lnTo>
                    <a:pt x="3098198" y="4263229"/>
                  </a:lnTo>
                  <a:cubicBezTo>
                    <a:pt x="3098198" y="4331808"/>
                    <a:pt x="3042318" y="4387689"/>
                    <a:pt x="2973738" y="4387689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61234" y="3803149"/>
            <a:ext cx="8468472" cy="1574304"/>
            <a:chOff x="0" y="0"/>
            <a:chExt cx="5432166" cy="10098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32166" cy="1009850"/>
            </a:xfrm>
            <a:custGeom>
              <a:avLst/>
              <a:gdLst/>
              <a:ahLst/>
              <a:cxnLst/>
              <a:rect r="r" b="b" t="t" l="l"/>
              <a:pathLst>
                <a:path h="1009850" w="5432166">
                  <a:moveTo>
                    <a:pt x="5307706" y="1009849"/>
                  </a:moveTo>
                  <a:lnTo>
                    <a:pt x="124460" y="1009849"/>
                  </a:lnTo>
                  <a:cubicBezTo>
                    <a:pt x="55880" y="1009849"/>
                    <a:pt x="0" y="953969"/>
                    <a:pt x="0" y="8853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07706" y="0"/>
                  </a:lnTo>
                  <a:cubicBezTo>
                    <a:pt x="5376286" y="0"/>
                    <a:pt x="5432166" y="55880"/>
                    <a:pt x="5432166" y="124460"/>
                  </a:cubicBezTo>
                  <a:lnTo>
                    <a:pt x="5432166" y="885389"/>
                  </a:lnTo>
                  <a:cubicBezTo>
                    <a:pt x="5432166" y="953969"/>
                    <a:pt x="5376286" y="1009850"/>
                    <a:pt x="5307706" y="10098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772306" y="3801373"/>
            <a:ext cx="1577856" cy="1577856"/>
          </a:xfrm>
          <a:custGeom>
            <a:avLst/>
            <a:gdLst/>
            <a:ahLst/>
            <a:cxnLst/>
            <a:rect r="r" b="b" t="t" l="l"/>
            <a:pathLst>
              <a:path h="1577856" w="1577856">
                <a:moveTo>
                  <a:pt x="0" y="0"/>
                </a:moveTo>
                <a:lnTo>
                  <a:pt x="1577856" y="0"/>
                </a:lnTo>
                <a:lnTo>
                  <a:pt x="1577856" y="1577856"/>
                </a:lnTo>
                <a:lnTo>
                  <a:pt x="0" y="15778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61234" y="1785625"/>
            <a:ext cx="8468472" cy="1574304"/>
            <a:chOff x="0" y="0"/>
            <a:chExt cx="5432166" cy="10098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32166" cy="1009850"/>
            </a:xfrm>
            <a:custGeom>
              <a:avLst/>
              <a:gdLst/>
              <a:ahLst/>
              <a:cxnLst/>
              <a:rect r="r" b="b" t="t" l="l"/>
              <a:pathLst>
                <a:path h="1009850" w="5432166">
                  <a:moveTo>
                    <a:pt x="5307706" y="1009849"/>
                  </a:moveTo>
                  <a:lnTo>
                    <a:pt x="124460" y="1009849"/>
                  </a:lnTo>
                  <a:cubicBezTo>
                    <a:pt x="55880" y="1009849"/>
                    <a:pt x="0" y="953969"/>
                    <a:pt x="0" y="8853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07706" y="0"/>
                  </a:lnTo>
                  <a:cubicBezTo>
                    <a:pt x="5376286" y="0"/>
                    <a:pt x="5432166" y="55880"/>
                    <a:pt x="5432166" y="124460"/>
                  </a:cubicBezTo>
                  <a:lnTo>
                    <a:pt x="5432166" y="885389"/>
                  </a:lnTo>
                  <a:cubicBezTo>
                    <a:pt x="5432166" y="953969"/>
                    <a:pt x="5376286" y="1009850"/>
                    <a:pt x="5307706" y="10098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772306" y="1782073"/>
            <a:ext cx="1577856" cy="1577856"/>
          </a:xfrm>
          <a:custGeom>
            <a:avLst/>
            <a:gdLst/>
            <a:ahLst/>
            <a:cxnLst/>
            <a:rect r="r" b="b" t="t" l="l"/>
            <a:pathLst>
              <a:path h="1577856" w="1577856">
                <a:moveTo>
                  <a:pt x="0" y="0"/>
                </a:moveTo>
                <a:lnTo>
                  <a:pt x="1577856" y="0"/>
                </a:lnTo>
                <a:lnTo>
                  <a:pt x="1577856" y="1577856"/>
                </a:lnTo>
                <a:lnTo>
                  <a:pt x="0" y="15778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013217" y="2073761"/>
            <a:ext cx="900826" cy="882809"/>
          </a:xfrm>
          <a:custGeom>
            <a:avLst/>
            <a:gdLst/>
            <a:ahLst/>
            <a:cxnLst/>
            <a:rect r="r" b="b" t="t" l="l"/>
            <a:pathLst>
              <a:path h="882809" w="900826">
                <a:moveTo>
                  <a:pt x="0" y="0"/>
                </a:moveTo>
                <a:lnTo>
                  <a:pt x="900826" y="0"/>
                </a:lnTo>
                <a:lnTo>
                  <a:pt x="900826" y="882809"/>
                </a:lnTo>
                <a:lnTo>
                  <a:pt x="0" y="882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013217" y="4041696"/>
            <a:ext cx="987992" cy="987992"/>
          </a:xfrm>
          <a:custGeom>
            <a:avLst/>
            <a:gdLst/>
            <a:ahLst/>
            <a:cxnLst/>
            <a:rect r="r" b="b" t="t" l="l"/>
            <a:pathLst>
              <a:path h="987992" w="987992">
                <a:moveTo>
                  <a:pt x="0" y="0"/>
                </a:moveTo>
                <a:lnTo>
                  <a:pt x="987993" y="0"/>
                </a:lnTo>
                <a:lnTo>
                  <a:pt x="987993" y="987992"/>
                </a:lnTo>
                <a:lnTo>
                  <a:pt x="0" y="9879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40224" y="2136188"/>
            <a:ext cx="642020" cy="82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40224" y="4132485"/>
            <a:ext cx="642020" cy="82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50025" y="4274713"/>
            <a:ext cx="5613605" cy="47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uli Regular"/>
                <a:ea typeface="Muli Regular"/>
                <a:cs typeface="Muli Regular"/>
                <a:sym typeface="Muli Regular"/>
              </a:rPr>
              <a:t>Monthly Contract length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50025" y="2333025"/>
            <a:ext cx="5613605" cy="47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uli Regular"/>
                <a:ea typeface="Muli Regular"/>
                <a:cs typeface="Muli Regular"/>
                <a:sym typeface="Muli Regular"/>
              </a:rPr>
              <a:t>Standard Subscription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1716456" y="2807358"/>
            <a:ext cx="6001864" cy="5400720"/>
            <a:chOff x="0" y="0"/>
            <a:chExt cx="8002485" cy="7200960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95250"/>
              <a:ext cx="8002485" cy="36527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644"/>
                </a:lnSpc>
              </a:pPr>
              <a:r>
                <a:rPr lang="en-US" sz="9676" spc="-96">
                  <a:solidFill>
                    <a:srgbClr val="FFFFFF"/>
                  </a:solidFill>
                  <a:latin typeface="Muli Bold"/>
                  <a:ea typeface="Muli Bold"/>
                  <a:cs typeface="Muli Bold"/>
                  <a:sym typeface="Muli Bold"/>
                </a:rPr>
                <a:t>Comming Churner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3985714"/>
              <a:ext cx="6409878" cy="3215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31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49875" y="3673629"/>
            <a:ext cx="14857190" cy="2787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16"/>
              </a:lnSpc>
              <a:spcBef>
                <a:spcPct val="0"/>
              </a:spcBef>
            </a:pPr>
            <a:r>
              <a:rPr lang="en-US" sz="8012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What We Can Do To Prevent Customers to Churn out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724266" y="1202500"/>
            <a:ext cx="7535034" cy="8055800"/>
            <a:chOff x="0" y="0"/>
            <a:chExt cx="4833405" cy="516745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33405" cy="5167454"/>
            </a:xfrm>
            <a:custGeom>
              <a:avLst/>
              <a:gdLst/>
              <a:ahLst/>
              <a:cxnLst/>
              <a:rect r="r" b="b" t="t" l="l"/>
              <a:pathLst>
                <a:path h="5167454" w="4833405">
                  <a:moveTo>
                    <a:pt x="4708945" y="5167454"/>
                  </a:moveTo>
                  <a:lnTo>
                    <a:pt x="124460" y="5167454"/>
                  </a:lnTo>
                  <a:cubicBezTo>
                    <a:pt x="55880" y="5167454"/>
                    <a:pt x="0" y="5111574"/>
                    <a:pt x="0" y="504299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08945" y="0"/>
                  </a:lnTo>
                  <a:cubicBezTo>
                    <a:pt x="4777525" y="0"/>
                    <a:pt x="4833405" y="55880"/>
                    <a:pt x="4833405" y="124460"/>
                  </a:cubicBezTo>
                  <a:lnTo>
                    <a:pt x="4833405" y="5042995"/>
                  </a:lnTo>
                  <a:cubicBezTo>
                    <a:pt x="4833405" y="5111574"/>
                    <a:pt x="4777525" y="5167454"/>
                    <a:pt x="4708945" y="5167454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704850" y="2277188"/>
            <a:ext cx="6784778" cy="4037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7200" spc="-72">
                <a:solidFill>
                  <a:srgbClr val="0048CD"/>
                </a:solidFill>
                <a:latin typeface="Muli Bold"/>
                <a:ea typeface="Muli Bold"/>
                <a:cs typeface="Muli Bold"/>
                <a:sym typeface="Muli Bold"/>
              </a:rPr>
              <a:t>What We Can Do To Prevent Customers to Churn out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813603" y="5890231"/>
            <a:ext cx="8468472" cy="1574304"/>
            <a:chOff x="0" y="0"/>
            <a:chExt cx="5432166" cy="10098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32166" cy="1009850"/>
            </a:xfrm>
            <a:custGeom>
              <a:avLst/>
              <a:gdLst/>
              <a:ahLst/>
              <a:cxnLst/>
              <a:rect r="r" b="b" t="t" l="l"/>
              <a:pathLst>
                <a:path h="1009850" w="5432166">
                  <a:moveTo>
                    <a:pt x="5307706" y="1009849"/>
                  </a:moveTo>
                  <a:lnTo>
                    <a:pt x="124460" y="1009849"/>
                  </a:lnTo>
                  <a:cubicBezTo>
                    <a:pt x="55880" y="1009849"/>
                    <a:pt x="0" y="953969"/>
                    <a:pt x="0" y="8853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07706" y="0"/>
                  </a:lnTo>
                  <a:cubicBezTo>
                    <a:pt x="5376286" y="0"/>
                    <a:pt x="5432166" y="55880"/>
                    <a:pt x="5432166" y="124460"/>
                  </a:cubicBezTo>
                  <a:lnTo>
                    <a:pt x="5432166" y="885389"/>
                  </a:lnTo>
                  <a:cubicBezTo>
                    <a:pt x="5432166" y="953969"/>
                    <a:pt x="5376286" y="1009850"/>
                    <a:pt x="5307706" y="10098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6161793" y="5888455"/>
            <a:ext cx="1577856" cy="1577856"/>
          </a:xfrm>
          <a:custGeom>
            <a:avLst/>
            <a:gdLst/>
            <a:ahLst/>
            <a:cxnLst/>
            <a:rect r="r" b="b" t="t" l="l"/>
            <a:pathLst>
              <a:path h="1577856" w="1577856">
                <a:moveTo>
                  <a:pt x="0" y="0"/>
                </a:moveTo>
                <a:lnTo>
                  <a:pt x="1577856" y="0"/>
                </a:lnTo>
                <a:lnTo>
                  <a:pt x="1577856" y="1577856"/>
                </a:lnTo>
                <a:lnTo>
                  <a:pt x="0" y="15778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813603" y="3890049"/>
            <a:ext cx="8468472" cy="1574304"/>
            <a:chOff x="0" y="0"/>
            <a:chExt cx="5432166" cy="100984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432166" cy="1009850"/>
            </a:xfrm>
            <a:custGeom>
              <a:avLst/>
              <a:gdLst/>
              <a:ahLst/>
              <a:cxnLst/>
              <a:rect r="r" b="b" t="t" l="l"/>
              <a:pathLst>
                <a:path h="1009850" w="5432166">
                  <a:moveTo>
                    <a:pt x="5307706" y="1009849"/>
                  </a:moveTo>
                  <a:lnTo>
                    <a:pt x="124460" y="1009849"/>
                  </a:lnTo>
                  <a:cubicBezTo>
                    <a:pt x="55880" y="1009849"/>
                    <a:pt x="0" y="953969"/>
                    <a:pt x="0" y="8853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07706" y="0"/>
                  </a:lnTo>
                  <a:cubicBezTo>
                    <a:pt x="5376286" y="0"/>
                    <a:pt x="5432166" y="55880"/>
                    <a:pt x="5432166" y="124460"/>
                  </a:cubicBezTo>
                  <a:lnTo>
                    <a:pt x="5432166" y="885389"/>
                  </a:lnTo>
                  <a:cubicBezTo>
                    <a:pt x="5432166" y="953969"/>
                    <a:pt x="5376286" y="1009850"/>
                    <a:pt x="5307706" y="10098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161793" y="3888274"/>
            <a:ext cx="1577856" cy="1577856"/>
          </a:xfrm>
          <a:custGeom>
            <a:avLst/>
            <a:gdLst/>
            <a:ahLst/>
            <a:cxnLst/>
            <a:rect r="r" b="b" t="t" l="l"/>
            <a:pathLst>
              <a:path h="1577856" w="1577856">
                <a:moveTo>
                  <a:pt x="0" y="0"/>
                </a:moveTo>
                <a:lnTo>
                  <a:pt x="1577856" y="0"/>
                </a:lnTo>
                <a:lnTo>
                  <a:pt x="1577856" y="1577855"/>
                </a:lnTo>
                <a:lnTo>
                  <a:pt x="0" y="15778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8813603" y="1870749"/>
            <a:ext cx="8468472" cy="1598424"/>
            <a:chOff x="0" y="0"/>
            <a:chExt cx="5432166" cy="102532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432166" cy="1025322"/>
            </a:xfrm>
            <a:custGeom>
              <a:avLst/>
              <a:gdLst/>
              <a:ahLst/>
              <a:cxnLst/>
              <a:rect r="r" b="b" t="t" l="l"/>
              <a:pathLst>
                <a:path h="1025322" w="5432166">
                  <a:moveTo>
                    <a:pt x="5307706" y="1025321"/>
                  </a:moveTo>
                  <a:lnTo>
                    <a:pt x="124460" y="1025321"/>
                  </a:lnTo>
                  <a:cubicBezTo>
                    <a:pt x="55880" y="1025321"/>
                    <a:pt x="0" y="969442"/>
                    <a:pt x="0" y="9008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07706" y="0"/>
                  </a:lnTo>
                  <a:cubicBezTo>
                    <a:pt x="5376286" y="0"/>
                    <a:pt x="5432166" y="55880"/>
                    <a:pt x="5432166" y="124460"/>
                  </a:cubicBezTo>
                  <a:lnTo>
                    <a:pt x="5432166" y="900862"/>
                  </a:lnTo>
                  <a:cubicBezTo>
                    <a:pt x="5432166" y="969442"/>
                    <a:pt x="5376286" y="1025322"/>
                    <a:pt x="5307706" y="102532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6161793" y="1868974"/>
            <a:ext cx="1577856" cy="1577856"/>
          </a:xfrm>
          <a:custGeom>
            <a:avLst/>
            <a:gdLst/>
            <a:ahLst/>
            <a:cxnLst/>
            <a:rect r="r" b="b" t="t" l="l"/>
            <a:pathLst>
              <a:path h="1577856" w="1577856">
                <a:moveTo>
                  <a:pt x="0" y="0"/>
                </a:moveTo>
                <a:lnTo>
                  <a:pt x="1577856" y="0"/>
                </a:lnTo>
                <a:lnTo>
                  <a:pt x="1577856" y="1577855"/>
                </a:lnTo>
                <a:lnTo>
                  <a:pt x="0" y="15778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6629711" y="2200086"/>
            <a:ext cx="642020" cy="82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F2D16A"/>
                </a:solidFill>
                <a:latin typeface="Space Mono"/>
                <a:ea typeface="Space Mono"/>
                <a:cs typeface="Space Mono"/>
                <a:sym typeface="Space Mono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640056" y="4209826"/>
            <a:ext cx="642020" cy="82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F2D16A"/>
                </a:solidFill>
                <a:latin typeface="Space Mono"/>
                <a:ea typeface="Space Mono"/>
                <a:cs typeface="Space Mono"/>
                <a:sym typeface="Space Mono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640056" y="6219567"/>
            <a:ext cx="642020" cy="82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F2D16A"/>
                </a:solidFill>
                <a:latin typeface="Space Mono"/>
                <a:ea typeface="Space Mono"/>
                <a:cs typeface="Space Mono"/>
                <a:sym typeface="Space Mono"/>
              </a:rPr>
              <a:t>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305830" y="2148008"/>
            <a:ext cx="6631846" cy="972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uli Regular"/>
                <a:ea typeface="Muli Regular"/>
                <a:cs typeface="Muli Regular"/>
                <a:sym typeface="Muli Regular"/>
              </a:rPr>
              <a:t>Help and Improve the service for who make support calls more than 2 calls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305830" y="4167308"/>
            <a:ext cx="6631846" cy="972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uli Regular"/>
                <a:ea typeface="Muli Regular"/>
                <a:cs typeface="Muli Regular"/>
                <a:sym typeface="Muli Regular"/>
              </a:rPr>
              <a:t>Pay attention and improve the monthly contract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305830" y="6167489"/>
            <a:ext cx="6631846" cy="972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uli Regular"/>
                <a:ea typeface="Muli Regular"/>
                <a:cs typeface="Muli Regular"/>
                <a:sym typeface="Muli Regular"/>
              </a:rPr>
              <a:t>Improve the standard type of subscription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724266" y="1360484"/>
            <a:ext cx="7535034" cy="8055800"/>
            <a:chOff x="0" y="0"/>
            <a:chExt cx="4833405" cy="516745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33405" cy="5167454"/>
            </a:xfrm>
            <a:custGeom>
              <a:avLst/>
              <a:gdLst/>
              <a:ahLst/>
              <a:cxnLst/>
              <a:rect r="r" b="b" t="t" l="l"/>
              <a:pathLst>
                <a:path h="5167454" w="4833405">
                  <a:moveTo>
                    <a:pt x="4708945" y="5167454"/>
                  </a:moveTo>
                  <a:lnTo>
                    <a:pt x="124460" y="5167454"/>
                  </a:lnTo>
                  <a:cubicBezTo>
                    <a:pt x="55880" y="5167454"/>
                    <a:pt x="0" y="5111574"/>
                    <a:pt x="0" y="504299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08945" y="0"/>
                  </a:lnTo>
                  <a:cubicBezTo>
                    <a:pt x="4777525" y="0"/>
                    <a:pt x="4833405" y="55880"/>
                    <a:pt x="4833405" y="124460"/>
                  </a:cubicBezTo>
                  <a:lnTo>
                    <a:pt x="4833405" y="5042995"/>
                  </a:lnTo>
                  <a:cubicBezTo>
                    <a:pt x="4833405" y="5111574"/>
                    <a:pt x="4777525" y="5167454"/>
                    <a:pt x="4708945" y="5167454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10800000">
            <a:off x="16337856" y="8218747"/>
            <a:ext cx="368190" cy="368190"/>
          </a:xfrm>
          <a:custGeom>
            <a:avLst/>
            <a:gdLst/>
            <a:ahLst/>
            <a:cxnLst/>
            <a:rect r="r" b="b" t="t" l="l"/>
            <a:pathLst>
              <a:path h="368190" w="368190">
                <a:moveTo>
                  <a:pt x="0" y="0"/>
                </a:moveTo>
                <a:lnTo>
                  <a:pt x="368190" y="0"/>
                </a:lnTo>
                <a:lnTo>
                  <a:pt x="368190" y="368190"/>
                </a:lnTo>
                <a:lnTo>
                  <a:pt x="0" y="3681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790828" y="6517146"/>
            <a:ext cx="8468472" cy="2022539"/>
            <a:chOff x="0" y="0"/>
            <a:chExt cx="5432166" cy="12973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32166" cy="1297373"/>
            </a:xfrm>
            <a:custGeom>
              <a:avLst/>
              <a:gdLst/>
              <a:ahLst/>
              <a:cxnLst/>
              <a:rect r="r" b="b" t="t" l="l"/>
              <a:pathLst>
                <a:path h="1297373" w="5432166">
                  <a:moveTo>
                    <a:pt x="5307706" y="1297373"/>
                  </a:moveTo>
                  <a:lnTo>
                    <a:pt x="124460" y="1297373"/>
                  </a:lnTo>
                  <a:cubicBezTo>
                    <a:pt x="55880" y="1297373"/>
                    <a:pt x="0" y="1241493"/>
                    <a:pt x="0" y="117291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07706" y="0"/>
                  </a:lnTo>
                  <a:cubicBezTo>
                    <a:pt x="5376286" y="0"/>
                    <a:pt x="5432166" y="55880"/>
                    <a:pt x="5432166" y="124460"/>
                  </a:cubicBezTo>
                  <a:lnTo>
                    <a:pt x="5432166" y="1172913"/>
                  </a:lnTo>
                  <a:cubicBezTo>
                    <a:pt x="5432166" y="1241493"/>
                    <a:pt x="5376286" y="1297373"/>
                    <a:pt x="5307706" y="129737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6093181" y="6739488"/>
            <a:ext cx="1577856" cy="1577856"/>
          </a:xfrm>
          <a:custGeom>
            <a:avLst/>
            <a:gdLst/>
            <a:ahLst/>
            <a:cxnLst/>
            <a:rect r="r" b="b" t="t" l="l"/>
            <a:pathLst>
              <a:path h="1577856" w="1577856">
                <a:moveTo>
                  <a:pt x="0" y="0"/>
                </a:moveTo>
                <a:lnTo>
                  <a:pt x="1577855" y="0"/>
                </a:lnTo>
                <a:lnTo>
                  <a:pt x="1577855" y="1577855"/>
                </a:lnTo>
                <a:lnTo>
                  <a:pt x="0" y="15778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813603" y="3890049"/>
            <a:ext cx="8468472" cy="2179422"/>
            <a:chOff x="0" y="0"/>
            <a:chExt cx="5432166" cy="139800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432166" cy="1398007"/>
            </a:xfrm>
            <a:custGeom>
              <a:avLst/>
              <a:gdLst/>
              <a:ahLst/>
              <a:cxnLst/>
              <a:rect r="r" b="b" t="t" l="l"/>
              <a:pathLst>
                <a:path h="1398007" w="5432166">
                  <a:moveTo>
                    <a:pt x="5307706" y="1398007"/>
                  </a:moveTo>
                  <a:lnTo>
                    <a:pt x="124460" y="1398007"/>
                  </a:lnTo>
                  <a:cubicBezTo>
                    <a:pt x="55880" y="1398007"/>
                    <a:pt x="0" y="1342127"/>
                    <a:pt x="0" y="127354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07706" y="0"/>
                  </a:lnTo>
                  <a:cubicBezTo>
                    <a:pt x="5376286" y="0"/>
                    <a:pt x="5432166" y="55880"/>
                    <a:pt x="5432166" y="124460"/>
                  </a:cubicBezTo>
                  <a:lnTo>
                    <a:pt x="5432166" y="1273547"/>
                  </a:lnTo>
                  <a:cubicBezTo>
                    <a:pt x="5432166" y="1342127"/>
                    <a:pt x="5376286" y="1398007"/>
                    <a:pt x="5307706" y="13980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161793" y="4097308"/>
            <a:ext cx="1577856" cy="1577856"/>
          </a:xfrm>
          <a:custGeom>
            <a:avLst/>
            <a:gdLst/>
            <a:ahLst/>
            <a:cxnLst/>
            <a:rect r="r" b="b" t="t" l="l"/>
            <a:pathLst>
              <a:path h="1577856" w="1577856">
                <a:moveTo>
                  <a:pt x="0" y="0"/>
                </a:moveTo>
                <a:lnTo>
                  <a:pt x="1577856" y="0"/>
                </a:lnTo>
                <a:lnTo>
                  <a:pt x="1577856" y="1577855"/>
                </a:lnTo>
                <a:lnTo>
                  <a:pt x="0" y="15778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8813603" y="1870749"/>
            <a:ext cx="8468472" cy="1574304"/>
            <a:chOff x="0" y="0"/>
            <a:chExt cx="5432166" cy="100984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432166" cy="1009850"/>
            </a:xfrm>
            <a:custGeom>
              <a:avLst/>
              <a:gdLst/>
              <a:ahLst/>
              <a:cxnLst/>
              <a:rect r="r" b="b" t="t" l="l"/>
              <a:pathLst>
                <a:path h="1009850" w="5432166">
                  <a:moveTo>
                    <a:pt x="5307706" y="1009849"/>
                  </a:moveTo>
                  <a:lnTo>
                    <a:pt x="124460" y="1009849"/>
                  </a:lnTo>
                  <a:cubicBezTo>
                    <a:pt x="55880" y="1009849"/>
                    <a:pt x="0" y="953969"/>
                    <a:pt x="0" y="8853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07706" y="0"/>
                  </a:lnTo>
                  <a:cubicBezTo>
                    <a:pt x="5376286" y="0"/>
                    <a:pt x="5432166" y="55880"/>
                    <a:pt x="5432166" y="124460"/>
                  </a:cubicBezTo>
                  <a:lnTo>
                    <a:pt x="5432166" y="885389"/>
                  </a:lnTo>
                  <a:cubicBezTo>
                    <a:pt x="5432166" y="953969"/>
                    <a:pt x="5376286" y="1009850"/>
                    <a:pt x="5307706" y="10098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6161793" y="1868974"/>
            <a:ext cx="1577856" cy="1577856"/>
          </a:xfrm>
          <a:custGeom>
            <a:avLst/>
            <a:gdLst/>
            <a:ahLst/>
            <a:cxnLst/>
            <a:rect r="r" b="b" t="t" l="l"/>
            <a:pathLst>
              <a:path h="1577856" w="1577856">
                <a:moveTo>
                  <a:pt x="0" y="0"/>
                </a:moveTo>
                <a:lnTo>
                  <a:pt x="1577856" y="0"/>
                </a:lnTo>
                <a:lnTo>
                  <a:pt x="1577856" y="1577855"/>
                </a:lnTo>
                <a:lnTo>
                  <a:pt x="0" y="15778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6629711" y="2200086"/>
            <a:ext cx="642020" cy="82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F2D16A"/>
                </a:solidFill>
                <a:latin typeface="Space Mono"/>
                <a:ea typeface="Space Mono"/>
                <a:cs typeface="Space Mono"/>
                <a:sym typeface="Space Mono"/>
              </a:rPr>
              <a:t>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617280" y="4428420"/>
            <a:ext cx="642020" cy="82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F2D16A"/>
                </a:solidFill>
                <a:latin typeface="Space Mono"/>
                <a:ea typeface="Space Mono"/>
                <a:cs typeface="Space Mono"/>
                <a:sym typeface="Space Mono"/>
              </a:rPr>
              <a:t>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617280" y="7050546"/>
            <a:ext cx="642020" cy="82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F2D16A"/>
                </a:solidFill>
                <a:latin typeface="Space Mono"/>
                <a:ea typeface="Space Mono"/>
                <a:cs typeface="Space Mono"/>
                <a:sym typeface="Space Mono"/>
              </a:rPr>
              <a:t>6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323294" y="2148008"/>
            <a:ext cx="6594737" cy="972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uli Regular"/>
                <a:ea typeface="Muli Regular"/>
                <a:cs typeface="Muli Regular"/>
                <a:sym typeface="Muli Regular"/>
              </a:rPr>
              <a:t>Pay More Attension by offering special packages for Young People (18-29)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323294" y="4211389"/>
            <a:ext cx="6594737" cy="1469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uli Regular"/>
                <a:ea typeface="Muli Regular"/>
                <a:cs typeface="Muli Regular"/>
                <a:sym typeface="Muli Regular"/>
              </a:rPr>
              <a:t>Make Vouchers and Offers for Female churners to decrease the female churn rate and total spending of them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323294" y="6793371"/>
            <a:ext cx="6594737" cy="1469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uli Regular"/>
                <a:ea typeface="Muli Regular"/>
                <a:cs typeface="Muli Regular"/>
                <a:sym typeface="Muli Regular"/>
              </a:rPr>
              <a:t>Make Vouchers and Offers for Female Churner To decrease the female churn rate and total spend of them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04850" y="2277188"/>
            <a:ext cx="6784778" cy="4037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7200" spc="-72">
                <a:solidFill>
                  <a:srgbClr val="0048CD"/>
                </a:solidFill>
                <a:latin typeface="Muli Bold"/>
                <a:ea typeface="Muli Bold"/>
                <a:cs typeface="Muli Bold"/>
                <a:sym typeface="Muli Bold"/>
              </a:rPr>
              <a:t>What We Can Do To Prevent Customers to Churn out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15405" y="4099452"/>
            <a:ext cx="14857190" cy="1368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16"/>
              </a:lnSpc>
              <a:spcBef>
                <a:spcPct val="0"/>
              </a:spcBef>
            </a:pPr>
            <a:r>
              <a:rPr lang="en-US" sz="8012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989431" y="912029"/>
            <a:ext cx="8925174" cy="2235712"/>
            <a:chOff x="0" y="0"/>
            <a:chExt cx="5727205" cy="143463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27205" cy="1434637"/>
            </a:xfrm>
            <a:custGeom>
              <a:avLst/>
              <a:gdLst/>
              <a:ahLst/>
              <a:cxnLst/>
              <a:rect r="r" b="b" t="t" l="l"/>
              <a:pathLst>
                <a:path h="1434637" w="5727205">
                  <a:moveTo>
                    <a:pt x="5602745" y="1434636"/>
                  </a:moveTo>
                  <a:lnTo>
                    <a:pt x="124460" y="1434636"/>
                  </a:lnTo>
                  <a:cubicBezTo>
                    <a:pt x="55880" y="1434636"/>
                    <a:pt x="0" y="1378757"/>
                    <a:pt x="0" y="131017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602745" y="0"/>
                  </a:lnTo>
                  <a:cubicBezTo>
                    <a:pt x="5671325" y="0"/>
                    <a:pt x="5727205" y="55880"/>
                    <a:pt x="5727205" y="124460"/>
                  </a:cubicBezTo>
                  <a:lnTo>
                    <a:pt x="5727205" y="1310177"/>
                  </a:lnTo>
                  <a:cubicBezTo>
                    <a:pt x="5727205" y="1378757"/>
                    <a:pt x="5671325" y="1434637"/>
                    <a:pt x="5602745" y="14346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989431" y="2264458"/>
            <a:ext cx="8925174" cy="1962959"/>
            <a:chOff x="0" y="0"/>
            <a:chExt cx="5727205" cy="125961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27205" cy="1259614"/>
            </a:xfrm>
            <a:custGeom>
              <a:avLst/>
              <a:gdLst/>
              <a:ahLst/>
              <a:cxnLst/>
              <a:rect r="r" b="b" t="t" l="l"/>
              <a:pathLst>
                <a:path h="1259614" w="5727205">
                  <a:moveTo>
                    <a:pt x="5602745" y="1259613"/>
                  </a:moveTo>
                  <a:lnTo>
                    <a:pt x="124460" y="1259613"/>
                  </a:lnTo>
                  <a:cubicBezTo>
                    <a:pt x="55880" y="1259613"/>
                    <a:pt x="0" y="1203734"/>
                    <a:pt x="0" y="113515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602745" y="0"/>
                  </a:lnTo>
                  <a:cubicBezTo>
                    <a:pt x="5671325" y="0"/>
                    <a:pt x="5727205" y="55880"/>
                    <a:pt x="5727205" y="124460"/>
                  </a:cubicBezTo>
                  <a:lnTo>
                    <a:pt x="5727205" y="1135154"/>
                  </a:lnTo>
                  <a:cubicBezTo>
                    <a:pt x="5727205" y="1203734"/>
                    <a:pt x="5671325" y="1259614"/>
                    <a:pt x="5602745" y="1259614"/>
                  </a:cubicBezTo>
                  <a:close/>
                </a:path>
              </a:pathLst>
            </a:custGeom>
            <a:solidFill>
              <a:srgbClr val="0048CD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5799305" y="1211719"/>
            <a:ext cx="7150882" cy="614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48CD"/>
                </a:solidFill>
                <a:latin typeface="Inknut Antiqua Medium"/>
                <a:ea typeface="Inknut Antiqua Medium"/>
                <a:cs typeface="Inknut Antiqua Medium"/>
                <a:sym typeface="Inknut Antiqua Medium"/>
              </a:rPr>
              <a:t>Total Customers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667615" y="2491652"/>
            <a:ext cx="3921453" cy="1508571"/>
            <a:chOff x="0" y="0"/>
            <a:chExt cx="5228604" cy="201142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789756"/>
              <a:ext cx="5228604" cy="2216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22"/>
                </a:lnSpc>
                <a:spcBef>
                  <a:spcPct val="0"/>
                </a:spcBef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152400"/>
              <a:ext cx="5228604" cy="17837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11"/>
                </a:lnSpc>
                <a:spcBef>
                  <a:spcPct val="0"/>
                </a:spcBef>
              </a:pPr>
              <a:r>
                <a:rPr lang="en-US" sz="8079">
                  <a:solidFill>
                    <a:srgbClr val="FFFFFF"/>
                  </a:solidFill>
                  <a:latin typeface="Berthold Block"/>
                  <a:ea typeface="Berthold Block"/>
                  <a:cs typeface="Berthold Block"/>
                  <a:sym typeface="Berthold Block"/>
                </a:rPr>
                <a:t>$ 440.8 K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63018" y="5485949"/>
            <a:ext cx="7531891" cy="2235712"/>
            <a:chOff x="0" y="0"/>
            <a:chExt cx="4833148" cy="14346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833148" cy="1434637"/>
            </a:xfrm>
            <a:custGeom>
              <a:avLst/>
              <a:gdLst/>
              <a:ahLst/>
              <a:cxnLst/>
              <a:rect r="r" b="b" t="t" l="l"/>
              <a:pathLst>
                <a:path h="1434637" w="4833148">
                  <a:moveTo>
                    <a:pt x="4708687" y="1434636"/>
                  </a:moveTo>
                  <a:lnTo>
                    <a:pt x="124460" y="1434636"/>
                  </a:lnTo>
                  <a:cubicBezTo>
                    <a:pt x="55880" y="1434636"/>
                    <a:pt x="0" y="1378757"/>
                    <a:pt x="0" y="131017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08688" y="0"/>
                  </a:lnTo>
                  <a:cubicBezTo>
                    <a:pt x="4777268" y="0"/>
                    <a:pt x="4833148" y="55880"/>
                    <a:pt x="4833148" y="124460"/>
                  </a:cubicBezTo>
                  <a:lnTo>
                    <a:pt x="4833148" y="1310177"/>
                  </a:lnTo>
                  <a:cubicBezTo>
                    <a:pt x="4833148" y="1378757"/>
                    <a:pt x="4777268" y="1434637"/>
                    <a:pt x="4708688" y="14346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63018" y="6838377"/>
            <a:ext cx="7531891" cy="1962959"/>
            <a:chOff x="0" y="0"/>
            <a:chExt cx="4833148" cy="125961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833148" cy="1259614"/>
            </a:xfrm>
            <a:custGeom>
              <a:avLst/>
              <a:gdLst/>
              <a:ahLst/>
              <a:cxnLst/>
              <a:rect r="r" b="b" t="t" l="l"/>
              <a:pathLst>
                <a:path h="1259614" w="4833148">
                  <a:moveTo>
                    <a:pt x="4708687" y="1259613"/>
                  </a:moveTo>
                  <a:lnTo>
                    <a:pt x="124460" y="1259613"/>
                  </a:lnTo>
                  <a:cubicBezTo>
                    <a:pt x="55880" y="1259613"/>
                    <a:pt x="0" y="1203734"/>
                    <a:pt x="0" y="113515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08688" y="0"/>
                  </a:lnTo>
                  <a:cubicBezTo>
                    <a:pt x="4777268" y="0"/>
                    <a:pt x="4833148" y="55880"/>
                    <a:pt x="4833148" y="124460"/>
                  </a:cubicBezTo>
                  <a:lnTo>
                    <a:pt x="4833148" y="1135154"/>
                  </a:lnTo>
                  <a:cubicBezTo>
                    <a:pt x="4833148" y="1203734"/>
                    <a:pt x="4777268" y="1259614"/>
                    <a:pt x="4708688" y="1259614"/>
                  </a:cubicBezTo>
                  <a:close/>
                </a:path>
              </a:pathLst>
            </a:custGeom>
            <a:solidFill>
              <a:srgbClr val="0048CD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310718" y="5785638"/>
            <a:ext cx="6283667" cy="614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48CD"/>
                </a:solidFill>
                <a:latin typeface="Inknut Antiqua Medium"/>
                <a:ea typeface="Inknut Antiqua Medium"/>
                <a:cs typeface="Inknut Antiqua Medium"/>
                <a:sym typeface="Inknut Antiqua Medium"/>
              </a:rPr>
              <a:t> Churners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30917" y="6973388"/>
            <a:ext cx="4396094" cy="1378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311"/>
              </a:lnSpc>
              <a:spcBef>
                <a:spcPct val="0"/>
              </a:spcBef>
            </a:pPr>
            <a:r>
              <a:rPr lang="en-US" sz="8079">
                <a:solidFill>
                  <a:srgbClr val="B93030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$ </a:t>
            </a:r>
            <a:r>
              <a:rPr lang="en-US" sz="8079" strike="noStrike" u="none">
                <a:solidFill>
                  <a:srgbClr val="B93030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250 K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939667" y="5485949"/>
            <a:ext cx="7880211" cy="2235712"/>
            <a:chOff x="0" y="0"/>
            <a:chExt cx="5056662" cy="143463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056662" cy="1434637"/>
            </a:xfrm>
            <a:custGeom>
              <a:avLst/>
              <a:gdLst/>
              <a:ahLst/>
              <a:cxnLst/>
              <a:rect r="r" b="b" t="t" l="l"/>
              <a:pathLst>
                <a:path h="1434637" w="5056662">
                  <a:moveTo>
                    <a:pt x="4932202" y="1434636"/>
                  </a:moveTo>
                  <a:lnTo>
                    <a:pt x="124460" y="1434636"/>
                  </a:lnTo>
                  <a:cubicBezTo>
                    <a:pt x="55880" y="1434636"/>
                    <a:pt x="0" y="1378757"/>
                    <a:pt x="0" y="131017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932202" y="0"/>
                  </a:lnTo>
                  <a:cubicBezTo>
                    <a:pt x="5000782" y="0"/>
                    <a:pt x="5056662" y="55880"/>
                    <a:pt x="5056662" y="124460"/>
                  </a:cubicBezTo>
                  <a:lnTo>
                    <a:pt x="5056662" y="1310177"/>
                  </a:lnTo>
                  <a:cubicBezTo>
                    <a:pt x="5056662" y="1378757"/>
                    <a:pt x="5000782" y="1434637"/>
                    <a:pt x="4932202" y="14346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9939667" y="6848687"/>
            <a:ext cx="7880211" cy="1962959"/>
            <a:chOff x="0" y="0"/>
            <a:chExt cx="5056662" cy="125961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056662" cy="1259614"/>
            </a:xfrm>
            <a:custGeom>
              <a:avLst/>
              <a:gdLst/>
              <a:ahLst/>
              <a:cxnLst/>
              <a:rect r="r" b="b" t="t" l="l"/>
              <a:pathLst>
                <a:path h="1259614" w="5056662">
                  <a:moveTo>
                    <a:pt x="4932202" y="1259613"/>
                  </a:moveTo>
                  <a:lnTo>
                    <a:pt x="124460" y="1259613"/>
                  </a:lnTo>
                  <a:cubicBezTo>
                    <a:pt x="55880" y="1259613"/>
                    <a:pt x="0" y="1203734"/>
                    <a:pt x="0" y="113515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932202" y="0"/>
                  </a:lnTo>
                  <a:cubicBezTo>
                    <a:pt x="5000782" y="0"/>
                    <a:pt x="5056662" y="55880"/>
                    <a:pt x="5056662" y="124460"/>
                  </a:cubicBezTo>
                  <a:lnTo>
                    <a:pt x="5056662" y="1135154"/>
                  </a:lnTo>
                  <a:cubicBezTo>
                    <a:pt x="5056662" y="1203734"/>
                    <a:pt x="5000782" y="1259614"/>
                    <a:pt x="4932202" y="1259614"/>
                  </a:cubicBezTo>
                  <a:close/>
                </a:path>
              </a:pathLst>
            </a:custGeom>
            <a:solidFill>
              <a:srgbClr val="0048CD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1877536" y="7141268"/>
            <a:ext cx="3605523" cy="1377796"/>
            <a:chOff x="0" y="0"/>
            <a:chExt cx="4807364" cy="1837062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1642480"/>
              <a:ext cx="4807364" cy="1945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99"/>
                </a:lnSpc>
                <a:spcBef>
                  <a:spcPct val="0"/>
                </a:spcBef>
              </a:pP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-142875"/>
              <a:ext cx="4807364" cy="16328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330"/>
                </a:lnSpc>
                <a:spcBef>
                  <a:spcPct val="0"/>
                </a:spcBef>
              </a:pPr>
              <a:r>
                <a:rPr lang="en-US" sz="7378">
                  <a:solidFill>
                    <a:srgbClr val="07B413"/>
                  </a:solidFill>
                  <a:latin typeface="Berthold Block"/>
                  <a:ea typeface="Berthold Block"/>
                  <a:cs typeface="Berthold Block"/>
                  <a:sym typeface="Berthold Block"/>
                </a:rPr>
                <a:t>$ 190.8 K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0776319" y="5785638"/>
            <a:ext cx="6574262" cy="614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48CD"/>
                </a:solidFill>
                <a:latin typeface="Inknut Antiqua Medium"/>
                <a:ea typeface="Inknut Antiqua Medium"/>
                <a:cs typeface="Inknut Antiqua Medium"/>
                <a:sym typeface="Inknut Antiqua Medium"/>
              </a:rPr>
              <a:t>Not Churners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2104" y="7698223"/>
            <a:ext cx="2151110" cy="2000532"/>
          </a:xfrm>
          <a:custGeom>
            <a:avLst/>
            <a:gdLst/>
            <a:ahLst/>
            <a:cxnLst/>
            <a:rect r="r" b="b" t="t" l="l"/>
            <a:pathLst>
              <a:path h="2000532" w="2151110">
                <a:moveTo>
                  <a:pt x="0" y="0"/>
                </a:moveTo>
                <a:lnTo>
                  <a:pt x="2151110" y="0"/>
                </a:lnTo>
                <a:lnTo>
                  <a:pt x="2151110" y="2000533"/>
                </a:lnTo>
                <a:lnTo>
                  <a:pt x="0" y="20005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156779" y="3796685"/>
            <a:ext cx="7253234" cy="2235712"/>
            <a:chOff x="0" y="0"/>
            <a:chExt cx="4654336" cy="14346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54336" cy="1434637"/>
            </a:xfrm>
            <a:custGeom>
              <a:avLst/>
              <a:gdLst/>
              <a:ahLst/>
              <a:cxnLst/>
              <a:rect r="r" b="b" t="t" l="l"/>
              <a:pathLst>
                <a:path h="1434637" w="4654336">
                  <a:moveTo>
                    <a:pt x="4529876" y="1434636"/>
                  </a:moveTo>
                  <a:lnTo>
                    <a:pt x="124460" y="1434636"/>
                  </a:lnTo>
                  <a:cubicBezTo>
                    <a:pt x="55880" y="1434636"/>
                    <a:pt x="0" y="1378757"/>
                    <a:pt x="0" y="131017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29876" y="0"/>
                  </a:lnTo>
                  <a:cubicBezTo>
                    <a:pt x="4598456" y="0"/>
                    <a:pt x="4654336" y="55880"/>
                    <a:pt x="4654336" y="124460"/>
                  </a:cubicBezTo>
                  <a:lnTo>
                    <a:pt x="4654336" y="1310177"/>
                  </a:lnTo>
                  <a:cubicBezTo>
                    <a:pt x="4654336" y="1378757"/>
                    <a:pt x="4598456" y="1434637"/>
                    <a:pt x="4529876" y="14346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156779" y="5149113"/>
            <a:ext cx="7253234" cy="1962959"/>
            <a:chOff x="0" y="0"/>
            <a:chExt cx="4654336" cy="12596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654336" cy="1259614"/>
            </a:xfrm>
            <a:custGeom>
              <a:avLst/>
              <a:gdLst/>
              <a:ahLst/>
              <a:cxnLst/>
              <a:rect r="r" b="b" t="t" l="l"/>
              <a:pathLst>
                <a:path h="1259614" w="4654336">
                  <a:moveTo>
                    <a:pt x="4529876" y="1259613"/>
                  </a:moveTo>
                  <a:lnTo>
                    <a:pt x="124460" y="1259613"/>
                  </a:lnTo>
                  <a:cubicBezTo>
                    <a:pt x="55880" y="1259613"/>
                    <a:pt x="0" y="1203734"/>
                    <a:pt x="0" y="113515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29876" y="0"/>
                  </a:lnTo>
                  <a:cubicBezTo>
                    <a:pt x="4598456" y="0"/>
                    <a:pt x="4654336" y="55880"/>
                    <a:pt x="4654336" y="124460"/>
                  </a:cubicBezTo>
                  <a:lnTo>
                    <a:pt x="4654336" y="1135154"/>
                  </a:lnTo>
                  <a:cubicBezTo>
                    <a:pt x="4654336" y="1203734"/>
                    <a:pt x="4598456" y="1259614"/>
                    <a:pt x="4529876" y="1259614"/>
                  </a:cubicBezTo>
                  <a:close/>
                </a:path>
              </a:pathLst>
            </a:custGeom>
            <a:solidFill>
              <a:srgbClr val="0048CD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814940" y="3776873"/>
            <a:ext cx="5811318" cy="1253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48CD"/>
                </a:solidFill>
                <a:latin typeface="Inknut Antiqua Medium"/>
                <a:ea typeface="Inknut Antiqua Medium"/>
                <a:cs typeface="Inknut Antiqua Medium"/>
                <a:sym typeface="Inknut Antiqua Medium"/>
              </a:rPr>
              <a:t>Total Not Churners Spend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3796685"/>
            <a:ext cx="7253234" cy="2235712"/>
            <a:chOff x="0" y="0"/>
            <a:chExt cx="4654336" cy="143463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654336" cy="1434637"/>
            </a:xfrm>
            <a:custGeom>
              <a:avLst/>
              <a:gdLst/>
              <a:ahLst/>
              <a:cxnLst/>
              <a:rect r="r" b="b" t="t" l="l"/>
              <a:pathLst>
                <a:path h="1434637" w="4654336">
                  <a:moveTo>
                    <a:pt x="4529876" y="1434636"/>
                  </a:moveTo>
                  <a:lnTo>
                    <a:pt x="124460" y="1434636"/>
                  </a:lnTo>
                  <a:cubicBezTo>
                    <a:pt x="55880" y="1434636"/>
                    <a:pt x="0" y="1378757"/>
                    <a:pt x="0" y="131017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29876" y="0"/>
                  </a:lnTo>
                  <a:cubicBezTo>
                    <a:pt x="4598456" y="0"/>
                    <a:pt x="4654336" y="55880"/>
                    <a:pt x="4654336" y="124460"/>
                  </a:cubicBezTo>
                  <a:lnTo>
                    <a:pt x="4654336" y="1310177"/>
                  </a:lnTo>
                  <a:cubicBezTo>
                    <a:pt x="4654336" y="1378757"/>
                    <a:pt x="4598456" y="1434637"/>
                    <a:pt x="4529876" y="14346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5149113"/>
            <a:ext cx="7253234" cy="1962959"/>
            <a:chOff x="0" y="0"/>
            <a:chExt cx="4654336" cy="125961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54336" cy="1259614"/>
            </a:xfrm>
            <a:custGeom>
              <a:avLst/>
              <a:gdLst/>
              <a:ahLst/>
              <a:cxnLst/>
              <a:rect r="r" b="b" t="t" l="l"/>
              <a:pathLst>
                <a:path h="1259614" w="4654336">
                  <a:moveTo>
                    <a:pt x="4529876" y="1259613"/>
                  </a:moveTo>
                  <a:lnTo>
                    <a:pt x="124460" y="1259613"/>
                  </a:lnTo>
                  <a:cubicBezTo>
                    <a:pt x="55880" y="1259613"/>
                    <a:pt x="0" y="1203734"/>
                    <a:pt x="0" y="113515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29876" y="0"/>
                  </a:lnTo>
                  <a:cubicBezTo>
                    <a:pt x="4598456" y="0"/>
                    <a:pt x="4654336" y="55880"/>
                    <a:pt x="4654336" y="124460"/>
                  </a:cubicBezTo>
                  <a:lnTo>
                    <a:pt x="4654336" y="1135154"/>
                  </a:lnTo>
                  <a:cubicBezTo>
                    <a:pt x="4654336" y="1203734"/>
                    <a:pt x="4598456" y="1259614"/>
                    <a:pt x="4529876" y="1259614"/>
                  </a:cubicBezTo>
                  <a:close/>
                </a:path>
              </a:pathLst>
            </a:custGeom>
            <a:solidFill>
              <a:srgbClr val="0048CD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686861" y="4096374"/>
            <a:ext cx="5811318" cy="614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48CD"/>
                </a:solidFill>
                <a:latin typeface="Inknut Antiqua Medium"/>
                <a:ea typeface="Inknut Antiqua Medium"/>
                <a:cs typeface="Inknut Antiqua Medium"/>
                <a:sym typeface="Inknut Antiqua Medium"/>
              </a:rPr>
              <a:t>Total Churners Spend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3038168" y="5376307"/>
            <a:ext cx="3108704" cy="1508571"/>
            <a:chOff x="0" y="0"/>
            <a:chExt cx="4144939" cy="2011428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1789756"/>
              <a:ext cx="4144939" cy="2216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22"/>
                </a:lnSpc>
                <a:spcBef>
                  <a:spcPct val="0"/>
                </a:spcBef>
              </a:pP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152400"/>
              <a:ext cx="4144939" cy="17837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11"/>
                </a:lnSpc>
                <a:spcBef>
                  <a:spcPct val="0"/>
                </a:spcBef>
              </a:pPr>
              <a:r>
                <a:rPr lang="en-US" sz="8079">
                  <a:solidFill>
                    <a:srgbClr val="B93030"/>
                  </a:solidFill>
                  <a:latin typeface="Berthold Block"/>
                  <a:ea typeface="Berthold Block"/>
                  <a:cs typeface="Berthold Block"/>
                  <a:sym typeface="Berthold Block"/>
                </a:rPr>
                <a:t>$ 143 M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066494" y="5376307"/>
            <a:ext cx="3433804" cy="1508571"/>
            <a:chOff x="0" y="0"/>
            <a:chExt cx="4578405" cy="2011428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1789756"/>
              <a:ext cx="4578405" cy="2216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22"/>
                </a:lnSpc>
                <a:spcBef>
                  <a:spcPct val="0"/>
                </a:spcBef>
              </a:pP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-152400"/>
              <a:ext cx="4578405" cy="17837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11"/>
                </a:lnSpc>
                <a:spcBef>
                  <a:spcPct val="0"/>
                </a:spcBef>
              </a:pPr>
              <a:r>
                <a:rPr lang="en-US" sz="8079">
                  <a:solidFill>
                    <a:srgbClr val="07B413"/>
                  </a:solidFill>
                  <a:latin typeface="Berthold Block"/>
                  <a:ea typeface="Berthold Block"/>
                  <a:cs typeface="Berthold Block"/>
                  <a:sym typeface="Berthold Block"/>
                </a:rPr>
                <a:t>$ 145 M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16952" y="1028700"/>
            <a:ext cx="9853063" cy="8581133"/>
          </a:xfrm>
          <a:custGeom>
            <a:avLst/>
            <a:gdLst/>
            <a:ahLst/>
            <a:cxnLst/>
            <a:rect r="r" b="b" t="t" l="l"/>
            <a:pathLst>
              <a:path h="8581133" w="9853063">
                <a:moveTo>
                  <a:pt x="0" y="0"/>
                </a:moveTo>
                <a:lnTo>
                  <a:pt x="9853063" y="0"/>
                </a:lnTo>
                <a:lnTo>
                  <a:pt x="9853063" y="8581133"/>
                </a:lnTo>
                <a:lnTo>
                  <a:pt x="0" y="85811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775" t="0" r="-616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229328"/>
            <a:ext cx="6820752" cy="1771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0"/>
              </a:lnSpc>
              <a:spcBef>
                <a:spcPct val="0"/>
              </a:spcBef>
            </a:pPr>
            <a:r>
              <a:rPr lang="en-US" sz="3392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A</a:t>
            </a:r>
            <a:r>
              <a:rPr lang="en-US" sz="3392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s you can see almost half of the Curners in the Young (18-29) group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81716"/>
            <a:ext cx="2193608" cy="1140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816"/>
              </a:lnSpc>
              <a:spcBef>
                <a:spcPct val="0"/>
              </a:spcBef>
            </a:pPr>
            <a:r>
              <a:rPr lang="en-US" sz="8015" spc="-8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Age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749238"/>
            <a:ext cx="6385879" cy="2321124"/>
            <a:chOff x="0" y="0"/>
            <a:chExt cx="8514506" cy="309483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76200"/>
              <a:ext cx="8514506" cy="155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16"/>
                </a:lnSpc>
              </a:pPr>
              <a:r>
                <a:rPr lang="en-US" sz="8015" spc="-80">
                  <a:solidFill>
                    <a:srgbClr val="FFFFFF"/>
                  </a:solidFill>
                  <a:latin typeface="Muli Bold"/>
                  <a:ea typeface="Muli Bold"/>
                  <a:cs typeface="Muli Bold"/>
                  <a:sym typeface="Muli Bold"/>
                </a:rPr>
                <a:t>Gender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408064"/>
              <a:ext cx="7658055" cy="6867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6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5578473"/>
            <a:ext cx="6827257" cy="1153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8709" indent="-359354" lvl="1">
              <a:lnSpc>
                <a:spcPts val="4660"/>
              </a:lnSpc>
              <a:buFont typeface="Arial"/>
              <a:buChar char="•"/>
            </a:pPr>
            <a:r>
              <a:rPr lang="en-US" sz="3328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The most of churners are females customers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296463"/>
            <a:ext cx="6827257" cy="527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3834" indent="-346917" lvl="1">
              <a:lnSpc>
                <a:spcPts val="4499"/>
              </a:lnSpc>
              <a:spcBef>
                <a:spcPct val="0"/>
              </a:spcBef>
              <a:buFont typeface="Arial"/>
              <a:buChar char="•"/>
            </a:pPr>
            <a:r>
              <a:rPr lang="en-US" sz="3213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M</a:t>
            </a:r>
            <a:r>
              <a:rPr lang="en-US" sz="3213" strike="noStrike" u="none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ost of customers are Male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310276" y="1738235"/>
            <a:ext cx="7949024" cy="7520065"/>
          </a:xfrm>
          <a:custGeom>
            <a:avLst/>
            <a:gdLst/>
            <a:ahLst/>
            <a:cxnLst/>
            <a:rect r="r" b="b" t="t" l="l"/>
            <a:pathLst>
              <a:path h="7520065" w="7949024">
                <a:moveTo>
                  <a:pt x="0" y="0"/>
                </a:moveTo>
                <a:lnTo>
                  <a:pt x="7949024" y="0"/>
                </a:lnTo>
                <a:lnTo>
                  <a:pt x="7949024" y="7520065"/>
                </a:lnTo>
                <a:lnTo>
                  <a:pt x="0" y="75200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600" t="0" r="-960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939321" y="1186092"/>
            <a:ext cx="6827257" cy="563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0"/>
              </a:lnSpc>
            </a:pPr>
            <a:r>
              <a:rPr lang="en-US" sz="3328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Customers Gender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749238"/>
            <a:ext cx="6385879" cy="2321124"/>
            <a:chOff x="0" y="0"/>
            <a:chExt cx="8514506" cy="309483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76200"/>
              <a:ext cx="8514506" cy="155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16"/>
                </a:lnSpc>
              </a:pPr>
              <a:r>
                <a:rPr lang="en-US" sz="8015" spc="-80">
                  <a:solidFill>
                    <a:srgbClr val="FFFFFF"/>
                  </a:solidFill>
                  <a:latin typeface="Muli Bold"/>
                  <a:ea typeface="Muli Bold"/>
                  <a:cs typeface="Muli Bold"/>
                  <a:sym typeface="Muli Bold"/>
                </a:rPr>
                <a:t>Gender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408064"/>
              <a:ext cx="7658055" cy="6867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6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5578473"/>
            <a:ext cx="6827257" cy="1153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8709" indent="-359354" lvl="1">
              <a:lnSpc>
                <a:spcPts val="4660"/>
              </a:lnSpc>
              <a:buFont typeface="Arial"/>
              <a:buChar char="•"/>
            </a:pPr>
            <a:r>
              <a:rPr lang="en-US" sz="3328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The most of churners are females customers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296463"/>
            <a:ext cx="6827257" cy="527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3834" indent="-346917" lvl="1">
              <a:lnSpc>
                <a:spcPts val="4499"/>
              </a:lnSpc>
              <a:spcBef>
                <a:spcPct val="0"/>
              </a:spcBef>
              <a:buFont typeface="Arial"/>
              <a:buChar char="•"/>
            </a:pPr>
            <a:r>
              <a:rPr lang="en-US" sz="3213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M</a:t>
            </a:r>
            <a:r>
              <a:rPr lang="en-US" sz="3213" strike="noStrike" u="none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ost of customers are Male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310276" y="1738235"/>
            <a:ext cx="7949024" cy="7520065"/>
          </a:xfrm>
          <a:custGeom>
            <a:avLst/>
            <a:gdLst/>
            <a:ahLst/>
            <a:cxnLst/>
            <a:rect r="r" b="b" t="t" l="l"/>
            <a:pathLst>
              <a:path h="7520065" w="7949024">
                <a:moveTo>
                  <a:pt x="0" y="0"/>
                </a:moveTo>
                <a:lnTo>
                  <a:pt x="7949024" y="0"/>
                </a:lnTo>
                <a:lnTo>
                  <a:pt x="7949024" y="7520065"/>
                </a:lnTo>
                <a:lnTo>
                  <a:pt x="0" y="75200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600" t="0" r="-960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1821407"/>
            <a:ext cx="8404899" cy="7436893"/>
          </a:xfrm>
          <a:custGeom>
            <a:avLst/>
            <a:gdLst/>
            <a:ahLst/>
            <a:cxnLst/>
            <a:rect r="r" b="b" t="t" l="l"/>
            <a:pathLst>
              <a:path h="7436893" w="8404899">
                <a:moveTo>
                  <a:pt x="0" y="0"/>
                </a:moveTo>
                <a:lnTo>
                  <a:pt x="8404899" y="0"/>
                </a:lnTo>
                <a:lnTo>
                  <a:pt x="8404899" y="7436893"/>
                </a:lnTo>
                <a:lnTo>
                  <a:pt x="0" y="74368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161" t="0" r="-7985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871160" y="1511259"/>
            <a:ext cx="6827257" cy="563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0"/>
              </a:lnSpc>
            </a:pPr>
            <a:r>
              <a:rPr lang="en-US" sz="3328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Churn Gender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21045" y="2725089"/>
            <a:ext cx="10118005" cy="5830154"/>
          </a:xfrm>
          <a:custGeom>
            <a:avLst/>
            <a:gdLst/>
            <a:ahLst/>
            <a:cxnLst/>
            <a:rect r="r" b="b" t="t" l="l"/>
            <a:pathLst>
              <a:path h="5830154" w="10118005">
                <a:moveTo>
                  <a:pt x="0" y="0"/>
                </a:moveTo>
                <a:lnTo>
                  <a:pt x="10118005" y="0"/>
                </a:lnTo>
                <a:lnTo>
                  <a:pt x="10118005" y="5830154"/>
                </a:lnTo>
                <a:lnTo>
                  <a:pt x="0" y="58301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48" r="0" b="-54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38574" y="1328390"/>
            <a:ext cx="7150882" cy="614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48CD"/>
                </a:solidFill>
                <a:latin typeface="Inknut Antiqua Medium"/>
                <a:ea typeface="Inknut Antiqua Medium"/>
                <a:cs typeface="Inknut Antiqua Medium"/>
                <a:sym typeface="Inknut Antiqua Medium"/>
              </a:rPr>
              <a:t>3%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1749238"/>
            <a:ext cx="7198628" cy="2321124"/>
            <a:chOff x="0" y="0"/>
            <a:chExt cx="9598170" cy="309483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76200"/>
              <a:ext cx="9598170" cy="155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16"/>
                </a:lnSpc>
              </a:pPr>
              <a:r>
                <a:rPr lang="en-US" sz="8015" spc="-80">
                  <a:solidFill>
                    <a:srgbClr val="FFFFFF"/>
                  </a:solidFill>
                  <a:latin typeface="Muli Bold"/>
                  <a:ea typeface="Muli Bold"/>
                  <a:cs typeface="Muli Bold"/>
                  <a:sym typeface="Muli Bold"/>
                </a:rPr>
                <a:t>Support Calls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408064"/>
              <a:ext cx="8632717" cy="6867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63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3187816"/>
            <a:ext cx="6608652" cy="6070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3"/>
              </a:lnSpc>
              <a:spcBef>
                <a:spcPct val="0"/>
              </a:spcBef>
            </a:pPr>
            <a:r>
              <a:rPr lang="en-US" sz="3159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There is an inverse relationship between customers who experience churn and customers who contact customer service. The more times the customer contacts, the more likely they are to experience churn.</a:t>
            </a:r>
          </a:p>
          <a:p>
            <a:pPr algn="ctr">
              <a:lnSpc>
                <a:spcPts val="4423"/>
              </a:lnSpc>
              <a:spcBef>
                <a:spcPct val="0"/>
              </a:spcBef>
            </a:pPr>
          </a:p>
          <a:p>
            <a:pPr algn="ctr">
              <a:lnSpc>
                <a:spcPts val="4423"/>
              </a:lnSpc>
              <a:spcBef>
                <a:spcPct val="0"/>
              </a:spcBef>
            </a:pPr>
            <a:r>
              <a:rPr lang="en-US" sz="3159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The percentage of churners increases as the number of calls increases.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66419" y="1439090"/>
            <a:ext cx="6827257" cy="563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0"/>
              </a:lnSpc>
            </a:pPr>
            <a:r>
              <a:rPr lang="en-US" sz="3328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Churners By Support Calls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00119" y="2609217"/>
            <a:ext cx="9834155" cy="6273222"/>
          </a:xfrm>
          <a:custGeom>
            <a:avLst/>
            <a:gdLst/>
            <a:ahLst/>
            <a:cxnLst/>
            <a:rect r="r" b="b" t="t" l="l"/>
            <a:pathLst>
              <a:path h="6273222" w="9834155">
                <a:moveTo>
                  <a:pt x="0" y="0"/>
                </a:moveTo>
                <a:lnTo>
                  <a:pt x="9834155" y="0"/>
                </a:lnTo>
                <a:lnTo>
                  <a:pt x="9834155" y="6273222"/>
                </a:lnTo>
                <a:lnTo>
                  <a:pt x="0" y="62732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16" t="0" r="-461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0135560" cy="2321124"/>
            <a:chOff x="0" y="0"/>
            <a:chExt cx="13514080" cy="309483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76200"/>
              <a:ext cx="13514080" cy="155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16"/>
                </a:lnSpc>
              </a:pPr>
              <a:r>
                <a:rPr lang="en-US" sz="8015" spc="-80">
                  <a:solidFill>
                    <a:srgbClr val="FFFFFF"/>
                  </a:solidFill>
                  <a:latin typeface="Muli Bold"/>
                  <a:ea typeface="Muli Bold"/>
                  <a:cs typeface="Muli Bold"/>
                  <a:sym typeface="Muli Bold"/>
                </a:rPr>
                <a:t>Subscribtion Type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408064"/>
              <a:ext cx="12154737" cy="6867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63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26377" y="3061497"/>
            <a:ext cx="6673743" cy="3073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7930" indent="-378965" lvl="1">
              <a:lnSpc>
                <a:spcPts val="4914"/>
              </a:lnSpc>
              <a:buFont typeface="Arial"/>
              <a:buChar char="•"/>
            </a:pPr>
            <a:r>
              <a:rPr lang="en-US" sz="3510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All the customers with standard subscription have churn out.</a:t>
            </a:r>
          </a:p>
          <a:p>
            <a:pPr algn="ctr">
              <a:lnSpc>
                <a:spcPts val="4914"/>
              </a:lnSpc>
            </a:pPr>
          </a:p>
          <a:p>
            <a:pPr algn="ctr">
              <a:lnSpc>
                <a:spcPts val="4914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78025" y="2782666"/>
            <a:ext cx="9570326" cy="5827690"/>
          </a:xfrm>
          <a:custGeom>
            <a:avLst/>
            <a:gdLst/>
            <a:ahLst/>
            <a:cxnLst/>
            <a:rect r="r" b="b" t="t" l="l"/>
            <a:pathLst>
              <a:path h="5827690" w="9570326">
                <a:moveTo>
                  <a:pt x="0" y="0"/>
                </a:moveTo>
                <a:lnTo>
                  <a:pt x="9570326" y="0"/>
                </a:lnTo>
                <a:lnTo>
                  <a:pt x="9570326" y="5827690"/>
                </a:lnTo>
                <a:lnTo>
                  <a:pt x="0" y="58276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30" t="0" r="-3330" b="-587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0135560" cy="2321124"/>
            <a:chOff x="0" y="0"/>
            <a:chExt cx="13514080" cy="309483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76200"/>
              <a:ext cx="13514080" cy="155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16"/>
                </a:lnSpc>
              </a:pPr>
              <a:r>
                <a:rPr lang="en-US" sz="8015" spc="-80">
                  <a:solidFill>
                    <a:srgbClr val="FFFFFF"/>
                  </a:solidFill>
                  <a:latin typeface="Muli Bold"/>
                  <a:ea typeface="Muli Bold"/>
                  <a:cs typeface="Muli Bold"/>
                  <a:sym typeface="Muli Bold"/>
                </a:rPr>
                <a:t>Subscribtion Type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408064"/>
              <a:ext cx="12154737" cy="6867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63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26377" y="3061497"/>
            <a:ext cx="6673743" cy="3073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7930" indent="-378965" lvl="1">
              <a:lnSpc>
                <a:spcPts val="4914"/>
              </a:lnSpc>
              <a:buFont typeface="Arial"/>
              <a:buChar char="•"/>
            </a:pPr>
            <a:r>
              <a:rPr lang="en-US" sz="3510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Customers with standard subscription have the highest payment delay.</a:t>
            </a:r>
          </a:p>
          <a:p>
            <a:pPr algn="ctr">
              <a:lnSpc>
                <a:spcPts val="4914"/>
              </a:lnSpc>
            </a:pPr>
          </a:p>
          <a:p>
            <a:pPr algn="ctr">
              <a:lnSpc>
                <a:spcPts val="4914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DAGMPxC5_nk</dc:identifier>
  <dcterms:modified xsi:type="dcterms:W3CDTF">2011-08-01T06:04:30Z</dcterms:modified>
  <cp:revision>1</cp:revision>
  <dc:title>Blue and White Illustrative Technology Startup Investor Update Presentation</dc:title>
</cp:coreProperties>
</file>