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Muli Bold" charset="1" panose="00000800000000000000"/>
      <p:regular r:id="rId27"/>
    </p:embeddedFont>
    <p:embeddedFont>
      <p:font typeface="Muli Regular" charset="1" panose="00000500000000000000"/>
      <p:regular r:id="rId28"/>
    </p:embeddedFont>
    <p:embeddedFont>
      <p:font typeface="Space Mono" charset="1" panose="02000509040000020004"/>
      <p:regular r:id="rId29"/>
    </p:embeddedFont>
    <p:embeddedFont>
      <p:font typeface="Muli Bold Bold" charset="1" panose="00000900000000000000"/>
      <p:regular r:id="rId30"/>
    </p:embeddedFont>
    <p:embeddedFont>
      <p:font typeface="Inknut Antiqua Medium" charset="1" panose="00000600000000000000"/>
      <p:regular r:id="rId31"/>
    </p:embeddedFont>
    <p:embeddedFont>
      <p:font typeface="Berthold Block" charset="1" panose="02000506040000020004"/>
      <p:regular r:id="rId32"/>
    </p:embeddedFont>
    <p:embeddedFont>
      <p:font typeface="Muli Regular Bold" charset="1" panose="000007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62799" y="3791365"/>
            <a:ext cx="6277745" cy="2737400"/>
            <a:chOff x="0" y="0"/>
            <a:chExt cx="1833600" cy="7995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33601" cy="799539"/>
            </a:xfrm>
            <a:custGeom>
              <a:avLst/>
              <a:gdLst/>
              <a:ahLst/>
              <a:cxnLst/>
              <a:rect r="r" b="b" t="t" l="l"/>
              <a:pathLst>
                <a:path h="799539" w="1833601">
                  <a:moveTo>
                    <a:pt x="1709140" y="799538"/>
                  </a:moveTo>
                  <a:lnTo>
                    <a:pt x="124460" y="799538"/>
                  </a:lnTo>
                  <a:cubicBezTo>
                    <a:pt x="55880" y="799538"/>
                    <a:pt x="0" y="743658"/>
                    <a:pt x="0" y="67507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9141" y="0"/>
                  </a:lnTo>
                  <a:cubicBezTo>
                    <a:pt x="1777721" y="0"/>
                    <a:pt x="1833601" y="55880"/>
                    <a:pt x="1833601" y="124460"/>
                  </a:cubicBezTo>
                  <a:lnTo>
                    <a:pt x="1833601" y="675078"/>
                  </a:lnTo>
                  <a:cubicBezTo>
                    <a:pt x="1833601" y="743658"/>
                    <a:pt x="1777721" y="799539"/>
                    <a:pt x="1709141" y="799539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562799" y="4557599"/>
            <a:ext cx="6283417" cy="4499558"/>
            <a:chOff x="0" y="0"/>
            <a:chExt cx="1835257" cy="13142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35258" cy="1314229"/>
            </a:xfrm>
            <a:custGeom>
              <a:avLst/>
              <a:gdLst/>
              <a:ahLst/>
              <a:cxnLst/>
              <a:rect r="r" b="b" t="t" l="l"/>
              <a:pathLst>
                <a:path h="1314229" w="1835258">
                  <a:moveTo>
                    <a:pt x="1710797" y="1314229"/>
                  </a:moveTo>
                  <a:lnTo>
                    <a:pt x="124460" y="1314229"/>
                  </a:lnTo>
                  <a:cubicBezTo>
                    <a:pt x="55880" y="1314229"/>
                    <a:pt x="0" y="1258349"/>
                    <a:pt x="0" y="11897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10798" y="0"/>
                  </a:lnTo>
                  <a:cubicBezTo>
                    <a:pt x="1779377" y="0"/>
                    <a:pt x="1835258" y="55880"/>
                    <a:pt x="1835258" y="124460"/>
                  </a:cubicBezTo>
                  <a:lnTo>
                    <a:pt x="1835258" y="1189769"/>
                  </a:lnTo>
                  <a:cubicBezTo>
                    <a:pt x="1835258" y="1258349"/>
                    <a:pt x="1779377" y="1314229"/>
                    <a:pt x="1710798" y="131422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218997">
            <a:off x="13435807" y="3277378"/>
            <a:ext cx="2507254" cy="1027974"/>
          </a:xfrm>
          <a:custGeom>
            <a:avLst/>
            <a:gdLst/>
            <a:ahLst/>
            <a:cxnLst/>
            <a:rect r="r" b="b" t="t" l="l"/>
            <a:pathLst>
              <a:path h="1027974" w="2507254">
                <a:moveTo>
                  <a:pt x="0" y="0"/>
                </a:moveTo>
                <a:lnTo>
                  <a:pt x="2507253" y="0"/>
                </a:lnTo>
                <a:lnTo>
                  <a:pt x="2507253" y="1027974"/>
                </a:lnTo>
                <a:lnTo>
                  <a:pt x="0" y="1027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62163" y="3032387"/>
            <a:ext cx="7981837" cy="4317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51"/>
              </a:lnSpc>
            </a:pPr>
            <a:r>
              <a:rPr lang="en-US" sz="10228" spc="-102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Customer Churn EDA</a:t>
            </a:r>
          </a:p>
          <a:p>
            <a:pPr algn="l">
              <a:lnSpc>
                <a:spcPts val="11251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029537" y="4863689"/>
            <a:ext cx="7778072" cy="4394611"/>
          </a:xfrm>
          <a:custGeom>
            <a:avLst/>
            <a:gdLst/>
            <a:ahLst/>
            <a:cxnLst/>
            <a:rect r="r" b="b" t="t" l="l"/>
            <a:pathLst>
              <a:path h="4394611" w="7778072">
                <a:moveTo>
                  <a:pt x="0" y="0"/>
                </a:moveTo>
                <a:lnTo>
                  <a:pt x="7778072" y="0"/>
                </a:lnTo>
                <a:lnTo>
                  <a:pt x="7778072" y="4394611"/>
                </a:lnTo>
                <a:lnTo>
                  <a:pt x="0" y="4394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38574" y="1328390"/>
            <a:ext cx="7150882" cy="61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48CD"/>
                </a:solidFill>
                <a:latin typeface="Inknut Antiqua Medium"/>
                <a:ea typeface="Inknut Antiqua Medium"/>
                <a:cs typeface="Inknut Antiqua Medium"/>
                <a:sym typeface="Inknut Antiqua Medium"/>
              </a:rPr>
              <a:t>3%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7198628" cy="2321124"/>
            <a:chOff x="0" y="0"/>
            <a:chExt cx="9598170" cy="309483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76200"/>
              <a:ext cx="9598170" cy="155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8816"/>
                </a:lnSpc>
                <a:spcBef>
                  <a:spcPct val="0"/>
                </a:spcBef>
              </a:pPr>
              <a:r>
                <a:rPr lang="en-US" sz="8015" spc="-80" strike="noStrike" u="none">
                  <a:solidFill>
                    <a:srgbClr val="FFFFFF"/>
                  </a:solidFill>
                  <a:latin typeface="Muli Bold"/>
                  <a:ea typeface="Muli Bold"/>
                  <a:cs typeface="Muli Bold"/>
                  <a:sym typeface="Muli Bold"/>
                </a:rPr>
                <a:t>Support Calls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408065"/>
              <a:ext cx="8632717" cy="686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63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4010758"/>
            <a:ext cx="6469324" cy="219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3"/>
              </a:lnSpc>
              <a:spcBef>
                <a:spcPct val="0"/>
              </a:spcBef>
            </a:pPr>
            <a:r>
              <a:rPr lang="en-US" sz="3159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The percentage of churners increases as the number of calls increases.</a:t>
            </a:r>
          </a:p>
          <a:p>
            <a:pPr algn="ctr">
              <a:lnSpc>
                <a:spcPts val="4423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0022663" y="3424380"/>
            <a:ext cx="5990275" cy="2574951"/>
            <a:chOff x="0" y="0"/>
            <a:chExt cx="3337488" cy="14346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37488" cy="1434637"/>
            </a:xfrm>
            <a:custGeom>
              <a:avLst/>
              <a:gdLst/>
              <a:ahLst/>
              <a:cxnLst/>
              <a:rect r="r" b="b" t="t" l="l"/>
              <a:pathLst>
                <a:path h="1434637" w="3337488">
                  <a:moveTo>
                    <a:pt x="3213028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13028" y="0"/>
                  </a:lnTo>
                  <a:cubicBezTo>
                    <a:pt x="3281608" y="0"/>
                    <a:pt x="3337488" y="55880"/>
                    <a:pt x="3337488" y="124460"/>
                  </a:cubicBezTo>
                  <a:lnTo>
                    <a:pt x="3337488" y="1310177"/>
                  </a:lnTo>
                  <a:cubicBezTo>
                    <a:pt x="3337488" y="1378757"/>
                    <a:pt x="3281608" y="1434637"/>
                    <a:pt x="3213028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22663" y="4982022"/>
            <a:ext cx="5990275" cy="2260812"/>
            <a:chOff x="0" y="0"/>
            <a:chExt cx="3337488" cy="12596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37488" cy="1259614"/>
            </a:xfrm>
            <a:custGeom>
              <a:avLst/>
              <a:gdLst/>
              <a:ahLst/>
              <a:cxnLst/>
              <a:rect r="r" b="b" t="t" l="l"/>
              <a:pathLst>
                <a:path h="1259614" w="3337488">
                  <a:moveTo>
                    <a:pt x="3213028" y="1259613"/>
                  </a:moveTo>
                  <a:lnTo>
                    <a:pt x="124460" y="1259613"/>
                  </a:lnTo>
                  <a:cubicBezTo>
                    <a:pt x="55880" y="1259613"/>
                    <a:pt x="0" y="1203734"/>
                    <a:pt x="0" y="11351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13028" y="0"/>
                  </a:lnTo>
                  <a:cubicBezTo>
                    <a:pt x="3281608" y="0"/>
                    <a:pt x="3337488" y="55880"/>
                    <a:pt x="3337488" y="124460"/>
                  </a:cubicBezTo>
                  <a:lnTo>
                    <a:pt x="3337488" y="1135154"/>
                  </a:lnTo>
                  <a:cubicBezTo>
                    <a:pt x="3337488" y="1203734"/>
                    <a:pt x="3281608" y="1259614"/>
                    <a:pt x="3213028" y="1259614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022663" y="3789186"/>
            <a:ext cx="5990275" cy="99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4"/>
              </a:lnSpc>
              <a:spcBef>
                <a:spcPct val="0"/>
              </a:spcBef>
            </a:pPr>
            <a:r>
              <a:rPr lang="en-US" sz="2846">
                <a:solidFill>
                  <a:srgbClr val="0048CD"/>
                </a:solidFill>
                <a:latin typeface="Inknut Antiqua Medium"/>
                <a:ea typeface="Inknut Antiqua Medium"/>
                <a:cs typeface="Inknut Antiqua Medium"/>
                <a:sym typeface="Inknut Antiqua Medium"/>
              </a:rPr>
              <a:t>Avg. Customers Support Calls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03514" y="5163102"/>
            <a:ext cx="828574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21045" y="2725089"/>
            <a:ext cx="10118005" cy="5830154"/>
          </a:xfrm>
          <a:custGeom>
            <a:avLst/>
            <a:gdLst/>
            <a:ahLst/>
            <a:cxnLst/>
            <a:rect r="r" b="b" t="t" l="l"/>
            <a:pathLst>
              <a:path h="5830154" w="10118005">
                <a:moveTo>
                  <a:pt x="0" y="0"/>
                </a:moveTo>
                <a:lnTo>
                  <a:pt x="10118005" y="0"/>
                </a:lnTo>
                <a:lnTo>
                  <a:pt x="10118005" y="5830154"/>
                </a:lnTo>
                <a:lnTo>
                  <a:pt x="0" y="5830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48" r="0" b="-54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38574" y="1328390"/>
            <a:ext cx="7150882" cy="61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48CD"/>
                </a:solidFill>
                <a:latin typeface="Inknut Antiqua Medium"/>
                <a:ea typeface="Inknut Antiqua Medium"/>
                <a:cs typeface="Inknut Antiqua Medium"/>
                <a:sym typeface="Inknut Antiqua Medium"/>
              </a:rPr>
              <a:t>3%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7198628" cy="2321124"/>
            <a:chOff x="0" y="0"/>
            <a:chExt cx="9598170" cy="309483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76200"/>
              <a:ext cx="9598170" cy="155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8816"/>
                </a:lnSpc>
                <a:spcBef>
                  <a:spcPct val="0"/>
                </a:spcBef>
              </a:pPr>
              <a:r>
                <a:rPr lang="en-US" sz="8015" spc="-80" strike="noStrike" u="none">
                  <a:solidFill>
                    <a:srgbClr val="FFFFFF"/>
                  </a:solidFill>
                  <a:latin typeface="Muli Bold"/>
                  <a:ea typeface="Muli Bold"/>
                  <a:cs typeface="Muli Bold"/>
                  <a:sym typeface="Muli Bold"/>
                </a:rPr>
                <a:t>Support Calls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408065"/>
              <a:ext cx="8632717" cy="686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63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3048488"/>
            <a:ext cx="6608652" cy="4964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3"/>
              </a:lnSpc>
              <a:spcBef>
                <a:spcPct val="0"/>
              </a:spcBef>
            </a:pPr>
            <a:r>
              <a:rPr lang="en-US" sz="3159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There is an inverse relationship between customers who experience churn and customers who contact customer service. The more times the customer contacts, the more likely they are to experience churn.</a:t>
            </a:r>
          </a:p>
          <a:p>
            <a:pPr algn="ctr">
              <a:lnSpc>
                <a:spcPts val="4423"/>
              </a:lnSpc>
              <a:spcBef>
                <a:spcPct val="0"/>
              </a:spcBef>
            </a:pPr>
          </a:p>
          <a:p>
            <a:pPr algn="ctr">
              <a:lnSpc>
                <a:spcPts val="4423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466419" y="1439090"/>
            <a:ext cx="6827257" cy="563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0"/>
              </a:lnSpc>
            </a:pPr>
            <a:r>
              <a:rPr lang="en-US" sz="3328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Churners By Support Calls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53525" y="2609217"/>
            <a:ext cx="8115300" cy="6273222"/>
          </a:xfrm>
          <a:custGeom>
            <a:avLst/>
            <a:gdLst/>
            <a:ahLst/>
            <a:cxnLst/>
            <a:rect r="r" b="b" t="t" l="l"/>
            <a:pathLst>
              <a:path h="6273222" w="8115300">
                <a:moveTo>
                  <a:pt x="0" y="0"/>
                </a:moveTo>
                <a:lnTo>
                  <a:pt x="8115300" y="0"/>
                </a:lnTo>
                <a:lnTo>
                  <a:pt x="8115300" y="6273222"/>
                </a:lnTo>
                <a:lnTo>
                  <a:pt x="0" y="62732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689" t="0" r="-12678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9373923" cy="2227008"/>
            <a:chOff x="0" y="0"/>
            <a:chExt cx="12498564" cy="296934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76200"/>
              <a:ext cx="12498564" cy="1536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8816"/>
                </a:lnSpc>
                <a:spcBef>
                  <a:spcPct val="0"/>
                </a:spcBef>
              </a:pPr>
              <a:r>
                <a:rPr lang="en-US" sz="8015" spc="-80" strike="noStrike" u="none">
                  <a:solidFill>
                    <a:srgbClr val="FFFFFF"/>
                  </a:solidFill>
                  <a:latin typeface="Muli Bold"/>
                  <a:ea typeface="Muli Bold"/>
                  <a:cs typeface="Muli Bold"/>
                  <a:sym typeface="Muli Bold"/>
                </a:rPr>
                <a:t>Subscribtion Type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329890"/>
              <a:ext cx="11241369" cy="6394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3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26377" y="3189033"/>
            <a:ext cx="6761407" cy="3739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67886" indent="-383943" lvl="1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The percentages are very close, but in theory the standard subscription type customers are the most churn out.</a:t>
            </a:r>
          </a:p>
          <a:p>
            <a:pPr algn="ctr">
              <a:lnSpc>
                <a:spcPts val="497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2583440"/>
            <a:ext cx="8115300" cy="6131310"/>
          </a:xfrm>
          <a:custGeom>
            <a:avLst/>
            <a:gdLst/>
            <a:ahLst/>
            <a:cxnLst/>
            <a:rect r="r" b="b" t="t" l="l"/>
            <a:pathLst>
              <a:path h="6131310" w="8115300">
                <a:moveTo>
                  <a:pt x="0" y="0"/>
                </a:moveTo>
                <a:lnTo>
                  <a:pt x="8115300" y="0"/>
                </a:lnTo>
                <a:lnTo>
                  <a:pt x="8115300" y="6131310"/>
                </a:lnTo>
                <a:lnTo>
                  <a:pt x="0" y="6131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888" t="0" r="-3869" b="-62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0135560" cy="2321124"/>
            <a:chOff x="0" y="0"/>
            <a:chExt cx="13514080" cy="309483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76200"/>
              <a:ext cx="13514080" cy="155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8816"/>
                </a:lnSpc>
                <a:spcBef>
                  <a:spcPct val="0"/>
                </a:spcBef>
              </a:pPr>
              <a:r>
                <a:rPr lang="en-US" sz="8015" spc="-80" strike="noStrike" u="none">
                  <a:solidFill>
                    <a:srgbClr val="FFFFFF"/>
                  </a:solidFill>
                  <a:latin typeface="Muli Bold"/>
                  <a:ea typeface="Muli Bold"/>
                  <a:cs typeface="Muli Bold"/>
                  <a:sym typeface="Muli Bold"/>
                </a:rPr>
                <a:t>Subscribtion Type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408065"/>
              <a:ext cx="12154737" cy="686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63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191250" y="3283149"/>
            <a:ext cx="6673743" cy="3073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7930" indent="-378965" lvl="1">
              <a:lnSpc>
                <a:spcPts val="4914"/>
              </a:lnSpc>
              <a:buFont typeface="Arial"/>
              <a:buChar char="•"/>
            </a:pPr>
            <a:r>
              <a:rPr lang="en-US" sz="3510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Customers with standard subscription have the highest payment delay.</a:t>
            </a:r>
          </a:p>
          <a:p>
            <a:pPr algn="ctr">
              <a:lnSpc>
                <a:spcPts val="4914"/>
              </a:lnSpc>
            </a:pPr>
          </a:p>
          <a:p>
            <a:pPr algn="ctr">
              <a:lnSpc>
                <a:spcPts val="4914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59728" y="2442292"/>
            <a:ext cx="10028272" cy="6059770"/>
          </a:xfrm>
          <a:custGeom>
            <a:avLst/>
            <a:gdLst/>
            <a:ahLst/>
            <a:cxnLst/>
            <a:rect r="r" b="b" t="t" l="l"/>
            <a:pathLst>
              <a:path h="6059770" w="10028272">
                <a:moveTo>
                  <a:pt x="0" y="0"/>
                </a:moveTo>
                <a:lnTo>
                  <a:pt x="10028272" y="0"/>
                </a:lnTo>
                <a:lnTo>
                  <a:pt x="10028272" y="6059770"/>
                </a:lnTo>
                <a:lnTo>
                  <a:pt x="0" y="60597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3" t="0" r="-138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0135560" cy="2321124"/>
            <a:chOff x="0" y="0"/>
            <a:chExt cx="13514080" cy="309483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76200"/>
              <a:ext cx="13514080" cy="155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8816"/>
                </a:lnSpc>
                <a:spcBef>
                  <a:spcPct val="0"/>
                </a:spcBef>
              </a:pPr>
              <a:r>
                <a:rPr lang="en-US" sz="8015" spc="-80" strike="noStrike" u="none">
                  <a:solidFill>
                    <a:srgbClr val="FFFFFF"/>
                  </a:solidFill>
                  <a:latin typeface="Muli Bold"/>
                  <a:ea typeface="Muli Bold"/>
                  <a:cs typeface="Muli Bold"/>
                  <a:sym typeface="Muli Bold"/>
                </a:rPr>
                <a:t>Contract Length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408065"/>
              <a:ext cx="12154737" cy="686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63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00059" y="3019298"/>
            <a:ext cx="5401937" cy="4829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74"/>
              </a:lnSpc>
              <a:spcBef>
                <a:spcPct val="0"/>
              </a:spcBef>
            </a:pPr>
            <a:r>
              <a:rPr lang="en-US" sz="3910" strike="noStrike" u="none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Almost half of customers with annual and quarterly contracts churn, but customers with monthly contracts all churn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41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798715" y="4133321"/>
            <a:ext cx="1811871" cy="1811871"/>
            <a:chOff x="1371600" y="6705600"/>
            <a:chExt cx="10972800" cy="1097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11244643" y="6578994"/>
            <a:ext cx="244921" cy="384876"/>
          </a:xfrm>
          <a:custGeom>
            <a:avLst/>
            <a:gdLst/>
            <a:ahLst/>
            <a:cxnLst/>
            <a:rect r="r" b="b" t="t" l="l"/>
            <a:pathLst>
              <a:path h="384876" w="244921">
                <a:moveTo>
                  <a:pt x="0" y="0"/>
                </a:moveTo>
                <a:lnTo>
                  <a:pt x="244921" y="0"/>
                </a:lnTo>
                <a:lnTo>
                  <a:pt x="244921" y="384875"/>
                </a:lnTo>
                <a:lnTo>
                  <a:pt x="0" y="384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893792" y="4109590"/>
            <a:ext cx="1786619" cy="1786619"/>
            <a:chOff x="1371600" y="6705600"/>
            <a:chExt cx="10972800" cy="1097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600134" y="4109590"/>
            <a:ext cx="1811871" cy="1811871"/>
            <a:chOff x="1371600" y="6705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853607" y="4203794"/>
            <a:ext cx="1702086" cy="1507120"/>
          </a:xfrm>
          <a:custGeom>
            <a:avLst/>
            <a:gdLst/>
            <a:ahLst/>
            <a:cxnLst/>
            <a:rect r="r" b="b" t="t" l="l"/>
            <a:pathLst>
              <a:path h="1507120" w="1702086">
                <a:moveTo>
                  <a:pt x="0" y="0"/>
                </a:moveTo>
                <a:lnTo>
                  <a:pt x="1702086" y="0"/>
                </a:lnTo>
                <a:lnTo>
                  <a:pt x="1702086" y="1507120"/>
                </a:lnTo>
                <a:lnTo>
                  <a:pt x="0" y="1507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8180162" y="4213212"/>
            <a:ext cx="1213879" cy="1507073"/>
          </a:xfrm>
          <a:custGeom>
            <a:avLst/>
            <a:gdLst/>
            <a:ahLst/>
            <a:cxnLst/>
            <a:rect r="r" b="b" t="t" l="l"/>
            <a:pathLst>
              <a:path h="1507073" w="1213879">
                <a:moveTo>
                  <a:pt x="0" y="0"/>
                </a:moveTo>
                <a:lnTo>
                  <a:pt x="1213879" y="0"/>
                </a:lnTo>
                <a:lnTo>
                  <a:pt x="1213879" y="1507073"/>
                </a:lnTo>
                <a:lnTo>
                  <a:pt x="0" y="15070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4935328" y="4109590"/>
            <a:ext cx="1811871" cy="1811871"/>
            <a:chOff x="1371600" y="6705600"/>
            <a:chExt cx="10972800" cy="1097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1223869" y="4133321"/>
            <a:ext cx="1764410" cy="1764410"/>
            <a:chOff x="1371600" y="6705600"/>
            <a:chExt cx="10972800" cy="1097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1326714" y="4184031"/>
            <a:ext cx="1558719" cy="1558719"/>
          </a:xfrm>
          <a:custGeom>
            <a:avLst/>
            <a:gdLst/>
            <a:ahLst/>
            <a:cxnLst/>
            <a:rect r="r" b="b" t="t" l="l"/>
            <a:pathLst>
              <a:path h="1558719" w="1558719">
                <a:moveTo>
                  <a:pt x="0" y="0"/>
                </a:moveTo>
                <a:lnTo>
                  <a:pt x="1558719" y="0"/>
                </a:lnTo>
                <a:lnTo>
                  <a:pt x="1558719" y="1558719"/>
                </a:lnTo>
                <a:lnTo>
                  <a:pt x="0" y="15587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14114" y="4435264"/>
            <a:ext cx="2383911" cy="1160524"/>
          </a:xfrm>
          <a:custGeom>
            <a:avLst/>
            <a:gdLst/>
            <a:ahLst/>
            <a:cxnLst/>
            <a:rect r="r" b="b" t="t" l="l"/>
            <a:pathLst>
              <a:path h="1160524" w="2383911">
                <a:moveTo>
                  <a:pt x="0" y="0"/>
                </a:moveTo>
                <a:lnTo>
                  <a:pt x="2383911" y="0"/>
                </a:lnTo>
                <a:lnTo>
                  <a:pt x="2383911" y="1160524"/>
                </a:lnTo>
                <a:lnTo>
                  <a:pt x="0" y="116052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155478" y="4317114"/>
            <a:ext cx="1371572" cy="1371572"/>
          </a:xfrm>
          <a:custGeom>
            <a:avLst/>
            <a:gdLst/>
            <a:ahLst/>
            <a:cxnLst/>
            <a:rect r="r" b="b" t="t" l="l"/>
            <a:pathLst>
              <a:path h="1371572" w="1371572">
                <a:moveTo>
                  <a:pt x="0" y="0"/>
                </a:moveTo>
                <a:lnTo>
                  <a:pt x="1371572" y="0"/>
                </a:lnTo>
                <a:lnTo>
                  <a:pt x="1371572" y="1371572"/>
                </a:lnTo>
                <a:lnTo>
                  <a:pt x="0" y="13715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1022704"/>
            <a:ext cx="9981814" cy="126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ECF2FE"/>
                </a:solidFill>
                <a:latin typeface="Muli Bold Bold"/>
                <a:ea typeface="Muli Bold Bold"/>
                <a:cs typeface="Muli Bold Bold"/>
                <a:sym typeface="Muli Bold Bold"/>
              </a:rPr>
              <a:t>What We Found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6431276"/>
            <a:ext cx="2954739" cy="462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1"/>
              </a:lnSpc>
            </a:pPr>
            <a:r>
              <a:rPr lang="en-US" sz="2705">
                <a:solidFill>
                  <a:srgbClr val="ECF2FE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Age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290549" y="6455007"/>
            <a:ext cx="2954739" cy="462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1"/>
              </a:lnSpc>
              <a:spcBef>
                <a:spcPct val="0"/>
              </a:spcBef>
            </a:pPr>
            <a:r>
              <a:rPr lang="en-US" sz="2705" strike="noStrike" u="none">
                <a:solidFill>
                  <a:srgbClr val="ECF2FE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Gender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245288" y="6411222"/>
            <a:ext cx="3083626" cy="48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41"/>
              </a:lnSpc>
              <a:spcBef>
                <a:spcPct val="0"/>
              </a:spcBef>
            </a:pPr>
            <a:r>
              <a:rPr lang="en-US" sz="2775" strike="noStrike" u="none">
                <a:solidFill>
                  <a:srgbClr val="ECF2FE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Support Calls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363894" y="6431276"/>
            <a:ext cx="2954739" cy="462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1"/>
              </a:lnSpc>
            </a:pPr>
            <a:r>
              <a:rPr lang="en-US" sz="2705">
                <a:solidFill>
                  <a:srgbClr val="ECF2FE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Subscribtion Type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667403" y="6441897"/>
            <a:ext cx="2877341" cy="45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1"/>
              </a:lnSpc>
              <a:spcBef>
                <a:spcPct val="0"/>
              </a:spcBef>
            </a:pPr>
            <a:r>
              <a:rPr lang="en-US" sz="2634">
                <a:solidFill>
                  <a:srgbClr val="ECF2FE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Contract Length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108868"/>
            <a:ext cx="1821325" cy="1693833"/>
          </a:xfrm>
          <a:custGeom>
            <a:avLst/>
            <a:gdLst/>
            <a:ahLst/>
            <a:cxnLst/>
            <a:rect r="r" b="b" t="t" l="l"/>
            <a:pathLst>
              <a:path h="1693833" w="1821325">
                <a:moveTo>
                  <a:pt x="0" y="0"/>
                </a:moveTo>
                <a:lnTo>
                  <a:pt x="1821325" y="0"/>
                </a:lnTo>
                <a:lnTo>
                  <a:pt x="1821325" y="1693833"/>
                </a:lnTo>
                <a:lnTo>
                  <a:pt x="0" y="16938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39363" y="1115600"/>
            <a:ext cx="4829934" cy="6840184"/>
            <a:chOff x="0" y="0"/>
            <a:chExt cx="3098198" cy="43876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98198" cy="4387689"/>
            </a:xfrm>
            <a:custGeom>
              <a:avLst/>
              <a:gdLst/>
              <a:ahLst/>
              <a:cxnLst/>
              <a:rect r="r" b="b" t="t" l="l"/>
              <a:pathLst>
                <a:path h="4387689" w="3098198">
                  <a:moveTo>
                    <a:pt x="2973738" y="4387688"/>
                  </a:moveTo>
                  <a:lnTo>
                    <a:pt x="124460" y="4387688"/>
                  </a:lnTo>
                  <a:cubicBezTo>
                    <a:pt x="55880" y="4387688"/>
                    <a:pt x="0" y="4331808"/>
                    <a:pt x="0" y="4263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73738" y="0"/>
                  </a:lnTo>
                  <a:cubicBezTo>
                    <a:pt x="3042318" y="0"/>
                    <a:pt x="3098198" y="55880"/>
                    <a:pt x="3098198" y="124460"/>
                  </a:cubicBezTo>
                  <a:lnTo>
                    <a:pt x="3098198" y="4263229"/>
                  </a:lnTo>
                  <a:cubicBezTo>
                    <a:pt x="3098198" y="4331808"/>
                    <a:pt x="3042318" y="4387689"/>
                    <a:pt x="2973738" y="4387689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61234" y="5803331"/>
            <a:ext cx="8468472" cy="1574304"/>
            <a:chOff x="0" y="0"/>
            <a:chExt cx="5432166" cy="10098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32166" cy="1009850"/>
            </a:xfrm>
            <a:custGeom>
              <a:avLst/>
              <a:gdLst/>
              <a:ahLst/>
              <a:cxnLst/>
              <a:rect r="r" b="b" t="t" l="l"/>
              <a:pathLst>
                <a:path h="1009850" w="5432166">
                  <a:moveTo>
                    <a:pt x="5307706" y="1009849"/>
                  </a:moveTo>
                  <a:lnTo>
                    <a:pt x="124460" y="1009849"/>
                  </a:lnTo>
                  <a:cubicBezTo>
                    <a:pt x="55880" y="1009849"/>
                    <a:pt x="0" y="953969"/>
                    <a:pt x="0" y="885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885389"/>
                  </a:lnTo>
                  <a:cubicBezTo>
                    <a:pt x="5432166" y="953969"/>
                    <a:pt x="5376286" y="1009850"/>
                    <a:pt x="5307706" y="1009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772306" y="5801555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6"/>
                </a:lnTo>
                <a:lnTo>
                  <a:pt x="0" y="15778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61234" y="3803149"/>
            <a:ext cx="8468472" cy="1574304"/>
            <a:chOff x="0" y="0"/>
            <a:chExt cx="5432166" cy="10098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32166" cy="1009850"/>
            </a:xfrm>
            <a:custGeom>
              <a:avLst/>
              <a:gdLst/>
              <a:ahLst/>
              <a:cxnLst/>
              <a:rect r="r" b="b" t="t" l="l"/>
              <a:pathLst>
                <a:path h="1009850" w="5432166">
                  <a:moveTo>
                    <a:pt x="5307706" y="1009849"/>
                  </a:moveTo>
                  <a:lnTo>
                    <a:pt x="124460" y="1009849"/>
                  </a:lnTo>
                  <a:cubicBezTo>
                    <a:pt x="55880" y="1009849"/>
                    <a:pt x="0" y="953969"/>
                    <a:pt x="0" y="885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885389"/>
                  </a:lnTo>
                  <a:cubicBezTo>
                    <a:pt x="5432166" y="953969"/>
                    <a:pt x="5376286" y="1009850"/>
                    <a:pt x="5307706" y="1009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772306" y="3801373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6"/>
                </a:lnTo>
                <a:lnTo>
                  <a:pt x="0" y="15778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561234" y="1785625"/>
            <a:ext cx="8468472" cy="1574304"/>
            <a:chOff x="0" y="0"/>
            <a:chExt cx="5432166" cy="100984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32166" cy="1009850"/>
            </a:xfrm>
            <a:custGeom>
              <a:avLst/>
              <a:gdLst/>
              <a:ahLst/>
              <a:cxnLst/>
              <a:rect r="r" b="b" t="t" l="l"/>
              <a:pathLst>
                <a:path h="1009850" w="5432166">
                  <a:moveTo>
                    <a:pt x="5307706" y="1009849"/>
                  </a:moveTo>
                  <a:lnTo>
                    <a:pt x="124460" y="1009849"/>
                  </a:lnTo>
                  <a:cubicBezTo>
                    <a:pt x="55880" y="1009849"/>
                    <a:pt x="0" y="953969"/>
                    <a:pt x="0" y="885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885389"/>
                  </a:lnTo>
                  <a:cubicBezTo>
                    <a:pt x="5432166" y="953969"/>
                    <a:pt x="5376286" y="1009850"/>
                    <a:pt x="5307706" y="1009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772306" y="1782073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6"/>
                </a:lnTo>
                <a:lnTo>
                  <a:pt x="0" y="15778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769297" y="2152841"/>
            <a:ext cx="1481194" cy="882325"/>
          </a:xfrm>
          <a:custGeom>
            <a:avLst/>
            <a:gdLst/>
            <a:ahLst/>
            <a:cxnLst/>
            <a:rect r="r" b="b" t="t" l="l"/>
            <a:pathLst>
              <a:path h="882325" w="1481194">
                <a:moveTo>
                  <a:pt x="0" y="0"/>
                </a:moveTo>
                <a:lnTo>
                  <a:pt x="1481194" y="0"/>
                </a:lnTo>
                <a:lnTo>
                  <a:pt x="1481194" y="882326"/>
                </a:lnTo>
                <a:lnTo>
                  <a:pt x="0" y="8823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272838" y="4039232"/>
            <a:ext cx="474112" cy="992921"/>
          </a:xfrm>
          <a:custGeom>
            <a:avLst/>
            <a:gdLst/>
            <a:ahLst/>
            <a:cxnLst/>
            <a:rect r="r" b="b" t="t" l="l"/>
            <a:pathLst>
              <a:path h="992921" w="474112">
                <a:moveTo>
                  <a:pt x="0" y="0"/>
                </a:moveTo>
                <a:lnTo>
                  <a:pt x="474112" y="0"/>
                </a:lnTo>
                <a:lnTo>
                  <a:pt x="474112" y="992921"/>
                </a:lnTo>
                <a:lnTo>
                  <a:pt x="0" y="9929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40224" y="2136188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0224" y="4132485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0224" y="6132667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850025" y="4274713"/>
            <a:ext cx="5613605" cy="47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Female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850025" y="2333025"/>
            <a:ext cx="5613605" cy="47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Young (18-29)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11013" y="5993539"/>
            <a:ext cx="6960401" cy="972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Customers who use support more than 3 times have a higher percentage of churn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481911" y="3834761"/>
            <a:ext cx="5777389" cy="2703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60"/>
              </a:lnSpc>
              <a:spcBef>
                <a:spcPct val="0"/>
              </a:spcBef>
            </a:pPr>
            <a:r>
              <a:rPr lang="en-US" sz="9600" spc="-96" strike="noStrike" u="none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Comming Churner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108868"/>
            <a:ext cx="1821325" cy="1693833"/>
          </a:xfrm>
          <a:custGeom>
            <a:avLst/>
            <a:gdLst/>
            <a:ahLst/>
            <a:cxnLst/>
            <a:rect r="r" b="b" t="t" l="l"/>
            <a:pathLst>
              <a:path h="1693833" w="1821325">
                <a:moveTo>
                  <a:pt x="0" y="0"/>
                </a:moveTo>
                <a:lnTo>
                  <a:pt x="1821325" y="0"/>
                </a:lnTo>
                <a:lnTo>
                  <a:pt x="1821325" y="1693833"/>
                </a:lnTo>
                <a:lnTo>
                  <a:pt x="0" y="16938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39363" y="1115600"/>
            <a:ext cx="4829934" cy="6840184"/>
            <a:chOff x="0" y="0"/>
            <a:chExt cx="3098198" cy="43876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98198" cy="4387689"/>
            </a:xfrm>
            <a:custGeom>
              <a:avLst/>
              <a:gdLst/>
              <a:ahLst/>
              <a:cxnLst/>
              <a:rect r="r" b="b" t="t" l="l"/>
              <a:pathLst>
                <a:path h="4387689" w="3098198">
                  <a:moveTo>
                    <a:pt x="2973738" y="4387688"/>
                  </a:moveTo>
                  <a:lnTo>
                    <a:pt x="124460" y="4387688"/>
                  </a:lnTo>
                  <a:cubicBezTo>
                    <a:pt x="55880" y="4387688"/>
                    <a:pt x="0" y="4331808"/>
                    <a:pt x="0" y="4263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73738" y="0"/>
                  </a:lnTo>
                  <a:cubicBezTo>
                    <a:pt x="3042318" y="0"/>
                    <a:pt x="3098198" y="55880"/>
                    <a:pt x="3098198" y="124460"/>
                  </a:cubicBezTo>
                  <a:lnTo>
                    <a:pt x="3098198" y="4263229"/>
                  </a:lnTo>
                  <a:cubicBezTo>
                    <a:pt x="3098198" y="4331808"/>
                    <a:pt x="3042318" y="4387689"/>
                    <a:pt x="2973738" y="4387689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61234" y="3803149"/>
            <a:ext cx="8468472" cy="1574304"/>
            <a:chOff x="0" y="0"/>
            <a:chExt cx="5432166" cy="10098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32166" cy="1009850"/>
            </a:xfrm>
            <a:custGeom>
              <a:avLst/>
              <a:gdLst/>
              <a:ahLst/>
              <a:cxnLst/>
              <a:rect r="r" b="b" t="t" l="l"/>
              <a:pathLst>
                <a:path h="1009850" w="5432166">
                  <a:moveTo>
                    <a:pt x="5307706" y="1009849"/>
                  </a:moveTo>
                  <a:lnTo>
                    <a:pt x="124460" y="1009849"/>
                  </a:lnTo>
                  <a:cubicBezTo>
                    <a:pt x="55880" y="1009849"/>
                    <a:pt x="0" y="953969"/>
                    <a:pt x="0" y="885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885389"/>
                  </a:lnTo>
                  <a:cubicBezTo>
                    <a:pt x="5432166" y="953969"/>
                    <a:pt x="5376286" y="1009850"/>
                    <a:pt x="5307706" y="1009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772306" y="3801373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6"/>
                </a:lnTo>
                <a:lnTo>
                  <a:pt x="0" y="15778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61234" y="1785625"/>
            <a:ext cx="8468472" cy="1574304"/>
            <a:chOff x="0" y="0"/>
            <a:chExt cx="5432166" cy="10098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32166" cy="1009850"/>
            </a:xfrm>
            <a:custGeom>
              <a:avLst/>
              <a:gdLst/>
              <a:ahLst/>
              <a:cxnLst/>
              <a:rect r="r" b="b" t="t" l="l"/>
              <a:pathLst>
                <a:path h="1009850" w="5432166">
                  <a:moveTo>
                    <a:pt x="5307706" y="1009849"/>
                  </a:moveTo>
                  <a:lnTo>
                    <a:pt x="124460" y="1009849"/>
                  </a:lnTo>
                  <a:cubicBezTo>
                    <a:pt x="55880" y="1009849"/>
                    <a:pt x="0" y="953969"/>
                    <a:pt x="0" y="885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885389"/>
                  </a:lnTo>
                  <a:cubicBezTo>
                    <a:pt x="5432166" y="953969"/>
                    <a:pt x="5376286" y="1009850"/>
                    <a:pt x="5307706" y="1009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772306" y="1782073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6"/>
                </a:lnTo>
                <a:lnTo>
                  <a:pt x="0" y="15778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013217" y="2073761"/>
            <a:ext cx="900826" cy="882809"/>
          </a:xfrm>
          <a:custGeom>
            <a:avLst/>
            <a:gdLst/>
            <a:ahLst/>
            <a:cxnLst/>
            <a:rect r="r" b="b" t="t" l="l"/>
            <a:pathLst>
              <a:path h="882809" w="900826">
                <a:moveTo>
                  <a:pt x="0" y="0"/>
                </a:moveTo>
                <a:lnTo>
                  <a:pt x="900826" y="0"/>
                </a:lnTo>
                <a:lnTo>
                  <a:pt x="900826" y="882809"/>
                </a:lnTo>
                <a:lnTo>
                  <a:pt x="0" y="882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013217" y="4041696"/>
            <a:ext cx="987992" cy="987992"/>
          </a:xfrm>
          <a:custGeom>
            <a:avLst/>
            <a:gdLst/>
            <a:ahLst/>
            <a:cxnLst/>
            <a:rect r="r" b="b" t="t" l="l"/>
            <a:pathLst>
              <a:path h="987992" w="987992">
                <a:moveTo>
                  <a:pt x="0" y="0"/>
                </a:moveTo>
                <a:lnTo>
                  <a:pt x="987993" y="0"/>
                </a:lnTo>
                <a:lnTo>
                  <a:pt x="987993" y="987992"/>
                </a:lnTo>
                <a:lnTo>
                  <a:pt x="0" y="9879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40224" y="2136188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0224" y="4132485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50025" y="4274713"/>
            <a:ext cx="5613605" cy="47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Monthly Contract length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50025" y="2333025"/>
            <a:ext cx="5613605" cy="47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Standard Subscription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28274" y="3833239"/>
            <a:ext cx="5831026" cy="2715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44"/>
              </a:lnSpc>
            </a:pPr>
            <a:r>
              <a:rPr lang="en-US" sz="9676" spc="-96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Comming Churner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1585909" y="2264932"/>
            <a:ext cx="5689479" cy="3682561"/>
            <a:chOff x="0" y="0"/>
            <a:chExt cx="1923367" cy="12449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23367" cy="1244915"/>
            </a:xfrm>
            <a:custGeom>
              <a:avLst/>
              <a:gdLst/>
              <a:ahLst/>
              <a:cxnLst/>
              <a:rect r="r" b="b" t="t" l="l"/>
              <a:pathLst>
                <a:path h="1244915" w="1923367">
                  <a:moveTo>
                    <a:pt x="1798906" y="1244915"/>
                  </a:moveTo>
                  <a:lnTo>
                    <a:pt x="124460" y="1244915"/>
                  </a:lnTo>
                  <a:cubicBezTo>
                    <a:pt x="55880" y="1244915"/>
                    <a:pt x="0" y="1189035"/>
                    <a:pt x="0" y="112045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07" y="0"/>
                  </a:lnTo>
                  <a:cubicBezTo>
                    <a:pt x="1867487" y="0"/>
                    <a:pt x="1923367" y="55880"/>
                    <a:pt x="1923367" y="124460"/>
                  </a:cubicBezTo>
                  <a:lnTo>
                    <a:pt x="1923367" y="1120455"/>
                  </a:lnTo>
                  <a:cubicBezTo>
                    <a:pt x="1923367" y="1189035"/>
                    <a:pt x="1867487" y="1244915"/>
                    <a:pt x="1798907" y="1244915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874660" y="2229526"/>
            <a:ext cx="7760318" cy="6712675"/>
          </a:xfrm>
          <a:custGeom>
            <a:avLst/>
            <a:gdLst/>
            <a:ahLst/>
            <a:cxnLst/>
            <a:rect r="r" b="b" t="t" l="l"/>
            <a:pathLst>
              <a:path h="6712675" w="7760318">
                <a:moveTo>
                  <a:pt x="0" y="0"/>
                </a:moveTo>
                <a:lnTo>
                  <a:pt x="7760318" y="0"/>
                </a:lnTo>
                <a:lnTo>
                  <a:pt x="7760318" y="6712675"/>
                </a:lnTo>
                <a:lnTo>
                  <a:pt x="0" y="67126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9963" y="4130136"/>
            <a:ext cx="7845960" cy="1013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7200" spc="-72">
                <a:solidFill>
                  <a:srgbClr val="0048CD"/>
                </a:solidFill>
                <a:latin typeface="Muli Bold"/>
                <a:ea typeface="Muli Bold"/>
                <a:cs typeface="Muli Bold"/>
                <a:sym typeface="Muli Bold"/>
              </a:rPr>
              <a:t>Recommendaions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724266" y="1202500"/>
            <a:ext cx="7535034" cy="8055800"/>
            <a:chOff x="0" y="0"/>
            <a:chExt cx="4833405" cy="51674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33405" cy="5167454"/>
            </a:xfrm>
            <a:custGeom>
              <a:avLst/>
              <a:gdLst/>
              <a:ahLst/>
              <a:cxnLst/>
              <a:rect r="r" b="b" t="t" l="l"/>
              <a:pathLst>
                <a:path h="5167454" w="4833405">
                  <a:moveTo>
                    <a:pt x="4708945" y="5167454"/>
                  </a:moveTo>
                  <a:lnTo>
                    <a:pt x="124460" y="5167454"/>
                  </a:lnTo>
                  <a:cubicBezTo>
                    <a:pt x="55880" y="5167454"/>
                    <a:pt x="0" y="5111574"/>
                    <a:pt x="0" y="50429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08945" y="0"/>
                  </a:lnTo>
                  <a:cubicBezTo>
                    <a:pt x="4777525" y="0"/>
                    <a:pt x="4833405" y="55880"/>
                    <a:pt x="4833405" y="124460"/>
                  </a:cubicBezTo>
                  <a:lnTo>
                    <a:pt x="4833405" y="5042995"/>
                  </a:lnTo>
                  <a:cubicBezTo>
                    <a:pt x="4833405" y="5111574"/>
                    <a:pt x="4777525" y="5167454"/>
                    <a:pt x="4708945" y="5167454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04850" y="2277188"/>
            <a:ext cx="6784778" cy="403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7200" spc="-72">
                <a:solidFill>
                  <a:srgbClr val="0048CD"/>
                </a:solidFill>
                <a:latin typeface="Muli Bold"/>
                <a:ea typeface="Muli Bold"/>
                <a:cs typeface="Muli Bold"/>
                <a:sym typeface="Muli Bold"/>
              </a:rPr>
              <a:t>What We Can Do To Prevent Customers to Churn out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813603" y="5890231"/>
            <a:ext cx="8468472" cy="1574304"/>
            <a:chOff x="0" y="0"/>
            <a:chExt cx="5432166" cy="10098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32166" cy="1009850"/>
            </a:xfrm>
            <a:custGeom>
              <a:avLst/>
              <a:gdLst/>
              <a:ahLst/>
              <a:cxnLst/>
              <a:rect r="r" b="b" t="t" l="l"/>
              <a:pathLst>
                <a:path h="1009850" w="5432166">
                  <a:moveTo>
                    <a:pt x="5307706" y="1009849"/>
                  </a:moveTo>
                  <a:lnTo>
                    <a:pt x="124460" y="1009849"/>
                  </a:lnTo>
                  <a:cubicBezTo>
                    <a:pt x="55880" y="1009849"/>
                    <a:pt x="0" y="953969"/>
                    <a:pt x="0" y="885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885389"/>
                  </a:lnTo>
                  <a:cubicBezTo>
                    <a:pt x="5432166" y="953969"/>
                    <a:pt x="5376286" y="1009850"/>
                    <a:pt x="5307706" y="1009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6161793" y="5888455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6"/>
                </a:lnTo>
                <a:lnTo>
                  <a:pt x="0" y="15778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813603" y="3890049"/>
            <a:ext cx="8468472" cy="1574304"/>
            <a:chOff x="0" y="0"/>
            <a:chExt cx="5432166" cy="100984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432166" cy="1009850"/>
            </a:xfrm>
            <a:custGeom>
              <a:avLst/>
              <a:gdLst/>
              <a:ahLst/>
              <a:cxnLst/>
              <a:rect r="r" b="b" t="t" l="l"/>
              <a:pathLst>
                <a:path h="1009850" w="5432166">
                  <a:moveTo>
                    <a:pt x="5307706" y="1009849"/>
                  </a:moveTo>
                  <a:lnTo>
                    <a:pt x="124460" y="1009849"/>
                  </a:lnTo>
                  <a:cubicBezTo>
                    <a:pt x="55880" y="1009849"/>
                    <a:pt x="0" y="953969"/>
                    <a:pt x="0" y="885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885389"/>
                  </a:lnTo>
                  <a:cubicBezTo>
                    <a:pt x="5432166" y="953969"/>
                    <a:pt x="5376286" y="1009850"/>
                    <a:pt x="5307706" y="1009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161793" y="3888274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5"/>
                </a:lnTo>
                <a:lnTo>
                  <a:pt x="0" y="15778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813603" y="1870749"/>
            <a:ext cx="8468472" cy="1598424"/>
            <a:chOff x="0" y="0"/>
            <a:chExt cx="5432166" cy="102532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432166" cy="1025322"/>
            </a:xfrm>
            <a:custGeom>
              <a:avLst/>
              <a:gdLst/>
              <a:ahLst/>
              <a:cxnLst/>
              <a:rect r="r" b="b" t="t" l="l"/>
              <a:pathLst>
                <a:path h="1025322" w="5432166">
                  <a:moveTo>
                    <a:pt x="5307706" y="1025321"/>
                  </a:moveTo>
                  <a:lnTo>
                    <a:pt x="124460" y="1025321"/>
                  </a:lnTo>
                  <a:cubicBezTo>
                    <a:pt x="55880" y="1025321"/>
                    <a:pt x="0" y="969442"/>
                    <a:pt x="0" y="9008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900862"/>
                  </a:lnTo>
                  <a:cubicBezTo>
                    <a:pt x="5432166" y="969442"/>
                    <a:pt x="5376286" y="1025322"/>
                    <a:pt x="5307706" y="102532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6161793" y="1868974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5"/>
                </a:lnTo>
                <a:lnTo>
                  <a:pt x="0" y="15778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629711" y="2200086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2D16A"/>
                </a:solidFill>
                <a:latin typeface="Space Mono"/>
                <a:ea typeface="Space Mono"/>
                <a:cs typeface="Space Mono"/>
                <a:sym typeface="Space Mono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640056" y="4209826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2D16A"/>
                </a:solidFill>
                <a:latin typeface="Space Mono"/>
                <a:ea typeface="Space Mono"/>
                <a:cs typeface="Space Mono"/>
                <a:sym typeface="Space Mono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640056" y="6219567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2D16A"/>
                </a:solidFill>
                <a:latin typeface="Space Mono"/>
                <a:ea typeface="Space Mono"/>
                <a:cs typeface="Space Mono"/>
                <a:sym typeface="Space Mono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05830" y="2148008"/>
            <a:ext cx="6631846" cy="972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Help and Improve the service for who make support calls more than 2 calls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305830" y="4167308"/>
            <a:ext cx="6631846" cy="972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Pay attention and improve the monthly contract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305830" y="6167489"/>
            <a:ext cx="6631846" cy="972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Improve the standard type of subscription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98253" y="5842237"/>
            <a:ext cx="12290699" cy="197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4" indent="-410207" lvl="1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 strike="noStrike" u="none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The telecom company is facing a high rate of customer churn, resulting in significant revenue loss.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98253" y="3163569"/>
            <a:ext cx="12290699" cy="197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4" indent="-410207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Understanding the reasons behind customer churn is crucial to developing effective retention strategies.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04900"/>
            <a:ext cx="10884510" cy="1140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816"/>
              </a:lnSpc>
              <a:spcBef>
                <a:spcPct val="0"/>
              </a:spcBef>
            </a:pPr>
            <a:r>
              <a:rPr lang="en-US" sz="8015" spc="-80" strike="noStrike" u="none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Problem Overview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724266" y="1360484"/>
            <a:ext cx="7535034" cy="8055800"/>
            <a:chOff x="0" y="0"/>
            <a:chExt cx="4833405" cy="51674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33405" cy="5167454"/>
            </a:xfrm>
            <a:custGeom>
              <a:avLst/>
              <a:gdLst/>
              <a:ahLst/>
              <a:cxnLst/>
              <a:rect r="r" b="b" t="t" l="l"/>
              <a:pathLst>
                <a:path h="5167454" w="4833405">
                  <a:moveTo>
                    <a:pt x="4708945" y="5167454"/>
                  </a:moveTo>
                  <a:lnTo>
                    <a:pt x="124460" y="5167454"/>
                  </a:lnTo>
                  <a:cubicBezTo>
                    <a:pt x="55880" y="5167454"/>
                    <a:pt x="0" y="5111574"/>
                    <a:pt x="0" y="50429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08945" y="0"/>
                  </a:lnTo>
                  <a:cubicBezTo>
                    <a:pt x="4777525" y="0"/>
                    <a:pt x="4833405" y="55880"/>
                    <a:pt x="4833405" y="124460"/>
                  </a:cubicBezTo>
                  <a:lnTo>
                    <a:pt x="4833405" y="5042995"/>
                  </a:lnTo>
                  <a:cubicBezTo>
                    <a:pt x="4833405" y="5111574"/>
                    <a:pt x="4777525" y="5167454"/>
                    <a:pt x="4708945" y="5167454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10800000">
            <a:off x="16337856" y="8218747"/>
            <a:ext cx="368190" cy="368190"/>
          </a:xfrm>
          <a:custGeom>
            <a:avLst/>
            <a:gdLst/>
            <a:ahLst/>
            <a:cxnLst/>
            <a:rect r="r" b="b" t="t" l="l"/>
            <a:pathLst>
              <a:path h="368190" w="368190">
                <a:moveTo>
                  <a:pt x="0" y="0"/>
                </a:moveTo>
                <a:lnTo>
                  <a:pt x="368190" y="0"/>
                </a:lnTo>
                <a:lnTo>
                  <a:pt x="368190" y="368190"/>
                </a:lnTo>
                <a:lnTo>
                  <a:pt x="0" y="3681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790828" y="6517146"/>
            <a:ext cx="8468472" cy="2022539"/>
            <a:chOff x="0" y="0"/>
            <a:chExt cx="5432166" cy="12973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32166" cy="1297373"/>
            </a:xfrm>
            <a:custGeom>
              <a:avLst/>
              <a:gdLst/>
              <a:ahLst/>
              <a:cxnLst/>
              <a:rect r="r" b="b" t="t" l="l"/>
              <a:pathLst>
                <a:path h="1297373" w="5432166">
                  <a:moveTo>
                    <a:pt x="5307706" y="1297373"/>
                  </a:moveTo>
                  <a:lnTo>
                    <a:pt x="124460" y="1297373"/>
                  </a:lnTo>
                  <a:cubicBezTo>
                    <a:pt x="55880" y="1297373"/>
                    <a:pt x="0" y="1241493"/>
                    <a:pt x="0" y="117291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1172913"/>
                  </a:lnTo>
                  <a:cubicBezTo>
                    <a:pt x="5432166" y="1241493"/>
                    <a:pt x="5376286" y="1297373"/>
                    <a:pt x="5307706" y="129737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6093181" y="6739488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5" y="0"/>
                </a:lnTo>
                <a:lnTo>
                  <a:pt x="1577855" y="1577855"/>
                </a:lnTo>
                <a:lnTo>
                  <a:pt x="0" y="15778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813603" y="3890049"/>
            <a:ext cx="8468472" cy="2179422"/>
            <a:chOff x="0" y="0"/>
            <a:chExt cx="5432166" cy="139800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432166" cy="1398007"/>
            </a:xfrm>
            <a:custGeom>
              <a:avLst/>
              <a:gdLst/>
              <a:ahLst/>
              <a:cxnLst/>
              <a:rect r="r" b="b" t="t" l="l"/>
              <a:pathLst>
                <a:path h="1398007" w="5432166">
                  <a:moveTo>
                    <a:pt x="5307706" y="1398007"/>
                  </a:moveTo>
                  <a:lnTo>
                    <a:pt x="124460" y="1398007"/>
                  </a:lnTo>
                  <a:cubicBezTo>
                    <a:pt x="55880" y="1398007"/>
                    <a:pt x="0" y="1342127"/>
                    <a:pt x="0" y="127354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1273547"/>
                  </a:lnTo>
                  <a:cubicBezTo>
                    <a:pt x="5432166" y="1342127"/>
                    <a:pt x="5376286" y="1398007"/>
                    <a:pt x="5307706" y="13980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161793" y="4097308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5"/>
                </a:lnTo>
                <a:lnTo>
                  <a:pt x="0" y="15778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813603" y="1870749"/>
            <a:ext cx="8468472" cy="1574304"/>
            <a:chOff x="0" y="0"/>
            <a:chExt cx="5432166" cy="10098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432166" cy="1009850"/>
            </a:xfrm>
            <a:custGeom>
              <a:avLst/>
              <a:gdLst/>
              <a:ahLst/>
              <a:cxnLst/>
              <a:rect r="r" b="b" t="t" l="l"/>
              <a:pathLst>
                <a:path h="1009850" w="5432166">
                  <a:moveTo>
                    <a:pt x="5307706" y="1009849"/>
                  </a:moveTo>
                  <a:lnTo>
                    <a:pt x="124460" y="1009849"/>
                  </a:lnTo>
                  <a:cubicBezTo>
                    <a:pt x="55880" y="1009849"/>
                    <a:pt x="0" y="953969"/>
                    <a:pt x="0" y="885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885389"/>
                  </a:lnTo>
                  <a:cubicBezTo>
                    <a:pt x="5432166" y="953969"/>
                    <a:pt x="5376286" y="1009850"/>
                    <a:pt x="5307706" y="1009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6161793" y="1868974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5"/>
                </a:lnTo>
                <a:lnTo>
                  <a:pt x="0" y="15778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629711" y="2200086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2D16A"/>
                </a:solidFill>
                <a:latin typeface="Space Mono"/>
                <a:ea typeface="Space Mono"/>
                <a:cs typeface="Space Mono"/>
                <a:sym typeface="Space Mono"/>
              </a:rPr>
              <a:t>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617280" y="4428420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2D16A"/>
                </a:solidFill>
                <a:latin typeface="Space Mono"/>
                <a:ea typeface="Space Mono"/>
                <a:cs typeface="Space Mono"/>
                <a:sym typeface="Space Mono"/>
              </a:rPr>
              <a:t>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617280" y="7050546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2D16A"/>
                </a:solidFill>
                <a:latin typeface="Space Mono"/>
                <a:ea typeface="Space Mono"/>
                <a:cs typeface="Space Mono"/>
                <a:sym typeface="Space Mono"/>
              </a:rPr>
              <a:t>6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23294" y="2148008"/>
            <a:ext cx="6594737" cy="972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Pay More Attension by offering special packages for Young People (18-29)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323294" y="4211389"/>
            <a:ext cx="6594737" cy="146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Make Vouchers and Offers for Female churners to decrease the female churn rate and total spending of them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323294" y="6793371"/>
            <a:ext cx="6594737" cy="146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Make Vouchers and Offers for Female Churner To decrease the female churn rate and total spend of them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4850" y="2277188"/>
            <a:ext cx="6784778" cy="403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7200" spc="-72">
                <a:solidFill>
                  <a:srgbClr val="0048CD"/>
                </a:solidFill>
                <a:latin typeface="Muli Bold"/>
                <a:ea typeface="Muli Bold"/>
                <a:cs typeface="Muli Bold"/>
                <a:sym typeface="Muli Bold"/>
              </a:rPr>
              <a:t>What We Can Do To Prevent Customers to Churn out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5405" y="4099452"/>
            <a:ext cx="14857190" cy="1368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16"/>
              </a:lnSpc>
              <a:spcBef>
                <a:spcPct val="0"/>
              </a:spcBef>
            </a:pPr>
            <a:r>
              <a:rPr lang="en-US" sz="8012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04900"/>
            <a:ext cx="14500051" cy="2194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596"/>
              </a:lnSpc>
              <a:spcBef>
                <a:spcPct val="0"/>
              </a:spcBef>
            </a:pPr>
            <a:r>
              <a:rPr lang="en-US" sz="7815" spc="-78" strike="noStrike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Imoprtance of Customer Churn Study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97472" y="3830319"/>
            <a:ext cx="11624659" cy="1313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4" indent="-410207" lvl="1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 strike="noStrike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Retaining customers is more cost-effective than acquiring new customers.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97472" y="5610225"/>
            <a:ext cx="11624659" cy="197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4" indent="-410207" lvl="1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 strike="noStrike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Insights gained from the analysis will guide targeted retention efforts and improve customer satisfaction.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1234" y="5803331"/>
            <a:ext cx="8468472" cy="1574304"/>
            <a:chOff x="0" y="0"/>
            <a:chExt cx="5432166" cy="10098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32166" cy="1009850"/>
            </a:xfrm>
            <a:custGeom>
              <a:avLst/>
              <a:gdLst/>
              <a:ahLst/>
              <a:cxnLst/>
              <a:rect r="r" b="b" t="t" l="l"/>
              <a:pathLst>
                <a:path h="1009850" w="5432166">
                  <a:moveTo>
                    <a:pt x="5307706" y="1009849"/>
                  </a:moveTo>
                  <a:lnTo>
                    <a:pt x="124460" y="1009849"/>
                  </a:lnTo>
                  <a:cubicBezTo>
                    <a:pt x="55880" y="1009849"/>
                    <a:pt x="0" y="953969"/>
                    <a:pt x="0" y="885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885389"/>
                  </a:lnTo>
                  <a:cubicBezTo>
                    <a:pt x="5432166" y="953969"/>
                    <a:pt x="5376286" y="1009850"/>
                    <a:pt x="5307706" y="1009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72306" y="5801555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6"/>
                </a:lnTo>
                <a:lnTo>
                  <a:pt x="0" y="15778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61234" y="3803149"/>
            <a:ext cx="8468472" cy="1574304"/>
            <a:chOff x="0" y="0"/>
            <a:chExt cx="5432166" cy="10098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32166" cy="1009850"/>
            </a:xfrm>
            <a:custGeom>
              <a:avLst/>
              <a:gdLst/>
              <a:ahLst/>
              <a:cxnLst/>
              <a:rect r="r" b="b" t="t" l="l"/>
              <a:pathLst>
                <a:path h="1009850" w="5432166">
                  <a:moveTo>
                    <a:pt x="5307706" y="1009849"/>
                  </a:moveTo>
                  <a:lnTo>
                    <a:pt x="124460" y="1009849"/>
                  </a:lnTo>
                  <a:cubicBezTo>
                    <a:pt x="55880" y="1009849"/>
                    <a:pt x="0" y="953969"/>
                    <a:pt x="0" y="885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885389"/>
                  </a:lnTo>
                  <a:cubicBezTo>
                    <a:pt x="5432166" y="953969"/>
                    <a:pt x="5376286" y="1009850"/>
                    <a:pt x="5307706" y="1009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772306" y="3801373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6"/>
                </a:lnTo>
                <a:lnTo>
                  <a:pt x="0" y="15778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61234" y="1785625"/>
            <a:ext cx="8468472" cy="1574304"/>
            <a:chOff x="0" y="0"/>
            <a:chExt cx="5432166" cy="10098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32166" cy="1009850"/>
            </a:xfrm>
            <a:custGeom>
              <a:avLst/>
              <a:gdLst/>
              <a:ahLst/>
              <a:cxnLst/>
              <a:rect r="r" b="b" t="t" l="l"/>
              <a:pathLst>
                <a:path h="1009850" w="5432166">
                  <a:moveTo>
                    <a:pt x="5307706" y="1009849"/>
                  </a:moveTo>
                  <a:lnTo>
                    <a:pt x="124460" y="1009849"/>
                  </a:lnTo>
                  <a:cubicBezTo>
                    <a:pt x="55880" y="1009849"/>
                    <a:pt x="0" y="953969"/>
                    <a:pt x="0" y="885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7706" y="0"/>
                  </a:lnTo>
                  <a:cubicBezTo>
                    <a:pt x="5376286" y="0"/>
                    <a:pt x="5432166" y="55880"/>
                    <a:pt x="5432166" y="124460"/>
                  </a:cubicBezTo>
                  <a:lnTo>
                    <a:pt x="5432166" y="885389"/>
                  </a:lnTo>
                  <a:cubicBezTo>
                    <a:pt x="5432166" y="953969"/>
                    <a:pt x="5376286" y="1009850"/>
                    <a:pt x="5307706" y="1009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772306" y="1782073"/>
            <a:ext cx="1577856" cy="1577856"/>
          </a:xfrm>
          <a:custGeom>
            <a:avLst/>
            <a:gdLst/>
            <a:ahLst/>
            <a:cxnLst/>
            <a:rect r="r" b="b" t="t" l="l"/>
            <a:pathLst>
              <a:path h="1577856" w="1577856">
                <a:moveTo>
                  <a:pt x="0" y="0"/>
                </a:moveTo>
                <a:lnTo>
                  <a:pt x="1577856" y="0"/>
                </a:lnTo>
                <a:lnTo>
                  <a:pt x="1577856" y="1577856"/>
                </a:lnTo>
                <a:lnTo>
                  <a:pt x="0" y="15778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40224" y="2136188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0224" y="4132485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0224" y="6132667"/>
            <a:ext cx="642020" cy="8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11013" y="4071736"/>
            <a:ext cx="6960401" cy="972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Analyze patterns and correlations in the data.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11013" y="2051583"/>
            <a:ext cx="6960401" cy="981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Identify factors that lead to customer churn.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11013" y="6242453"/>
            <a:ext cx="6960401" cy="47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11249697" y="2975959"/>
            <a:ext cx="6309915" cy="3646852"/>
            <a:chOff x="0" y="0"/>
            <a:chExt cx="8413220" cy="486247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85725"/>
              <a:ext cx="8413220" cy="3792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1000"/>
                </a:lnSpc>
                <a:spcBef>
                  <a:spcPct val="0"/>
                </a:spcBef>
              </a:pPr>
              <a:r>
                <a:rPr lang="en-US" sz="10000" spc="-100">
                  <a:solidFill>
                    <a:srgbClr val="FFFFFF"/>
                  </a:solidFill>
                  <a:latin typeface="Muli Bold Bold"/>
                  <a:ea typeface="Muli Bold Bold"/>
                  <a:cs typeface="Muli Bold Bold"/>
                  <a:sym typeface="Muli Bold Bold"/>
                </a:rPr>
                <a:t>A</a:t>
              </a:r>
              <a:r>
                <a:rPr lang="en-US" sz="10000" spc="-100" strike="noStrike" u="none">
                  <a:solidFill>
                    <a:srgbClr val="FFFFFF"/>
                  </a:solidFill>
                  <a:latin typeface="Muli Bold Bold"/>
                  <a:ea typeface="Muli Bold Bold"/>
                  <a:cs typeface="Muli Bold Bold"/>
                  <a:sym typeface="Muli Bold Bold"/>
                </a:rPr>
                <a:t>nalysis Goals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4254040"/>
              <a:ext cx="6738871" cy="6084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611013" y="6073593"/>
            <a:ext cx="6960401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Provide actionable recommendations to reduce customer churn.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89431" y="912029"/>
            <a:ext cx="8925174" cy="2235712"/>
            <a:chOff x="0" y="0"/>
            <a:chExt cx="5727205" cy="14346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27205" cy="1434637"/>
            </a:xfrm>
            <a:custGeom>
              <a:avLst/>
              <a:gdLst/>
              <a:ahLst/>
              <a:cxnLst/>
              <a:rect r="r" b="b" t="t" l="l"/>
              <a:pathLst>
                <a:path h="1434637" w="5727205">
                  <a:moveTo>
                    <a:pt x="5602745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02745" y="0"/>
                  </a:lnTo>
                  <a:cubicBezTo>
                    <a:pt x="5671325" y="0"/>
                    <a:pt x="5727205" y="55880"/>
                    <a:pt x="5727205" y="124460"/>
                  </a:cubicBezTo>
                  <a:lnTo>
                    <a:pt x="5727205" y="1310177"/>
                  </a:lnTo>
                  <a:cubicBezTo>
                    <a:pt x="5727205" y="1378757"/>
                    <a:pt x="5671325" y="1434637"/>
                    <a:pt x="5602745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989431" y="2264458"/>
            <a:ext cx="8925174" cy="1962959"/>
            <a:chOff x="0" y="0"/>
            <a:chExt cx="5727205" cy="12596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27205" cy="1259614"/>
            </a:xfrm>
            <a:custGeom>
              <a:avLst/>
              <a:gdLst/>
              <a:ahLst/>
              <a:cxnLst/>
              <a:rect r="r" b="b" t="t" l="l"/>
              <a:pathLst>
                <a:path h="1259614" w="5727205">
                  <a:moveTo>
                    <a:pt x="5602745" y="1259613"/>
                  </a:moveTo>
                  <a:lnTo>
                    <a:pt x="124460" y="1259613"/>
                  </a:lnTo>
                  <a:cubicBezTo>
                    <a:pt x="55880" y="1259613"/>
                    <a:pt x="0" y="1203734"/>
                    <a:pt x="0" y="11351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02745" y="0"/>
                  </a:lnTo>
                  <a:cubicBezTo>
                    <a:pt x="5671325" y="0"/>
                    <a:pt x="5727205" y="55880"/>
                    <a:pt x="5727205" y="124460"/>
                  </a:cubicBezTo>
                  <a:lnTo>
                    <a:pt x="5727205" y="1135154"/>
                  </a:lnTo>
                  <a:cubicBezTo>
                    <a:pt x="5727205" y="1203734"/>
                    <a:pt x="5671325" y="1259614"/>
                    <a:pt x="5602745" y="1259614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5799305" y="1211719"/>
            <a:ext cx="7150882" cy="61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48CD"/>
                </a:solidFill>
                <a:latin typeface="Inknut Antiqua Medium"/>
                <a:ea typeface="Inknut Antiqua Medium"/>
                <a:cs typeface="Inknut Antiqua Medium"/>
                <a:sym typeface="Inknut Antiqua Medium"/>
              </a:rPr>
              <a:t>Total Customers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667615" y="2491652"/>
            <a:ext cx="3921453" cy="1508571"/>
            <a:chOff x="0" y="0"/>
            <a:chExt cx="5228604" cy="201142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789756"/>
              <a:ext cx="5228604" cy="2216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22"/>
                </a:lnSpc>
                <a:spcBef>
                  <a:spcPct val="0"/>
                </a:spcBef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152400"/>
              <a:ext cx="5228604" cy="1783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11"/>
                </a:lnSpc>
                <a:spcBef>
                  <a:spcPct val="0"/>
                </a:spcBef>
              </a:pPr>
              <a:r>
                <a:rPr lang="en-US" sz="8079">
                  <a:solidFill>
                    <a:srgbClr val="FFFFFF"/>
                  </a:solidFill>
                  <a:latin typeface="Berthold Block"/>
                  <a:ea typeface="Berthold Block"/>
                  <a:cs typeface="Berthold Block"/>
                  <a:sym typeface="Berthold Block"/>
                </a:rPr>
                <a:t> 440.8 K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63018" y="5485949"/>
            <a:ext cx="7531891" cy="2235712"/>
            <a:chOff x="0" y="0"/>
            <a:chExt cx="4833148" cy="14346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33148" cy="1434637"/>
            </a:xfrm>
            <a:custGeom>
              <a:avLst/>
              <a:gdLst/>
              <a:ahLst/>
              <a:cxnLst/>
              <a:rect r="r" b="b" t="t" l="l"/>
              <a:pathLst>
                <a:path h="1434637" w="4833148">
                  <a:moveTo>
                    <a:pt x="4708687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08688" y="0"/>
                  </a:lnTo>
                  <a:cubicBezTo>
                    <a:pt x="4777268" y="0"/>
                    <a:pt x="4833148" y="55880"/>
                    <a:pt x="4833148" y="124460"/>
                  </a:cubicBezTo>
                  <a:lnTo>
                    <a:pt x="4833148" y="1310177"/>
                  </a:lnTo>
                  <a:cubicBezTo>
                    <a:pt x="4833148" y="1378757"/>
                    <a:pt x="4777268" y="1434637"/>
                    <a:pt x="4708688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63018" y="6838377"/>
            <a:ext cx="7531891" cy="1962959"/>
            <a:chOff x="0" y="0"/>
            <a:chExt cx="4833148" cy="12596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833148" cy="1259614"/>
            </a:xfrm>
            <a:custGeom>
              <a:avLst/>
              <a:gdLst/>
              <a:ahLst/>
              <a:cxnLst/>
              <a:rect r="r" b="b" t="t" l="l"/>
              <a:pathLst>
                <a:path h="1259614" w="4833148">
                  <a:moveTo>
                    <a:pt x="4708687" y="1259613"/>
                  </a:moveTo>
                  <a:lnTo>
                    <a:pt x="124460" y="1259613"/>
                  </a:lnTo>
                  <a:cubicBezTo>
                    <a:pt x="55880" y="1259613"/>
                    <a:pt x="0" y="1203734"/>
                    <a:pt x="0" y="11351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08688" y="0"/>
                  </a:lnTo>
                  <a:cubicBezTo>
                    <a:pt x="4777268" y="0"/>
                    <a:pt x="4833148" y="55880"/>
                    <a:pt x="4833148" y="124460"/>
                  </a:cubicBezTo>
                  <a:lnTo>
                    <a:pt x="4833148" y="1135154"/>
                  </a:lnTo>
                  <a:cubicBezTo>
                    <a:pt x="4833148" y="1203734"/>
                    <a:pt x="4777268" y="1259614"/>
                    <a:pt x="4708688" y="1259614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310718" y="5785638"/>
            <a:ext cx="6283667" cy="61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48CD"/>
                </a:solidFill>
                <a:latin typeface="Inknut Antiqua Medium"/>
                <a:ea typeface="Inknut Antiqua Medium"/>
                <a:cs typeface="Inknut Antiqua Medium"/>
                <a:sym typeface="Inknut Antiqua Medium"/>
              </a:rPr>
              <a:t> Churners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30917" y="6973388"/>
            <a:ext cx="4396094" cy="1378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311"/>
              </a:lnSpc>
              <a:spcBef>
                <a:spcPct val="0"/>
              </a:spcBef>
            </a:pPr>
            <a:r>
              <a:rPr lang="en-US" sz="8079">
                <a:solidFill>
                  <a:srgbClr val="B93030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 </a:t>
            </a:r>
            <a:r>
              <a:rPr lang="en-US" sz="8079" strike="noStrike" u="none">
                <a:solidFill>
                  <a:srgbClr val="B93030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250 K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939667" y="5485949"/>
            <a:ext cx="7880211" cy="2235712"/>
            <a:chOff x="0" y="0"/>
            <a:chExt cx="5056662" cy="143463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056662" cy="1434637"/>
            </a:xfrm>
            <a:custGeom>
              <a:avLst/>
              <a:gdLst/>
              <a:ahLst/>
              <a:cxnLst/>
              <a:rect r="r" b="b" t="t" l="l"/>
              <a:pathLst>
                <a:path h="1434637" w="5056662">
                  <a:moveTo>
                    <a:pt x="4932202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32202" y="0"/>
                  </a:lnTo>
                  <a:cubicBezTo>
                    <a:pt x="5000782" y="0"/>
                    <a:pt x="5056662" y="55880"/>
                    <a:pt x="5056662" y="124460"/>
                  </a:cubicBezTo>
                  <a:lnTo>
                    <a:pt x="5056662" y="1310177"/>
                  </a:lnTo>
                  <a:cubicBezTo>
                    <a:pt x="5056662" y="1378757"/>
                    <a:pt x="5000782" y="1434637"/>
                    <a:pt x="4932202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939667" y="6848687"/>
            <a:ext cx="7880211" cy="1962959"/>
            <a:chOff x="0" y="0"/>
            <a:chExt cx="5056662" cy="125961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056662" cy="1259614"/>
            </a:xfrm>
            <a:custGeom>
              <a:avLst/>
              <a:gdLst/>
              <a:ahLst/>
              <a:cxnLst/>
              <a:rect r="r" b="b" t="t" l="l"/>
              <a:pathLst>
                <a:path h="1259614" w="5056662">
                  <a:moveTo>
                    <a:pt x="4932202" y="1259613"/>
                  </a:moveTo>
                  <a:lnTo>
                    <a:pt x="124460" y="1259613"/>
                  </a:lnTo>
                  <a:cubicBezTo>
                    <a:pt x="55880" y="1259613"/>
                    <a:pt x="0" y="1203734"/>
                    <a:pt x="0" y="11351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32202" y="0"/>
                  </a:lnTo>
                  <a:cubicBezTo>
                    <a:pt x="5000782" y="0"/>
                    <a:pt x="5056662" y="55880"/>
                    <a:pt x="5056662" y="124460"/>
                  </a:cubicBezTo>
                  <a:lnTo>
                    <a:pt x="5056662" y="1135154"/>
                  </a:lnTo>
                  <a:cubicBezTo>
                    <a:pt x="5056662" y="1203734"/>
                    <a:pt x="5000782" y="1259614"/>
                    <a:pt x="4932202" y="1259614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877536" y="7141268"/>
            <a:ext cx="3605523" cy="1377796"/>
            <a:chOff x="0" y="0"/>
            <a:chExt cx="4807364" cy="1837062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1642480"/>
              <a:ext cx="4807364" cy="1945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99"/>
                </a:lnSpc>
                <a:spcBef>
                  <a:spcPct val="0"/>
                </a:spcBef>
              </a:pP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-142875"/>
              <a:ext cx="4807364" cy="16328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330"/>
                </a:lnSpc>
                <a:spcBef>
                  <a:spcPct val="0"/>
                </a:spcBef>
              </a:pPr>
              <a:r>
                <a:rPr lang="en-US" sz="7378">
                  <a:solidFill>
                    <a:srgbClr val="07B413"/>
                  </a:solidFill>
                  <a:latin typeface="Berthold Block"/>
                  <a:ea typeface="Berthold Block"/>
                  <a:cs typeface="Berthold Block"/>
                  <a:sym typeface="Berthold Block"/>
                </a:rPr>
                <a:t> 190.8 K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776319" y="5785638"/>
            <a:ext cx="6574262" cy="61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48CD"/>
                </a:solidFill>
                <a:latin typeface="Inknut Antiqua Medium"/>
                <a:ea typeface="Inknut Antiqua Medium"/>
                <a:cs typeface="Inknut Antiqua Medium"/>
                <a:sym typeface="Inknut Antiqua Medium"/>
              </a:rPr>
              <a:t>Not Churners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2104" y="7698223"/>
            <a:ext cx="2151110" cy="2000532"/>
          </a:xfrm>
          <a:custGeom>
            <a:avLst/>
            <a:gdLst/>
            <a:ahLst/>
            <a:cxnLst/>
            <a:rect r="r" b="b" t="t" l="l"/>
            <a:pathLst>
              <a:path h="2000532" w="2151110">
                <a:moveTo>
                  <a:pt x="0" y="0"/>
                </a:moveTo>
                <a:lnTo>
                  <a:pt x="2151110" y="0"/>
                </a:lnTo>
                <a:lnTo>
                  <a:pt x="2151110" y="2000533"/>
                </a:lnTo>
                <a:lnTo>
                  <a:pt x="0" y="20005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156779" y="3796685"/>
            <a:ext cx="7253234" cy="2235712"/>
            <a:chOff x="0" y="0"/>
            <a:chExt cx="4654336" cy="14346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54336" cy="1434637"/>
            </a:xfrm>
            <a:custGeom>
              <a:avLst/>
              <a:gdLst/>
              <a:ahLst/>
              <a:cxnLst/>
              <a:rect r="r" b="b" t="t" l="l"/>
              <a:pathLst>
                <a:path h="1434637" w="4654336">
                  <a:moveTo>
                    <a:pt x="4529876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29876" y="0"/>
                  </a:lnTo>
                  <a:cubicBezTo>
                    <a:pt x="4598456" y="0"/>
                    <a:pt x="4654336" y="55880"/>
                    <a:pt x="4654336" y="124460"/>
                  </a:cubicBezTo>
                  <a:lnTo>
                    <a:pt x="4654336" y="1310177"/>
                  </a:lnTo>
                  <a:cubicBezTo>
                    <a:pt x="4654336" y="1378757"/>
                    <a:pt x="4598456" y="1434637"/>
                    <a:pt x="4529876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156779" y="5149113"/>
            <a:ext cx="7253234" cy="1962959"/>
            <a:chOff x="0" y="0"/>
            <a:chExt cx="4654336" cy="12596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654336" cy="1259614"/>
            </a:xfrm>
            <a:custGeom>
              <a:avLst/>
              <a:gdLst/>
              <a:ahLst/>
              <a:cxnLst/>
              <a:rect r="r" b="b" t="t" l="l"/>
              <a:pathLst>
                <a:path h="1259614" w="4654336">
                  <a:moveTo>
                    <a:pt x="4529876" y="1259613"/>
                  </a:moveTo>
                  <a:lnTo>
                    <a:pt x="124460" y="1259613"/>
                  </a:lnTo>
                  <a:cubicBezTo>
                    <a:pt x="55880" y="1259613"/>
                    <a:pt x="0" y="1203734"/>
                    <a:pt x="0" y="11351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29876" y="0"/>
                  </a:lnTo>
                  <a:cubicBezTo>
                    <a:pt x="4598456" y="0"/>
                    <a:pt x="4654336" y="55880"/>
                    <a:pt x="4654336" y="124460"/>
                  </a:cubicBezTo>
                  <a:lnTo>
                    <a:pt x="4654336" y="1135154"/>
                  </a:lnTo>
                  <a:cubicBezTo>
                    <a:pt x="4654336" y="1203734"/>
                    <a:pt x="4598456" y="1259614"/>
                    <a:pt x="4529876" y="1259614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814940" y="3776873"/>
            <a:ext cx="5811318" cy="1253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48CD"/>
                </a:solidFill>
                <a:latin typeface="Inknut Antiqua Medium"/>
                <a:ea typeface="Inknut Antiqua Medium"/>
                <a:cs typeface="Inknut Antiqua Medium"/>
                <a:sym typeface="Inknut Antiqua Medium"/>
              </a:rPr>
              <a:t>Total Not Churners Spend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3796685"/>
            <a:ext cx="7253234" cy="2235712"/>
            <a:chOff x="0" y="0"/>
            <a:chExt cx="4654336" cy="143463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654336" cy="1434637"/>
            </a:xfrm>
            <a:custGeom>
              <a:avLst/>
              <a:gdLst/>
              <a:ahLst/>
              <a:cxnLst/>
              <a:rect r="r" b="b" t="t" l="l"/>
              <a:pathLst>
                <a:path h="1434637" w="4654336">
                  <a:moveTo>
                    <a:pt x="4529876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29876" y="0"/>
                  </a:lnTo>
                  <a:cubicBezTo>
                    <a:pt x="4598456" y="0"/>
                    <a:pt x="4654336" y="55880"/>
                    <a:pt x="4654336" y="124460"/>
                  </a:cubicBezTo>
                  <a:lnTo>
                    <a:pt x="4654336" y="1310177"/>
                  </a:lnTo>
                  <a:cubicBezTo>
                    <a:pt x="4654336" y="1378757"/>
                    <a:pt x="4598456" y="1434637"/>
                    <a:pt x="4529876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5149113"/>
            <a:ext cx="7253234" cy="1962959"/>
            <a:chOff x="0" y="0"/>
            <a:chExt cx="4654336" cy="12596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54336" cy="1259614"/>
            </a:xfrm>
            <a:custGeom>
              <a:avLst/>
              <a:gdLst/>
              <a:ahLst/>
              <a:cxnLst/>
              <a:rect r="r" b="b" t="t" l="l"/>
              <a:pathLst>
                <a:path h="1259614" w="4654336">
                  <a:moveTo>
                    <a:pt x="4529876" y="1259613"/>
                  </a:moveTo>
                  <a:lnTo>
                    <a:pt x="124460" y="1259613"/>
                  </a:lnTo>
                  <a:cubicBezTo>
                    <a:pt x="55880" y="1259613"/>
                    <a:pt x="0" y="1203734"/>
                    <a:pt x="0" y="11351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29876" y="0"/>
                  </a:lnTo>
                  <a:cubicBezTo>
                    <a:pt x="4598456" y="0"/>
                    <a:pt x="4654336" y="55880"/>
                    <a:pt x="4654336" y="124460"/>
                  </a:cubicBezTo>
                  <a:lnTo>
                    <a:pt x="4654336" y="1135154"/>
                  </a:lnTo>
                  <a:cubicBezTo>
                    <a:pt x="4654336" y="1203734"/>
                    <a:pt x="4598456" y="1259614"/>
                    <a:pt x="4529876" y="1259614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686861" y="4096374"/>
            <a:ext cx="5811318" cy="61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48CD"/>
                </a:solidFill>
                <a:latin typeface="Inknut Antiqua Medium"/>
                <a:ea typeface="Inknut Antiqua Medium"/>
                <a:cs typeface="Inknut Antiqua Medium"/>
                <a:sym typeface="Inknut Antiqua Medium"/>
              </a:rPr>
              <a:t>Total Churners Spend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038168" y="5376307"/>
            <a:ext cx="3108704" cy="1508571"/>
            <a:chOff x="0" y="0"/>
            <a:chExt cx="4144939" cy="201142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1789756"/>
              <a:ext cx="4144939" cy="2216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22"/>
                </a:lnSpc>
                <a:spcBef>
                  <a:spcPct val="0"/>
                </a:spcBef>
              </a:pP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152400"/>
              <a:ext cx="4144939" cy="1783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11"/>
                </a:lnSpc>
                <a:spcBef>
                  <a:spcPct val="0"/>
                </a:spcBef>
              </a:pPr>
              <a:r>
                <a:rPr lang="en-US" sz="8079">
                  <a:solidFill>
                    <a:srgbClr val="B93030"/>
                  </a:solidFill>
                  <a:latin typeface="Berthold Block"/>
                  <a:ea typeface="Berthold Block"/>
                  <a:cs typeface="Berthold Block"/>
                  <a:sym typeface="Berthold Block"/>
                </a:rPr>
                <a:t>$ 143 M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066494" y="5376307"/>
            <a:ext cx="3433804" cy="1508571"/>
            <a:chOff x="0" y="0"/>
            <a:chExt cx="4578405" cy="2011428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1789756"/>
              <a:ext cx="4578405" cy="2216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22"/>
                </a:lnSpc>
                <a:spcBef>
                  <a:spcPct val="0"/>
                </a:spcBef>
              </a:pP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-152400"/>
              <a:ext cx="4578405" cy="1783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11"/>
                </a:lnSpc>
                <a:spcBef>
                  <a:spcPct val="0"/>
                </a:spcBef>
              </a:pPr>
              <a:r>
                <a:rPr lang="en-US" sz="8079">
                  <a:solidFill>
                    <a:srgbClr val="07B413"/>
                  </a:solidFill>
                  <a:latin typeface="Berthold Block"/>
                  <a:ea typeface="Berthold Block"/>
                  <a:cs typeface="Berthold Block"/>
                  <a:sym typeface="Berthold Block"/>
                </a:rPr>
                <a:t>$ 145 M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16952" y="1028700"/>
            <a:ext cx="9853063" cy="8581133"/>
          </a:xfrm>
          <a:custGeom>
            <a:avLst/>
            <a:gdLst/>
            <a:ahLst/>
            <a:cxnLst/>
            <a:rect r="r" b="b" t="t" l="l"/>
            <a:pathLst>
              <a:path h="8581133" w="9853063">
                <a:moveTo>
                  <a:pt x="0" y="0"/>
                </a:moveTo>
                <a:lnTo>
                  <a:pt x="9853063" y="0"/>
                </a:lnTo>
                <a:lnTo>
                  <a:pt x="9853063" y="8581133"/>
                </a:lnTo>
                <a:lnTo>
                  <a:pt x="0" y="85811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775" t="0" r="-616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548072"/>
            <a:ext cx="6820752" cy="177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392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A</a:t>
            </a:r>
            <a:r>
              <a:rPr lang="en-US" sz="3392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s you can see most of the Curners in the Young (18-29) group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04900"/>
            <a:ext cx="2193608" cy="1140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816"/>
              </a:lnSpc>
              <a:spcBef>
                <a:spcPct val="0"/>
              </a:spcBef>
            </a:pPr>
            <a:r>
              <a:rPr lang="en-US" sz="8015" spc="-8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Age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6385879" cy="2321124"/>
            <a:chOff x="0" y="0"/>
            <a:chExt cx="8514506" cy="309483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76200"/>
              <a:ext cx="8514506" cy="155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8816"/>
                </a:lnSpc>
                <a:spcBef>
                  <a:spcPct val="0"/>
                </a:spcBef>
              </a:pPr>
              <a:r>
                <a:rPr lang="en-US" sz="8015" spc="-80" strike="noStrike" u="none">
                  <a:solidFill>
                    <a:srgbClr val="FFFFFF"/>
                  </a:solidFill>
                  <a:latin typeface="Muli Bold"/>
                  <a:ea typeface="Muli Bold"/>
                  <a:cs typeface="Muli Bold"/>
                  <a:sym typeface="Muli Bold"/>
                </a:rPr>
                <a:t>Gender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08065"/>
              <a:ext cx="7658055" cy="686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6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901750"/>
            <a:ext cx="6827257" cy="52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3834" indent="-346917" lvl="1">
              <a:lnSpc>
                <a:spcPts val="4499"/>
              </a:lnSpc>
              <a:spcBef>
                <a:spcPct val="0"/>
              </a:spcBef>
              <a:buFont typeface="Arial"/>
              <a:buChar char="•"/>
            </a:pPr>
            <a:r>
              <a:rPr lang="en-US" sz="3213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M</a:t>
            </a:r>
            <a:r>
              <a:rPr lang="en-US" sz="3213" strike="noStrike" u="none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ost of customers are Male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59564" y="1626116"/>
            <a:ext cx="6827257" cy="563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0"/>
              </a:lnSpc>
            </a:pPr>
            <a:r>
              <a:rPr lang="en-US" sz="3328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Customers Gender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887084" y="2537583"/>
            <a:ext cx="7372216" cy="7069038"/>
          </a:xfrm>
          <a:custGeom>
            <a:avLst/>
            <a:gdLst/>
            <a:ahLst/>
            <a:cxnLst/>
            <a:rect r="r" b="b" t="t" l="l"/>
            <a:pathLst>
              <a:path h="7069038" w="7372216">
                <a:moveTo>
                  <a:pt x="0" y="0"/>
                </a:moveTo>
                <a:lnTo>
                  <a:pt x="7372216" y="0"/>
                </a:lnTo>
                <a:lnTo>
                  <a:pt x="7372216" y="7069038"/>
                </a:lnTo>
                <a:lnTo>
                  <a:pt x="0" y="7069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437" t="-5203" r="-16978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04900"/>
            <a:ext cx="6385879" cy="114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816"/>
              </a:lnSpc>
              <a:spcBef>
                <a:spcPct val="0"/>
              </a:spcBef>
            </a:pPr>
            <a:r>
              <a:rPr lang="en-US" sz="8015" spc="-80" strike="noStrike" u="none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Gender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103374" y="1329184"/>
            <a:ext cx="6827257" cy="563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0"/>
              </a:lnSpc>
            </a:pPr>
            <a:r>
              <a:rPr lang="en-US" sz="3328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Churners Gender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183761"/>
            <a:ext cx="6827257" cy="1153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8709" indent="-359354" lvl="1">
              <a:lnSpc>
                <a:spcPts val="4660"/>
              </a:lnSpc>
              <a:buFont typeface="Arial"/>
              <a:buChar char="•"/>
            </a:pPr>
            <a:r>
              <a:rPr lang="en-US" sz="3328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The most of churners are females customers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901750"/>
            <a:ext cx="6827257" cy="52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3834" indent="-346917" lvl="1">
              <a:lnSpc>
                <a:spcPts val="4499"/>
              </a:lnSpc>
              <a:spcBef>
                <a:spcPct val="0"/>
              </a:spcBef>
              <a:buFont typeface="Arial"/>
              <a:buChar char="•"/>
            </a:pPr>
            <a:r>
              <a:rPr lang="en-US" sz="3213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M</a:t>
            </a:r>
            <a:r>
              <a:rPr lang="en-US" sz="3213" strike="noStrike" u="none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ost of customers are Male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797925" y="2249963"/>
            <a:ext cx="7438153" cy="7241408"/>
          </a:xfrm>
          <a:custGeom>
            <a:avLst/>
            <a:gdLst/>
            <a:ahLst/>
            <a:cxnLst/>
            <a:rect r="r" b="b" t="t" l="l"/>
            <a:pathLst>
              <a:path h="7241408" w="7438153">
                <a:moveTo>
                  <a:pt x="0" y="0"/>
                </a:moveTo>
                <a:lnTo>
                  <a:pt x="7438154" y="0"/>
                </a:lnTo>
                <a:lnTo>
                  <a:pt x="7438154" y="7241409"/>
                </a:lnTo>
                <a:lnTo>
                  <a:pt x="0" y="724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127" t="-3848" r="-10259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DAGMPxC5_nk</dc:identifier>
  <dcterms:modified xsi:type="dcterms:W3CDTF">2011-08-01T06:04:30Z</dcterms:modified>
  <cp:revision>1</cp:revision>
  <dc:title>Customer Churn Presentation</dc:title>
</cp:coreProperties>
</file>