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uli Bold" charset="1" panose="00000800000000000000"/>
      <p:regular r:id="rId14"/>
    </p:embeddedFont>
    <p:embeddedFont>
      <p:font typeface="Inknut Antiqua Medium" charset="1" panose="00000600000000000000"/>
      <p:regular r:id="rId15"/>
    </p:embeddedFont>
    <p:embeddedFont>
      <p:font typeface="Berthold Block" charset="1" panose="02000506040000020004"/>
      <p:regular r:id="rId16"/>
    </p:embeddedFont>
    <p:embeddedFont>
      <p:font typeface="Muli Regular Bold" charset="1" panose="000007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89434" y="2605862"/>
            <a:ext cx="2151110" cy="2000532"/>
          </a:xfrm>
          <a:custGeom>
            <a:avLst/>
            <a:gdLst/>
            <a:ahLst/>
            <a:cxnLst/>
            <a:rect r="r" b="b" t="t" l="l"/>
            <a:pathLst>
              <a:path h="2000532" w="2151110">
                <a:moveTo>
                  <a:pt x="0" y="0"/>
                </a:moveTo>
                <a:lnTo>
                  <a:pt x="2151110" y="0"/>
                </a:lnTo>
                <a:lnTo>
                  <a:pt x="2151110" y="2000533"/>
                </a:lnTo>
                <a:lnTo>
                  <a:pt x="0" y="2000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62799" y="3791365"/>
            <a:ext cx="6277745" cy="2737400"/>
            <a:chOff x="0" y="0"/>
            <a:chExt cx="1833600" cy="7995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33601" cy="799539"/>
            </a:xfrm>
            <a:custGeom>
              <a:avLst/>
              <a:gdLst/>
              <a:ahLst/>
              <a:cxnLst/>
              <a:rect r="r" b="b" t="t" l="l"/>
              <a:pathLst>
                <a:path h="799539" w="1833601">
                  <a:moveTo>
                    <a:pt x="1709140" y="799538"/>
                  </a:moveTo>
                  <a:lnTo>
                    <a:pt x="124460" y="799538"/>
                  </a:lnTo>
                  <a:cubicBezTo>
                    <a:pt x="55880" y="799538"/>
                    <a:pt x="0" y="743658"/>
                    <a:pt x="0" y="6750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9141" y="0"/>
                  </a:lnTo>
                  <a:cubicBezTo>
                    <a:pt x="1777721" y="0"/>
                    <a:pt x="1833601" y="55880"/>
                    <a:pt x="1833601" y="124460"/>
                  </a:cubicBezTo>
                  <a:lnTo>
                    <a:pt x="1833601" y="675078"/>
                  </a:lnTo>
                  <a:cubicBezTo>
                    <a:pt x="1833601" y="743658"/>
                    <a:pt x="1777721" y="799539"/>
                    <a:pt x="1709141" y="799539"/>
                  </a:cubicBezTo>
                  <a:close/>
                </a:path>
              </a:pathLst>
            </a:custGeom>
            <a:solidFill>
              <a:srgbClr val="75C7F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562799" y="4557599"/>
            <a:ext cx="6283417" cy="4499558"/>
            <a:chOff x="0" y="0"/>
            <a:chExt cx="1835257" cy="13142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5258" cy="1314229"/>
            </a:xfrm>
            <a:custGeom>
              <a:avLst/>
              <a:gdLst/>
              <a:ahLst/>
              <a:cxnLst/>
              <a:rect r="r" b="b" t="t" l="l"/>
              <a:pathLst>
                <a:path h="1314229" w="1835258">
                  <a:moveTo>
                    <a:pt x="1710797" y="1314229"/>
                  </a:moveTo>
                  <a:lnTo>
                    <a:pt x="124460" y="1314229"/>
                  </a:lnTo>
                  <a:cubicBezTo>
                    <a:pt x="55880" y="1314229"/>
                    <a:pt x="0" y="1258349"/>
                    <a:pt x="0" y="11897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0798" y="0"/>
                  </a:lnTo>
                  <a:cubicBezTo>
                    <a:pt x="1779377" y="0"/>
                    <a:pt x="1835258" y="55880"/>
                    <a:pt x="1835258" y="124460"/>
                  </a:cubicBezTo>
                  <a:lnTo>
                    <a:pt x="1835258" y="1189769"/>
                  </a:lnTo>
                  <a:cubicBezTo>
                    <a:pt x="1835258" y="1258349"/>
                    <a:pt x="1779377" y="1314229"/>
                    <a:pt x="1710798" y="13142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218997">
            <a:off x="13435807" y="3277378"/>
            <a:ext cx="2507254" cy="1027974"/>
          </a:xfrm>
          <a:custGeom>
            <a:avLst/>
            <a:gdLst/>
            <a:ahLst/>
            <a:cxnLst/>
            <a:rect r="r" b="b" t="t" l="l"/>
            <a:pathLst>
              <a:path h="1027974" w="2507254">
                <a:moveTo>
                  <a:pt x="0" y="0"/>
                </a:moveTo>
                <a:lnTo>
                  <a:pt x="2507253" y="0"/>
                </a:lnTo>
                <a:lnTo>
                  <a:pt x="2507253" y="1027974"/>
                </a:lnTo>
                <a:lnTo>
                  <a:pt x="0" y="1027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218257"/>
            <a:ext cx="7981837" cy="4317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51"/>
              </a:lnSpc>
            </a:pPr>
            <a:r>
              <a:rPr lang="en-US" sz="10228" spc="-102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Customer Churn EDA</a:t>
            </a:r>
          </a:p>
          <a:p>
            <a:pPr algn="l">
              <a:lnSpc>
                <a:spcPts val="11251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144000" y="8752134"/>
            <a:ext cx="2151110" cy="2000532"/>
          </a:xfrm>
          <a:custGeom>
            <a:avLst/>
            <a:gdLst/>
            <a:ahLst/>
            <a:cxnLst/>
            <a:rect r="r" b="b" t="t" l="l"/>
            <a:pathLst>
              <a:path h="2000532" w="2151110">
                <a:moveTo>
                  <a:pt x="0" y="0"/>
                </a:moveTo>
                <a:lnTo>
                  <a:pt x="2151110" y="0"/>
                </a:lnTo>
                <a:lnTo>
                  <a:pt x="2151110" y="2000533"/>
                </a:lnTo>
                <a:lnTo>
                  <a:pt x="0" y="2000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029537" y="4863689"/>
            <a:ext cx="7778072" cy="4394611"/>
          </a:xfrm>
          <a:custGeom>
            <a:avLst/>
            <a:gdLst/>
            <a:ahLst/>
            <a:cxnLst/>
            <a:rect r="r" b="b" t="t" l="l"/>
            <a:pathLst>
              <a:path h="4394611" w="7778072">
                <a:moveTo>
                  <a:pt x="0" y="0"/>
                </a:moveTo>
                <a:lnTo>
                  <a:pt x="7778072" y="0"/>
                </a:lnTo>
                <a:lnTo>
                  <a:pt x="7778072" y="4394611"/>
                </a:lnTo>
                <a:lnTo>
                  <a:pt x="0" y="43946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12537" y="-331686"/>
            <a:ext cx="2151110" cy="2000532"/>
          </a:xfrm>
          <a:custGeom>
            <a:avLst/>
            <a:gdLst/>
            <a:ahLst/>
            <a:cxnLst/>
            <a:rect r="r" b="b" t="t" l="l"/>
            <a:pathLst>
              <a:path h="2000532" w="2151110">
                <a:moveTo>
                  <a:pt x="0" y="0"/>
                </a:moveTo>
                <a:lnTo>
                  <a:pt x="2151111" y="0"/>
                </a:lnTo>
                <a:lnTo>
                  <a:pt x="2151111" y="2000533"/>
                </a:lnTo>
                <a:lnTo>
                  <a:pt x="0" y="2000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989431" y="912029"/>
            <a:ext cx="8925174" cy="2235712"/>
            <a:chOff x="0" y="0"/>
            <a:chExt cx="5727205" cy="1434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27205" cy="1434637"/>
            </a:xfrm>
            <a:custGeom>
              <a:avLst/>
              <a:gdLst/>
              <a:ahLst/>
              <a:cxnLst/>
              <a:rect r="r" b="b" t="t" l="l"/>
              <a:pathLst>
                <a:path h="1434637" w="5727205">
                  <a:moveTo>
                    <a:pt x="5602745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02745" y="0"/>
                  </a:lnTo>
                  <a:cubicBezTo>
                    <a:pt x="5671325" y="0"/>
                    <a:pt x="5727205" y="55880"/>
                    <a:pt x="5727205" y="124460"/>
                  </a:cubicBezTo>
                  <a:lnTo>
                    <a:pt x="5727205" y="1310177"/>
                  </a:lnTo>
                  <a:cubicBezTo>
                    <a:pt x="5727205" y="1378757"/>
                    <a:pt x="5671325" y="1434637"/>
                    <a:pt x="5602745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989431" y="2264458"/>
            <a:ext cx="8925174" cy="1962959"/>
            <a:chOff x="0" y="0"/>
            <a:chExt cx="5727205" cy="12596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27205" cy="1259614"/>
            </a:xfrm>
            <a:custGeom>
              <a:avLst/>
              <a:gdLst/>
              <a:ahLst/>
              <a:cxnLst/>
              <a:rect r="r" b="b" t="t" l="l"/>
              <a:pathLst>
                <a:path h="1259614" w="5727205">
                  <a:moveTo>
                    <a:pt x="5602745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02745" y="0"/>
                  </a:lnTo>
                  <a:cubicBezTo>
                    <a:pt x="5671325" y="0"/>
                    <a:pt x="5727205" y="55880"/>
                    <a:pt x="5727205" y="124460"/>
                  </a:cubicBezTo>
                  <a:lnTo>
                    <a:pt x="5727205" y="1135154"/>
                  </a:lnTo>
                  <a:cubicBezTo>
                    <a:pt x="5727205" y="1203734"/>
                    <a:pt x="5671325" y="1259614"/>
                    <a:pt x="5602745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799305" y="1211719"/>
            <a:ext cx="7150882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Total Customers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667615" y="2491652"/>
            <a:ext cx="3921453" cy="1508571"/>
            <a:chOff x="0" y="0"/>
            <a:chExt cx="5228604" cy="201142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789756"/>
              <a:ext cx="5228604" cy="221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2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152400"/>
              <a:ext cx="5228604" cy="1783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11"/>
                </a:lnSpc>
                <a:spcBef>
                  <a:spcPct val="0"/>
                </a:spcBef>
              </a:pPr>
              <a:r>
                <a:rPr lang="en-US" sz="8079">
                  <a:solidFill>
                    <a:srgbClr val="FFFFFF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$ 440.8 K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63018" y="5485949"/>
            <a:ext cx="7531891" cy="2235712"/>
            <a:chOff x="0" y="0"/>
            <a:chExt cx="4833148" cy="143463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33148" cy="1434637"/>
            </a:xfrm>
            <a:custGeom>
              <a:avLst/>
              <a:gdLst/>
              <a:ahLst/>
              <a:cxnLst/>
              <a:rect r="r" b="b" t="t" l="l"/>
              <a:pathLst>
                <a:path h="1434637" w="4833148">
                  <a:moveTo>
                    <a:pt x="4708687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08688" y="0"/>
                  </a:lnTo>
                  <a:cubicBezTo>
                    <a:pt x="4777268" y="0"/>
                    <a:pt x="4833148" y="55880"/>
                    <a:pt x="4833148" y="124460"/>
                  </a:cubicBezTo>
                  <a:lnTo>
                    <a:pt x="4833148" y="1310177"/>
                  </a:lnTo>
                  <a:cubicBezTo>
                    <a:pt x="4833148" y="1378757"/>
                    <a:pt x="4777268" y="1434637"/>
                    <a:pt x="4708688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63018" y="6838377"/>
            <a:ext cx="7531891" cy="1962959"/>
            <a:chOff x="0" y="0"/>
            <a:chExt cx="4833148" cy="12596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33148" cy="1259614"/>
            </a:xfrm>
            <a:custGeom>
              <a:avLst/>
              <a:gdLst/>
              <a:ahLst/>
              <a:cxnLst/>
              <a:rect r="r" b="b" t="t" l="l"/>
              <a:pathLst>
                <a:path h="1259614" w="4833148">
                  <a:moveTo>
                    <a:pt x="4708687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08688" y="0"/>
                  </a:lnTo>
                  <a:cubicBezTo>
                    <a:pt x="4777268" y="0"/>
                    <a:pt x="4833148" y="55880"/>
                    <a:pt x="4833148" y="124460"/>
                  </a:cubicBezTo>
                  <a:lnTo>
                    <a:pt x="4833148" y="1135154"/>
                  </a:lnTo>
                  <a:cubicBezTo>
                    <a:pt x="4833148" y="1203734"/>
                    <a:pt x="4777268" y="1259614"/>
                    <a:pt x="4708688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10718" y="5785638"/>
            <a:ext cx="6283667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 Churners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30917" y="6973388"/>
            <a:ext cx="4396094" cy="137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11"/>
              </a:lnSpc>
              <a:spcBef>
                <a:spcPct val="0"/>
              </a:spcBef>
            </a:pPr>
            <a:r>
              <a:rPr lang="en-US" sz="8079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$ </a:t>
            </a:r>
            <a:r>
              <a:rPr lang="en-US" sz="8079" strike="noStrike" u="none">
                <a:solidFill>
                  <a:srgbClr val="FFFFFF"/>
                </a:solidFill>
                <a:latin typeface="Berthold Block"/>
                <a:ea typeface="Berthold Block"/>
                <a:cs typeface="Berthold Block"/>
                <a:sym typeface="Berthold Block"/>
              </a:rPr>
              <a:t>250 K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939667" y="5485949"/>
            <a:ext cx="7880211" cy="2235712"/>
            <a:chOff x="0" y="0"/>
            <a:chExt cx="5056662" cy="143463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056662" cy="1434637"/>
            </a:xfrm>
            <a:custGeom>
              <a:avLst/>
              <a:gdLst/>
              <a:ahLst/>
              <a:cxnLst/>
              <a:rect r="r" b="b" t="t" l="l"/>
              <a:pathLst>
                <a:path h="1434637" w="5056662">
                  <a:moveTo>
                    <a:pt x="4932202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32202" y="0"/>
                  </a:lnTo>
                  <a:cubicBezTo>
                    <a:pt x="5000782" y="0"/>
                    <a:pt x="5056662" y="55880"/>
                    <a:pt x="5056662" y="124460"/>
                  </a:cubicBezTo>
                  <a:lnTo>
                    <a:pt x="5056662" y="1310177"/>
                  </a:lnTo>
                  <a:cubicBezTo>
                    <a:pt x="5056662" y="1378757"/>
                    <a:pt x="5000782" y="1434637"/>
                    <a:pt x="4932202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39667" y="6848687"/>
            <a:ext cx="7880211" cy="1962959"/>
            <a:chOff x="0" y="0"/>
            <a:chExt cx="5056662" cy="125961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056662" cy="1259614"/>
            </a:xfrm>
            <a:custGeom>
              <a:avLst/>
              <a:gdLst/>
              <a:ahLst/>
              <a:cxnLst/>
              <a:rect r="r" b="b" t="t" l="l"/>
              <a:pathLst>
                <a:path h="1259614" w="5056662">
                  <a:moveTo>
                    <a:pt x="4932202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32202" y="0"/>
                  </a:lnTo>
                  <a:cubicBezTo>
                    <a:pt x="5000782" y="0"/>
                    <a:pt x="5056662" y="55880"/>
                    <a:pt x="5056662" y="124460"/>
                  </a:cubicBezTo>
                  <a:lnTo>
                    <a:pt x="5056662" y="1135154"/>
                  </a:lnTo>
                  <a:cubicBezTo>
                    <a:pt x="5056662" y="1203734"/>
                    <a:pt x="5000782" y="1259614"/>
                    <a:pt x="4932202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877536" y="7141268"/>
            <a:ext cx="3605523" cy="1377796"/>
            <a:chOff x="0" y="0"/>
            <a:chExt cx="4807364" cy="1837062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1642480"/>
              <a:ext cx="4807364" cy="1945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99"/>
                </a:lnSpc>
                <a:spcBef>
                  <a:spcPct val="0"/>
                </a:spcBef>
              </a:pP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-142875"/>
              <a:ext cx="4807364" cy="16328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330"/>
                </a:lnSpc>
                <a:spcBef>
                  <a:spcPct val="0"/>
                </a:spcBef>
              </a:pPr>
              <a:r>
                <a:rPr lang="en-US" sz="7378">
                  <a:solidFill>
                    <a:srgbClr val="FFFFFF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$ 190.8 K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776319" y="5785638"/>
            <a:ext cx="6574262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Not Churners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6396710" y="-331686"/>
            <a:ext cx="2151110" cy="2000532"/>
          </a:xfrm>
          <a:custGeom>
            <a:avLst/>
            <a:gdLst/>
            <a:ahLst/>
            <a:cxnLst/>
            <a:rect r="r" b="b" t="t" l="l"/>
            <a:pathLst>
              <a:path h="2000532" w="2151110">
                <a:moveTo>
                  <a:pt x="0" y="0"/>
                </a:moveTo>
                <a:lnTo>
                  <a:pt x="2151110" y="0"/>
                </a:lnTo>
                <a:lnTo>
                  <a:pt x="2151110" y="2000533"/>
                </a:lnTo>
                <a:lnTo>
                  <a:pt x="0" y="2000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2104" y="7698223"/>
            <a:ext cx="2151110" cy="2000532"/>
          </a:xfrm>
          <a:custGeom>
            <a:avLst/>
            <a:gdLst/>
            <a:ahLst/>
            <a:cxnLst/>
            <a:rect r="r" b="b" t="t" l="l"/>
            <a:pathLst>
              <a:path h="2000532" w="2151110">
                <a:moveTo>
                  <a:pt x="0" y="0"/>
                </a:moveTo>
                <a:lnTo>
                  <a:pt x="2151110" y="0"/>
                </a:lnTo>
                <a:lnTo>
                  <a:pt x="2151110" y="2000533"/>
                </a:lnTo>
                <a:lnTo>
                  <a:pt x="0" y="2000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156779" y="3796685"/>
            <a:ext cx="7253234" cy="2235712"/>
            <a:chOff x="0" y="0"/>
            <a:chExt cx="4654336" cy="1434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54336" cy="1434637"/>
            </a:xfrm>
            <a:custGeom>
              <a:avLst/>
              <a:gdLst/>
              <a:ahLst/>
              <a:cxnLst/>
              <a:rect r="r" b="b" t="t" l="l"/>
              <a:pathLst>
                <a:path h="1434637" w="4654336">
                  <a:moveTo>
                    <a:pt x="4529876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9876" y="0"/>
                  </a:lnTo>
                  <a:cubicBezTo>
                    <a:pt x="4598456" y="0"/>
                    <a:pt x="4654336" y="55880"/>
                    <a:pt x="4654336" y="124460"/>
                  </a:cubicBezTo>
                  <a:lnTo>
                    <a:pt x="4654336" y="1310177"/>
                  </a:lnTo>
                  <a:cubicBezTo>
                    <a:pt x="4654336" y="1378757"/>
                    <a:pt x="4598456" y="1434637"/>
                    <a:pt x="4529876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156779" y="5149113"/>
            <a:ext cx="7253234" cy="1962959"/>
            <a:chOff x="0" y="0"/>
            <a:chExt cx="4654336" cy="12596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654336" cy="1259614"/>
            </a:xfrm>
            <a:custGeom>
              <a:avLst/>
              <a:gdLst/>
              <a:ahLst/>
              <a:cxnLst/>
              <a:rect r="r" b="b" t="t" l="l"/>
              <a:pathLst>
                <a:path h="1259614" w="4654336">
                  <a:moveTo>
                    <a:pt x="4529876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9876" y="0"/>
                  </a:lnTo>
                  <a:cubicBezTo>
                    <a:pt x="4598456" y="0"/>
                    <a:pt x="4654336" y="55880"/>
                    <a:pt x="4654336" y="124460"/>
                  </a:cubicBezTo>
                  <a:lnTo>
                    <a:pt x="4654336" y="1135154"/>
                  </a:lnTo>
                  <a:cubicBezTo>
                    <a:pt x="4654336" y="1203734"/>
                    <a:pt x="4598456" y="1259614"/>
                    <a:pt x="4529876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814940" y="3776873"/>
            <a:ext cx="5811318" cy="1253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Total Not Churners Spend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334458" y="781504"/>
            <a:ext cx="2151110" cy="2000532"/>
          </a:xfrm>
          <a:custGeom>
            <a:avLst/>
            <a:gdLst/>
            <a:ahLst/>
            <a:cxnLst/>
            <a:rect r="r" b="b" t="t" l="l"/>
            <a:pathLst>
              <a:path h="2000532" w="2151110">
                <a:moveTo>
                  <a:pt x="0" y="0"/>
                </a:moveTo>
                <a:lnTo>
                  <a:pt x="2151110" y="0"/>
                </a:lnTo>
                <a:lnTo>
                  <a:pt x="2151110" y="2000533"/>
                </a:lnTo>
                <a:lnTo>
                  <a:pt x="0" y="2000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3796685"/>
            <a:ext cx="7253234" cy="2235712"/>
            <a:chOff x="0" y="0"/>
            <a:chExt cx="4654336" cy="14346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54336" cy="1434637"/>
            </a:xfrm>
            <a:custGeom>
              <a:avLst/>
              <a:gdLst/>
              <a:ahLst/>
              <a:cxnLst/>
              <a:rect r="r" b="b" t="t" l="l"/>
              <a:pathLst>
                <a:path h="1434637" w="4654336">
                  <a:moveTo>
                    <a:pt x="4529876" y="1434636"/>
                  </a:moveTo>
                  <a:lnTo>
                    <a:pt x="124460" y="1434636"/>
                  </a:lnTo>
                  <a:cubicBezTo>
                    <a:pt x="55880" y="1434636"/>
                    <a:pt x="0" y="1378757"/>
                    <a:pt x="0" y="13101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9876" y="0"/>
                  </a:lnTo>
                  <a:cubicBezTo>
                    <a:pt x="4598456" y="0"/>
                    <a:pt x="4654336" y="55880"/>
                    <a:pt x="4654336" y="124460"/>
                  </a:cubicBezTo>
                  <a:lnTo>
                    <a:pt x="4654336" y="1310177"/>
                  </a:lnTo>
                  <a:cubicBezTo>
                    <a:pt x="4654336" y="1378757"/>
                    <a:pt x="4598456" y="1434637"/>
                    <a:pt x="4529876" y="14346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5149113"/>
            <a:ext cx="7253234" cy="1962959"/>
            <a:chOff x="0" y="0"/>
            <a:chExt cx="4654336" cy="12596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54336" cy="1259614"/>
            </a:xfrm>
            <a:custGeom>
              <a:avLst/>
              <a:gdLst/>
              <a:ahLst/>
              <a:cxnLst/>
              <a:rect r="r" b="b" t="t" l="l"/>
              <a:pathLst>
                <a:path h="1259614" w="4654336">
                  <a:moveTo>
                    <a:pt x="4529876" y="1259613"/>
                  </a:moveTo>
                  <a:lnTo>
                    <a:pt x="124460" y="1259613"/>
                  </a:lnTo>
                  <a:cubicBezTo>
                    <a:pt x="55880" y="1259613"/>
                    <a:pt x="0" y="1203734"/>
                    <a:pt x="0" y="11351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9876" y="0"/>
                  </a:lnTo>
                  <a:cubicBezTo>
                    <a:pt x="4598456" y="0"/>
                    <a:pt x="4654336" y="55880"/>
                    <a:pt x="4654336" y="124460"/>
                  </a:cubicBezTo>
                  <a:lnTo>
                    <a:pt x="4654336" y="1135154"/>
                  </a:lnTo>
                  <a:cubicBezTo>
                    <a:pt x="4654336" y="1203734"/>
                    <a:pt x="4598456" y="1259614"/>
                    <a:pt x="4529876" y="1259614"/>
                  </a:cubicBezTo>
                  <a:close/>
                </a:path>
              </a:pathLst>
            </a:custGeom>
            <a:solidFill>
              <a:srgbClr val="0048CD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686861" y="4096374"/>
            <a:ext cx="5811318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Total Churners Spend</a:t>
            </a:r>
          </a:p>
        </p:txBody>
      </p:sp>
      <p:grpSp>
        <p:nvGrpSpPr>
          <p:cNvPr name="Group 15" id="15"/>
          <p:cNvGrpSpPr/>
          <p:nvPr/>
        </p:nvGrpSpPr>
        <p:grpSpPr>
          <a:xfrm rot="-10800000">
            <a:off x="16538985" y="8698490"/>
            <a:ext cx="720315" cy="720315"/>
            <a:chOff x="0" y="0"/>
            <a:chExt cx="960421" cy="960421"/>
          </a:xfrm>
        </p:grpSpPr>
        <p:sp>
          <p:nvSpPr>
            <p:cNvPr name="Freeform 16" id="16"/>
            <p:cNvSpPr/>
            <p:nvPr/>
          </p:nvSpPr>
          <p:spPr>
            <a:xfrm flipH="false" flipV="false" rot="-10800000">
              <a:off x="0" y="0"/>
              <a:ext cx="960421" cy="960421"/>
            </a:xfrm>
            <a:custGeom>
              <a:avLst/>
              <a:gdLst/>
              <a:ahLst/>
              <a:cxnLst/>
              <a:rect r="r" b="b" t="t" l="l"/>
              <a:pathLst>
                <a:path h="960421" w="960421">
                  <a:moveTo>
                    <a:pt x="0" y="0"/>
                  </a:moveTo>
                  <a:lnTo>
                    <a:pt x="960421" y="0"/>
                  </a:lnTo>
                  <a:lnTo>
                    <a:pt x="960421" y="960421"/>
                  </a:lnTo>
                  <a:lnTo>
                    <a:pt x="0" y="960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34750" y="234750"/>
              <a:ext cx="490920" cy="490920"/>
            </a:xfrm>
            <a:custGeom>
              <a:avLst/>
              <a:gdLst/>
              <a:ahLst/>
              <a:cxnLst/>
              <a:rect r="r" b="b" t="t" l="l"/>
              <a:pathLst>
                <a:path h="490920" w="490920">
                  <a:moveTo>
                    <a:pt x="0" y="0"/>
                  </a:moveTo>
                  <a:lnTo>
                    <a:pt x="490920" y="0"/>
                  </a:lnTo>
                  <a:lnTo>
                    <a:pt x="490920" y="490920"/>
                  </a:lnTo>
                  <a:lnTo>
                    <a:pt x="0" y="490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3038168" y="5376307"/>
            <a:ext cx="3108704" cy="1508571"/>
            <a:chOff x="0" y="0"/>
            <a:chExt cx="4144939" cy="2011428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1789756"/>
              <a:ext cx="4144939" cy="221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2"/>
                </a:lnSpc>
                <a:spcBef>
                  <a:spcPct val="0"/>
                </a:spcBef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152400"/>
              <a:ext cx="4144939" cy="1783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11"/>
                </a:lnSpc>
                <a:spcBef>
                  <a:spcPct val="0"/>
                </a:spcBef>
              </a:pPr>
              <a:r>
                <a:rPr lang="en-US" sz="8079">
                  <a:solidFill>
                    <a:srgbClr val="FFFFFF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$ 143 M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066494" y="5376307"/>
            <a:ext cx="3433804" cy="1508571"/>
            <a:chOff x="0" y="0"/>
            <a:chExt cx="4578405" cy="2011428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789756"/>
              <a:ext cx="4578405" cy="221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2"/>
                </a:lnSpc>
                <a:spcBef>
                  <a:spcPct val="0"/>
                </a:spcBef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152400"/>
              <a:ext cx="4578405" cy="1783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311"/>
                </a:lnSpc>
                <a:spcBef>
                  <a:spcPct val="0"/>
                </a:spcBef>
              </a:pPr>
              <a:r>
                <a:rPr lang="en-US" sz="8079">
                  <a:solidFill>
                    <a:srgbClr val="FFFFFF"/>
                  </a:solidFill>
                  <a:latin typeface="Berthold Block"/>
                  <a:ea typeface="Berthold Block"/>
                  <a:cs typeface="Berthold Block"/>
                  <a:sym typeface="Berthold Block"/>
                </a:rPr>
                <a:t>$ 145 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67437" y="1028700"/>
            <a:ext cx="9602578" cy="8581133"/>
          </a:xfrm>
          <a:custGeom>
            <a:avLst/>
            <a:gdLst/>
            <a:ahLst/>
            <a:cxnLst/>
            <a:rect r="r" b="b" t="t" l="l"/>
            <a:pathLst>
              <a:path h="8581133" w="9602578">
                <a:moveTo>
                  <a:pt x="0" y="0"/>
                </a:moveTo>
                <a:lnTo>
                  <a:pt x="9602578" y="0"/>
                </a:lnTo>
                <a:lnTo>
                  <a:pt x="9602578" y="8581133"/>
                </a:lnTo>
                <a:lnTo>
                  <a:pt x="0" y="85811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86" t="0" r="-632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29328"/>
            <a:ext cx="6820752" cy="177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392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A</a:t>
            </a:r>
            <a:r>
              <a:rPr lang="en-US" sz="3392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s you can see almost half of the Curners in the Young (18-29) group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81716"/>
            <a:ext cx="2193608" cy="114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816"/>
              </a:lnSpc>
              <a:spcBef>
                <a:spcPct val="0"/>
              </a:spcBef>
            </a:pPr>
            <a:r>
              <a:rPr lang="en-US" sz="8015" spc="-8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Age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97893" y="326874"/>
            <a:ext cx="1737370" cy="1615754"/>
          </a:xfrm>
          <a:custGeom>
            <a:avLst/>
            <a:gdLst/>
            <a:ahLst/>
            <a:cxnLst/>
            <a:rect r="r" b="b" t="t" l="l"/>
            <a:pathLst>
              <a:path h="1615754" w="1737370">
                <a:moveTo>
                  <a:pt x="0" y="0"/>
                </a:moveTo>
                <a:lnTo>
                  <a:pt x="1737370" y="0"/>
                </a:lnTo>
                <a:lnTo>
                  <a:pt x="1737370" y="1615755"/>
                </a:lnTo>
                <a:lnTo>
                  <a:pt x="0" y="161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749238"/>
            <a:ext cx="6385879" cy="2321124"/>
            <a:chOff x="0" y="0"/>
            <a:chExt cx="8514506" cy="309483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8514506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16"/>
                </a:lnSpc>
              </a:pPr>
              <a:r>
                <a:rPr lang="en-US" sz="8015" spc="-80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Gender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08064"/>
              <a:ext cx="7658055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5578473"/>
            <a:ext cx="6827257" cy="1153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8709" indent="-359354" lvl="1">
              <a:lnSpc>
                <a:spcPts val="4660"/>
              </a:lnSpc>
              <a:buFont typeface="Arial"/>
              <a:buChar char="•"/>
            </a:pPr>
            <a:r>
              <a:rPr lang="en-US" sz="3328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The most of churners are females customers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296463"/>
            <a:ext cx="6827257" cy="52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3834" indent="-346917" lvl="1">
              <a:lnSpc>
                <a:spcPts val="4499"/>
              </a:lnSpc>
              <a:spcBef>
                <a:spcPct val="0"/>
              </a:spcBef>
              <a:buFont typeface="Arial"/>
              <a:buChar char="•"/>
            </a:pPr>
            <a:r>
              <a:rPr lang="en-US" sz="3213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M</a:t>
            </a:r>
            <a:r>
              <a:rPr lang="en-US" sz="3213" strike="noStrike" u="none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ost of customers are Male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310276" y="1738235"/>
            <a:ext cx="7949024" cy="7520065"/>
          </a:xfrm>
          <a:custGeom>
            <a:avLst/>
            <a:gdLst/>
            <a:ahLst/>
            <a:cxnLst/>
            <a:rect r="r" b="b" t="t" l="l"/>
            <a:pathLst>
              <a:path h="7520065" w="7949024">
                <a:moveTo>
                  <a:pt x="0" y="0"/>
                </a:moveTo>
                <a:lnTo>
                  <a:pt x="7949024" y="0"/>
                </a:lnTo>
                <a:lnTo>
                  <a:pt x="7949024" y="7520065"/>
                </a:lnTo>
                <a:lnTo>
                  <a:pt x="0" y="75200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600" t="0" r="-960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939321" y="1186092"/>
            <a:ext cx="6827257" cy="56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3328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Customers Gender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97893" y="326874"/>
            <a:ext cx="1737370" cy="1615754"/>
          </a:xfrm>
          <a:custGeom>
            <a:avLst/>
            <a:gdLst/>
            <a:ahLst/>
            <a:cxnLst/>
            <a:rect r="r" b="b" t="t" l="l"/>
            <a:pathLst>
              <a:path h="1615754" w="1737370">
                <a:moveTo>
                  <a:pt x="0" y="0"/>
                </a:moveTo>
                <a:lnTo>
                  <a:pt x="1737370" y="0"/>
                </a:lnTo>
                <a:lnTo>
                  <a:pt x="1737370" y="1615755"/>
                </a:lnTo>
                <a:lnTo>
                  <a:pt x="0" y="161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749238"/>
            <a:ext cx="6385879" cy="2321124"/>
            <a:chOff x="0" y="0"/>
            <a:chExt cx="8514506" cy="309483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8514506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16"/>
                </a:lnSpc>
              </a:pPr>
              <a:r>
                <a:rPr lang="en-US" sz="8015" spc="-80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Gender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08064"/>
              <a:ext cx="7658055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5578473"/>
            <a:ext cx="6827257" cy="1153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8709" indent="-359354" lvl="1">
              <a:lnSpc>
                <a:spcPts val="4660"/>
              </a:lnSpc>
              <a:buFont typeface="Arial"/>
              <a:buChar char="•"/>
            </a:pPr>
            <a:r>
              <a:rPr lang="en-US" sz="3328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The most of churners are females customers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296463"/>
            <a:ext cx="6827257" cy="52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3834" indent="-346917" lvl="1">
              <a:lnSpc>
                <a:spcPts val="4499"/>
              </a:lnSpc>
              <a:spcBef>
                <a:spcPct val="0"/>
              </a:spcBef>
              <a:buFont typeface="Arial"/>
              <a:buChar char="•"/>
            </a:pPr>
            <a:r>
              <a:rPr lang="en-US" sz="3213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M</a:t>
            </a:r>
            <a:r>
              <a:rPr lang="en-US" sz="3213" strike="noStrike" u="none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ost of customers are Male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310276" y="1738235"/>
            <a:ext cx="7949024" cy="7520065"/>
          </a:xfrm>
          <a:custGeom>
            <a:avLst/>
            <a:gdLst/>
            <a:ahLst/>
            <a:cxnLst/>
            <a:rect r="r" b="b" t="t" l="l"/>
            <a:pathLst>
              <a:path h="7520065" w="7949024">
                <a:moveTo>
                  <a:pt x="0" y="0"/>
                </a:moveTo>
                <a:lnTo>
                  <a:pt x="7949024" y="0"/>
                </a:lnTo>
                <a:lnTo>
                  <a:pt x="7949024" y="7520065"/>
                </a:lnTo>
                <a:lnTo>
                  <a:pt x="0" y="75200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600" t="0" r="-960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1821407"/>
            <a:ext cx="8404899" cy="7436893"/>
          </a:xfrm>
          <a:custGeom>
            <a:avLst/>
            <a:gdLst/>
            <a:ahLst/>
            <a:cxnLst/>
            <a:rect r="r" b="b" t="t" l="l"/>
            <a:pathLst>
              <a:path h="7436893" w="8404899">
                <a:moveTo>
                  <a:pt x="0" y="0"/>
                </a:moveTo>
                <a:lnTo>
                  <a:pt x="8404899" y="0"/>
                </a:lnTo>
                <a:lnTo>
                  <a:pt x="8404899" y="7436893"/>
                </a:lnTo>
                <a:lnTo>
                  <a:pt x="0" y="74368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161" t="0" r="-7985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871160" y="1511259"/>
            <a:ext cx="6827257" cy="563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3328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Churn Gender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97893" y="326874"/>
            <a:ext cx="1737370" cy="1615754"/>
          </a:xfrm>
          <a:custGeom>
            <a:avLst/>
            <a:gdLst/>
            <a:ahLst/>
            <a:cxnLst/>
            <a:rect r="r" b="b" t="t" l="l"/>
            <a:pathLst>
              <a:path h="1615754" w="1737370">
                <a:moveTo>
                  <a:pt x="0" y="0"/>
                </a:moveTo>
                <a:lnTo>
                  <a:pt x="1737370" y="0"/>
                </a:lnTo>
                <a:lnTo>
                  <a:pt x="1737370" y="1615755"/>
                </a:lnTo>
                <a:lnTo>
                  <a:pt x="0" y="161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08855" y="5111696"/>
            <a:ext cx="2151110" cy="2000532"/>
          </a:xfrm>
          <a:custGeom>
            <a:avLst/>
            <a:gdLst/>
            <a:ahLst/>
            <a:cxnLst/>
            <a:rect r="r" b="b" t="t" l="l"/>
            <a:pathLst>
              <a:path h="2000532" w="2151110">
                <a:moveTo>
                  <a:pt x="0" y="0"/>
                </a:moveTo>
                <a:lnTo>
                  <a:pt x="2151110" y="0"/>
                </a:lnTo>
                <a:lnTo>
                  <a:pt x="2151110" y="2000533"/>
                </a:lnTo>
                <a:lnTo>
                  <a:pt x="0" y="200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89246" y="2725089"/>
            <a:ext cx="9849804" cy="5830154"/>
          </a:xfrm>
          <a:custGeom>
            <a:avLst/>
            <a:gdLst/>
            <a:ahLst/>
            <a:cxnLst/>
            <a:rect r="r" b="b" t="t" l="l"/>
            <a:pathLst>
              <a:path h="5830154" w="9849804">
                <a:moveTo>
                  <a:pt x="0" y="0"/>
                </a:moveTo>
                <a:lnTo>
                  <a:pt x="9849804" y="0"/>
                </a:lnTo>
                <a:lnTo>
                  <a:pt x="9849804" y="5830154"/>
                </a:lnTo>
                <a:lnTo>
                  <a:pt x="0" y="58301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19" t="-300" r="0" b="-30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38574" y="1328390"/>
            <a:ext cx="7150882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48CD"/>
                </a:solidFill>
                <a:latin typeface="Inknut Antiqua Medium"/>
                <a:ea typeface="Inknut Antiqua Medium"/>
                <a:cs typeface="Inknut Antiqua Medium"/>
                <a:sym typeface="Inknut Antiqua Medium"/>
              </a:rPr>
              <a:t>3%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1749238"/>
            <a:ext cx="7198628" cy="2321124"/>
            <a:chOff x="0" y="0"/>
            <a:chExt cx="9598170" cy="309483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76200"/>
              <a:ext cx="9598170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16"/>
                </a:lnSpc>
              </a:pPr>
              <a:r>
                <a:rPr lang="en-US" sz="8015" spc="-80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Support Calls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408064"/>
              <a:ext cx="8632717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3187816"/>
            <a:ext cx="6608652" cy="6070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There is an inverse relationship between customers who experience churn and customers who contact customer service. The more times the customer contacts, the more likely they are to experience churn.</a:t>
            </a:r>
          </a:p>
          <a:p>
            <a:pPr algn="ctr">
              <a:lnSpc>
                <a:spcPts val="4423"/>
              </a:lnSpc>
              <a:spcBef>
                <a:spcPct val="0"/>
              </a:spcBef>
            </a:pPr>
          </a:p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The percentage of churners increases as the number of calls increases.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8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89927" y="1690584"/>
            <a:ext cx="6669373" cy="7420182"/>
          </a:xfrm>
          <a:custGeom>
            <a:avLst/>
            <a:gdLst/>
            <a:ahLst/>
            <a:cxnLst/>
            <a:rect r="r" b="b" t="t" l="l"/>
            <a:pathLst>
              <a:path h="7420182" w="6669373">
                <a:moveTo>
                  <a:pt x="0" y="0"/>
                </a:moveTo>
                <a:lnTo>
                  <a:pt x="6669373" y="0"/>
                </a:lnTo>
                <a:lnTo>
                  <a:pt x="6669373" y="7420182"/>
                </a:lnTo>
                <a:lnTo>
                  <a:pt x="0" y="7420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71" t="0" r="-1087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749238"/>
            <a:ext cx="10135560" cy="2321124"/>
            <a:chOff x="0" y="0"/>
            <a:chExt cx="13514080" cy="309483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6200"/>
              <a:ext cx="13514080" cy="155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16"/>
                </a:lnSpc>
              </a:pPr>
              <a:r>
                <a:rPr lang="en-US" sz="8015" spc="-80">
                  <a:solidFill>
                    <a:srgbClr val="FFFFFF"/>
                  </a:solidFill>
                  <a:latin typeface="Muli Bold"/>
                  <a:ea typeface="Muli Bold"/>
                  <a:cs typeface="Muli Bold"/>
                  <a:sym typeface="Muli Bold"/>
                </a:rPr>
                <a:t>Subscribtion Type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08064"/>
              <a:ext cx="12154737" cy="686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51488" y="4361198"/>
            <a:ext cx="7150738" cy="203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2"/>
              </a:lnSpc>
              <a:spcBef>
                <a:spcPct val="0"/>
              </a:spcBef>
            </a:pPr>
            <a:r>
              <a:rPr lang="en-US" sz="2901" strike="noStrike" u="none">
                <a:solidFill>
                  <a:srgbClr val="FFFFFF"/>
                </a:solidFill>
                <a:latin typeface="Muli Regular Bold"/>
                <a:ea typeface="Muli Regular Bold"/>
                <a:cs typeface="Muli Regular Bold"/>
                <a:sym typeface="Muli Regular Bold"/>
              </a:rPr>
              <a:t>Almost half of customers with annual and quarterly contracts churn, but customers with monthly contracts all churn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DAGMPxC5_nk</dc:identifier>
  <dcterms:modified xsi:type="dcterms:W3CDTF">2011-08-01T06:04:30Z</dcterms:modified>
  <cp:revision>1</cp:revision>
  <dc:title>Blue and White Illustrative Technology Startup Investor Update Presentation</dc:title>
</cp:coreProperties>
</file>