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notesMasterIdLst>
    <p:notesMasterId r:id="rId20"/>
  </p:notesMasterIdLst>
  <p:handoutMasterIdLst>
    <p:handoutMasterId r:id="rId21"/>
  </p:handoutMasterIdLst>
  <p:sldIdLst>
    <p:sldId id="256" r:id="rId2"/>
    <p:sldId id="288" r:id="rId3"/>
    <p:sldId id="265" r:id="rId4"/>
    <p:sldId id="276" r:id="rId5"/>
    <p:sldId id="277" r:id="rId6"/>
    <p:sldId id="278" r:id="rId7"/>
    <p:sldId id="279" r:id="rId8"/>
    <p:sldId id="280" r:id="rId9"/>
    <p:sldId id="283" r:id="rId10"/>
    <p:sldId id="284" r:id="rId11"/>
    <p:sldId id="289" r:id="rId12"/>
    <p:sldId id="291" r:id="rId13"/>
    <p:sldId id="285" r:id="rId14"/>
    <p:sldId id="292" r:id="rId15"/>
    <p:sldId id="286" r:id="rId16"/>
    <p:sldId id="293" r:id="rId17"/>
    <p:sldId id="294" r:id="rId18"/>
    <p:sldId id="28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stafiz Fahim" initials="MF" lastIdx="1" clrIdx="0">
    <p:extLst>
      <p:ext uri="{19B8F6BF-5375-455C-9EA6-DF929625EA0E}">
        <p15:presenceInfo xmlns:p15="http://schemas.microsoft.com/office/powerpoint/2012/main" userId="c73ec40c21b8afe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3" autoAdjust="0"/>
    <p:restoredTop sz="94660"/>
  </p:normalViewPr>
  <p:slideViewPr>
    <p:cSldViewPr>
      <p:cViewPr varScale="1">
        <p:scale>
          <a:sx n="85" d="100"/>
          <a:sy n="85" d="100"/>
        </p:scale>
        <p:origin x="590" y="62"/>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1/31/2024</a:t>
            </a:fld>
            <a:endParaRPr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dirty="0"/>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1/31/2024</a:t>
            </a:fld>
            <a:endParaRPr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dirty="0"/>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D57F1E4F-1CFF-5643-939E-217C01CDF565}" type="slidenum">
              <a:rPr lang="en-US" smtClean="0"/>
              <a:pPr/>
              <a:t>‹#›</a:t>
            </a:fld>
            <a:endParaRPr lang="en-US" dirty="0"/>
          </a:p>
        </p:txBody>
      </p:sp>
      <p:sp>
        <p:nvSpPr>
          <p:cNvPr id="13" name="Rectangle 12">
            <a:extLst>
              <a:ext uri="{FF2B5EF4-FFF2-40B4-BE49-F238E27FC236}">
                <a16:creationId xmlns:a16="http://schemas.microsoft.com/office/drawing/2014/main" id="{7E5C091E-50DF-469B-B960-DFFD49B38624}"/>
              </a:ext>
            </a:extLst>
          </p:cNvPr>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A454739B-21D4-49A5-8CA2-9019521D033F}"/>
              </a:ext>
            </a:extLst>
          </p:cNvPr>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9343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7780645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9115978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1/31/2024</a:t>
            </a:fld>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673741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1/31/2024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6384877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61BEF0D-F0BB-DE4B-95CE-6DB70DBA9567}" type="datetimeFigureOut">
              <a:rPr lang="en-US" smtClean="0"/>
              <a:pPr/>
              <a:t>1/31/2024</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23154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CC0096-1860-4642-9CD2-0079EA5E7CD1}"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3132368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CC0096-1860-4642-9CD2-0079EA5E7CD1}" type="datetimeFigureOut">
              <a:rPr lang="en-US" smtClean="0"/>
              <a:t>1/31/2024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52129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CC0096-1860-4642-9CD2-0079EA5E7CD1}" type="datetimeFigureOut">
              <a:rPr lang="en-US" smtClean="0"/>
              <a:t>1/31/2024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1850772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CC0096-1860-4642-9CD2-0079EA5E7CD1}" type="datetimeFigureOut">
              <a:rPr lang="en-US" smtClean="0"/>
              <a:t>1/31/2024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2988484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t>1/31/2024</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dirty="0"/>
          </a:p>
        </p:txBody>
      </p:sp>
    </p:spTree>
    <p:extLst>
      <p:ext uri="{BB962C8B-B14F-4D97-AF65-F5344CB8AC3E}">
        <p14:creationId xmlns:p14="http://schemas.microsoft.com/office/powerpoint/2010/main" val="4074726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CC0096-1860-4642-9CD2-0079EA5E7CD1}" type="datetimeFigureOut">
              <a:rPr lang="en-US" smtClean="0"/>
              <a:pPr/>
              <a:t>1/31/2024</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635707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7CC0096-1860-4642-9CD2-0079EA5E7CD1}" type="datetimeFigureOut">
              <a:rPr lang="en-US" smtClean="0"/>
              <a:pPr/>
              <a:t>1/31/2024</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4">
                <a:duotone>
                  <a:schemeClr val="accent1">
                    <a:shade val="45000"/>
                    <a:satMod val="135000"/>
                  </a:schemeClr>
                  <a:prstClr val="white"/>
                </a:duotone>
                <a:extLst>
                  <a:ext uri="{BEBA8EAE-BF5A-486C-A8C5-ECC9F3942E4B}">
                    <a14:imgProps xmlns:a14="http://schemas.microsoft.com/office/drawing/2010/main">
                      <a14:imgLayer r:embed="rId1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E31375A4-56A4-47D6-9801-1991572033F7}" type="slidenum">
              <a:rPr lang="en-US" smtClean="0"/>
              <a:pPr/>
              <a:t>‹#›</a:t>
            </a:fld>
            <a:endParaRPr lang="en-US" dirty="0"/>
          </a:p>
        </p:txBody>
      </p:sp>
    </p:spTree>
    <p:extLst>
      <p:ext uri="{BB962C8B-B14F-4D97-AF65-F5344CB8AC3E}">
        <p14:creationId xmlns:p14="http://schemas.microsoft.com/office/powerpoint/2010/main" val="2303384552"/>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656" r:id="rId12"/>
  </p:sldLayoutIdLst>
  <p:txStyles>
    <p:titleStyle>
      <a:lvl1pPr algn="l" defTabSz="914400" rtl="0" eaLnBrk="1" latinLnBrk="0" hangingPunct="1">
        <a:lnSpc>
          <a:spcPct val="90000"/>
        </a:lnSpc>
        <a:spcBef>
          <a:spcPct val="0"/>
        </a:spcBef>
        <a:buNone/>
        <a:defRPr sz="5400" kern="1200" cap="all" baseline="0">
          <a:blipFill>
            <a:blip r:embed="rId16">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image" Target="../media/image7.jpg"/><Relationship Id="rId7"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g"/><Relationship Id="rId4" Type="http://schemas.openxmlformats.org/officeDocument/2006/relationships/image" Target="../media/image8.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4" name="Picture 3" descr="A green and white logo&#10;&#10;Description automatically generated with low confidence">
            <a:extLst>
              <a:ext uri="{FF2B5EF4-FFF2-40B4-BE49-F238E27FC236}">
                <a16:creationId xmlns:a16="http://schemas.microsoft.com/office/drawing/2014/main" id="{52EA41E5-1104-4339-ACA7-96E61C2D7AEC}"/>
              </a:ext>
            </a:extLst>
          </p:cNvPr>
          <p:cNvPicPr>
            <a:picLocks noChangeAspect="1"/>
          </p:cNvPicPr>
          <p:nvPr/>
        </p:nvPicPr>
        <p:blipFill>
          <a:blip r:embed="rId2"/>
          <a:stretch>
            <a:fillRect/>
          </a:stretch>
        </p:blipFill>
        <p:spPr>
          <a:xfrm>
            <a:off x="5410200" y="123111"/>
            <a:ext cx="1072201" cy="1150654"/>
          </a:xfrm>
          <a:prstGeom prst="rect">
            <a:avLst/>
          </a:prstGeom>
        </p:spPr>
      </p:pic>
      <p:sp>
        <p:nvSpPr>
          <p:cNvPr id="2" name="TextBox 1">
            <a:extLst>
              <a:ext uri="{FF2B5EF4-FFF2-40B4-BE49-F238E27FC236}">
                <a16:creationId xmlns:a16="http://schemas.microsoft.com/office/drawing/2014/main" id="{492FB8FB-9125-437C-9483-D8B25B37E384}"/>
              </a:ext>
            </a:extLst>
          </p:cNvPr>
          <p:cNvSpPr txBox="1"/>
          <p:nvPr/>
        </p:nvSpPr>
        <p:spPr>
          <a:xfrm>
            <a:off x="381000" y="1676400"/>
            <a:ext cx="11506200" cy="5262979"/>
          </a:xfrm>
          <a:prstGeom prst="rect">
            <a:avLst/>
          </a:prstGeom>
          <a:noFill/>
        </p:spPr>
        <p:txBody>
          <a:bodyPr wrap="square" rtlCol="0">
            <a:spAutoFit/>
          </a:bodyPr>
          <a:lstStyle/>
          <a:p>
            <a:pPr marL="0" marR="0" algn="ctr">
              <a:spcBef>
                <a:spcPts val="0"/>
              </a:spcBef>
              <a:spcAft>
                <a:spcPts val="0"/>
              </a:spcAft>
            </a:pPr>
            <a:r>
              <a:rPr lang="en-US" sz="1600" b="1" kern="1200" dirty="0" err="1">
                <a:effectLst/>
                <a:latin typeface="Calibri" panose="020F0502020204030204" pitchFamily="34" charset="0"/>
                <a:ea typeface="Times New Roman" panose="02020603050405020304" pitchFamily="18" charset="0"/>
              </a:rPr>
              <a:t>Ahsanullah</a:t>
            </a:r>
            <a:r>
              <a:rPr lang="en-US" sz="1600" b="1" kern="1200" dirty="0">
                <a:effectLst/>
                <a:latin typeface="Calibri" panose="020F0502020204030204" pitchFamily="34" charset="0"/>
                <a:ea typeface="Times New Roman" panose="02020603050405020304" pitchFamily="18" charset="0"/>
              </a:rPr>
              <a:t> University of Science and Technology </a:t>
            </a:r>
            <a:br>
              <a:rPr lang="en-US" sz="1600" kern="1200" dirty="0">
                <a:effectLst/>
                <a:latin typeface="Calibri" panose="020F0502020204030204" pitchFamily="34" charset="0"/>
                <a:ea typeface="Times New Roman" panose="02020603050405020304" pitchFamily="18" charset="0"/>
              </a:rPr>
            </a:br>
            <a:r>
              <a:rPr lang="en-US" sz="1600" kern="1200" dirty="0">
                <a:effectLst/>
                <a:latin typeface="Calibri" panose="020F0502020204030204" pitchFamily="34" charset="0"/>
                <a:ea typeface="Times New Roman" panose="02020603050405020304" pitchFamily="18" charset="0"/>
              </a:rPr>
              <a:t>Department of Computer Science &amp; Engineering</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b="1" kern="1200" dirty="0">
                <a:effectLst/>
                <a:latin typeface="Calibri" panose="020F0502020204030204" pitchFamily="34" charset="0"/>
                <a:ea typeface="Times New Roman" panose="02020603050405020304" pitchFamily="18" charset="0"/>
              </a:rPr>
              <a:t>Course Name: </a:t>
            </a:r>
            <a:r>
              <a:rPr lang="en-US" sz="1600" kern="1200" dirty="0">
                <a:effectLst/>
                <a:latin typeface="Calibri" panose="020F0502020204030204" pitchFamily="34" charset="0"/>
                <a:ea typeface="Times New Roman" panose="02020603050405020304" pitchFamily="18" charset="0"/>
              </a:rPr>
              <a:t>Microprocessors and Microcontroller Lab</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b="1" kern="1200" dirty="0">
                <a:effectLst/>
                <a:latin typeface="Calibri" panose="020F0502020204030204" pitchFamily="34" charset="0"/>
                <a:ea typeface="Times New Roman" panose="02020603050405020304" pitchFamily="18" charset="0"/>
              </a:rPr>
              <a:t>Semester: </a:t>
            </a:r>
            <a:r>
              <a:rPr lang="en-US" sz="1600" kern="1200" dirty="0">
                <a:effectLst/>
                <a:latin typeface="Calibri" panose="020F0502020204030204" pitchFamily="34" charset="0"/>
                <a:ea typeface="Times New Roman" panose="02020603050405020304" pitchFamily="18" charset="0"/>
              </a:rPr>
              <a:t>Spring 2023</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b="1" kern="1200" dirty="0">
                <a:effectLst/>
                <a:latin typeface="Calibri" panose="020F0502020204030204" pitchFamily="34" charset="0"/>
                <a:ea typeface="Times New Roman" panose="02020603050405020304" pitchFamily="18" charset="0"/>
              </a:rPr>
              <a:t>Course No: </a:t>
            </a:r>
            <a:r>
              <a:rPr lang="en-US" sz="1600" kern="1200" dirty="0">
                <a:effectLst/>
                <a:latin typeface="Calibri" panose="020F0502020204030204" pitchFamily="34" charset="0"/>
                <a:ea typeface="Times New Roman" panose="02020603050405020304" pitchFamily="18" charset="0"/>
              </a:rPr>
              <a:t>CSE3118</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dirty="0">
                <a:effectLst/>
                <a:latin typeface="Calibri" panose="020F050202020403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b="1" kern="1200" dirty="0">
                <a:effectLst/>
                <a:latin typeface="Calibri" panose="020F0502020204030204" pitchFamily="34" charset="0"/>
                <a:ea typeface="Times New Roman" panose="02020603050405020304" pitchFamily="18" charset="0"/>
              </a:rPr>
              <a:t>Project name: Automated Toll Collection System</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dirty="0">
                <a:effectLst/>
                <a:latin typeface="Calibri" panose="020F050202020403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b="1" kern="1200" dirty="0">
                <a:effectLst/>
                <a:latin typeface="Calibri" panose="020F0502020204030204" pitchFamily="34" charset="0"/>
                <a:ea typeface="Times New Roman" panose="02020603050405020304" pitchFamily="18" charset="0"/>
              </a:rPr>
              <a:t>Proposed to:</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a:effectLst/>
                <a:latin typeface="Calibri" panose="020F0502020204030204" pitchFamily="34" charset="0"/>
                <a:ea typeface="Times New Roman" panose="02020603050405020304" pitchFamily="18" charset="0"/>
              </a:rPr>
              <a:t>Prof. Dr. Md. Shamim Akhter, </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a:effectLst/>
                <a:latin typeface="Calibri" panose="020F0502020204030204" pitchFamily="34" charset="0"/>
                <a:ea typeface="Times New Roman" panose="02020603050405020304" pitchFamily="18" charset="0"/>
              </a:rPr>
              <a:t>Professor, AUST CSE</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err="1">
                <a:effectLst/>
                <a:latin typeface="Calibri" panose="020F0502020204030204" pitchFamily="34" charset="0"/>
                <a:ea typeface="Times New Roman" panose="02020603050405020304" pitchFamily="18" charset="0"/>
              </a:rPr>
              <a:t>Lomat</a:t>
            </a:r>
            <a:r>
              <a:rPr lang="en-US" sz="1600" kern="1200" dirty="0">
                <a:effectLst/>
                <a:latin typeface="Calibri" panose="020F0502020204030204" pitchFamily="34" charset="0"/>
                <a:ea typeface="Times New Roman" panose="02020603050405020304" pitchFamily="18" charset="0"/>
              </a:rPr>
              <a:t> Haider Chowdhury</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a:effectLst/>
                <a:latin typeface="Calibri" panose="020F0502020204030204" pitchFamily="34" charset="0"/>
                <a:ea typeface="Times New Roman" panose="02020603050405020304" pitchFamily="18" charset="0"/>
              </a:rPr>
              <a:t>Lecturer, AUST CSE</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err="1">
                <a:effectLst/>
                <a:latin typeface="Calibri" panose="020F0502020204030204" pitchFamily="34" charset="0"/>
                <a:ea typeface="Times New Roman" panose="02020603050405020304" pitchFamily="18" charset="0"/>
              </a:rPr>
              <a:t>Raiyan</a:t>
            </a:r>
            <a:r>
              <a:rPr lang="en-US" sz="1600" kern="1200" dirty="0">
                <a:effectLst/>
                <a:latin typeface="Calibri" panose="020F0502020204030204" pitchFamily="34" charset="0"/>
                <a:ea typeface="Times New Roman" panose="02020603050405020304" pitchFamily="18" charset="0"/>
              </a:rPr>
              <a:t> Jahangir</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a:effectLst/>
                <a:latin typeface="Calibri" panose="020F0502020204030204" pitchFamily="34" charset="0"/>
                <a:ea typeface="Times New Roman" panose="02020603050405020304" pitchFamily="18" charset="0"/>
              </a:rPr>
              <a:t>Lecturer, AUST CSE</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dirty="0">
                <a:effectLst/>
                <a:latin typeface="Calibri" panose="020F0502020204030204" pitchFamily="34" charset="0"/>
                <a:ea typeface="Times New Roman" panose="02020603050405020304" pitchFamily="18" charset="0"/>
              </a:rPr>
              <a:t> </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b="1" kern="1200" dirty="0">
                <a:effectLst/>
                <a:latin typeface="Calibri" panose="020F0502020204030204" pitchFamily="34" charset="0"/>
                <a:ea typeface="Times New Roman" panose="02020603050405020304" pitchFamily="18" charset="0"/>
              </a:rPr>
              <a:t>Proposed By:</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a:effectLst/>
                <a:latin typeface="Calibri" panose="020F0502020204030204" pitchFamily="34" charset="0"/>
                <a:ea typeface="Times New Roman" panose="02020603050405020304" pitchFamily="18" charset="0"/>
              </a:rPr>
              <a:t>Naeema Jannat, 20210104005</a:t>
            </a:r>
            <a:br>
              <a:rPr lang="en-US" sz="1600" kern="1200" dirty="0">
                <a:effectLst/>
                <a:latin typeface="Calibri" panose="020F0502020204030204" pitchFamily="34" charset="0"/>
                <a:ea typeface="Times New Roman" panose="02020603050405020304" pitchFamily="18" charset="0"/>
              </a:rPr>
            </a:br>
            <a:r>
              <a:rPr lang="en-US" sz="1600" kern="1200" dirty="0">
                <a:effectLst/>
                <a:latin typeface="Calibri" panose="020F0502020204030204" pitchFamily="34" charset="0"/>
                <a:ea typeface="Times New Roman" panose="02020603050405020304" pitchFamily="18" charset="0"/>
              </a:rPr>
              <a:t>Mostafiz Fahim, 20210104008</a:t>
            </a:r>
            <a:endParaRPr lang="en-US" sz="1600"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US" sz="1600" kern="1200" dirty="0" err="1">
                <a:effectLst/>
                <a:latin typeface="Calibri" panose="020F0502020204030204" pitchFamily="34" charset="0"/>
                <a:ea typeface="Times New Roman" panose="02020603050405020304" pitchFamily="18" charset="0"/>
              </a:rPr>
              <a:t>Asadut</a:t>
            </a:r>
            <a:r>
              <a:rPr lang="en-US" sz="1600" kern="1200" dirty="0">
                <a:effectLst/>
                <a:latin typeface="Calibri" panose="020F0502020204030204" pitchFamily="34" charset="0"/>
                <a:ea typeface="Times New Roman" panose="02020603050405020304" pitchFamily="18" charset="0"/>
              </a:rPr>
              <a:t> </a:t>
            </a:r>
            <a:r>
              <a:rPr lang="en-US" sz="1600" kern="1200" dirty="0" err="1">
                <a:effectLst/>
                <a:latin typeface="Calibri" panose="020F0502020204030204" pitchFamily="34" charset="0"/>
                <a:ea typeface="Times New Roman" panose="02020603050405020304" pitchFamily="18" charset="0"/>
              </a:rPr>
              <a:t>Jaman</a:t>
            </a:r>
            <a:r>
              <a:rPr lang="en-US" sz="1600" kern="1200" dirty="0">
                <a:effectLst/>
                <a:latin typeface="Calibri" panose="020F0502020204030204" pitchFamily="34" charset="0"/>
                <a:ea typeface="Times New Roman" panose="02020603050405020304" pitchFamily="18" charset="0"/>
              </a:rPr>
              <a:t>, 20210104009</a:t>
            </a:r>
            <a:endParaRPr lang="en-US" sz="1600" dirty="0">
              <a:effectLst/>
              <a:latin typeface="Times New Roman" panose="02020603050405020304" pitchFamily="18" charset="0"/>
              <a:ea typeface="Times New Roman" panose="02020603050405020304" pitchFamily="18" charset="0"/>
            </a:endParaRPr>
          </a:p>
          <a:p>
            <a:r>
              <a:rPr lang="en-US" sz="1600" kern="1200" dirty="0">
                <a:effectLst/>
                <a:latin typeface="Calibri" panose="020F0502020204030204" pitchFamily="34" charset="0"/>
                <a:ea typeface="Times New Roman" panose="02020603050405020304" pitchFamily="18" charset="0"/>
              </a:rPr>
              <a:t>					  					</a:t>
            </a:r>
            <a:r>
              <a:rPr lang="en-US" sz="1600" kern="1200" dirty="0" err="1">
                <a:effectLst/>
                <a:latin typeface="Calibri" panose="020F0502020204030204" pitchFamily="34" charset="0"/>
                <a:ea typeface="Times New Roman" panose="02020603050405020304" pitchFamily="18" charset="0"/>
              </a:rPr>
              <a:t>Sayeda</a:t>
            </a:r>
            <a:r>
              <a:rPr lang="en-US" sz="1600" kern="1200" dirty="0">
                <a:effectLst/>
                <a:latin typeface="Calibri" panose="020F0502020204030204" pitchFamily="34" charset="0"/>
                <a:ea typeface="Times New Roman" panose="02020603050405020304" pitchFamily="18" charset="0"/>
              </a:rPr>
              <a:t> </a:t>
            </a:r>
            <a:r>
              <a:rPr lang="en-US" sz="1600" kern="1200" dirty="0" err="1">
                <a:effectLst/>
                <a:latin typeface="Calibri" panose="020F0502020204030204" pitchFamily="34" charset="0"/>
                <a:ea typeface="Times New Roman" panose="02020603050405020304" pitchFamily="18" charset="0"/>
              </a:rPr>
              <a:t>Nimu</a:t>
            </a:r>
            <a:r>
              <a:rPr lang="en-US" sz="1600" kern="1200" dirty="0">
                <a:effectLst/>
                <a:latin typeface="Calibri" panose="020F0502020204030204" pitchFamily="34" charset="0"/>
                <a:ea typeface="Times New Roman" panose="02020603050405020304" pitchFamily="18" charset="0"/>
              </a:rPr>
              <a:t>, 20210104022</a:t>
            </a:r>
            <a:endParaRPr lang="en-US" sz="2800" dirty="0"/>
          </a:p>
        </p:txBody>
      </p:sp>
    </p:spTree>
    <p:extLst>
      <p:ext uri="{BB962C8B-B14F-4D97-AF65-F5344CB8AC3E}">
        <p14:creationId xmlns:p14="http://schemas.microsoft.com/office/powerpoint/2010/main" val="2424538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53BEF-0730-407A-BE74-B62A024D074C}"/>
              </a:ext>
            </a:extLst>
          </p:cNvPr>
          <p:cNvSpPr>
            <a:spLocks noGrp="1"/>
          </p:cNvSpPr>
          <p:nvPr>
            <p:ph type="title"/>
          </p:nvPr>
        </p:nvSpPr>
        <p:spPr>
          <a:xfrm>
            <a:off x="228600" y="152400"/>
            <a:ext cx="12039600" cy="2294405"/>
          </a:xfrm>
        </p:spPr>
        <p:txBody>
          <a:bodyPr>
            <a:normAutofit/>
          </a:bodyPr>
          <a:lstStyle/>
          <a:p>
            <a:pPr algn="l"/>
            <a:r>
              <a:rPr lang="en-US" sz="3600" b="1" i="0" dirty="0">
                <a:effectLst/>
                <a:latin typeface="Athelas" panose="02000503000000020003" pitchFamily="2" charset="77"/>
              </a:rPr>
              <a:t>Limitations</a:t>
            </a:r>
            <a:br>
              <a:rPr lang="en-US" b="1" i="0" dirty="0">
                <a:effectLst/>
                <a:latin typeface="Söhne"/>
              </a:rPr>
            </a:br>
            <a:br>
              <a:rPr lang="en-US" b="0" i="0" dirty="0">
                <a:solidFill>
                  <a:srgbClr val="374151"/>
                </a:solidFill>
                <a:effectLst/>
                <a:latin typeface="Söhne"/>
              </a:rPr>
            </a:br>
            <a:endParaRPr lang="en-US" dirty="0"/>
          </a:p>
        </p:txBody>
      </p:sp>
      <p:sp>
        <p:nvSpPr>
          <p:cNvPr id="3" name="Content Placeholder 2">
            <a:extLst>
              <a:ext uri="{FF2B5EF4-FFF2-40B4-BE49-F238E27FC236}">
                <a16:creationId xmlns:a16="http://schemas.microsoft.com/office/drawing/2014/main" id="{5A9D5808-C2F7-4994-BCA2-81DEBA7A538F}"/>
              </a:ext>
            </a:extLst>
          </p:cNvPr>
          <p:cNvSpPr>
            <a:spLocks noGrp="1"/>
          </p:cNvSpPr>
          <p:nvPr>
            <p:ph idx="1"/>
          </p:nvPr>
        </p:nvSpPr>
        <p:spPr>
          <a:xfrm>
            <a:off x="381000" y="1290077"/>
            <a:ext cx="6858000" cy="2667000"/>
          </a:xfrm>
        </p:spPr>
        <p:txBody>
          <a:bodyPr/>
          <a:lstStyle/>
          <a:p>
            <a:pPr lvl="0" fontAlgn="base"/>
            <a:r>
              <a:rPr lang="en-US" dirty="0"/>
              <a:t>We couldn’t use multiple RFID cards for multiple vehicles.</a:t>
            </a:r>
          </a:p>
          <a:p>
            <a:pPr lvl="0" fontAlgn="base"/>
            <a:r>
              <a:rPr lang="en-US" dirty="0"/>
              <a:t>Our keypad wasn’t working properly.</a:t>
            </a:r>
          </a:p>
          <a:p>
            <a:pPr lvl="0" fontAlgn="base"/>
            <a:r>
              <a:rPr lang="en-US" dirty="0"/>
              <a:t>We couldn’t use multiple LCD display for more user-friendly interface.</a:t>
            </a:r>
          </a:p>
          <a:p>
            <a:pPr marL="0" indent="0" algn="l">
              <a:spcBef>
                <a:spcPts val="600"/>
              </a:spcBef>
              <a:buNone/>
            </a:pPr>
            <a:endParaRPr lang="en-US" b="0" i="0" dirty="0">
              <a:solidFill>
                <a:schemeClr val="tx1"/>
              </a:solidFill>
              <a:effectLst/>
              <a:latin typeface="Söhne"/>
            </a:endParaRPr>
          </a:p>
          <a:p>
            <a:endParaRPr lang="en-US" dirty="0"/>
          </a:p>
        </p:txBody>
      </p:sp>
    </p:spTree>
    <p:extLst>
      <p:ext uri="{BB962C8B-B14F-4D97-AF65-F5344CB8AC3E}">
        <p14:creationId xmlns:p14="http://schemas.microsoft.com/office/powerpoint/2010/main" val="391488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96EE3-811C-15F9-B465-2EFF66EB20C7}"/>
              </a:ext>
            </a:extLst>
          </p:cNvPr>
          <p:cNvSpPr>
            <a:spLocks noGrp="1"/>
          </p:cNvSpPr>
          <p:nvPr>
            <p:ph type="title"/>
          </p:nvPr>
        </p:nvSpPr>
        <p:spPr>
          <a:xfrm>
            <a:off x="152400" y="-152400"/>
            <a:ext cx="10287000" cy="1219200"/>
          </a:xfrm>
        </p:spPr>
        <p:txBody>
          <a:bodyPr>
            <a:noAutofit/>
          </a:bodyPr>
          <a:lstStyle/>
          <a:p>
            <a:pPr marL="0" marR="0">
              <a:lnSpc>
                <a:spcPct val="107000"/>
              </a:lnSpc>
              <a:spcBef>
                <a:spcPts val="0"/>
              </a:spcBef>
              <a:spcAft>
                <a:spcPts val="1800"/>
              </a:spcAft>
            </a:pPr>
            <a:r>
              <a:rPr lang="en-US" sz="3600" b="1" kern="100" dirty="0">
                <a:effectLst/>
                <a:latin typeface="Calibri" panose="020F0502020204030204" pitchFamily="34" charset="0"/>
                <a:ea typeface="Calibri" panose="020F0502020204030204" pitchFamily="34" charset="0"/>
                <a:cs typeface="Times New Roman" panose="02020603050405020304" pitchFamily="18" charset="0"/>
              </a:rPr>
              <a:t>Challenges on the Project</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6B05B1-1C27-1E8F-4596-B4C787A4470F}"/>
              </a:ext>
            </a:extLst>
          </p:cNvPr>
          <p:cNvSpPr>
            <a:spLocks noGrp="1"/>
          </p:cNvSpPr>
          <p:nvPr>
            <p:ph idx="1"/>
          </p:nvPr>
        </p:nvSpPr>
        <p:spPr>
          <a:xfrm>
            <a:off x="304800" y="1524000"/>
            <a:ext cx="10058400" cy="3124200"/>
          </a:xfrm>
        </p:spPr>
        <p:txBody>
          <a:bodyPr>
            <a:normAutofit fontScale="92500" lnSpcReduction="20000"/>
          </a:bodyPr>
          <a:lstStyle/>
          <a:p>
            <a:pPr marL="342900" marR="0" lvl="0" indent="-342900" algn="just" fontAlgn="base">
              <a:lnSpc>
                <a:spcPct val="107000"/>
              </a:lnSpc>
              <a:spcBef>
                <a:spcPts val="0"/>
              </a:spcBef>
              <a:spcAft>
                <a:spcPts val="600"/>
              </a:spcAft>
              <a:buFont typeface="Symbol" panose="05050102010706020507" pitchFamily="18" charset="2"/>
              <a:buChar char=""/>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We have faced several problems while implementing the RFID sensor and card. Some cards weren’t working properly and sensor had some loose connection.</a:t>
            </a:r>
          </a:p>
          <a:p>
            <a:pPr marL="342900" marR="0" lvl="0" indent="-342900" algn="just" fontAlgn="base">
              <a:lnSpc>
                <a:spcPct val="107000"/>
              </a:lnSpc>
              <a:spcBef>
                <a:spcPts val="0"/>
              </a:spcBef>
              <a:spcAft>
                <a:spcPts val="600"/>
              </a:spcAft>
              <a:buFont typeface="Symbol" panose="05050102010706020507" pitchFamily="18" charset="2"/>
              <a:buChar char=""/>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We have faced problems while implementing the 16*2 LCD monitor. The backlight of the monitor was too high that we couldn’t see any output.</a:t>
            </a:r>
          </a:p>
          <a:p>
            <a:pPr marL="342900" marR="0" lvl="0" indent="-342900" algn="just" fontAlgn="base">
              <a:lnSpc>
                <a:spcPct val="107000"/>
              </a:lnSpc>
              <a:spcBef>
                <a:spcPts val="0"/>
              </a:spcBef>
              <a:spcAft>
                <a:spcPts val="600"/>
              </a:spcAft>
              <a:buFont typeface="Symbol" panose="05050102010706020507" pitchFamily="18" charset="2"/>
              <a:buChar char=""/>
            </a:pPr>
            <a:r>
              <a:rPr lang="en-US" sz="2600" kern="100" dirty="0">
                <a:effectLst/>
                <a:latin typeface="Calibri" panose="020F0502020204030204" pitchFamily="34" charset="0"/>
                <a:ea typeface="Calibri" panose="020F0502020204030204" pitchFamily="34" charset="0"/>
                <a:cs typeface="Times New Roman" panose="02020603050405020304" pitchFamily="18" charset="0"/>
              </a:rPr>
              <a:t>We have faced several problems while implementing the keyboard. We used a 4*4 matrix keyboard. We tried to short the row and columns and assign the keyboard in one pin. Unfortunately, that didn’t work.</a:t>
            </a:r>
          </a:p>
          <a:p>
            <a:endParaRPr lang="en-BD" dirty="0"/>
          </a:p>
        </p:txBody>
      </p:sp>
    </p:spTree>
    <p:extLst>
      <p:ext uri="{BB962C8B-B14F-4D97-AF65-F5344CB8AC3E}">
        <p14:creationId xmlns:p14="http://schemas.microsoft.com/office/powerpoint/2010/main" val="1912442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2240-4161-EC4A-EE9F-863403F837DE}"/>
              </a:ext>
            </a:extLst>
          </p:cNvPr>
          <p:cNvSpPr>
            <a:spLocks noGrp="1"/>
          </p:cNvSpPr>
          <p:nvPr>
            <p:ph type="title"/>
          </p:nvPr>
        </p:nvSpPr>
        <p:spPr>
          <a:xfrm>
            <a:off x="341489" y="152400"/>
            <a:ext cx="10363200" cy="1066800"/>
          </a:xfrm>
        </p:spPr>
        <p:txBody>
          <a:bodyPr>
            <a:noAutofit/>
          </a:bodyPr>
          <a:lstStyle/>
          <a:p>
            <a:pPr marL="0" marR="0">
              <a:spcBef>
                <a:spcPts val="0"/>
              </a:spcBef>
              <a:spcAft>
                <a:spcPts val="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Maximum Energy Efficiency</a:t>
            </a:r>
            <a:endParaRPr lang="en-US" sz="1800" dirty="0">
              <a:effectLst/>
              <a:latin typeface="Times New Roman" panose="02020603050405020304" pitchFamily="18" charset="0"/>
              <a:ea typeface="Times New Roman" panose="02020603050405020304" pitchFamily="18" charset="0"/>
            </a:endParaRPr>
          </a:p>
        </p:txBody>
      </p:sp>
      <p:sp>
        <p:nvSpPr>
          <p:cNvPr id="4" name="Content Placeholder 3">
            <a:extLst>
              <a:ext uri="{FF2B5EF4-FFF2-40B4-BE49-F238E27FC236}">
                <a16:creationId xmlns:a16="http://schemas.microsoft.com/office/drawing/2014/main" id="{08E13532-D29D-4946-85AE-82874554F564}"/>
              </a:ext>
            </a:extLst>
          </p:cNvPr>
          <p:cNvSpPr>
            <a:spLocks noGrp="1"/>
          </p:cNvSpPr>
          <p:nvPr>
            <p:ph idx="1"/>
          </p:nvPr>
        </p:nvSpPr>
        <p:spPr>
          <a:xfrm>
            <a:off x="646289" y="1295399"/>
            <a:ext cx="10058400" cy="5122333"/>
          </a:xfrm>
        </p:spPr>
        <p:txBody>
          <a:bodyPr>
            <a:normAutofit/>
          </a:bodyPr>
          <a:lstStyle/>
          <a:p>
            <a:pPr marL="0" marR="0" algn="just" fontAlgn="base">
              <a:lnSpc>
                <a:spcPct val="107000"/>
              </a:lnSpc>
              <a:spcBef>
                <a:spcPts val="0"/>
              </a:spcBef>
              <a:spcAft>
                <a:spcPts val="600"/>
              </a:spcAft>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Low-Power Sleep Mode:</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algn="just" fontAlgn="base">
              <a:lnSpc>
                <a:spcPct val="107000"/>
              </a:lnSpc>
              <a:spcBef>
                <a:spcPts val="0"/>
              </a:spcBef>
              <a:spcAft>
                <a:spcPts val="6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Implement a sleep mode during non-operational periods to minimize power consumption.</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600"/>
              </a:spcAft>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Energy-Efficient Components:</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algn="just" fontAlgn="base">
              <a:lnSpc>
                <a:spcPct val="107000"/>
              </a:lnSpc>
              <a:spcBef>
                <a:spcPts val="0"/>
              </a:spcBef>
              <a:spcAft>
                <a:spcPts val="6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Use sensors with low standby power to reduce continuous power consumption.</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algn="just" fontAlgn="base">
              <a:lnSpc>
                <a:spcPct val="107000"/>
              </a:lnSpc>
              <a:spcBef>
                <a:spcPts val="0"/>
              </a:spcBef>
              <a:spcAft>
                <a:spcPts val="6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Optimize the servo motor's power usage during barrier movements.</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600"/>
              </a:spcAft>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Renewable Energy Integration:</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algn="just" fontAlgn="base">
              <a:lnSpc>
                <a:spcPct val="107000"/>
              </a:lnSpc>
              <a:spcBef>
                <a:spcPts val="0"/>
              </a:spcBef>
              <a:spcAft>
                <a:spcPts val="6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Incorporate solar panels to harness renewable energy for powering the system.</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fontAlgn="base">
              <a:lnSpc>
                <a:spcPct val="107000"/>
              </a:lnSpc>
              <a:spcBef>
                <a:spcPts val="0"/>
              </a:spcBef>
              <a:spcAft>
                <a:spcPts val="600"/>
              </a:spcAft>
            </a:pPr>
            <a:r>
              <a:rPr lang="en-US" sz="2600" b="1" kern="100" dirty="0">
                <a:effectLst/>
                <a:latin typeface="Calibri" panose="020F0502020204030204" pitchFamily="34" charset="0"/>
                <a:ea typeface="Calibri" panose="020F0502020204030204" pitchFamily="34" charset="0"/>
                <a:cs typeface="Times New Roman" panose="02020603050405020304" pitchFamily="18" charset="0"/>
              </a:rPr>
              <a:t>Holistic Design:</a:t>
            </a:r>
            <a:endParaRPr lang="en-US" sz="1700" kern="100" dirty="0">
              <a:effectLst/>
              <a:latin typeface="Calibri" panose="020F0502020204030204" pitchFamily="34" charset="0"/>
              <a:ea typeface="Calibri" panose="020F0502020204030204" pitchFamily="34" charset="0"/>
              <a:cs typeface="Times New Roman" panose="02020603050405020304" pitchFamily="18" charset="0"/>
            </a:endParaRPr>
          </a:p>
          <a:p>
            <a:pPr marL="274320" lvl="1" algn="just" fontAlgn="base">
              <a:lnSpc>
                <a:spcPct val="107000"/>
              </a:lnSpc>
              <a:spcBef>
                <a:spcPts val="0"/>
              </a:spcBef>
              <a:spcAft>
                <a:spcPts val="600"/>
              </a:spcAft>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Take a comprehensive approach to energy-efficient design, considering both hardware and software optimizations.</a:t>
            </a:r>
            <a:endParaRPr lang="en-US" sz="15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50628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0" dur="500"/>
                                        <p:tgtEl>
                                          <p:spTgt spid="4">
                                            <p:txEl>
                                              <p:pRg st="1" end="1"/>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3" dur="500"/>
                                        <p:tgtEl>
                                          <p:spTgt spid="4">
                                            <p:txEl>
                                              <p:pRg st="2" end="2"/>
                                            </p:txEl>
                                          </p:spTgt>
                                        </p:tgtEl>
                                      </p:cBhvr>
                                    </p:animEffect>
                                  </p:childTnLst>
                                </p:cTn>
                              </p:par>
                              <p:par>
                                <p:cTn id="14" presetID="14"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randombar(horizontal)">
                                      <p:cBhvr>
                                        <p:cTn id="16" dur="500"/>
                                        <p:tgtEl>
                                          <p:spTgt spid="4">
                                            <p:txEl>
                                              <p:pRg st="3" end="3"/>
                                            </p:txEl>
                                          </p:spTgt>
                                        </p:tgtEl>
                                      </p:cBhvr>
                                    </p:animEffect>
                                  </p:childTnLst>
                                </p:cTn>
                              </p:par>
                              <p:par>
                                <p:cTn id="17" presetID="14"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9" dur="500"/>
                                        <p:tgtEl>
                                          <p:spTgt spid="4">
                                            <p:txEl>
                                              <p:pRg st="4" end="4"/>
                                            </p:txEl>
                                          </p:spTgt>
                                        </p:tgtEl>
                                      </p:cBhvr>
                                    </p:animEffect>
                                  </p:childTnLst>
                                </p:cTn>
                              </p:par>
                              <p:par>
                                <p:cTn id="20" presetID="14" presetClass="entr" presetSubtype="1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22" dur="500"/>
                                        <p:tgtEl>
                                          <p:spTgt spid="4">
                                            <p:txEl>
                                              <p:pRg st="5" end="5"/>
                                            </p:txEl>
                                          </p:spTgt>
                                        </p:tgtEl>
                                      </p:cBhvr>
                                    </p:animEffect>
                                  </p:childTnLst>
                                </p:cTn>
                              </p:par>
                              <p:par>
                                <p:cTn id="23" presetID="14" presetClass="entr" presetSubtype="1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5" dur="500"/>
                                        <p:tgtEl>
                                          <p:spTgt spid="4">
                                            <p:txEl>
                                              <p:pRg st="6" end="6"/>
                                            </p:txEl>
                                          </p:spTgt>
                                        </p:tgtEl>
                                      </p:cBhvr>
                                    </p:animEffect>
                                  </p:childTnLst>
                                </p:cTn>
                              </p:par>
                              <p:par>
                                <p:cTn id="26" presetID="14" presetClass="entr" presetSubtype="1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randombar(horizontal)">
                                      <p:cBhvr>
                                        <p:cTn id="28" dur="500"/>
                                        <p:tgtEl>
                                          <p:spTgt spid="4">
                                            <p:txEl>
                                              <p:pRg st="7" end="7"/>
                                            </p:txEl>
                                          </p:spTgt>
                                        </p:tgtEl>
                                      </p:cBhvr>
                                    </p:animEffect>
                                  </p:childTnLst>
                                </p:cTn>
                              </p:par>
                              <p:par>
                                <p:cTn id="29" presetID="14" presetClass="entr" presetSubtype="1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randombar(horizontal)">
                                      <p:cBhvr>
                                        <p:cTn id="31" dur="500"/>
                                        <p:tgtEl>
                                          <p:spTgt spid="4">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12EF56-5F68-46FF-8632-D94528461A7D}"/>
              </a:ext>
            </a:extLst>
          </p:cNvPr>
          <p:cNvSpPr>
            <a:spLocks noGrp="1"/>
          </p:cNvSpPr>
          <p:nvPr>
            <p:ph type="title"/>
          </p:nvPr>
        </p:nvSpPr>
        <p:spPr>
          <a:xfrm>
            <a:off x="304800" y="-57150"/>
            <a:ext cx="12039600" cy="1295400"/>
          </a:xfrm>
        </p:spPr>
        <p:txBody>
          <a:bodyPr>
            <a:normAutofit/>
          </a:bodyPr>
          <a:lstStyle/>
          <a:p>
            <a:pPr marL="0" marR="0">
              <a:spcBef>
                <a:spcPts val="0"/>
              </a:spcBef>
              <a:spcAft>
                <a:spcPts val="0"/>
              </a:spcAft>
            </a:pPr>
            <a:r>
              <a:rPr lang="en-US" sz="3600" b="1" dirty="0">
                <a:effectLst/>
                <a:latin typeface="Calibri" panose="020F0502020204030204" pitchFamily="34" charset="0"/>
                <a:ea typeface="Calibri" panose="020F0502020204030204" pitchFamily="34" charset="0"/>
                <a:cs typeface="Times New Roman" panose="02020603050405020304" pitchFamily="18" charset="0"/>
              </a:rPr>
              <a:t>Stakeholders</a:t>
            </a:r>
            <a:endParaRPr lang="en-US" sz="2000" dirty="0">
              <a:effectLst/>
              <a:latin typeface="Times New Roman" panose="02020603050405020304" pitchFamily="18" charset="0"/>
              <a:ea typeface="Times New Roman" panose="02020603050405020304" pitchFamily="18" charset="0"/>
            </a:endParaRPr>
          </a:p>
        </p:txBody>
      </p:sp>
      <p:sp>
        <p:nvSpPr>
          <p:cNvPr id="5" name="Content Placeholder 4">
            <a:extLst>
              <a:ext uri="{FF2B5EF4-FFF2-40B4-BE49-F238E27FC236}">
                <a16:creationId xmlns:a16="http://schemas.microsoft.com/office/drawing/2014/main" id="{D83069E6-95D1-4159-9DC0-4C9117E377AA}"/>
              </a:ext>
            </a:extLst>
          </p:cNvPr>
          <p:cNvSpPr>
            <a:spLocks noGrp="1"/>
          </p:cNvSpPr>
          <p:nvPr>
            <p:ph idx="1"/>
          </p:nvPr>
        </p:nvSpPr>
        <p:spPr>
          <a:xfrm>
            <a:off x="457200" y="1247775"/>
            <a:ext cx="10058400" cy="4050792"/>
          </a:xfrm>
        </p:spPr>
        <p:txBody>
          <a:bodyPr/>
          <a:lstStyle/>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Government Authorities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Toll Collection Agencies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Technology Suppliers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RFID Technology Providers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Servo Motor Manufacturers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Solar Power Solution Providers</a:t>
            </a:r>
            <a:endParaRPr lang="en-US"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159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 calcmode="lin" valueType="num">
                                      <p:cBhvr additive="base">
                                        <p:cTn id="1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 calcmode="lin" valueType="num">
                                      <p:cBhvr additive="base">
                                        <p:cTn id="15"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 calcmode="lin" valueType="num">
                                      <p:cBhvr additive="base">
                                        <p:cTn id="19"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 calcmode="lin" valueType="num">
                                      <p:cBhvr additive="base">
                                        <p:cTn id="23"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5">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 calcmode="lin" valueType="num">
                                      <p:cBhvr additive="base">
                                        <p:cTn id="2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1924F-C306-1166-6E07-675AE2348BAB}"/>
              </a:ext>
            </a:extLst>
          </p:cNvPr>
          <p:cNvSpPr>
            <a:spLocks noGrp="1"/>
          </p:cNvSpPr>
          <p:nvPr>
            <p:ph type="title"/>
          </p:nvPr>
        </p:nvSpPr>
        <p:spPr>
          <a:xfrm>
            <a:off x="152400" y="-228600"/>
            <a:ext cx="10439400" cy="1295400"/>
          </a:xfrm>
        </p:spPr>
        <p:txBody>
          <a:bodyPr>
            <a:noAutofit/>
          </a:bodyPr>
          <a:lstStyle/>
          <a:p>
            <a:pPr marL="0" marR="0">
              <a:spcBef>
                <a:spcPts val="0"/>
              </a:spcBef>
              <a:spcAft>
                <a:spcPts val="0"/>
              </a:spcAft>
            </a:pPr>
            <a:r>
              <a:rPr lang="en-US" sz="3200" b="1" dirty="0">
                <a:effectLst/>
                <a:latin typeface="Calibri" panose="020F0502020204030204" pitchFamily="34" charset="0"/>
                <a:ea typeface="Calibri" panose="020F0502020204030204" pitchFamily="34" charset="0"/>
                <a:cs typeface="Times New Roman" panose="02020603050405020304" pitchFamily="18" charset="0"/>
              </a:rPr>
              <a:t>Multidisciplinary Approach</a:t>
            </a:r>
            <a:endParaRPr lang="en-US" sz="18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B690E771-D7D1-19D3-E915-D6F43A2F4A3C}"/>
              </a:ext>
            </a:extLst>
          </p:cNvPr>
          <p:cNvSpPr>
            <a:spLocks noGrp="1"/>
          </p:cNvSpPr>
          <p:nvPr>
            <p:ph idx="1"/>
          </p:nvPr>
        </p:nvSpPr>
        <p:spPr>
          <a:xfrm>
            <a:off x="342900" y="1295400"/>
            <a:ext cx="10058400" cy="4050792"/>
          </a:xfrm>
        </p:spPr>
        <p:txBody>
          <a:bodyPr/>
          <a:lstStyle/>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Electrical and Electronics Engineering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Computer Science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Mechanical Engineering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Civil Engineering</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Environmental Science</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600"/>
              </a:spcAft>
              <a:buFont typeface="Symbol" panose="05050102010706020507" pitchFamily="18" charset="2"/>
              <a:buChar char=""/>
              <a:tabLst>
                <a:tab pos="457200" algn="l"/>
              </a:tabLst>
            </a:pPr>
            <a:r>
              <a:rPr lang="en-US" sz="2800" kern="100" dirty="0">
                <a:effectLst/>
                <a:latin typeface="Calibri" panose="020F0502020204030204" pitchFamily="34" charset="0"/>
                <a:ea typeface="Calibri" panose="020F0502020204030204" pitchFamily="34" charset="0"/>
                <a:cs typeface="Times New Roman" panose="02020603050405020304" pitchFamily="18" charset="0"/>
              </a:rPr>
              <a:t>Information Technology</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BD" dirty="0"/>
          </a:p>
        </p:txBody>
      </p:sp>
    </p:spTree>
    <p:extLst>
      <p:ext uri="{BB962C8B-B14F-4D97-AF65-F5344CB8AC3E}">
        <p14:creationId xmlns:p14="http://schemas.microsoft.com/office/powerpoint/2010/main" val="3834021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EE435-968F-49C7-BB02-19DB74A5401E}"/>
              </a:ext>
            </a:extLst>
          </p:cNvPr>
          <p:cNvSpPr>
            <a:spLocks noGrp="1"/>
          </p:cNvSpPr>
          <p:nvPr>
            <p:ph type="title"/>
          </p:nvPr>
        </p:nvSpPr>
        <p:spPr>
          <a:xfrm>
            <a:off x="179294" y="179294"/>
            <a:ext cx="10515600" cy="609600"/>
          </a:xfrm>
        </p:spPr>
        <p:txBody>
          <a:bodyPr>
            <a:normAutofit fontScale="90000"/>
          </a:bodyPr>
          <a:lstStyle/>
          <a:p>
            <a:pPr marL="0" marR="0">
              <a:spcBef>
                <a:spcPts val="0"/>
              </a:spcBef>
              <a:spcAft>
                <a:spcPts val="0"/>
              </a:spcAft>
            </a:pPr>
            <a:r>
              <a:rPr lang="en-US" sz="5400" b="1" dirty="0">
                <a:effectLst/>
                <a:latin typeface="Calibri" panose="020F0502020204030204" pitchFamily="34" charset="0"/>
                <a:ea typeface="Calibri" panose="020F0502020204030204" pitchFamily="34" charset="0"/>
                <a:cs typeface="Times New Roman" panose="02020603050405020304" pitchFamily="18" charset="0"/>
              </a:rPr>
              <a:t>Safety Norms</a:t>
            </a:r>
            <a:endParaRPr lang="en-US" sz="3600" dirty="0">
              <a:effectLst/>
              <a:latin typeface="Times New Roman" panose="02020603050405020304" pitchFamily="18" charset="0"/>
              <a:ea typeface="Times New Roman" panose="02020603050405020304" pitchFamily="18" charset="0"/>
            </a:endParaRPr>
          </a:p>
        </p:txBody>
      </p:sp>
      <p:sp>
        <p:nvSpPr>
          <p:cNvPr id="3" name="Content Placeholder 2">
            <a:extLst>
              <a:ext uri="{FF2B5EF4-FFF2-40B4-BE49-F238E27FC236}">
                <a16:creationId xmlns:a16="http://schemas.microsoft.com/office/drawing/2014/main" id="{1C8B1329-EA8C-4F32-BA3A-27CE0E4D35DF}"/>
              </a:ext>
            </a:extLst>
          </p:cNvPr>
          <p:cNvSpPr>
            <a:spLocks noGrp="1"/>
          </p:cNvSpPr>
          <p:nvPr>
            <p:ph idx="1"/>
          </p:nvPr>
        </p:nvSpPr>
        <p:spPr>
          <a:xfrm>
            <a:off x="457200" y="1066800"/>
            <a:ext cx="11506200" cy="4953000"/>
          </a:xfrm>
        </p:spPr>
        <p:txBody>
          <a:bodyPr/>
          <a:lstStyle/>
          <a:p>
            <a:r>
              <a:rPr lang="en-US" b="1" dirty="0"/>
              <a:t>Electrical Safety:</a:t>
            </a:r>
            <a:r>
              <a:rPr lang="en-US" dirty="0"/>
              <a:t> Implementation of standard electrical safety measures, including insulation and grounding, to reduce the risk of electric shock and fire hazards.</a:t>
            </a:r>
          </a:p>
          <a:p>
            <a:r>
              <a:rPr lang="en-US" b="1" dirty="0"/>
              <a:t>Mechanical Safety:</a:t>
            </a:r>
            <a:r>
              <a:rPr lang="en-US" dirty="0"/>
              <a:t> Ensuring the robustness of components and installations to prevent physical harm or system damage.</a:t>
            </a:r>
          </a:p>
          <a:p>
            <a:r>
              <a:rPr lang="en-US" b="1" dirty="0"/>
              <a:t>RFID Card Handling:</a:t>
            </a:r>
            <a:r>
              <a:rPr lang="en-US" dirty="0"/>
              <a:t> Educating users on the proper handling of RFID cards to prevent damage or corruption of card data.</a:t>
            </a:r>
          </a:p>
          <a:p>
            <a:r>
              <a:rPr lang="en-US" b="1" dirty="0"/>
              <a:t>Buzzer Use:</a:t>
            </a:r>
            <a:r>
              <a:rPr lang="en-US" dirty="0"/>
              <a:t> Setting appropriate sound levels for the buzzer to avoid discomfort or disturbances caused by excessive noise.</a:t>
            </a:r>
          </a:p>
          <a:p>
            <a:r>
              <a:rPr lang="en-US" b="1" dirty="0"/>
              <a:t>IR Sensor Usage:</a:t>
            </a:r>
            <a:r>
              <a:rPr lang="en-US" dirty="0"/>
              <a:t> Correct calibration and positioning of IR sensors to prevent false readings or failures in vehicle detection.</a:t>
            </a:r>
          </a:p>
        </p:txBody>
      </p:sp>
    </p:spTree>
    <p:extLst>
      <p:ext uri="{BB962C8B-B14F-4D97-AF65-F5344CB8AC3E}">
        <p14:creationId xmlns:p14="http://schemas.microsoft.com/office/powerpoint/2010/main" val="302710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89A2-2F63-471E-94F7-8823372E3BD8}"/>
              </a:ext>
            </a:extLst>
          </p:cNvPr>
          <p:cNvSpPr>
            <a:spLocks noGrp="1"/>
          </p:cNvSpPr>
          <p:nvPr>
            <p:ph type="title"/>
          </p:nvPr>
        </p:nvSpPr>
        <p:spPr>
          <a:xfrm>
            <a:off x="304800" y="152400"/>
            <a:ext cx="10058400" cy="1609344"/>
          </a:xfrm>
        </p:spPr>
        <p:txBody>
          <a:bodyPr>
            <a:normAutofit fontScale="90000"/>
          </a:bodyPr>
          <a:lstStyle/>
          <a:p>
            <a:pPr marL="0" marR="0" fontAlgn="base">
              <a:lnSpc>
                <a:spcPct val="107000"/>
              </a:lnSpc>
              <a:spcBef>
                <a:spcPts val="0"/>
              </a:spcBef>
              <a:spcAft>
                <a:spcPts val="600"/>
              </a:spcAft>
            </a:pPr>
            <a:r>
              <a:rPr lang="en-US" sz="4400" b="1" kern="100" dirty="0">
                <a:effectLst/>
                <a:latin typeface="+mn-lt"/>
                <a:ea typeface="Calibri" panose="020F0502020204030204" pitchFamily="34" charset="0"/>
                <a:cs typeface="Times New Roman" panose="02020603050405020304" pitchFamily="18" charset="0"/>
              </a:rPr>
              <a:t>Team Contribution</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graphicFrame>
        <p:nvGraphicFramePr>
          <p:cNvPr id="4" name="Content Placeholder 3">
            <a:extLst>
              <a:ext uri="{FF2B5EF4-FFF2-40B4-BE49-F238E27FC236}">
                <a16:creationId xmlns:a16="http://schemas.microsoft.com/office/drawing/2014/main" id="{3B5664A5-5244-425A-A7B6-9720A2D217BA}"/>
              </a:ext>
            </a:extLst>
          </p:cNvPr>
          <p:cNvGraphicFramePr>
            <a:graphicFrameLocks noGrp="1"/>
          </p:cNvGraphicFramePr>
          <p:nvPr>
            <p:ph idx="1"/>
            <p:extLst>
              <p:ext uri="{D42A27DB-BD31-4B8C-83A1-F6EECF244321}">
                <p14:modId xmlns:p14="http://schemas.microsoft.com/office/powerpoint/2010/main" val="3072373518"/>
              </p:ext>
            </p:extLst>
          </p:nvPr>
        </p:nvGraphicFramePr>
        <p:xfrm>
          <a:off x="990600" y="1905001"/>
          <a:ext cx="10363200" cy="3752645"/>
        </p:xfrm>
        <a:graphic>
          <a:graphicData uri="http://schemas.openxmlformats.org/drawingml/2006/table">
            <a:tbl>
              <a:tblPr firstRow="1" firstCol="1" bandRow="1">
                <a:tableStyleId>{5C22544A-7EE6-4342-B048-85BDC9FD1C3A}</a:tableStyleId>
              </a:tblPr>
              <a:tblGrid>
                <a:gridCol w="5181600">
                  <a:extLst>
                    <a:ext uri="{9D8B030D-6E8A-4147-A177-3AD203B41FA5}">
                      <a16:colId xmlns:a16="http://schemas.microsoft.com/office/drawing/2014/main" val="961981722"/>
                    </a:ext>
                  </a:extLst>
                </a:gridCol>
                <a:gridCol w="5181600">
                  <a:extLst>
                    <a:ext uri="{9D8B030D-6E8A-4147-A177-3AD203B41FA5}">
                      <a16:colId xmlns:a16="http://schemas.microsoft.com/office/drawing/2014/main" val="1286826005"/>
                    </a:ext>
                  </a:extLst>
                </a:gridCol>
              </a:tblGrid>
              <a:tr h="742882">
                <a:tc>
                  <a:txBody>
                    <a:bodyPr/>
                    <a:lstStyle/>
                    <a:p>
                      <a:pPr marL="0" marR="0" algn="ctr" fontAlgn="base">
                        <a:lnSpc>
                          <a:spcPct val="107000"/>
                        </a:lnSpc>
                        <a:spcBef>
                          <a:spcPts val="0"/>
                        </a:spcBef>
                        <a:spcAft>
                          <a:spcPts val="600"/>
                        </a:spcAft>
                      </a:pPr>
                      <a:r>
                        <a:rPr lang="en-US" sz="2800" kern="100" dirty="0">
                          <a:effectLst/>
                        </a:rPr>
                        <a:t>Team Member</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fontAlgn="base">
                        <a:lnSpc>
                          <a:spcPct val="107000"/>
                        </a:lnSpc>
                        <a:spcBef>
                          <a:spcPts val="0"/>
                        </a:spcBef>
                        <a:spcAft>
                          <a:spcPts val="600"/>
                        </a:spcAft>
                      </a:pPr>
                      <a:r>
                        <a:rPr lang="en-US" sz="2800" kern="100" dirty="0">
                          <a:effectLst/>
                        </a:rPr>
                        <a:t>Contribution</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68298299"/>
                  </a:ext>
                </a:extLst>
              </a:tr>
              <a:tr h="781117">
                <a:tc>
                  <a:txBody>
                    <a:bodyPr/>
                    <a:lstStyle/>
                    <a:p>
                      <a:pPr marL="0" marR="0" algn="ctr" fontAlgn="base">
                        <a:lnSpc>
                          <a:spcPct val="107000"/>
                        </a:lnSpc>
                        <a:spcBef>
                          <a:spcPts val="0"/>
                        </a:spcBef>
                        <a:spcAft>
                          <a:spcPts val="1200"/>
                        </a:spcAft>
                      </a:pPr>
                      <a:r>
                        <a:rPr lang="en-US" sz="2000" kern="100" dirty="0">
                          <a:effectLst/>
                        </a:rPr>
                        <a:t>Naeema </a:t>
                      </a:r>
                      <a:r>
                        <a:rPr lang="en-US" sz="2000" kern="100">
                          <a:effectLst/>
                        </a:rPr>
                        <a:t>Jannat (</a:t>
                      </a:r>
                      <a:r>
                        <a:rPr lang="en-US" sz="2000" kern="100" dirty="0">
                          <a:effectLst/>
                        </a:rPr>
                        <a:t>20210104005)</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fontAlgn="base">
                        <a:lnSpc>
                          <a:spcPct val="107000"/>
                        </a:lnSpc>
                        <a:spcBef>
                          <a:spcPts val="0"/>
                        </a:spcBef>
                        <a:spcAft>
                          <a:spcPts val="1200"/>
                        </a:spcAft>
                      </a:pPr>
                      <a:r>
                        <a:rPr lang="en-US" sz="2800" kern="100" dirty="0">
                          <a:effectLst/>
                        </a:rPr>
                        <a:t>20%</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67023480"/>
                  </a:ext>
                </a:extLst>
              </a:tr>
              <a:tr h="742882">
                <a:tc>
                  <a:txBody>
                    <a:bodyPr/>
                    <a:lstStyle/>
                    <a:p>
                      <a:pPr marL="0" marR="0" algn="ctr" fontAlgn="base">
                        <a:lnSpc>
                          <a:spcPct val="107000"/>
                        </a:lnSpc>
                        <a:spcBef>
                          <a:spcPts val="0"/>
                        </a:spcBef>
                        <a:spcAft>
                          <a:spcPts val="1200"/>
                        </a:spcAft>
                      </a:pPr>
                      <a:r>
                        <a:rPr lang="en-US" sz="2000" kern="100" dirty="0">
                          <a:effectLst/>
                        </a:rPr>
                        <a:t>Mostafiz Fahim (20210104008)</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fontAlgn="base">
                        <a:lnSpc>
                          <a:spcPct val="107000"/>
                        </a:lnSpc>
                        <a:spcBef>
                          <a:spcPts val="0"/>
                        </a:spcBef>
                        <a:spcAft>
                          <a:spcPts val="1200"/>
                        </a:spcAft>
                      </a:pPr>
                      <a:r>
                        <a:rPr lang="en-US" sz="2800" kern="100">
                          <a:effectLst/>
                        </a:rPr>
                        <a:t>30%</a:t>
                      </a:r>
                      <a:endParaRPr lang="en-US" sz="14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44518846"/>
                  </a:ext>
                </a:extLst>
              </a:tr>
              <a:tr h="742882">
                <a:tc>
                  <a:txBody>
                    <a:bodyPr/>
                    <a:lstStyle/>
                    <a:p>
                      <a:pPr marL="0" marR="0" algn="ctr" fontAlgn="base">
                        <a:lnSpc>
                          <a:spcPct val="107000"/>
                        </a:lnSpc>
                        <a:spcBef>
                          <a:spcPts val="0"/>
                        </a:spcBef>
                        <a:spcAft>
                          <a:spcPts val="1200"/>
                        </a:spcAft>
                      </a:pPr>
                      <a:r>
                        <a:rPr lang="en-US" sz="2000" kern="100" dirty="0" err="1">
                          <a:effectLst/>
                        </a:rPr>
                        <a:t>Asadut</a:t>
                      </a:r>
                      <a:r>
                        <a:rPr lang="en-US" sz="2000" kern="100" dirty="0">
                          <a:effectLst/>
                        </a:rPr>
                        <a:t> </a:t>
                      </a:r>
                      <a:r>
                        <a:rPr lang="en-US" sz="2000" kern="100" dirty="0" err="1">
                          <a:effectLst/>
                        </a:rPr>
                        <a:t>Jaman</a:t>
                      </a:r>
                      <a:r>
                        <a:rPr lang="en-US" sz="2000" kern="100" dirty="0">
                          <a:effectLst/>
                        </a:rPr>
                        <a:t> (20210104009)</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fontAlgn="base">
                        <a:lnSpc>
                          <a:spcPct val="107000"/>
                        </a:lnSpc>
                        <a:spcBef>
                          <a:spcPts val="0"/>
                        </a:spcBef>
                        <a:spcAft>
                          <a:spcPts val="1200"/>
                        </a:spcAft>
                      </a:pPr>
                      <a:r>
                        <a:rPr lang="en-US" sz="2800" kern="100" dirty="0">
                          <a:effectLst/>
                        </a:rPr>
                        <a:t>30%</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05066597"/>
                  </a:ext>
                </a:extLst>
              </a:tr>
              <a:tr h="742882">
                <a:tc>
                  <a:txBody>
                    <a:bodyPr/>
                    <a:lstStyle/>
                    <a:p>
                      <a:pPr marL="0" marR="0" algn="ctr" fontAlgn="base">
                        <a:lnSpc>
                          <a:spcPct val="107000"/>
                        </a:lnSpc>
                        <a:spcBef>
                          <a:spcPts val="0"/>
                        </a:spcBef>
                        <a:spcAft>
                          <a:spcPts val="1200"/>
                        </a:spcAft>
                      </a:pPr>
                      <a:r>
                        <a:rPr lang="en-US" sz="2000" kern="100" dirty="0" err="1">
                          <a:effectLst/>
                        </a:rPr>
                        <a:t>Sayeda</a:t>
                      </a:r>
                      <a:r>
                        <a:rPr lang="en-US" sz="2000" kern="100" dirty="0">
                          <a:effectLst/>
                        </a:rPr>
                        <a:t> </a:t>
                      </a:r>
                      <a:r>
                        <a:rPr lang="en-US" sz="2000" kern="100" dirty="0" err="1">
                          <a:effectLst/>
                        </a:rPr>
                        <a:t>Nimu</a:t>
                      </a:r>
                      <a:r>
                        <a:rPr lang="en-US" sz="2000" kern="100" dirty="0">
                          <a:effectLst/>
                        </a:rPr>
                        <a:t> (20210104022)</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fontAlgn="base">
                        <a:lnSpc>
                          <a:spcPct val="107000"/>
                        </a:lnSpc>
                        <a:spcBef>
                          <a:spcPts val="0"/>
                        </a:spcBef>
                        <a:spcAft>
                          <a:spcPts val="1200"/>
                        </a:spcAft>
                      </a:pPr>
                      <a:r>
                        <a:rPr lang="en-US" sz="2800" kern="100" dirty="0">
                          <a:effectLst/>
                        </a:rPr>
                        <a:t>20%</a:t>
                      </a:r>
                      <a:endParaRPr lang="en-US" sz="14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7624600"/>
                  </a:ext>
                </a:extLst>
              </a:tr>
            </a:tbl>
          </a:graphicData>
        </a:graphic>
      </p:graphicFrame>
    </p:spTree>
    <p:extLst>
      <p:ext uri="{BB962C8B-B14F-4D97-AF65-F5344CB8AC3E}">
        <p14:creationId xmlns:p14="http://schemas.microsoft.com/office/powerpoint/2010/main" val="2131631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6D9BB-139F-4389-B0A9-83214016336C}"/>
              </a:ext>
            </a:extLst>
          </p:cNvPr>
          <p:cNvSpPr>
            <a:spLocks noGrp="1"/>
          </p:cNvSpPr>
          <p:nvPr>
            <p:ph type="title"/>
          </p:nvPr>
        </p:nvSpPr>
        <p:spPr>
          <a:xfrm>
            <a:off x="304800" y="533400"/>
            <a:ext cx="10058400" cy="582168"/>
          </a:xfrm>
        </p:spPr>
        <p:txBody>
          <a:bodyPr>
            <a:normAutofit fontScale="90000"/>
          </a:bodyPr>
          <a:lstStyle/>
          <a:p>
            <a:pPr marL="0" marR="0" fontAlgn="base">
              <a:lnSpc>
                <a:spcPct val="107000"/>
              </a:lnSpc>
              <a:spcBef>
                <a:spcPts val="0"/>
              </a:spcBef>
              <a:spcAft>
                <a:spcPts val="600"/>
              </a:spcAft>
            </a:pPr>
            <a:r>
              <a:rPr lang="en-US" sz="5400" b="1" kern="100" dirty="0">
                <a:effectLst/>
                <a:latin typeface="Calibri" panose="020F0502020204030204" pitchFamily="34" charset="0"/>
                <a:ea typeface="Calibri" panose="020F0502020204030204" pitchFamily="34" charset="0"/>
                <a:cs typeface="Times New Roman" panose="02020603050405020304" pitchFamily="18" charset="0"/>
              </a:rPr>
              <a:t>Conclusion</a:t>
            </a:r>
            <a:br>
              <a:rPr lang="en-US" sz="32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45A1EBE-BD86-4AA8-847D-FF101A6E9822}"/>
              </a:ext>
            </a:extLst>
          </p:cNvPr>
          <p:cNvSpPr>
            <a:spLocks noGrp="1"/>
          </p:cNvSpPr>
          <p:nvPr>
            <p:ph idx="1"/>
          </p:nvPr>
        </p:nvSpPr>
        <p:spPr>
          <a:xfrm>
            <a:off x="1066800" y="1600200"/>
            <a:ext cx="10058400" cy="4050792"/>
          </a:xfrm>
        </p:spPr>
        <p:txBody>
          <a:bodyPr/>
          <a:lstStyle/>
          <a:p>
            <a:pPr marL="0" indent="0">
              <a:buNone/>
            </a:pPr>
            <a:r>
              <a:rPr lang="en-US" dirty="0"/>
              <a:t>The automatic toll collection system, integrating RFID, keypad, and servo motor technologies, marks a milestone in streamlining toll booth operations. Enhancing efficiency and user convenience, the project showcases the importance of ongoing maintenance and collaborative multidisciplinary efforts for sustained success and innovation in toll collection systems.</a:t>
            </a:r>
          </a:p>
          <a:p>
            <a:pPr marL="0" indent="0">
              <a:buNone/>
            </a:pPr>
            <a:endParaRPr lang="en-US" dirty="0"/>
          </a:p>
          <a:p>
            <a:pPr marL="0" indent="0">
              <a:buNone/>
            </a:pPr>
            <a:r>
              <a:rPr lang="en-US" dirty="0"/>
              <a:t>Our goal of this project was to implement an efficient and automated toll collection system using RFID technology, keypad input, and servo motor control. This system aims to enhance user convenience, reduce traffic congestion, and contribute to the modernization of toll booth operations.</a:t>
            </a:r>
          </a:p>
        </p:txBody>
      </p:sp>
    </p:spTree>
    <p:extLst>
      <p:ext uri="{BB962C8B-B14F-4D97-AF65-F5344CB8AC3E}">
        <p14:creationId xmlns:p14="http://schemas.microsoft.com/office/powerpoint/2010/main" val="413717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A1C4F-777D-491B-ABC6-BE7D9676CF2B}"/>
              </a:ext>
            </a:extLst>
          </p:cNvPr>
          <p:cNvSpPr>
            <a:spLocks noGrp="1"/>
          </p:cNvSpPr>
          <p:nvPr>
            <p:ph type="title"/>
          </p:nvPr>
        </p:nvSpPr>
        <p:spPr>
          <a:xfrm>
            <a:off x="1524000" y="2743200"/>
            <a:ext cx="9144000" cy="1143000"/>
          </a:xfrm>
        </p:spPr>
        <p:txBody>
          <a:bodyPr>
            <a:normAutofit/>
          </a:bodyPr>
          <a:lstStyle/>
          <a:p>
            <a:pPr algn="ctr"/>
            <a:r>
              <a:rPr lang="en-US" sz="4400" b="1" i="0" dirty="0">
                <a:effectLst/>
                <a:latin typeface="Söhne"/>
              </a:rPr>
              <a:t>Thank You</a:t>
            </a:r>
            <a:br>
              <a:rPr lang="en-US" b="1" i="0" dirty="0">
                <a:effectLst/>
                <a:latin typeface="Söhne"/>
              </a:rPr>
            </a:br>
            <a:r>
              <a:rPr lang="en-US" sz="2800" b="1" i="0" dirty="0">
                <a:solidFill>
                  <a:schemeClr val="tx1"/>
                </a:solidFill>
                <a:effectLst/>
                <a:latin typeface="Söhne"/>
              </a:rPr>
              <a:t>Do you have any question?</a:t>
            </a:r>
            <a:endParaRPr lang="en-US" dirty="0">
              <a:solidFill>
                <a:schemeClr val="tx1"/>
              </a:solidFill>
            </a:endParaRPr>
          </a:p>
        </p:txBody>
      </p:sp>
    </p:spTree>
    <p:extLst>
      <p:ext uri="{BB962C8B-B14F-4D97-AF65-F5344CB8AC3E}">
        <p14:creationId xmlns:p14="http://schemas.microsoft.com/office/powerpoint/2010/main" val="1606081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573481"/>
            <a:ext cx="10058400" cy="1711037"/>
          </a:xfrm>
        </p:spPr>
        <p:txBody>
          <a:bodyPr>
            <a:normAutofit/>
          </a:bodyPr>
          <a:lstStyle/>
          <a:p>
            <a:r>
              <a:rPr lang="en-US" sz="4000" dirty="0">
                <a:latin typeface="Söhne"/>
              </a:rPr>
              <a:t>Automated Toll Collection System</a:t>
            </a:r>
            <a:endParaRPr sz="4000" dirty="0">
              <a:latin typeface="Söhne"/>
            </a:endParaRPr>
          </a:p>
        </p:txBody>
      </p:sp>
      <p:sp>
        <p:nvSpPr>
          <p:cNvPr id="3" name="Subtitle 2"/>
          <p:cNvSpPr>
            <a:spLocks noGrp="1"/>
          </p:cNvSpPr>
          <p:nvPr>
            <p:ph type="subTitle" idx="1"/>
          </p:nvPr>
        </p:nvSpPr>
        <p:spPr>
          <a:xfrm>
            <a:off x="1066800" y="4572000"/>
            <a:ext cx="10058400" cy="1066800"/>
          </a:xfrm>
        </p:spPr>
        <p:txBody>
          <a:bodyPr>
            <a:noAutofit/>
          </a:bodyPr>
          <a:lstStyle/>
          <a:p>
            <a:r>
              <a:rPr lang="en-US" sz="2000" dirty="0"/>
              <a:t>Name:Naeema Jannat  ID:20210104005</a:t>
            </a:r>
          </a:p>
          <a:p>
            <a:r>
              <a:rPr lang="en-US" sz="2000" dirty="0"/>
              <a:t>Name:Mostafiz Fahim ID:20210104008</a:t>
            </a:r>
          </a:p>
          <a:p>
            <a:r>
              <a:rPr lang="en-US" sz="2000" dirty="0"/>
              <a:t>Name:Asadut Jaman   ID:20210104009</a:t>
            </a:r>
          </a:p>
          <a:p>
            <a:r>
              <a:rPr lang="en-US" sz="2000" dirty="0"/>
              <a:t>Name:Sayeda Nimu    ID:20210104022</a:t>
            </a:r>
            <a:endParaRPr sz="2000" dirty="0"/>
          </a:p>
        </p:txBody>
      </p:sp>
    </p:spTree>
    <p:extLst>
      <p:ext uri="{BB962C8B-B14F-4D97-AF65-F5344CB8AC3E}">
        <p14:creationId xmlns:p14="http://schemas.microsoft.com/office/powerpoint/2010/main" val="4108583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 calcmode="lin" valueType="num">
                                      <p:cBhvr additive="base">
                                        <p:cTn id="12"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0" end="0"/>
                                            </p:txEl>
                                          </p:spTgt>
                                        </p:tgtEl>
                                        <p:attrNameLst>
                                          <p:attrName>ppt_y</p:attrName>
                                        </p:attrNameLst>
                                      </p:cBhvr>
                                      <p:tavLst>
                                        <p:tav tm="0">
                                          <p:val>
                                            <p:strVal val="1+#ppt_h/2"/>
                                          </p:val>
                                        </p:tav>
                                        <p:tav tm="100000">
                                          <p:val>
                                            <p:strVal val="#ppt_y"/>
                                          </p:val>
                                        </p:tav>
                                      </p:tavLst>
                                    </p:anim>
                                  </p:childTnLst>
                                </p:cTn>
                              </p:par>
                              <p:par>
                                <p:cTn id="14" presetID="2" presetClass="entr" presetSubtype="4"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 calcmode="lin" valueType="num">
                                      <p:cBhvr additive="base">
                                        <p:cTn id="1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7"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8" presetID="2" presetClass="entr" presetSubtype="4" fill="hold" nodeType="with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anim calcmode="lin" valueType="num">
                                      <p:cBhvr additive="base">
                                        <p:cTn id="20"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2" end="2"/>
                                            </p:txEl>
                                          </p:spTgt>
                                        </p:tgtEl>
                                        <p:attrNameLst>
                                          <p:attrName>ppt_y</p:attrName>
                                        </p:attrNameLst>
                                      </p:cBhvr>
                                      <p:tavLst>
                                        <p:tav tm="0">
                                          <p:val>
                                            <p:strVal val="1+#ppt_h/2"/>
                                          </p:val>
                                        </p:tav>
                                        <p:tav tm="100000">
                                          <p:val>
                                            <p:strVal val="#ppt_y"/>
                                          </p:val>
                                        </p:tav>
                                      </p:tavLst>
                                    </p:anim>
                                  </p:childTnLst>
                                </p:cTn>
                              </p:par>
                              <p:par>
                                <p:cTn id="22" presetID="2" presetClass="entr" presetSubtype="4" fill="hold" nodeType="with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a:xfrm>
            <a:off x="233082" y="447675"/>
            <a:ext cx="10134600" cy="533400"/>
          </a:xfrm>
        </p:spPr>
        <p:txBody>
          <a:bodyPr>
            <a:normAutofit fontScale="90000"/>
          </a:bodyPr>
          <a:lstStyle/>
          <a:p>
            <a:r>
              <a:rPr lang="en-US" sz="4000" b="1" dirty="0">
                <a:latin typeface="+mn-lt"/>
              </a:rPr>
              <a:t>Objectives</a:t>
            </a:r>
            <a:br>
              <a:rPr lang="en-US" sz="2800" dirty="0"/>
            </a:br>
            <a:endParaRPr sz="2800" dirty="0"/>
          </a:p>
        </p:txBody>
      </p:sp>
      <p:sp>
        <p:nvSpPr>
          <p:cNvPr id="5" name="Title 12">
            <a:extLst>
              <a:ext uri="{FF2B5EF4-FFF2-40B4-BE49-F238E27FC236}">
                <a16:creationId xmlns:a16="http://schemas.microsoft.com/office/drawing/2014/main" id="{78910493-46FF-4FDC-B2BA-8B3EFC589BED}"/>
              </a:ext>
            </a:extLst>
          </p:cNvPr>
          <p:cNvSpPr txBox="1">
            <a:spLocks/>
          </p:cNvSpPr>
          <p:nvPr/>
        </p:nvSpPr>
        <p:spPr>
          <a:xfrm>
            <a:off x="457200" y="2057400"/>
            <a:ext cx="10134600" cy="53340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a:lstStyle>
          <a:p>
            <a:endParaRPr lang="en-US" sz="2800" dirty="0"/>
          </a:p>
        </p:txBody>
      </p:sp>
      <p:sp>
        <p:nvSpPr>
          <p:cNvPr id="6" name="Content Placeholder 13">
            <a:extLst>
              <a:ext uri="{FF2B5EF4-FFF2-40B4-BE49-F238E27FC236}">
                <a16:creationId xmlns:a16="http://schemas.microsoft.com/office/drawing/2014/main" id="{C084FD14-EAE3-4459-ABD0-5D899B019DFC}"/>
              </a:ext>
            </a:extLst>
          </p:cNvPr>
          <p:cNvSpPr txBox="1">
            <a:spLocks/>
          </p:cNvSpPr>
          <p:nvPr/>
        </p:nvSpPr>
        <p:spPr>
          <a:xfrm>
            <a:off x="233082" y="1295400"/>
            <a:ext cx="11501718" cy="44958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a:lstStyle>
          <a:p>
            <a:pPr algn="l">
              <a:buFont typeface="+mj-lt"/>
              <a:buAutoNum type="arabicPeriod"/>
            </a:pPr>
            <a:r>
              <a:rPr lang="en-US" sz="2000" b="1" i="0" dirty="0">
                <a:solidFill>
                  <a:schemeClr val="tx1"/>
                </a:solidFill>
                <a:effectLst/>
                <a:latin typeface="Söhne"/>
              </a:rPr>
              <a:t>Automation</a:t>
            </a:r>
            <a:r>
              <a:rPr lang="en-US" sz="2000" i="0" dirty="0">
                <a:solidFill>
                  <a:schemeClr val="tx1"/>
                </a:solidFill>
                <a:effectLst/>
                <a:latin typeface="Söhne"/>
              </a:rPr>
              <a:t>: Implement a fully automated toll collection system to streamline the traffic flow and reduce manual intervention.</a:t>
            </a:r>
          </a:p>
          <a:p>
            <a:pPr algn="l">
              <a:buFont typeface="+mj-lt"/>
              <a:buAutoNum type="arabicPeriod"/>
            </a:pPr>
            <a:r>
              <a:rPr lang="en-US" sz="2000" b="1" i="0" dirty="0">
                <a:solidFill>
                  <a:schemeClr val="tx1"/>
                </a:solidFill>
                <a:effectLst/>
                <a:latin typeface="Söhne"/>
              </a:rPr>
              <a:t>Efficiency</a:t>
            </a:r>
            <a:r>
              <a:rPr lang="en-US" sz="2000" i="0" dirty="0">
                <a:solidFill>
                  <a:schemeClr val="tx1"/>
                </a:solidFill>
                <a:effectLst/>
                <a:latin typeface="Söhne"/>
              </a:rPr>
              <a:t>: Improve efficiency in toll collection by leveraging RFID technology for quick and accurate identification of vehicles.</a:t>
            </a:r>
          </a:p>
          <a:p>
            <a:pPr algn="l">
              <a:buFont typeface="+mj-lt"/>
              <a:buAutoNum type="arabicPeriod"/>
            </a:pPr>
            <a:r>
              <a:rPr lang="en-US" sz="2000" b="1" i="0" dirty="0">
                <a:solidFill>
                  <a:schemeClr val="tx1"/>
                </a:solidFill>
                <a:effectLst/>
                <a:latin typeface="Söhne"/>
              </a:rPr>
              <a:t>Sustainability</a:t>
            </a:r>
            <a:r>
              <a:rPr lang="en-US" sz="2000" i="0" dirty="0">
                <a:solidFill>
                  <a:schemeClr val="tx1"/>
                </a:solidFill>
                <a:effectLst/>
                <a:latin typeface="Söhne"/>
              </a:rPr>
              <a:t>: Integrate sustainable practices, such as energy-efficient hardware and minimized environmental impact, into the design and development process.</a:t>
            </a:r>
          </a:p>
          <a:p>
            <a:pPr algn="l">
              <a:buFont typeface="+mj-lt"/>
              <a:buAutoNum type="arabicPeriod"/>
            </a:pPr>
            <a:r>
              <a:rPr lang="en-US" sz="2000" b="1" i="0" dirty="0">
                <a:solidFill>
                  <a:schemeClr val="tx1"/>
                </a:solidFill>
                <a:effectLst/>
                <a:latin typeface="Söhne"/>
              </a:rPr>
              <a:t>Multidisciplinary Approach</a:t>
            </a:r>
            <a:r>
              <a:rPr lang="en-US" sz="2000" i="0" dirty="0">
                <a:solidFill>
                  <a:schemeClr val="tx1"/>
                </a:solidFill>
                <a:effectLst/>
                <a:latin typeface="Söhne"/>
              </a:rPr>
              <a:t>: Embrace a multidisciplinary approach to address various aspects of hardware and software integration, user experience, and societal impact.</a:t>
            </a:r>
          </a:p>
          <a:p>
            <a:pPr algn="l">
              <a:buFont typeface="+mj-lt"/>
              <a:buAutoNum type="arabicPeriod"/>
            </a:pPr>
            <a:r>
              <a:rPr lang="en-US" sz="2000" b="1" i="0" dirty="0">
                <a:solidFill>
                  <a:schemeClr val="tx1"/>
                </a:solidFill>
                <a:effectLst/>
                <a:latin typeface="Söhne"/>
              </a:rPr>
              <a:t>Learning Opportunities</a:t>
            </a:r>
            <a:r>
              <a:rPr lang="en-US" sz="2000" i="0" dirty="0">
                <a:solidFill>
                  <a:schemeClr val="tx1"/>
                </a:solidFill>
                <a:effectLst/>
                <a:latin typeface="Söhne"/>
              </a:rPr>
              <a:t>: Provide a unique learning experience for computer science and engineering (CSE) students by exposing them to microcontrollers, electrical equipment, and embedded programming.</a:t>
            </a:r>
          </a:p>
        </p:txBody>
      </p:sp>
    </p:spTree>
    <p:extLst>
      <p:ext uri="{BB962C8B-B14F-4D97-AF65-F5344CB8AC3E}">
        <p14:creationId xmlns:p14="http://schemas.microsoft.com/office/powerpoint/2010/main" val="3042826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nodePh="1">
                                  <p:stCondLst>
                                    <p:cond delay="0"/>
                                  </p:stCondLst>
                                  <p:endCondLst>
                                    <p:cond evt="begin" delay="0">
                                      <p:tn val="5"/>
                                    </p:cond>
                                  </p:end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fade">
                                      <p:cBhvr>
                                        <p:cTn id="12" dur="500"/>
                                        <p:tgtEl>
                                          <p:spTgt spid="6">
                                            <p:txEl>
                                              <p:pRg st="0" end="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395EC-D368-4C36-9537-C57508BF51CD}"/>
              </a:ext>
            </a:extLst>
          </p:cNvPr>
          <p:cNvSpPr>
            <a:spLocks noGrp="1"/>
          </p:cNvSpPr>
          <p:nvPr>
            <p:ph type="title"/>
          </p:nvPr>
        </p:nvSpPr>
        <p:spPr>
          <a:xfrm>
            <a:off x="381000" y="304800"/>
            <a:ext cx="9144000" cy="609600"/>
          </a:xfrm>
        </p:spPr>
        <p:txBody>
          <a:bodyPr>
            <a:normAutofit fontScale="90000"/>
          </a:bodyPr>
          <a:lstStyle/>
          <a:p>
            <a:r>
              <a:rPr lang="en-US" dirty="0">
                <a:latin typeface="+mn-lt"/>
              </a:rPr>
              <a:t>Social Values</a:t>
            </a:r>
          </a:p>
        </p:txBody>
      </p:sp>
      <p:sp>
        <p:nvSpPr>
          <p:cNvPr id="3" name="Content Placeholder 2">
            <a:extLst>
              <a:ext uri="{FF2B5EF4-FFF2-40B4-BE49-F238E27FC236}">
                <a16:creationId xmlns:a16="http://schemas.microsoft.com/office/drawing/2014/main" id="{C802933D-F227-4789-B7E6-58E3DC030954}"/>
              </a:ext>
            </a:extLst>
          </p:cNvPr>
          <p:cNvSpPr>
            <a:spLocks noGrp="1"/>
          </p:cNvSpPr>
          <p:nvPr>
            <p:ph idx="1"/>
          </p:nvPr>
        </p:nvSpPr>
        <p:spPr>
          <a:xfrm>
            <a:off x="457200" y="1219200"/>
            <a:ext cx="11430000" cy="5334000"/>
          </a:xfrm>
        </p:spPr>
        <p:txBody>
          <a:bodyPr/>
          <a:lstStyle/>
          <a:p>
            <a:pPr>
              <a:buFont typeface="Arial" panose="020B0604020202020204" pitchFamily="34" charset="0"/>
              <a:buChar char="•"/>
            </a:pPr>
            <a:r>
              <a:rPr lang="en-US" b="1" dirty="0">
                <a:solidFill>
                  <a:srgbClr val="374151"/>
                </a:solidFill>
                <a:latin typeface="Söhne"/>
              </a:rPr>
              <a:t>Reduced Traffic Congestion:</a:t>
            </a:r>
            <a:r>
              <a:rPr lang="en-US" dirty="0">
                <a:solidFill>
                  <a:srgbClr val="374151"/>
                </a:solidFill>
                <a:latin typeface="Söhne"/>
              </a:rPr>
              <a:t> The system decreases congestion at toll booths, ensuring smoother traffic flow.</a:t>
            </a:r>
          </a:p>
          <a:p>
            <a:pPr>
              <a:buFont typeface="Arial" panose="020B0604020202020204" pitchFamily="34" charset="0"/>
              <a:buChar char="•"/>
            </a:pPr>
            <a:r>
              <a:rPr lang="en-US" b="1" dirty="0">
                <a:solidFill>
                  <a:srgbClr val="374151"/>
                </a:solidFill>
                <a:latin typeface="Söhne"/>
              </a:rPr>
              <a:t>Minimized Wait Times:</a:t>
            </a:r>
            <a:r>
              <a:rPr lang="en-US" dirty="0">
                <a:solidFill>
                  <a:srgbClr val="374151"/>
                </a:solidFill>
                <a:latin typeface="Söhne"/>
              </a:rPr>
              <a:t> Users experience shorter waiting periods, improving overall efficiency.</a:t>
            </a:r>
          </a:p>
          <a:p>
            <a:pPr>
              <a:buFont typeface="Arial" panose="020B0604020202020204" pitchFamily="34" charset="0"/>
              <a:buChar char="•"/>
            </a:pPr>
            <a:r>
              <a:rPr lang="en-US" b="1" dirty="0">
                <a:solidFill>
                  <a:srgbClr val="374151"/>
                </a:solidFill>
                <a:latin typeface="Söhne"/>
              </a:rPr>
              <a:t>Lower Fuel Consumption:</a:t>
            </a:r>
            <a:r>
              <a:rPr lang="en-US" dirty="0">
                <a:solidFill>
                  <a:srgbClr val="374151"/>
                </a:solidFill>
                <a:latin typeface="Söhne"/>
              </a:rPr>
              <a:t> Reduced wait times lead to lower fuel consumption and environmental impact.</a:t>
            </a:r>
          </a:p>
          <a:p>
            <a:pPr>
              <a:buFont typeface="Arial" panose="020B0604020202020204" pitchFamily="34" charset="0"/>
              <a:buChar char="•"/>
            </a:pPr>
            <a:r>
              <a:rPr lang="en-US" b="1" dirty="0">
                <a:solidFill>
                  <a:srgbClr val="374151"/>
                </a:solidFill>
                <a:latin typeface="Söhne"/>
              </a:rPr>
              <a:t>Decreased Vehicular Emissions:</a:t>
            </a:r>
            <a:r>
              <a:rPr lang="en-US" dirty="0">
                <a:solidFill>
                  <a:srgbClr val="374151"/>
                </a:solidFill>
                <a:latin typeface="Söhne"/>
              </a:rPr>
              <a:t> Efficiency improvements contribute to a reduction in harmful emissions.</a:t>
            </a:r>
          </a:p>
          <a:p>
            <a:pPr>
              <a:buFont typeface="Arial" panose="020B0604020202020204" pitchFamily="34" charset="0"/>
              <a:buChar char="•"/>
            </a:pPr>
            <a:r>
              <a:rPr lang="en-US" b="1" dirty="0">
                <a:solidFill>
                  <a:srgbClr val="374151"/>
                </a:solidFill>
                <a:latin typeface="Söhne"/>
              </a:rPr>
              <a:t>Environmental Friendliness:</a:t>
            </a:r>
            <a:r>
              <a:rPr lang="en-US" dirty="0">
                <a:solidFill>
                  <a:srgbClr val="374151"/>
                </a:solidFill>
                <a:latin typeface="Söhne"/>
              </a:rPr>
              <a:t> The project aligns with green initiatives by promoting sustainable transportation practices.</a:t>
            </a:r>
          </a:p>
          <a:p>
            <a:pPr>
              <a:buFont typeface="Arial" panose="020B0604020202020204" pitchFamily="34" charset="0"/>
              <a:buChar char="•"/>
            </a:pPr>
            <a:r>
              <a:rPr lang="en-US" b="1" dirty="0">
                <a:solidFill>
                  <a:srgbClr val="374151"/>
                </a:solidFill>
                <a:latin typeface="Söhne"/>
              </a:rPr>
              <a:t>Enhanced Road Safety:</a:t>
            </a:r>
            <a:r>
              <a:rPr lang="en-US" dirty="0">
                <a:solidFill>
                  <a:srgbClr val="374151"/>
                </a:solidFill>
                <a:latin typeface="Söhne"/>
              </a:rPr>
              <a:t> Automated transactions decrease the risk of accidents and improve overall safety.</a:t>
            </a:r>
          </a:p>
          <a:p>
            <a:pPr>
              <a:buFont typeface="Arial" panose="020B0604020202020204" pitchFamily="34" charset="0"/>
              <a:buChar char="•"/>
            </a:pPr>
            <a:r>
              <a:rPr lang="en-US" b="1" dirty="0">
                <a:solidFill>
                  <a:srgbClr val="374151"/>
                </a:solidFill>
                <a:latin typeface="Söhne"/>
              </a:rPr>
              <a:t>Stress Reduction for Drivers:</a:t>
            </a:r>
            <a:r>
              <a:rPr lang="en-US" dirty="0">
                <a:solidFill>
                  <a:srgbClr val="374151"/>
                </a:solidFill>
                <a:latin typeface="Söhne"/>
              </a:rPr>
              <a:t> Shorter wait times reduce stress and frustration for drivers.</a:t>
            </a:r>
          </a:p>
          <a:p>
            <a:pPr>
              <a:buFont typeface="Arial" panose="020B0604020202020204" pitchFamily="34" charset="0"/>
              <a:buChar char="•"/>
            </a:pPr>
            <a:r>
              <a:rPr lang="en-US" b="1" dirty="0">
                <a:solidFill>
                  <a:srgbClr val="374151"/>
                </a:solidFill>
                <a:latin typeface="Söhne"/>
              </a:rPr>
              <a:t>Contribution to Sustainable Transportation:</a:t>
            </a:r>
            <a:r>
              <a:rPr lang="en-US" dirty="0">
                <a:solidFill>
                  <a:srgbClr val="374151"/>
                </a:solidFill>
                <a:latin typeface="Söhne"/>
              </a:rPr>
              <a:t> The project supports the broader goal of creating eco-friendly transportation systems.</a:t>
            </a:r>
          </a:p>
          <a:p>
            <a:pPr>
              <a:buFont typeface="Arial" panose="020B0604020202020204" pitchFamily="34" charset="0"/>
              <a:buChar char="•"/>
            </a:pPr>
            <a:r>
              <a:rPr lang="en-US" b="1" dirty="0">
                <a:solidFill>
                  <a:srgbClr val="374151"/>
                </a:solidFill>
                <a:latin typeface="Söhne"/>
              </a:rPr>
              <a:t>Alignment with Smarter Urban Transportation Goals:</a:t>
            </a:r>
            <a:r>
              <a:rPr lang="en-US" dirty="0">
                <a:solidFill>
                  <a:srgbClr val="374151"/>
                </a:solidFill>
                <a:latin typeface="Söhne"/>
              </a:rPr>
              <a:t> The initiative falls in line with efforts to develop intelligent and efficient urban transportation networks.</a:t>
            </a:r>
          </a:p>
          <a:p>
            <a:endParaRPr lang="en-US" dirty="0"/>
          </a:p>
        </p:txBody>
      </p:sp>
    </p:spTree>
    <p:extLst>
      <p:ext uri="{BB962C8B-B14F-4D97-AF65-F5344CB8AC3E}">
        <p14:creationId xmlns:p14="http://schemas.microsoft.com/office/powerpoint/2010/main" val="1123203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fade">
                                      <p:cBhvr>
                                        <p:cTn id="25" dur="500"/>
                                        <p:tgtEl>
                                          <p:spTgt spid="3">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fade">
                                      <p:cBhvr>
                                        <p:cTn id="28" dur="500"/>
                                        <p:tgtEl>
                                          <p:spTgt spid="3">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8E41C-9A40-46FB-AA30-BA6F7EC08104}"/>
              </a:ext>
            </a:extLst>
          </p:cNvPr>
          <p:cNvSpPr>
            <a:spLocks noGrp="1"/>
          </p:cNvSpPr>
          <p:nvPr>
            <p:ph type="title"/>
          </p:nvPr>
        </p:nvSpPr>
        <p:spPr>
          <a:xfrm>
            <a:off x="76200" y="76200"/>
            <a:ext cx="12115800" cy="762000"/>
          </a:xfrm>
        </p:spPr>
        <p:txBody>
          <a:bodyPr>
            <a:normAutofit fontScale="90000"/>
          </a:bodyPr>
          <a:lstStyle/>
          <a:p>
            <a:r>
              <a:rPr lang="en-US" dirty="0">
                <a:latin typeface="+mn-lt"/>
              </a:rPr>
              <a:t>Components</a:t>
            </a:r>
          </a:p>
        </p:txBody>
      </p:sp>
      <p:sp>
        <p:nvSpPr>
          <p:cNvPr id="3" name="Content Placeholder 2">
            <a:extLst>
              <a:ext uri="{FF2B5EF4-FFF2-40B4-BE49-F238E27FC236}">
                <a16:creationId xmlns:a16="http://schemas.microsoft.com/office/drawing/2014/main" id="{1B84E027-3209-47F6-BDCF-B91A4B872743}"/>
              </a:ext>
            </a:extLst>
          </p:cNvPr>
          <p:cNvSpPr>
            <a:spLocks noGrp="1"/>
          </p:cNvSpPr>
          <p:nvPr>
            <p:ph idx="1"/>
          </p:nvPr>
        </p:nvSpPr>
        <p:spPr>
          <a:xfrm>
            <a:off x="381000" y="1219200"/>
            <a:ext cx="11658600" cy="5486400"/>
          </a:xfrm>
        </p:spPr>
        <p:txBody>
          <a:bodyPr>
            <a:normAutofit/>
          </a:bodyPr>
          <a:lstStyle/>
          <a:p>
            <a:endParaRPr lang="en-US" b="1" i="0" dirty="0">
              <a:effectLst/>
              <a:latin typeface="Söhne"/>
            </a:endParaRPr>
          </a:p>
          <a:p>
            <a:endParaRPr lang="en-US" dirty="0"/>
          </a:p>
        </p:txBody>
      </p:sp>
      <p:pic>
        <p:nvPicPr>
          <p:cNvPr id="4" name="Picture 3">
            <a:extLst>
              <a:ext uri="{FF2B5EF4-FFF2-40B4-BE49-F238E27FC236}">
                <a16:creationId xmlns:a16="http://schemas.microsoft.com/office/drawing/2014/main" id="{07D2B1FD-77A3-4BC2-9717-E5015C65CD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4113" y="972060"/>
            <a:ext cx="2765999" cy="247218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5" name="Picture 4">
            <a:extLst>
              <a:ext uri="{FF2B5EF4-FFF2-40B4-BE49-F238E27FC236}">
                <a16:creationId xmlns:a16="http://schemas.microsoft.com/office/drawing/2014/main" id="{E94AB156-6AFD-4CC2-831E-C4A7C9B41D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9290" y="4495800"/>
            <a:ext cx="1828801" cy="17574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6" name="Picture 5">
            <a:extLst>
              <a:ext uri="{FF2B5EF4-FFF2-40B4-BE49-F238E27FC236}">
                <a16:creationId xmlns:a16="http://schemas.microsoft.com/office/drawing/2014/main" id="{12616BBB-5737-489A-AD4C-05B67D5ACB8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741500" y="866090"/>
            <a:ext cx="2667000" cy="2562910"/>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7" name="Picture 6">
            <a:extLst>
              <a:ext uri="{FF2B5EF4-FFF2-40B4-BE49-F238E27FC236}">
                <a16:creationId xmlns:a16="http://schemas.microsoft.com/office/drawing/2014/main" id="{6065DDA2-66B2-4C3F-8B44-837160EB229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36633" y="4495800"/>
            <a:ext cx="1828800" cy="17574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8" name="Picture 7">
            <a:extLst>
              <a:ext uri="{FF2B5EF4-FFF2-40B4-BE49-F238E27FC236}">
                <a16:creationId xmlns:a16="http://schemas.microsoft.com/office/drawing/2014/main" id="{288F7F0A-D864-412B-ABD2-F2457977D97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781254" y="4495800"/>
            <a:ext cx="1882588" cy="1757424"/>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9" name="Picture 8">
            <a:extLst>
              <a:ext uri="{FF2B5EF4-FFF2-40B4-BE49-F238E27FC236}">
                <a16:creationId xmlns:a16="http://schemas.microsoft.com/office/drawing/2014/main" id="{724DE91C-9652-4036-BF4B-B70272A52E1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4874175" y="924904"/>
            <a:ext cx="3032312" cy="250409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pic>
        <p:nvPicPr>
          <p:cNvPr id="11" name="Picture 10">
            <a:extLst>
              <a:ext uri="{FF2B5EF4-FFF2-40B4-BE49-F238E27FC236}">
                <a16:creationId xmlns:a16="http://schemas.microsoft.com/office/drawing/2014/main" id="{338124A1-80D9-4789-B8AC-1E7D3454D5C7}"/>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57446" y="4495800"/>
            <a:ext cx="1763367" cy="1763367"/>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12" name="TextBox 11">
            <a:extLst>
              <a:ext uri="{FF2B5EF4-FFF2-40B4-BE49-F238E27FC236}">
                <a16:creationId xmlns:a16="http://schemas.microsoft.com/office/drawing/2014/main" id="{48685778-97DA-455E-BF93-14A228A37791}"/>
              </a:ext>
            </a:extLst>
          </p:cNvPr>
          <p:cNvSpPr txBox="1"/>
          <p:nvPr/>
        </p:nvSpPr>
        <p:spPr>
          <a:xfrm>
            <a:off x="9677400" y="6315698"/>
            <a:ext cx="1253869" cy="369332"/>
          </a:xfrm>
          <a:prstGeom prst="rect">
            <a:avLst/>
          </a:prstGeom>
          <a:noFill/>
        </p:spPr>
        <p:txBody>
          <a:bodyPr wrap="none" rtlCol="0">
            <a:spAutoFit/>
          </a:bodyPr>
          <a:lstStyle/>
          <a:p>
            <a:r>
              <a:rPr lang="en-US" dirty="0"/>
              <a:t>Lcd display</a:t>
            </a:r>
          </a:p>
        </p:txBody>
      </p:sp>
      <p:sp>
        <p:nvSpPr>
          <p:cNvPr id="13" name="TextBox 12">
            <a:extLst>
              <a:ext uri="{FF2B5EF4-FFF2-40B4-BE49-F238E27FC236}">
                <a16:creationId xmlns:a16="http://schemas.microsoft.com/office/drawing/2014/main" id="{0FE8C219-A60A-4804-8AC6-71A20A1B729F}"/>
              </a:ext>
            </a:extLst>
          </p:cNvPr>
          <p:cNvSpPr txBox="1"/>
          <p:nvPr/>
        </p:nvSpPr>
        <p:spPr>
          <a:xfrm>
            <a:off x="9617182" y="3467509"/>
            <a:ext cx="915635" cy="369332"/>
          </a:xfrm>
          <a:prstGeom prst="rect">
            <a:avLst/>
          </a:prstGeom>
          <a:noFill/>
        </p:spPr>
        <p:txBody>
          <a:bodyPr wrap="none" rtlCol="0">
            <a:spAutoFit/>
          </a:bodyPr>
          <a:lstStyle/>
          <a:p>
            <a:r>
              <a:rPr lang="en-US" dirty="0"/>
              <a:t>Keypad</a:t>
            </a:r>
          </a:p>
        </p:txBody>
      </p:sp>
      <p:sp>
        <p:nvSpPr>
          <p:cNvPr id="14" name="TextBox 13">
            <a:extLst>
              <a:ext uri="{FF2B5EF4-FFF2-40B4-BE49-F238E27FC236}">
                <a16:creationId xmlns:a16="http://schemas.microsoft.com/office/drawing/2014/main" id="{2D491A8C-2C4A-4A10-9284-6060D11E2FC1}"/>
              </a:ext>
            </a:extLst>
          </p:cNvPr>
          <p:cNvSpPr txBox="1"/>
          <p:nvPr/>
        </p:nvSpPr>
        <p:spPr>
          <a:xfrm>
            <a:off x="4320978" y="6294746"/>
            <a:ext cx="1106393" cy="369332"/>
          </a:xfrm>
          <a:prstGeom prst="rect">
            <a:avLst/>
          </a:prstGeom>
          <a:noFill/>
        </p:spPr>
        <p:txBody>
          <a:bodyPr wrap="none" rtlCol="0">
            <a:spAutoFit/>
          </a:bodyPr>
          <a:lstStyle/>
          <a:p>
            <a:r>
              <a:rPr lang="en-US" dirty="0"/>
              <a:t>IR Sensor</a:t>
            </a:r>
          </a:p>
        </p:txBody>
      </p:sp>
      <p:sp>
        <p:nvSpPr>
          <p:cNvPr id="15" name="TextBox 14">
            <a:extLst>
              <a:ext uri="{FF2B5EF4-FFF2-40B4-BE49-F238E27FC236}">
                <a16:creationId xmlns:a16="http://schemas.microsoft.com/office/drawing/2014/main" id="{13D49EDB-A879-4CE8-BBF6-B363FECC5DBE}"/>
              </a:ext>
            </a:extLst>
          </p:cNvPr>
          <p:cNvSpPr txBox="1"/>
          <p:nvPr/>
        </p:nvSpPr>
        <p:spPr>
          <a:xfrm>
            <a:off x="7017066" y="6315698"/>
            <a:ext cx="1410964" cy="369332"/>
          </a:xfrm>
          <a:prstGeom prst="rect">
            <a:avLst/>
          </a:prstGeom>
          <a:noFill/>
        </p:spPr>
        <p:txBody>
          <a:bodyPr wrap="none" rtlCol="0">
            <a:spAutoFit/>
          </a:bodyPr>
          <a:lstStyle/>
          <a:p>
            <a:r>
              <a:rPr lang="en-US" dirty="0"/>
              <a:t>Servo Motor</a:t>
            </a:r>
          </a:p>
        </p:txBody>
      </p:sp>
      <p:sp>
        <p:nvSpPr>
          <p:cNvPr id="16" name="TextBox 15">
            <a:extLst>
              <a:ext uri="{FF2B5EF4-FFF2-40B4-BE49-F238E27FC236}">
                <a16:creationId xmlns:a16="http://schemas.microsoft.com/office/drawing/2014/main" id="{3B9E087E-4CD3-4006-8DF9-6BA2FC942B9F}"/>
              </a:ext>
            </a:extLst>
          </p:cNvPr>
          <p:cNvSpPr txBox="1"/>
          <p:nvPr/>
        </p:nvSpPr>
        <p:spPr>
          <a:xfrm>
            <a:off x="5765433" y="3545913"/>
            <a:ext cx="1438214" cy="369332"/>
          </a:xfrm>
          <a:prstGeom prst="rect">
            <a:avLst/>
          </a:prstGeom>
          <a:noFill/>
        </p:spPr>
        <p:txBody>
          <a:bodyPr wrap="none" rtlCol="0">
            <a:spAutoFit/>
          </a:bodyPr>
          <a:lstStyle/>
          <a:p>
            <a:r>
              <a:rPr lang="en-US" dirty="0"/>
              <a:t>RC522 RFID</a:t>
            </a:r>
          </a:p>
        </p:txBody>
      </p:sp>
      <p:sp>
        <p:nvSpPr>
          <p:cNvPr id="25" name="TextBox 24">
            <a:extLst>
              <a:ext uri="{FF2B5EF4-FFF2-40B4-BE49-F238E27FC236}">
                <a16:creationId xmlns:a16="http://schemas.microsoft.com/office/drawing/2014/main" id="{C028563E-F15F-4C21-9E24-1873B46D21BA}"/>
              </a:ext>
            </a:extLst>
          </p:cNvPr>
          <p:cNvSpPr txBox="1"/>
          <p:nvPr/>
        </p:nvSpPr>
        <p:spPr>
          <a:xfrm>
            <a:off x="1668708" y="3593068"/>
            <a:ext cx="1797287" cy="369332"/>
          </a:xfrm>
          <a:prstGeom prst="rect">
            <a:avLst/>
          </a:prstGeom>
          <a:noFill/>
        </p:spPr>
        <p:txBody>
          <a:bodyPr wrap="none" rtlCol="0">
            <a:spAutoFit/>
          </a:bodyPr>
          <a:lstStyle/>
          <a:p>
            <a:r>
              <a:rPr lang="en-US" dirty="0"/>
              <a:t>ARDUINO UNO</a:t>
            </a:r>
          </a:p>
        </p:txBody>
      </p:sp>
      <p:sp>
        <p:nvSpPr>
          <p:cNvPr id="26" name="TextBox 25">
            <a:extLst>
              <a:ext uri="{FF2B5EF4-FFF2-40B4-BE49-F238E27FC236}">
                <a16:creationId xmlns:a16="http://schemas.microsoft.com/office/drawing/2014/main" id="{2328EA78-A1EB-4D9A-A65D-50A6D369E147}"/>
              </a:ext>
            </a:extLst>
          </p:cNvPr>
          <p:cNvSpPr txBox="1"/>
          <p:nvPr/>
        </p:nvSpPr>
        <p:spPr>
          <a:xfrm>
            <a:off x="1466451" y="6314037"/>
            <a:ext cx="884538" cy="369332"/>
          </a:xfrm>
          <a:prstGeom prst="rect">
            <a:avLst/>
          </a:prstGeom>
          <a:noFill/>
        </p:spPr>
        <p:txBody>
          <a:bodyPr wrap="none" rtlCol="0">
            <a:spAutoFit/>
          </a:bodyPr>
          <a:lstStyle/>
          <a:p>
            <a:r>
              <a:rPr lang="en-US" dirty="0"/>
              <a:t>Buzzer</a:t>
            </a:r>
          </a:p>
        </p:txBody>
      </p:sp>
    </p:spTree>
    <p:extLst>
      <p:ext uri="{BB962C8B-B14F-4D97-AF65-F5344CB8AC3E}">
        <p14:creationId xmlns:p14="http://schemas.microsoft.com/office/powerpoint/2010/main" val="1624844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ppt_x"/>
                                          </p:val>
                                        </p:tav>
                                        <p:tav tm="100000">
                                          <p:val>
                                            <p:strVal val="#ppt_x"/>
                                          </p:val>
                                        </p:tav>
                                      </p:tavLst>
                                    </p:anim>
                                    <p:anim calcmode="lin" valueType="num">
                                      <p:cBhvr additive="base">
                                        <p:cTn id="28" dur="500" fill="hold"/>
                                        <p:tgtEl>
                                          <p:spTgt spid="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 calcmode="lin" valueType="num">
                                      <p:cBhvr additive="base">
                                        <p:cTn id="35" dur="500" fill="hold"/>
                                        <p:tgtEl>
                                          <p:spTgt spid="13"/>
                                        </p:tgtEl>
                                        <p:attrNameLst>
                                          <p:attrName>ppt_x</p:attrName>
                                        </p:attrNameLst>
                                      </p:cBhvr>
                                      <p:tavLst>
                                        <p:tav tm="0">
                                          <p:val>
                                            <p:strVal val="#ppt_x"/>
                                          </p:val>
                                        </p:tav>
                                        <p:tav tm="100000">
                                          <p:val>
                                            <p:strVal val="#ppt_x"/>
                                          </p:val>
                                        </p:tav>
                                      </p:tavLst>
                                    </p:anim>
                                    <p:anim calcmode="lin" valueType="num">
                                      <p:cBhvr additive="base">
                                        <p:cTn id="36" dur="500" fill="hold"/>
                                        <p:tgtEl>
                                          <p:spTgt spid="13"/>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 calcmode="lin" valueType="num">
                                      <p:cBhvr additive="base">
                                        <p:cTn id="39" dur="500" fill="hold"/>
                                        <p:tgtEl>
                                          <p:spTgt spid="14"/>
                                        </p:tgtEl>
                                        <p:attrNameLst>
                                          <p:attrName>ppt_x</p:attrName>
                                        </p:attrNameLst>
                                      </p:cBhvr>
                                      <p:tavLst>
                                        <p:tav tm="0">
                                          <p:val>
                                            <p:strVal val="#ppt_x"/>
                                          </p:val>
                                        </p:tav>
                                        <p:tav tm="100000">
                                          <p:val>
                                            <p:strVal val="#ppt_x"/>
                                          </p:val>
                                        </p:tav>
                                      </p:tavLst>
                                    </p:anim>
                                    <p:anim calcmode="lin" valueType="num">
                                      <p:cBhvr additive="base">
                                        <p:cTn id="40" dur="500" fill="hold"/>
                                        <p:tgtEl>
                                          <p:spTgt spid="14"/>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5"/>
                                        </p:tgtEl>
                                        <p:attrNameLst>
                                          <p:attrName>style.visibility</p:attrName>
                                        </p:attrNameLst>
                                      </p:cBhvr>
                                      <p:to>
                                        <p:strVal val="visible"/>
                                      </p:to>
                                    </p:set>
                                    <p:anim calcmode="lin" valueType="num">
                                      <p:cBhvr additive="base">
                                        <p:cTn id="43" dur="500" fill="hold"/>
                                        <p:tgtEl>
                                          <p:spTgt spid="15"/>
                                        </p:tgtEl>
                                        <p:attrNameLst>
                                          <p:attrName>ppt_x</p:attrName>
                                        </p:attrNameLst>
                                      </p:cBhvr>
                                      <p:tavLst>
                                        <p:tav tm="0">
                                          <p:val>
                                            <p:strVal val="#ppt_x"/>
                                          </p:val>
                                        </p:tav>
                                        <p:tav tm="100000">
                                          <p:val>
                                            <p:strVal val="#ppt_x"/>
                                          </p:val>
                                        </p:tav>
                                      </p:tavLst>
                                    </p:anim>
                                    <p:anim calcmode="lin" valueType="num">
                                      <p:cBhvr additive="base">
                                        <p:cTn id="44" dur="500" fill="hold"/>
                                        <p:tgtEl>
                                          <p:spTgt spid="15"/>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 calcmode="lin" valueType="num">
                                      <p:cBhvr additive="base">
                                        <p:cTn id="47" dur="500" fill="hold"/>
                                        <p:tgtEl>
                                          <p:spTgt spid="16"/>
                                        </p:tgtEl>
                                        <p:attrNameLst>
                                          <p:attrName>ppt_x</p:attrName>
                                        </p:attrNameLst>
                                      </p:cBhvr>
                                      <p:tavLst>
                                        <p:tav tm="0">
                                          <p:val>
                                            <p:strVal val="#ppt_x"/>
                                          </p:val>
                                        </p:tav>
                                        <p:tav tm="100000">
                                          <p:val>
                                            <p:strVal val="#ppt_x"/>
                                          </p:val>
                                        </p:tav>
                                      </p:tavLst>
                                    </p:anim>
                                    <p:anim calcmode="lin" valueType="num">
                                      <p:cBhvr additive="base">
                                        <p:cTn id="48" dur="500" fill="hold"/>
                                        <p:tgtEl>
                                          <p:spTgt spid="1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5"/>
                                        </p:tgtEl>
                                        <p:attrNameLst>
                                          <p:attrName>style.visibility</p:attrName>
                                        </p:attrNameLst>
                                      </p:cBhvr>
                                      <p:to>
                                        <p:strVal val="visible"/>
                                      </p:to>
                                    </p:set>
                                    <p:anim calcmode="lin" valueType="num">
                                      <p:cBhvr additive="base">
                                        <p:cTn id="51" dur="500" fill="hold"/>
                                        <p:tgtEl>
                                          <p:spTgt spid="25"/>
                                        </p:tgtEl>
                                        <p:attrNameLst>
                                          <p:attrName>ppt_x</p:attrName>
                                        </p:attrNameLst>
                                      </p:cBhvr>
                                      <p:tavLst>
                                        <p:tav tm="0">
                                          <p:val>
                                            <p:strVal val="#ppt_x"/>
                                          </p:val>
                                        </p:tav>
                                        <p:tav tm="100000">
                                          <p:val>
                                            <p:strVal val="#ppt_x"/>
                                          </p:val>
                                        </p:tav>
                                      </p:tavLst>
                                    </p:anim>
                                    <p:anim calcmode="lin" valueType="num">
                                      <p:cBhvr additive="base">
                                        <p:cTn id="52" dur="500" fill="hold"/>
                                        <p:tgtEl>
                                          <p:spTgt spid="25"/>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anim calcmode="lin" valueType="num">
                                      <p:cBhvr additive="base">
                                        <p:cTn id="59" dur="500" fill="hold"/>
                                        <p:tgtEl>
                                          <p:spTgt spid="11"/>
                                        </p:tgtEl>
                                        <p:attrNameLst>
                                          <p:attrName>ppt_x</p:attrName>
                                        </p:attrNameLst>
                                      </p:cBhvr>
                                      <p:tavLst>
                                        <p:tav tm="0">
                                          <p:val>
                                            <p:strVal val="#ppt_x"/>
                                          </p:val>
                                        </p:tav>
                                        <p:tav tm="100000">
                                          <p:val>
                                            <p:strVal val="#ppt_x"/>
                                          </p:val>
                                        </p:tav>
                                      </p:tavLst>
                                    </p:anim>
                                    <p:anim calcmode="lin" valueType="num">
                                      <p:cBhvr additive="base">
                                        <p:cTn id="6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3" grpId="0"/>
      <p:bldP spid="14" grpId="0"/>
      <p:bldP spid="15" grpId="0"/>
      <p:bldP spid="16"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2EF1E-7456-4AB0-B01F-9D49E5E1BC20}"/>
              </a:ext>
            </a:extLst>
          </p:cNvPr>
          <p:cNvSpPr>
            <a:spLocks noGrp="1"/>
          </p:cNvSpPr>
          <p:nvPr>
            <p:ph type="title"/>
          </p:nvPr>
        </p:nvSpPr>
        <p:spPr>
          <a:xfrm>
            <a:off x="228600" y="152400"/>
            <a:ext cx="11734800" cy="685800"/>
          </a:xfrm>
        </p:spPr>
        <p:txBody>
          <a:bodyPr>
            <a:normAutofit fontScale="90000"/>
          </a:bodyPr>
          <a:lstStyle/>
          <a:p>
            <a:r>
              <a:rPr lang="en-US" dirty="0">
                <a:latin typeface="+mn-lt"/>
              </a:rPr>
              <a:t>Total cost</a:t>
            </a:r>
          </a:p>
        </p:txBody>
      </p:sp>
      <p:sp>
        <p:nvSpPr>
          <p:cNvPr id="3" name="Content Placeholder 2">
            <a:extLst>
              <a:ext uri="{FF2B5EF4-FFF2-40B4-BE49-F238E27FC236}">
                <a16:creationId xmlns:a16="http://schemas.microsoft.com/office/drawing/2014/main" id="{66C40101-A103-4FFA-A2C1-180039F9EC9F}"/>
              </a:ext>
            </a:extLst>
          </p:cNvPr>
          <p:cNvSpPr>
            <a:spLocks noGrp="1"/>
          </p:cNvSpPr>
          <p:nvPr>
            <p:ph idx="1"/>
          </p:nvPr>
        </p:nvSpPr>
        <p:spPr>
          <a:xfrm>
            <a:off x="381000" y="1066800"/>
            <a:ext cx="7467600" cy="2743200"/>
          </a:xfrm>
        </p:spPr>
        <p:txBody>
          <a:bodyPr>
            <a:normAutofit/>
          </a:bodyPr>
          <a:lstStyle/>
          <a:p>
            <a:endParaRPr lang="en-US" dirty="0"/>
          </a:p>
          <a:p>
            <a:endParaRPr lang="en-US" dirty="0"/>
          </a:p>
        </p:txBody>
      </p:sp>
      <p:graphicFrame>
        <p:nvGraphicFramePr>
          <p:cNvPr id="4" name="Table 3">
            <a:extLst>
              <a:ext uri="{FF2B5EF4-FFF2-40B4-BE49-F238E27FC236}">
                <a16:creationId xmlns:a16="http://schemas.microsoft.com/office/drawing/2014/main" id="{69298B82-7346-480F-9EC2-7749005F9535}"/>
              </a:ext>
            </a:extLst>
          </p:cNvPr>
          <p:cNvGraphicFramePr>
            <a:graphicFrameLocks noGrp="1"/>
          </p:cNvGraphicFramePr>
          <p:nvPr>
            <p:extLst>
              <p:ext uri="{D42A27DB-BD31-4B8C-83A1-F6EECF244321}">
                <p14:modId xmlns:p14="http://schemas.microsoft.com/office/powerpoint/2010/main" val="2013672857"/>
              </p:ext>
            </p:extLst>
          </p:nvPr>
        </p:nvGraphicFramePr>
        <p:xfrm>
          <a:off x="685800" y="1066800"/>
          <a:ext cx="10591800" cy="4724397"/>
        </p:xfrm>
        <a:graphic>
          <a:graphicData uri="http://schemas.openxmlformats.org/drawingml/2006/table">
            <a:tbl>
              <a:tblPr firstRow="1" firstCol="1" bandRow="1">
                <a:tableStyleId>{5C22544A-7EE6-4342-B048-85BDC9FD1C3A}</a:tableStyleId>
              </a:tblPr>
              <a:tblGrid>
                <a:gridCol w="4967835">
                  <a:extLst>
                    <a:ext uri="{9D8B030D-6E8A-4147-A177-3AD203B41FA5}">
                      <a16:colId xmlns:a16="http://schemas.microsoft.com/office/drawing/2014/main" val="1812372069"/>
                    </a:ext>
                  </a:extLst>
                </a:gridCol>
                <a:gridCol w="1874655">
                  <a:extLst>
                    <a:ext uri="{9D8B030D-6E8A-4147-A177-3AD203B41FA5}">
                      <a16:colId xmlns:a16="http://schemas.microsoft.com/office/drawing/2014/main" val="3561538794"/>
                    </a:ext>
                  </a:extLst>
                </a:gridCol>
                <a:gridCol w="3749310">
                  <a:extLst>
                    <a:ext uri="{9D8B030D-6E8A-4147-A177-3AD203B41FA5}">
                      <a16:colId xmlns:a16="http://schemas.microsoft.com/office/drawing/2014/main" val="3325964041"/>
                    </a:ext>
                  </a:extLst>
                </a:gridCol>
              </a:tblGrid>
              <a:tr h="403927">
                <a:tc>
                  <a:txBody>
                    <a:bodyPr/>
                    <a:lstStyle/>
                    <a:p>
                      <a:pPr marL="0" marR="0" algn="ctr">
                        <a:lnSpc>
                          <a:spcPct val="107000"/>
                        </a:lnSpc>
                        <a:spcBef>
                          <a:spcPts val="0"/>
                        </a:spcBef>
                        <a:spcAft>
                          <a:spcPts val="1800"/>
                        </a:spcAft>
                      </a:pPr>
                      <a:r>
                        <a:rPr lang="en-US" sz="1800" kern="100">
                          <a:effectLst/>
                        </a:rPr>
                        <a:t>Equipment's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800" kern="100">
                          <a:effectLst/>
                        </a:rPr>
                        <a:t>Quantity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800" kern="100">
                          <a:effectLst/>
                        </a:rPr>
                        <a:t>Budget (Taka)</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7196513"/>
                  </a:ext>
                </a:extLst>
              </a:tr>
              <a:tr h="358974">
                <a:tc>
                  <a:txBody>
                    <a:bodyPr/>
                    <a:lstStyle/>
                    <a:p>
                      <a:pPr marL="0" marR="0" algn="ctr">
                        <a:lnSpc>
                          <a:spcPct val="107000"/>
                        </a:lnSpc>
                        <a:spcBef>
                          <a:spcPts val="0"/>
                        </a:spcBef>
                        <a:spcAft>
                          <a:spcPts val="1800"/>
                        </a:spcAft>
                      </a:pPr>
                      <a:r>
                        <a:rPr lang="en-US" sz="1600" kern="100">
                          <a:effectLst/>
                        </a:rPr>
                        <a:t>Arduino UNO</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750/=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40200093"/>
                  </a:ext>
                </a:extLst>
              </a:tr>
              <a:tr h="358974">
                <a:tc>
                  <a:txBody>
                    <a:bodyPr/>
                    <a:lstStyle/>
                    <a:p>
                      <a:pPr marL="0" marR="0" algn="ctr">
                        <a:lnSpc>
                          <a:spcPct val="107000"/>
                        </a:lnSpc>
                        <a:spcBef>
                          <a:spcPts val="0"/>
                        </a:spcBef>
                        <a:spcAft>
                          <a:spcPts val="1800"/>
                        </a:spcAft>
                      </a:pPr>
                      <a:r>
                        <a:rPr lang="en-US" sz="1600" kern="100">
                          <a:effectLst/>
                        </a:rPr>
                        <a:t>16*2 LED Display</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350/=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75803142"/>
                  </a:ext>
                </a:extLst>
              </a:tr>
              <a:tr h="358974">
                <a:tc>
                  <a:txBody>
                    <a:bodyPr/>
                    <a:lstStyle/>
                    <a:p>
                      <a:pPr marL="0" marR="0" algn="ctr">
                        <a:lnSpc>
                          <a:spcPct val="107000"/>
                        </a:lnSpc>
                        <a:spcBef>
                          <a:spcPts val="0"/>
                        </a:spcBef>
                        <a:spcAft>
                          <a:spcPts val="1800"/>
                        </a:spcAft>
                      </a:pPr>
                      <a:r>
                        <a:rPr lang="en-US" sz="1600" kern="100">
                          <a:effectLst/>
                        </a:rPr>
                        <a:t>Keypad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81641166"/>
                  </a:ext>
                </a:extLst>
              </a:tr>
              <a:tr h="358974">
                <a:tc>
                  <a:txBody>
                    <a:bodyPr/>
                    <a:lstStyle/>
                    <a:p>
                      <a:pPr marL="0" marR="0" algn="ctr">
                        <a:lnSpc>
                          <a:spcPct val="107000"/>
                        </a:lnSpc>
                        <a:spcBef>
                          <a:spcPts val="0"/>
                        </a:spcBef>
                        <a:spcAft>
                          <a:spcPts val="1800"/>
                        </a:spcAft>
                      </a:pPr>
                      <a:r>
                        <a:rPr lang="en-US" sz="1600" kern="100">
                          <a:effectLst/>
                        </a:rPr>
                        <a:t>Servo Motor (MG995)</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200/=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73434753"/>
                  </a:ext>
                </a:extLst>
              </a:tr>
              <a:tr h="358974">
                <a:tc>
                  <a:txBody>
                    <a:bodyPr/>
                    <a:lstStyle/>
                    <a:p>
                      <a:pPr marL="0" marR="0" algn="ctr">
                        <a:lnSpc>
                          <a:spcPct val="107000"/>
                        </a:lnSpc>
                        <a:spcBef>
                          <a:spcPts val="0"/>
                        </a:spcBef>
                        <a:spcAft>
                          <a:spcPts val="1800"/>
                        </a:spcAft>
                      </a:pPr>
                      <a:r>
                        <a:rPr lang="en-US" sz="1600" kern="100">
                          <a:effectLst/>
                        </a:rPr>
                        <a:t>RC522 RFID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200/=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0148101"/>
                  </a:ext>
                </a:extLst>
              </a:tr>
              <a:tr h="358974">
                <a:tc>
                  <a:txBody>
                    <a:bodyPr/>
                    <a:lstStyle/>
                    <a:p>
                      <a:pPr marL="0" marR="0" algn="ctr">
                        <a:lnSpc>
                          <a:spcPct val="107000"/>
                        </a:lnSpc>
                        <a:spcBef>
                          <a:spcPts val="0"/>
                        </a:spcBef>
                        <a:spcAft>
                          <a:spcPts val="1800"/>
                        </a:spcAft>
                      </a:pPr>
                      <a:r>
                        <a:rPr lang="en-US" sz="1600" kern="100">
                          <a:effectLst/>
                        </a:rPr>
                        <a:t>RFID Card</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8551198"/>
                  </a:ext>
                </a:extLst>
              </a:tr>
              <a:tr h="358974">
                <a:tc>
                  <a:txBody>
                    <a:bodyPr/>
                    <a:lstStyle/>
                    <a:p>
                      <a:pPr marL="0" marR="0" algn="ctr">
                        <a:lnSpc>
                          <a:spcPct val="107000"/>
                        </a:lnSpc>
                        <a:spcBef>
                          <a:spcPts val="0"/>
                        </a:spcBef>
                        <a:spcAft>
                          <a:spcPts val="1800"/>
                        </a:spcAft>
                      </a:pPr>
                      <a:r>
                        <a:rPr lang="en-US" sz="1600" kern="100">
                          <a:effectLst/>
                        </a:rPr>
                        <a:t>IR sensor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2</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150/=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65411834"/>
                  </a:ext>
                </a:extLst>
              </a:tr>
              <a:tr h="371756">
                <a:tc>
                  <a:txBody>
                    <a:bodyPr/>
                    <a:lstStyle/>
                    <a:p>
                      <a:pPr marL="0" marR="0" algn="ctr">
                        <a:lnSpc>
                          <a:spcPct val="107000"/>
                        </a:lnSpc>
                        <a:spcBef>
                          <a:spcPts val="0"/>
                        </a:spcBef>
                        <a:spcAft>
                          <a:spcPts val="1800"/>
                        </a:spcAft>
                      </a:pPr>
                      <a:r>
                        <a:rPr lang="en-US" sz="1600" kern="100" dirty="0">
                          <a:effectLst/>
                        </a:rPr>
                        <a:t>Breadboard and Jumper Wires</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2798539"/>
                  </a:ext>
                </a:extLst>
              </a:tr>
              <a:tr h="358974">
                <a:tc>
                  <a:txBody>
                    <a:bodyPr/>
                    <a:lstStyle/>
                    <a:p>
                      <a:pPr marL="0" marR="0" algn="ctr">
                        <a:lnSpc>
                          <a:spcPct val="107000"/>
                        </a:lnSpc>
                        <a:spcBef>
                          <a:spcPts val="0"/>
                        </a:spcBef>
                        <a:spcAft>
                          <a:spcPts val="1800"/>
                        </a:spcAft>
                      </a:pPr>
                      <a:r>
                        <a:rPr lang="en-US" sz="1600" kern="100">
                          <a:effectLst/>
                        </a:rPr>
                        <a:t>Buzzer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30/=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54583476"/>
                  </a:ext>
                </a:extLst>
              </a:tr>
              <a:tr h="358974">
                <a:tc>
                  <a:txBody>
                    <a:bodyPr/>
                    <a:lstStyle/>
                    <a:p>
                      <a:pPr marL="0" marR="0" algn="ctr">
                        <a:lnSpc>
                          <a:spcPct val="107000"/>
                        </a:lnSpc>
                        <a:spcBef>
                          <a:spcPts val="0"/>
                        </a:spcBef>
                        <a:spcAft>
                          <a:spcPts val="1800"/>
                        </a:spcAft>
                      </a:pPr>
                      <a:r>
                        <a:rPr lang="en-US" sz="1600" kern="100">
                          <a:effectLst/>
                        </a:rPr>
                        <a:t>Battery and Case</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dirty="0">
                          <a:effectLst/>
                        </a:rPr>
                        <a:t>270/=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0050496"/>
                  </a:ext>
                </a:extLst>
              </a:tr>
              <a:tr h="358974">
                <a:tc>
                  <a:txBody>
                    <a:bodyPr/>
                    <a:lstStyle/>
                    <a:p>
                      <a:pPr marL="0" marR="0" algn="ctr">
                        <a:lnSpc>
                          <a:spcPct val="107000"/>
                        </a:lnSpc>
                        <a:spcBef>
                          <a:spcPts val="0"/>
                        </a:spcBef>
                        <a:spcAft>
                          <a:spcPts val="1800"/>
                        </a:spcAft>
                      </a:pPr>
                      <a:r>
                        <a:rPr lang="en-US" sz="1600" kern="100">
                          <a:effectLst/>
                        </a:rPr>
                        <a:t>Demo car</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1</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300/=</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230749741"/>
                  </a:ext>
                </a:extLst>
              </a:tr>
              <a:tr h="358974">
                <a:tc>
                  <a:txBody>
                    <a:bodyPr/>
                    <a:lstStyle/>
                    <a:p>
                      <a:pPr marL="0" marR="0" algn="ctr">
                        <a:lnSpc>
                          <a:spcPct val="107000"/>
                        </a:lnSpc>
                        <a:spcBef>
                          <a:spcPts val="0"/>
                        </a:spcBef>
                        <a:spcAft>
                          <a:spcPts val="1800"/>
                        </a:spcAft>
                      </a:pPr>
                      <a:r>
                        <a:rPr lang="en-US" sz="1600" kern="100">
                          <a:effectLst/>
                        </a:rPr>
                        <a:t>Extra Expenses</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a:effectLst/>
                        </a:rPr>
                        <a:t> </a:t>
                      </a:r>
                      <a:endParaRPr lang="en-US"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1800"/>
                        </a:spcAft>
                      </a:pPr>
                      <a:r>
                        <a:rPr lang="en-US" sz="1600" kern="100" dirty="0">
                          <a:effectLst/>
                        </a:rPr>
                        <a:t>500/=</a:t>
                      </a:r>
                      <a:endParaRPr lang="en-US"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1938516"/>
                  </a:ext>
                </a:extLst>
              </a:tr>
            </a:tbl>
          </a:graphicData>
        </a:graphic>
      </p:graphicFrame>
      <p:graphicFrame>
        <p:nvGraphicFramePr>
          <p:cNvPr id="6" name="Table 7">
            <a:extLst>
              <a:ext uri="{FF2B5EF4-FFF2-40B4-BE49-F238E27FC236}">
                <a16:creationId xmlns:a16="http://schemas.microsoft.com/office/drawing/2014/main" id="{CA8BD004-DC3D-4980-97AC-DE263816EBF8}"/>
              </a:ext>
            </a:extLst>
          </p:cNvPr>
          <p:cNvGraphicFramePr>
            <a:graphicFrameLocks noGrp="1"/>
          </p:cNvGraphicFramePr>
          <p:nvPr>
            <p:extLst>
              <p:ext uri="{D42A27DB-BD31-4B8C-83A1-F6EECF244321}">
                <p14:modId xmlns:p14="http://schemas.microsoft.com/office/powerpoint/2010/main" val="1642900669"/>
              </p:ext>
            </p:extLst>
          </p:nvPr>
        </p:nvGraphicFramePr>
        <p:xfrm>
          <a:off x="9575800" y="6019797"/>
          <a:ext cx="1701800" cy="370840"/>
        </p:xfrm>
        <a:graphic>
          <a:graphicData uri="http://schemas.openxmlformats.org/drawingml/2006/table">
            <a:tbl>
              <a:tblPr firstRow="1" bandRow="1">
                <a:tableStyleId>{5C22544A-7EE6-4342-B048-85BDC9FD1C3A}</a:tableStyleId>
              </a:tblPr>
              <a:tblGrid>
                <a:gridCol w="1701800">
                  <a:extLst>
                    <a:ext uri="{9D8B030D-6E8A-4147-A177-3AD203B41FA5}">
                      <a16:colId xmlns:a16="http://schemas.microsoft.com/office/drawing/2014/main" val="2578896817"/>
                    </a:ext>
                  </a:extLst>
                </a:gridCol>
              </a:tblGrid>
              <a:tr h="370840">
                <a:tc>
                  <a:txBody>
                    <a:bodyPr/>
                    <a:lstStyle/>
                    <a:p>
                      <a:r>
                        <a:rPr lang="en-US" sz="1800" b="1" i="0" u="none" strike="noStrike" kern="1200" baseline="0" dirty="0">
                          <a:solidFill>
                            <a:schemeClr val="lt1"/>
                          </a:solidFill>
                          <a:latin typeface="+mn-lt"/>
                          <a:ea typeface="+mn-ea"/>
                          <a:cs typeface="+mn-cs"/>
                        </a:rPr>
                        <a:t>Total:3100/= </a:t>
                      </a:r>
                      <a:endParaRPr lang="en-US" dirty="0"/>
                    </a:p>
                  </a:txBody>
                  <a:tcPr/>
                </a:tc>
                <a:extLst>
                  <a:ext uri="{0D108BD9-81ED-4DB2-BD59-A6C34878D82A}">
                    <a16:rowId xmlns:a16="http://schemas.microsoft.com/office/drawing/2014/main" val="730265764"/>
                  </a:ext>
                </a:extLst>
              </a:tr>
            </a:tbl>
          </a:graphicData>
        </a:graphic>
      </p:graphicFrame>
    </p:spTree>
    <p:extLst>
      <p:ext uri="{BB962C8B-B14F-4D97-AF65-F5344CB8AC3E}">
        <p14:creationId xmlns:p14="http://schemas.microsoft.com/office/powerpoint/2010/main" val="21564821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9D891-48E2-4997-89B6-354701FBB4E7}"/>
              </a:ext>
            </a:extLst>
          </p:cNvPr>
          <p:cNvSpPr>
            <a:spLocks noGrp="1"/>
          </p:cNvSpPr>
          <p:nvPr>
            <p:ph type="title"/>
          </p:nvPr>
        </p:nvSpPr>
        <p:spPr>
          <a:xfrm>
            <a:off x="228600" y="1295400"/>
            <a:ext cx="8534400" cy="542364"/>
          </a:xfrm>
        </p:spPr>
        <p:txBody>
          <a:bodyPr>
            <a:normAutofit fontScale="90000"/>
          </a:bodyPr>
          <a:lstStyle/>
          <a:p>
            <a:r>
              <a:rPr lang="en-US" b="1" i="0" dirty="0">
                <a:effectLst/>
                <a:latin typeface="+mn-lt"/>
              </a:rPr>
              <a:t>Final project</a:t>
            </a:r>
            <a:br>
              <a:rPr lang="en-US" b="1" i="0" dirty="0">
                <a:effectLst/>
                <a:latin typeface="Söhne"/>
              </a:rPr>
            </a:br>
            <a:br>
              <a:rPr lang="en-US" b="1" i="0" dirty="0">
                <a:effectLst/>
                <a:latin typeface="Söhne"/>
              </a:rPr>
            </a:br>
            <a:br>
              <a:rPr lang="en-US" b="1" i="0" dirty="0">
                <a:effectLst/>
                <a:latin typeface="Söhne"/>
              </a:rPr>
            </a:br>
            <a:endParaRPr lang="en-US" dirty="0"/>
          </a:p>
        </p:txBody>
      </p:sp>
      <p:pic>
        <p:nvPicPr>
          <p:cNvPr id="5" name="Content Placeholder 4">
            <a:extLst>
              <a:ext uri="{FF2B5EF4-FFF2-40B4-BE49-F238E27FC236}">
                <a16:creationId xmlns:a16="http://schemas.microsoft.com/office/drawing/2014/main" id="{20506ECB-4BBC-4920-8CF0-6DE29B842BA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05000" y="914400"/>
            <a:ext cx="8702566" cy="5867400"/>
          </a:xfrm>
        </p:spPr>
      </p:pic>
    </p:spTree>
    <p:extLst>
      <p:ext uri="{BB962C8B-B14F-4D97-AF65-F5344CB8AC3E}">
        <p14:creationId xmlns:p14="http://schemas.microsoft.com/office/powerpoint/2010/main" val="17871624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CAF3C-6BA8-4425-88CF-024BCE608392}"/>
              </a:ext>
            </a:extLst>
          </p:cNvPr>
          <p:cNvSpPr>
            <a:spLocks noGrp="1"/>
          </p:cNvSpPr>
          <p:nvPr>
            <p:ph type="title"/>
          </p:nvPr>
        </p:nvSpPr>
        <p:spPr>
          <a:xfrm>
            <a:off x="228598" y="134471"/>
            <a:ext cx="11811001" cy="779930"/>
          </a:xfrm>
        </p:spPr>
        <p:txBody>
          <a:bodyPr>
            <a:normAutofit fontScale="90000"/>
          </a:bodyPr>
          <a:lstStyle/>
          <a:p>
            <a:r>
              <a:rPr lang="en-US" sz="5400" b="1" i="0" u="none" strike="noStrike" baseline="0" dirty="0">
                <a:solidFill>
                  <a:srgbClr val="000000"/>
                </a:solidFill>
                <a:latin typeface="Calibri" panose="020F0502020204030204" pitchFamily="34" charset="0"/>
              </a:rPr>
              <a:t>Working Procedure </a:t>
            </a:r>
            <a:br>
              <a:rPr lang="en-US" b="1" i="0" dirty="0">
                <a:effectLst/>
                <a:latin typeface="Söhne"/>
              </a:rPr>
            </a:br>
            <a:endParaRPr lang="en-US" sz="2400" b="1" dirty="0">
              <a:solidFill>
                <a:schemeClr val="tx1"/>
              </a:solidFill>
              <a:latin typeface="Söhne"/>
              <a:ea typeface="+mn-ea"/>
              <a:cs typeface="+mn-cs"/>
            </a:endParaRPr>
          </a:p>
        </p:txBody>
      </p:sp>
      <p:sp>
        <p:nvSpPr>
          <p:cNvPr id="3" name="Content Placeholder 2">
            <a:extLst>
              <a:ext uri="{FF2B5EF4-FFF2-40B4-BE49-F238E27FC236}">
                <a16:creationId xmlns:a16="http://schemas.microsoft.com/office/drawing/2014/main" id="{F76DED76-66C2-40D4-96F2-B75AF6C1EF12}"/>
              </a:ext>
            </a:extLst>
          </p:cNvPr>
          <p:cNvSpPr>
            <a:spLocks noGrp="1"/>
          </p:cNvSpPr>
          <p:nvPr>
            <p:ph idx="1"/>
          </p:nvPr>
        </p:nvSpPr>
        <p:spPr>
          <a:xfrm>
            <a:off x="457200" y="1143000"/>
            <a:ext cx="10972800" cy="4953000"/>
          </a:xfrm>
        </p:spPr>
        <p:txBody>
          <a:bodyPr>
            <a:normAutofit fontScale="92500" lnSpcReduction="20000"/>
          </a:bodyPr>
          <a:lstStyle/>
          <a:p>
            <a:r>
              <a:rPr lang="en-US" b="1" dirty="0"/>
              <a:t>RFID Identification:</a:t>
            </a:r>
            <a:r>
              <a:rPr lang="en-US" dirty="0"/>
              <a:t> The system wirelessly reads the RFID card in the vehicle for unique identification.</a:t>
            </a:r>
          </a:p>
          <a:p>
            <a:r>
              <a:rPr lang="en-US" b="1" dirty="0"/>
              <a:t>IR Sensors:</a:t>
            </a:r>
            <a:r>
              <a:rPr lang="en-US" dirty="0"/>
              <a:t> Infrared sensors monitor vehicle entry and exit to initiate toll transactions.</a:t>
            </a:r>
          </a:p>
          <a:p>
            <a:r>
              <a:rPr lang="en-US" b="1" dirty="0"/>
              <a:t>Keypad:</a:t>
            </a:r>
            <a:r>
              <a:rPr lang="en-US" dirty="0"/>
              <a:t> A keypad enables drivers to input information and recharge accounts conveniently.</a:t>
            </a:r>
          </a:p>
          <a:p>
            <a:r>
              <a:rPr lang="en-US" b="1" dirty="0"/>
              <a:t>RFID Verification:</a:t>
            </a:r>
            <a:r>
              <a:rPr lang="en-US" dirty="0"/>
              <a:t> The system checks the RFID data against pre-defined codes to identify the vehicle.</a:t>
            </a:r>
          </a:p>
          <a:p>
            <a:r>
              <a:rPr lang="en-US" b="1" dirty="0"/>
              <a:t>Automatic Toll Deduction:</a:t>
            </a:r>
            <a:r>
              <a:rPr lang="en-US" dirty="0"/>
              <a:t> Appropriate toll amounts are automatically deducted from the associated account balance.</a:t>
            </a:r>
          </a:p>
          <a:p>
            <a:r>
              <a:rPr lang="en-US" b="1" dirty="0"/>
              <a:t>Account Recharge:</a:t>
            </a:r>
            <a:r>
              <a:rPr lang="en-US" dirty="0"/>
              <a:t> The keypad facilitates quick recharging for insufficient account balances.</a:t>
            </a:r>
          </a:p>
          <a:p>
            <a:r>
              <a:rPr lang="en-US" b="1" dirty="0"/>
              <a:t>Servo Motor Integration:</a:t>
            </a:r>
            <a:r>
              <a:rPr lang="en-US" dirty="0"/>
              <a:t> A servo motor controls the toll gate, allowing secure and efficient passage for authorized vehicles.</a:t>
            </a:r>
          </a:p>
          <a:p>
            <a:r>
              <a:rPr lang="en-US" b="1" dirty="0"/>
              <a:t>Minimized Waiting Times:</a:t>
            </a:r>
            <a:r>
              <a:rPr lang="en-US" dirty="0"/>
              <a:t> Automated processes reduce waiting times, enhancing overall traffic flow.</a:t>
            </a:r>
          </a:p>
          <a:p>
            <a:r>
              <a:rPr lang="en-US" b="1" dirty="0"/>
              <a:t>Streamlined Toll Collection:</a:t>
            </a:r>
            <a:r>
              <a:rPr lang="en-US" dirty="0"/>
              <a:t> The system provides a user-friendly and efficient toll collection experience.</a:t>
            </a:r>
          </a:p>
          <a:p>
            <a:r>
              <a:rPr lang="en-US" b="1" dirty="0"/>
              <a:t>Enhanced Security:</a:t>
            </a:r>
            <a:r>
              <a:rPr lang="en-US" dirty="0"/>
              <a:t> RFID verification and servo-controlled gate contribute to a secure toll booth operation.</a:t>
            </a:r>
          </a:p>
          <a:p>
            <a:pPr marL="457200" lvl="1" indent="0" algn="l">
              <a:buNone/>
            </a:pPr>
            <a:endParaRPr lang="en-US" b="0" i="0" dirty="0">
              <a:solidFill>
                <a:srgbClr val="374151"/>
              </a:solidFill>
              <a:effectLst/>
              <a:latin typeface="Söhne"/>
            </a:endParaRPr>
          </a:p>
          <a:p>
            <a:pPr marL="0" indent="0">
              <a:buNone/>
            </a:pPr>
            <a:endParaRPr lang="en-US" dirty="0"/>
          </a:p>
        </p:txBody>
      </p:sp>
    </p:spTree>
    <p:extLst>
      <p:ext uri="{BB962C8B-B14F-4D97-AF65-F5344CB8AC3E}">
        <p14:creationId xmlns:p14="http://schemas.microsoft.com/office/powerpoint/2010/main" val="1390359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arn(inVertical)">
                                      <p:cBhvr>
                                        <p:cTn id="10" dur="500"/>
                                        <p:tgtEl>
                                          <p:spTgt spid="3">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arn(inVertical)">
                                      <p:cBhvr>
                                        <p:cTn id="13" dur="500"/>
                                        <p:tgtEl>
                                          <p:spTgt spid="3">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arn(inVertical)">
                                      <p:cBhvr>
                                        <p:cTn id="16" dur="500"/>
                                        <p:tgtEl>
                                          <p:spTgt spid="3">
                                            <p:txEl>
                                              <p:pRg st="3" end="3"/>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arn(inVertical)">
                                      <p:cBhvr>
                                        <p:cTn id="19" dur="500"/>
                                        <p:tgtEl>
                                          <p:spTgt spid="3">
                                            <p:txEl>
                                              <p:pRg st="4" end="4"/>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arn(inVertical)">
                                      <p:cBhvr>
                                        <p:cTn id="22" dur="500"/>
                                        <p:tgtEl>
                                          <p:spTgt spid="3">
                                            <p:txEl>
                                              <p:pRg st="5" end="5"/>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arn(inVertical)">
                                      <p:cBhvr>
                                        <p:cTn id="25" dur="500"/>
                                        <p:tgtEl>
                                          <p:spTgt spid="3">
                                            <p:txEl>
                                              <p:pRg st="6" end="6"/>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arn(inVertical)">
                                      <p:cBhvr>
                                        <p:cTn id="28" dur="500"/>
                                        <p:tgtEl>
                                          <p:spTgt spid="3">
                                            <p:txEl>
                                              <p:pRg st="7" end="7"/>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arn(inVertical)">
                                      <p:cBhvr>
                                        <p:cTn id="31" dur="500"/>
                                        <p:tgtEl>
                                          <p:spTgt spid="3">
                                            <p:txEl>
                                              <p:pRg st="8" end="8"/>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arn(inVertical)">
                                      <p:cBhvr>
                                        <p:cTn id="34"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C3CF-799C-4456-B2FF-5DE1287B5BFC}"/>
              </a:ext>
            </a:extLst>
          </p:cNvPr>
          <p:cNvSpPr>
            <a:spLocks noGrp="1"/>
          </p:cNvSpPr>
          <p:nvPr>
            <p:ph type="title"/>
          </p:nvPr>
        </p:nvSpPr>
        <p:spPr>
          <a:xfrm>
            <a:off x="228600" y="990600"/>
            <a:ext cx="11963400" cy="590550"/>
          </a:xfrm>
        </p:spPr>
        <p:txBody>
          <a:bodyPr>
            <a:normAutofit fontScale="90000"/>
          </a:bodyPr>
          <a:lstStyle/>
          <a:p>
            <a:pPr algn="l"/>
            <a:r>
              <a:rPr lang="en-US" sz="5400" b="1" i="0" u="none" strike="noStrike" baseline="0" dirty="0">
                <a:solidFill>
                  <a:srgbClr val="000000"/>
                </a:solidFill>
                <a:latin typeface="+mn-lt"/>
              </a:rPr>
              <a:t>Final project Diagram: </a:t>
            </a:r>
            <a:br>
              <a:rPr lang="en-US" b="1" i="0" dirty="0">
                <a:effectLst/>
                <a:latin typeface="Söhne"/>
              </a:rPr>
            </a:br>
            <a:br>
              <a:rPr lang="en-US" b="0" i="0" dirty="0">
                <a:solidFill>
                  <a:srgbClr val="374151"/>
                </a:solidFill>
                <a:effectLst/>
                <a:latin typeface="Söhne"/>
              </a:rPr>
            </a:br>
            <a:endParaRPr lang="en-US" dirty="0"/>
          </a:p>
        </p:txBody>
      </p:sp>
      <p:pic>
        <p:nvPicPr>
          <p:cNvPr id="5" name="Content Placeholder 4">
            <a:extLst>
              <a:ext uri="{FF2B5EF4-FFF2-40B4-BE49-F238E27FC236}">
                <a16:creationId xmlns:a16="http://schemas.microsoft.com/office/drawing/2014/main" id="{37FCA7EB-F08C-42F3-BA28-D8C4AF11CE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6250" y="990600"/>
            <a:ext cx="11487150" cy="5575527"/>
          </a:xfrm>
        </p:spPr>
      </p:pic>
    </p:spTree>
    <p:extLst>
      <p:ext uri="{BB962C8B-B14F-4D97-AF65-F5344CB8AC3E}">
        <p14:creationId xmlns:p14="http://schemas.microsoft.com/office/powerpoint/2010/main" val="3430616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1757</TotalTime>
  <Words>1150</Words>
  <Application>Microsoft Office PowerPoint</Application>
  <PresentationFormat>Widescreen</PresentationFormat>
  <Paragraphs>156</Paragraphs>
  <Slides>18</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18</vt:i4>
      </vt:variant>
    </vt:vector>
  </HeadingPairs>
  <TitlesOfParts>
    <vt:vector size="29" baseType="lpstr">
      <vt:lpstr>Arial</vt:lpstr>
      <vt:lpstr>Athelas</vt:lpstr>
      <vt:lpstr>Calibri</vt:lpstr>
      <vt:lpstr>Candara</vt:lpstr>
      <vt:lpstr>Rockwell</vt:lpstr>
      <vt:lpstr>Rockwell Condensed</vt:lpstr>
      <vt:lpstr>Söhne</vt:lpstr>
      <vt:lpstr>Symbol</vt:lpstr>
      <vt:lpstr>Times New Roman</vt:lpstr>
      <vt:lpstr>Wingdings</vt:lpstr>
      <vt:lpstr>Wood Type</vt:lpstr>
      <vt:lpstr>PowerPoint Presentation</vt:lpstr>
      <vt:lpstr>Automated Toll Collection System</vt:lpstr>
      <vt:lpstr>Objectives </vt:lpstr>
      <vt:lpstr>Social Values</vt:lpstr>
      <vt:lpstr>Components</vt:lpstr>
      <vt:lpstr>Total cost</vt:lpstr>
      <vt:lpstr>Final project   </vt:lpstr>
      <vt:lpstr>Working Procedure  </vt:lpstr>
      <vt:lpstr>Final project Diagram:   </vt:lpstr>
      <vt:lpstr>Limitations  </vt:lpstr>
      <vt:lpstr>Challenges on the Project</vt:lpstr>
      <vt:lpstr>Maximum Energy Efficiency</vt:lpstr>
      <vt:lpstr>Stakeholders</vt:lpstr>
      <vt:lpstr>Multidisciplinary Approach</vt:lpstr>
      <vt:lpstr>Safety Norms</vt:lpstr>
      <vt:lpstr>Team Contribution </vt:lpstr>
      <vt:lpstr>Conclusion </vt:lpstr>
      <vt:lpstr>Thank You Do you have 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Automated Toll Collection System</dc:title>
  <dc:creator>Mostafiz Fahim</dc:creator>
  <cp:lastModifiedBy>Mostafiz Fahim</cp:lastModifiedBy>
  <cp:revision>14</cp:revision>
  <dcterms:created xsi:type="dcterms:W3CDTF">2023-12-16T14:58:43Z</dcterms:created>
  <dcterms:modified xsi:type="dcterms:W3CDTF">2024-01-31T05:53:18Z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