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83" r:id="rId2"/>
    <p:sldId id="257" r:id="rId3"/>
    <p:sldId id="300" r:id="rId4"/>
    <p:sldId id="259" r:id="rId5"/>
    <p:sldId id="261" r:id="rId6"/>
    <p:sldId id="268" r:id="rId7"/>
    <p:sldId id="264" r:id="rId8"/>
    <p:sldId id="279" r:id="rId9"/>
    <p:sldId id="297" r:id="rId10"/>
    <p:sldId id="296" r:id="rId11"/>
    <p:sldId id="265" r:id="rId12"/>
    <p:sldId id="277" r:id="rId13"/>
    <p:sldId id="298" r:id="rId14"/>
    <p:sldId id="274" r:id="rId15"/>
    <p:sldId id="299" r:id="rId16"/>
    <p:sldId id="29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9"/>
    <a:srgbClr val="09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878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661e22a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661e22a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44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726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23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05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6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9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26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4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5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2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00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60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56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661e22a1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661e22a1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8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0" y="2980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7972" y="2487328"/>
            <a:ext cx="3261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Green </a:t>
            </a:r>
            <a:r>
              <a:rPr lang="en-US" b="1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University of Bangladesh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213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D8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Rabea</a:t>
            </a:r>
            <a:r>
              <a:rPr lang="en-US" dirty="0"/>
              <a:t> </a:t>
            </a:r>
            <a:r>
              <a:rPr lang="en-US" dirty="0" err="1"/>
              <a:t>Khatun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  <a:p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767972" y="3042666"/>
            <a:ext cx="312932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Google Shape;6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165" y="995264"/>
            <a:ext cx="3108079" cy="18385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36350" y="222523"/>
            <a:ext cx="5573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Group </a:t>
            </a:r>
            <a:r>
              <a:rPr lang="en-US" sz="4000" b="1" dirty="0">
                <a:solidFill>
                  <a:srgbClr val="00B05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Chat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App 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using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38" y="4196811"/>
            <a:ext cx="4512156" cy="84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98496" y="2085746"/>
            <a:ext cx="1456584" cy="3385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82689" y="2022423"/>
            <a:ext cx="2319338" cy="4000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509" y="2660370"/>
            <a:ext cx="1985928" cy="1522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731" y="2557942"/>
            <a:ext cx="210766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ID:-213902037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Mostak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Ahmmed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ID:-213902126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73" y="219795"/>
            <a:ext cx="4035177" cy="483741"/>
          </a:xfrm>
        </p:spPr>
        <p:txBody>
          <a:bodyPr/>
          <a:lstStyle/>
          <a:p>
            <a:r>
              <a:rPr lang="en-US" sz="3600" dirty="0"/>
              <a:t>I</a:t>
            </a:r>
            <a:r>
              <a:rPr lang="en-US" sz="3600" dirty="0" smtClean="0"/>
              <a:t>mplementation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1833" y="826044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Server-Side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0040" y="1348662"/>
            <a:ext cx="3601719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D0D0D"/>
                </a:solidFill>
                <a:latin typeface="ui-sans-serif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rgbClr val="0D0D0D"/>
                </a:solidFill>
                <a:latin typeface="ui-sans-serif"/>
              </a:rPr>
              <a:t>WebSocket</a:t>
            </a:r>
            <a:r>
              <a:rPr lang="en-US" sz="160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ui-sans-serif"/>
              </a:rPr>
              <a:t>Communication</a:t>
            </a:r>
            <a:endParaRPr lang="en-US" sz="1600" dirty="0">
              <a:solidFill>
                <a:srgbClr val="0D0D0D"/>
              </a:solidFill>
              <a:latin typeface="ui-sans-serif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ui-sans-serif"/>
              </a:rPr>
              <a:t>Database </a:t>
            </a:r>
            <a:r>
              <a:rPr lang="en-US" sz="1600" dirty="0" smtClean="0">
                <a:solidFill>
                  <a:srgbClr val="0D0D0D"/>
                </a:solidFill>
                <a:latin typeface="ui-sans-serif"/>
              </a:rPr>
              <a:t>Management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ui-sans-serif"/>
              </a:rPr>
              <a:t>Security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ui-sans-serif"/>
              </a:rPr>
              <a:t>Real-time 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D0D0D"/>
                </a:solidFill>
                <a:latin typeface="ui-sans-serif"/>
              </a:rPr>
              <a:t>Database </a:t>
            </a:r>
            <a:r>
              <a:rPr lang="en-US" sz="1600" dirty="0">
                <a:solidFill>
                  <a:srgbClr val="0D0D0D"/>
                </a:solidFill>
                <a:latin typeface="ui-sans-serif"/>
              </a:rPr>
              <a:t>Schema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D0D0D"/>
                </a:solidFill>
                <a:latin typeface="ui-sans-serif"/>
              </a:rPr>
              <a:t>Error </a:t>
            </a:r>
            <a:r>
              <a:rPr lang="en-US" sz="1600" dirty="0">
                <a:solidFill>
                  <a:srgbClr val="0D0D0D"/>
                </a:solidFill>
                <a:latin typeface="ui-sans-serif"/>
              </a:rPr>
              <a:t>Handling and Logging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ui-sans-serif"/>
              </a:rPr>
              <a:t>Code Structure and Organization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78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623;p48"/>
          <p:cNvSpPr txBox="1">
            <a:spLocks noGrp="1"/>
          </p:cNvSpPr>
          <p:nvPr>
            <p:ph type="title"/>
          </p:nvPr>
        </p:nvSpPr>
        <p:spPr>
          <a:xfrm>
            <a:off x="549666" y="164387"/>
            <a:ext cx="6300300" cy="5042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408" y="853343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Real-time Communication (</a:t>
            </a:r>
            <a:r>
              <a:rPr lang="en-US" sz="1800" b="1" dirty="0" err="1"/>
              <a:t>WebSocket</a:t>
            </a:r>
            <a:r>
              <a:rPr lang="en-US" sz="1800" b="1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408" y="1419923"/>
            <a:ext cx="36283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D0D0D"/>
                </a:solidFill>
                <a:latin typeface="ui-sans-serif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is a protocol that provides full-duplex communication channels over a single TCP connection. It is designed to be implemented in web browsers and web servers but can be used by any client or server application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Using </a:t>
            </a:r>
            <a:r>
              <a:rPr lang="en-US" dirty="0" err="1">
                <a:solidFill>
                  <a:srgbClr val="0D0D0D"/>
                </a:solidFill>
                <a:latin typeface="ui-sans-serif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for real-time communication in a group chat application enables efficient and instant message 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46" y="1419923"/>
            <a:ext cx="2665074" cy="2665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3141882" y="1262256"/>
            <a:ext cx="5244710" cy="3072813"/>
            <a:chOff x="3409554" y="1138966"/>
            <a:chExt cx="5244710" cy="3072813"/>
          </a:xfrm>
        </p:grpSpPr>
        <p:sp>
          <p:nvSpPr>
            <p:cNvPr id="315" name="Google Shape;315;p35"/>
            <p:cNvSpPr/>
            <p:nvPr/>
          </p:nvSpPr>
          <p:spPr>
            <a:xfrm>
              <a:off x="3838454" y="1138966"/>
              <a:ext cx="4385300" cy="293534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09554" y="4130915"/>
              <a:ext cx="5244710" cy="80863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09554" y="4066224"/>
              <a:ext cx="5243901" cy="64690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643068" y="4066224"/>
              <a:ext cx="767972" cy="40432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2554" y="247622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Poppins"/>
                <a:ea typeface="Times New Roman" panose="02020603050405020304" pitchFamily="18" charset="0"/>
              </a:rPr>
              <a:t>Functionalities /</a:t>
            </a:r>
            <a:r>
              <a:rPr lang="en-US" sz="3600" b="1" dirty="0">
                <a:solidFill>
                  <a:srgbClr val="00B0F0"/>
                </a:solidFill>
                <a:latin typeface="Poppins"/>
                <a:ea typeface="Times New Roman" panose="02020603050405020304" pitchFamily="18" charset="0"/>
              </a:rPr>
              <a:t>O</a:t>
            </a:r>
            <a:r>
              <a:rPr lang="en-US" sz="3600" b="1" dirty="0" smtClean="0">
                <a:solidFill>
                  <a:srgbClr val="00B0F0"/>
                </a:solidFill>
                <a:latin typeface="Poppins"/>
                <a:ea typeface="Times New Roman" panose="02020603050405020304" pitchFamily="18" charset="0"/>
              </a:rPr>
              <a:t>utput</a:t>
            </a:r>
            <a:endParaRPr lang="en-US" sz="3600" dirty="0">
              <a:solidFill>
                <a:srgbClr val="00B0F0"/>
              </a:solidFill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3141882" y="1262256"/>
            <a:ext cx="5244710" cy="3072813"/>
            <a:chOff x="3409554" y="1138966"/>
            <a:chExt cx="5244710" cy="3072813"/>
          </a:xfrm>
        </p:grpSpPr>
        <p:sp>
          <p:nvSpPr>
            <p:cNvPr id="315" name="Google Shape;315;p35"/>
            <p:cNvSpPr/>
            <p:nvPr/>
          </p:nvSpPr>
          <p:spPr>
            <a:xfrm>
              <a:off x="3838454" y="1138966"/>
              <a:ext cx="4385300" cy="293534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09554" y="4130915"/>
              <a:ext cx="5244710" cy="80863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09554" y="4066224"/>
              <a:ext cx="5243901" cy="64690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643068" y="4066224"/>
              <a:ext cx="767972" cy="40432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2554" y="247622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Poppins"/>
                <a:ea typeface="Times New Roman" panose="02020603050405020304" pitchFamily="18" charset="0"/>
              </a:rPr>
              <a:t>Functionalities /</a:t>
            </a:r>
            <a:r>
              <a:rPr lang="en-US" sz="3600" b="1" dirty="0">
                <a:solidFill>
                  <a:srgbClr val="00B050"/>
                </a:solidFill>
                <a:latin typeface="Poppins"/>
                <a:ea typeface="Times New Roman" panose="02020603050405020304" pitchFamily="18" charset="0"/>
              </a:rPr>
              <a:t>O</a:t>
            </a:r>
            <a:r>
              <a:rPr lang="en-US" sz="3600" b="1" dirty="0" smtClean="0">
                <a:solidFill>
                  <a:srgbClr val="00B050"/>
                </a:solidFill>
                <a:latin typeface="Poppins"/>
                <a:ea typeface="Times New Roman" panose="02020603050405020304" pitchFamily="18" charset="0"/>
              </a:rPr>
              <a:t>utput</a:t>
            </a:r>
            <a:endParaRPr lang="en-US" sz="3600" dirty="0">
              <a:solidFill>
                <a:srgbClr val="00B05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014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4572000" y="3431501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2554" y="247622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Future Enhancements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473" y="1521286"/>
            <a:ext cx="54607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Mobile Support: Plans for Android/</a:t>
            </a:r>
            <a:r>
              <a:rPr lang="en-US" sz="1600" dirty="0" err="1"/>
              <a:t>iOS</a:t>
            </a:r>
            <a:r>
              <a:rPr lang="en-US" sz="1600" dirty="0"/>
              <a:t> apps.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Advanced Features: Voice/video calls, file sharing.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Enhanced Security: End-to-end encryption.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Performance </a:t>
            </a:r>
            <a:r>
              <a:rPr lang="en-US" sz="1600" dirty="0"/>
              <a:t>Optimization: Further improvements.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150;p24"/>
          <p:cNvSpPr txBox="1">
            <a:spLocks/>
          </p:cNvSpPr>
          <p:nvPr/>
        </p:nvSpPr>
        <p:spPr>
          <a:xfrm>
            <a:off x="790789" y="356475"/>
            <a:ext cx="6024600" cy="70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600" dirty="0" smtClean="0">
                <a:solidFill>
                  <a:srgbClr val="00B050"/>
                </a:solidFill>
              </a:rPr>
              <a:t>Conclusion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553" y="1578111"/>
            <a:ext cx="65558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16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chat application using Java involves a comprehensive understanding of both client-side and server-side technologies. Leveraging </a:t>
            </a:r>
            <a:r>
              <a:rPr lang="en-US" sz="16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6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user interface, Spring Boot for backend services, and </a:t>
            </a:r>
            <a:r>
              <a:rPr lang="en-US" sz="16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6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communication, this project provides a robust and scalable platform for instant messaging and group interactions</a:t>
            </a:r>
            <a:r>
              <a:rPr lang="en-US" sz="16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oogle Shape;1236;p51"/>
          <p:cNvGrpSpPr/>
          <p:nvPr/>
        </p:nvGrpSpPr>
        <p:grpSpPr>
          <a:xfrm>
            <a:off x="3676188" y="3421423"/>
            <a:ext cx="1347876" cy="1037562"/>
            <a:chOff x="1570037" y="1341437"/>
            <a:chExt cx="4943475" cy="4576762"/>
          </a:xfrm>
        </p:grpSpPr>
        <p:sp>
          <p:nvSpPr>
            <p:cNvPr id="28" name="Google Shape;1237;p5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38;p5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39;p5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40;p5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41;p5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42;p5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1319;p51"/>
          <p:cNvGrpSpPr/>
          <p:nvPr/>
        </p:nvGrpSpPr>
        <p:grpSpPr>
          <a:xfrm>
            <a:off x="7706838" y="1420447"/>
            <a:ext cx="1067292" cy="2421687"/>
            <a:chOff x="8095060" y="5664590"/>
            <a:chExt cx="497404" cy="594389"/>
          </a:xfrm>
        </p:grpSpPr>
        <p:grpSp>
          <p:nvGrpSpPr>
            <p:cNvPr id="35" name="Google Shape;1320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8" name="Google Shape;1321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22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23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1324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5" name="Google Shape;1325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26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327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1328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2" name="Google Shape;1329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1332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9" name="Google Shape;1333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34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35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2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" name="Google Shape;324;p36"/>
          <p:cNvSpPr txBox="1">
            <a:spLocks/>
          </p:cNvSpPr>
          <p:nvPr/>
        </p:nvSpPr>
        <p:spPr>
          <a:xfrm>
            <a:off x="2741575" y="1395846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6000" smtClean="0">
                <a:solidFill>
                  <a:schemeClr val="tx2">
                    <a:lumMod val="10000"/>
                  </a:schemeClr>
                </a:solidFill>
              </a:rPr>
              <a:t>Thanks!</a:t>
            </a:r>
            <a:endParaRPr lang="en-US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Google Shape;325;p36"/>
          <p:cNvSpPr txBox="1">
            <a:spLocks/>
          </p:cNvSpPr>
          <p:nvPr/>
        </p:nvSpPr>
        <p:spPr>
          <a:xfrm>
            <a:off x="2586519" y="2872823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smtClean="0"/>
              <a:t>Any questions?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83231" y="226031"/>
            <a:ext cx="6300300" cy="4258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en-US" sz="2800" dirty="0">
                <a:solidFill>
                  <a:srgbClr val="00B050"/>
                </a:solidFill>
              </a:rPr>
              <a:t>Outlines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735769" y="772954"/>
            <a:ext cx="31502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Java?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79;p16"/>
          <p:cNvSpPr txBox="1">
            <a:spLocks/>
          </p:cNvSpPr>
          <p:nvPr/>
        </p:nvSpPr>
        <p:spPr>
          <a:xfrm>
            <a:off x="603606" y="205483"/>
            <a:ext cx="4791300" cy="50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600" smtClean="0"/>
              <a:t>Introduction</a:t>
            </a:r>
            <a:endParaRPr lang="en-US" sz="3600" dirty="0"/>
          </a:p>
        </p:txBody>
      </p:sp>
      <p:sp>
        <p:nvSpPr>
          <p:cNvPr id="14" name="Google Shape;80;p16"/>
          <p:cNvSpPr txBox="1">
            <a:spLocks/>
          </p:cNvSpPr>
          <p:nvPr/>
        </p:nvSpPr>
        <p:spPr>
          <a:xfrm>
            <a:off x="603606" y="972146"/>
            <a:ext cx="6845158" cy="114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chat application project is designed to enable users to communicate over a network. It comprises both client and server components, implemented in Java with a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graphical user interface (GUI).</a:t>
            </a:r>
          </a:p>
          <a:p>
            <a:pPr marL="0" indent="0">
              <a:buFont typeface="Muli"/>
              <a:buNone/>
            </a:pPr>
            <a:endParaRPr lang="en-US" sz="1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uli"/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3606" y="2258769"/>
            <a:ext cx="675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authentication, real-time messaging, group management, notifications, and media sharing</a:t>
            </a:r>
            <a:r>
              <a:rPr lang="en-US" sz="1600" dirty="0">
                <a:solidFill>
                  <a:srgbClr val="070709"/>
                </a:solidFill>
                <a:latin typeface="ui-sans-serif"/>
              </a:rPr>
              <a:t>.</a:t>
            </a:r>
            <a:endParaRPr lang="en-US" sz="1600" dirty="0">
              <a:solidFill>
                <a:srgbClr val="070709"/>
              </a:solidFill>
            </a:endParaRPr>
          </a:p>
        </p:txBody>
      </p:sp>
      <p:pic>
        <p:nvPicPr>
          <p:cNvPr id="16" name="Google Shape;6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855" y="2630818"/>
            <a:ext cx="3108079" cy="1972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5193" y="421869"/>
            <a:ext cx="2735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Why Java?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264" y="1295535"/>
            <a:ext cx="4572000" cy="2507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is a versatile and widely used programming language.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object-oriented nature promotes code reusability and maintainability.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offers robust libraries and frameworks for network programming, including sockets.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large Java developer community provides extensive support and resources.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77" y="1172245"/>
            <a:ext cx="3130350" cy="3452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85281" y="-134677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854036"/>
            <a:ext cx="5892229" cy="1862700"/>
          </a:xfrm>
        </p:spPr>
        <p:txBody>
          <a:bodyPr/>
          <a:lstStyle/>
          <a:p>
            <a:pPr marL="8890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endParaRPr lang="en-US" sz="18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this project is to develop a scalable, secure, and user-friendly group chat application using Java. The application aims to facilitate real-time communication among users in various groups, supporting features such as text messaging, media sharing, and notifications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6619" y="2614537"/>
            <a:ext cx="27133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119" y="246975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27238" y="101061"/>
            <a:ext cx="4822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Poppins"/>
                <a:cs typeface="Times New Roman" panose="02020603050405020304" pitchFamily="18" charset="0"/>
              </a:rPr>
              <a:t>Architecture</a:t>
            </a:r>
            <a:r>
              <a:rPr lang="en-US" sz="3200" dirty="0">
                <a:solidFill>
                  <a:srgbClr val="00B05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and Design</a:t>
            </a:r>
            <a:endParaRPr lang="en-US" sz="2800" dirty="0">
              <a:solidFill>
                <a:srgbClr val="00B05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74" y="965771"/>
            <a:ext cx="5081253" cy="32980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7208" y="4442074"/>
            <a:ext cx="4003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3121C"/>
                </a:solidFill>
                <a:latin typeface="Satoshi"/>
              </a:rPr>
              <a:t>Fig 1: Chat </a:t>
            </a:r>
            <a:r>
              <a:rPr lang="en-US" b="1" dirty="0">
                <a:solidFill>
                  <a:srgbClr val="13121C"/>
                </a:solidFill>
                <a:latin typeface="Satoshi"/>
              </a:rPr>
              <a:t>Application Architecture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75007" y="92467"/>
            <a:ext cx="7679933" cy="5248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Architecture</a:t>
            </a:r>
            <a:r>
              <a:rPr lang="en-US" sz="4000" dirty="0"/>
              <a:t> and Design</a:t>
            </a:r>
            <a:endParaRPr sz="3600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75007" y="1229569"/>
            <a:ext cx="2018872" cy="3147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b="1" dirty="0">
                <a:solidFill>
                  <a:srgbClr val="00B050"/>
                </a:solidFill>
              </a:rPr>
              <a:t>Chat </a:t>
            </a:r>
            <a:r>
              <a:rPr lang="en-US" b="1" dirty="0" smtClean="0">
                <a:solidFill>
                  <a:srgbClr val="00B050"/>
                </a:solidFill>
              </a:rPr>
              <a:t>Client:</a:t>
            </a:r>
            <a:endParaRPr lang="en-US" dirty="0">
              <a:solidFill>
                <a:srgbClr val="00B050"/>
              </a:solidFill>
            </a:endParaRPr>
          </a:p>
          <a:p>
            <a:pPr marL="127000" indent="0">
              <a:buNone/>
            </a:pPr>
            <a:r>
              <a:rPr lang="en-US" sz="14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client is what users interact with. It can be a desktop, web, or smartphone </a:t>
            </a:r>
            <a:r>
              <a:rPr lang="en-US" sz="14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 marL="127000" indent="0">
              <a:buNone/>
            </a:pPr>
            <a:r>
              <a:rPr lang="en-US" sz="14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</a:t>
            </a:r>
            <a:r>
              <a:rPr lang="en-US" sz="14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sending messages, displaying data to the user, and storing messages and files.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2"/>
          </p:nvPr>
        </p:nvSpPr>
        <p:spPr>
          <a:xfrm>
            <a:off x="3022924" y="1229569"/>
            <a:ext cx="2142656" cy="3147221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server hosts the necessary software, frameworks, and </a:t>
            </a: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</a:p>
          <a:p>
            <a:pPr marL="127000" indent="0">
              <a:buNone/>
            </a:pP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4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 receives messages, identifies recipients, queues messages, and forwards them to the appropriate chat </a:t>
            </a: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clients.</a:t>
            </a:r>
            <a:endParaRPr lang="en-US" sz="14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393" y="1095645"/>
            <a:ext cx="3162740" cy="3281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182850" y="226032"/>
            <a:ext cx="8572084" cy="4978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/>
              <a:t>Tools and Technologies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381875" y="1128938"/>
            <a:ext cx="3570269" cy="32158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(Standard Edition):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IDEA/Eclipse: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</a:t>
            </a: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3429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52A551"/>
              </a:solidFill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>
            <a:spLocks noGrp="1"/>
          </p:cNvSpPr>
          <p:nvPr>
            <p:ph type="title"/>
          </p:nvPr>
        </p:nvSpPr>
        <p:spPr>
          <a:xfrm>
            <a:off x="549666" y="164387"/>
            <a:ext cx="6300300" cy="5042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624" name="Google Shape;624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46358" y="83538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Client-Side</a:t>
            </a:r>
            <a:r>
              <a:rPr lang="en-US" sz="1800" b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9892" y="1371421"/>
            <a:ext cx="3530134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User Interface (UI</a:t>
            </a:r>
            <a:r>
              <a:rPr lang="en-US" sz="1600" dirty="0" smtClean="0">
                <a:solidFill>
                  <a:srgbClr val="09090B"/>
                </a:solidFill>
                <a:latin typeface="ui-sans-serif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Main Chat </a:t>
            </a:r>
            <a:r>
              <a:rPr lang="en-US" sz="1600" dirty="0" smtClean="0">
                <a:solidFill>
                  <a:srgbClr val="09090B"/>
                </a:solidFill>
                <a:latin typeface="ui-sans-serif"/>
              </a:rPr>
              <a:t>Window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Event </a:t>
            </a:r>
            <a:r>
              <a:rPr lang="en-US" sz="1600" dirty="0" smtClean="0">
                <a:solidFill>
                  <a:srgbClr val="09090B"/>
                </a:solidFill>
                <a:latin typeface="ui-sans-serif"/>
              </a:rPr>
              <a:t>Handling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Media </a:t>
            </a:r>
            <a:r>
              <a:rPr lang="en-US" sz="1600" dirty="0" smtClean="0">
                <a:solidFill>
                  <a:srgbClr val="09090B"/>
                </a:solidFill>
                <a:latin typeface="ui-sans-serif"/>
              </a:rPr>
              <a:t>Handling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Client-Server </a:t>
            </a:r>
            <a:r>
              <a:rPr lang="en-US" sz="1600" dirty="0" smtClean="0">
                <a:solidFill>
                  <a:srgbClr val="09090B"/>
                </a:solidFill>
                <a:latin typeface="ui-sans-serif"/>
              </a:rPr>
              <a:t>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Handling Real-time </a:t>
            </a:r>
            <a:r>
              <a:rPr lang="en-US" sz="1600" dirty="0" smtClean="0">
                <a:solidFill>
                  <a:srgbClr val="09090B"/>
                </a:solidFill>
                <a:latin typeface="ui-sans-serif"/>
              </a:rPr>
              <a:t>Updates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Error Handling and Notifications</a:t>
            </a: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ui-sans-serif"/>
              </a:rPr>
              <a:t>Code Structure and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9090B"/>
              </a:solidFill>
              <a:latin typeface="ui-sans-serif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549</Words>
  <Application>Microsoft Office PowerPoint</Application>
  <PresentationFormat>On-screen Show (16:9)</PresentationFormat>
  <Paragraphs>109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Muli</vt:lpstr>
      <vt:lpstr>Palatino Linotype</vt:lpstr>
      <vt:lpstr>Poppins</vt:lpstr>
      <vt:lpstr>Satoshi</vt:lpstr>
      <vt:lpstr>Times New Roman</vt:lpstr>
      <vt:lpstr>ui-sans-serif</vt:lpstr>
      <vt:lpstr>Wingdings</vt:lpstr>
      <vt:lpstr>Gower template</vt:lpstr>
      <vt:lpstr>PowerPoint Presentation</vt:lpstr>
      <vt:lpstr>Outlines</vt:lpstr>
      <vt:lpstr>PowerPoint Presentation</vt:lpstr>
      <vt:lpstr>Why Java?</vt:lpstr>
      <vt:lpstr>Project Overview</vt:lpstr>
      <vt:lpstr>PowerPoint Presentation</vt:lpstr>
      <vt:lpstr>Architecture and Design</vt:lpstr>
      <vt:lpstr>Tools and Technologies</vt:lpstr>
      <vt:lpstr>Implementation</vt:lpstr>
      <vt:lpstr>Implementation 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HP</cp:lastModifiedBy>
  <cp:revision>96</cp:revision>
  <dcterms:modified xsi:type="dcterms:W3CDTF">2024-06-02T16:03:24Z</dcterms:modified>
</cp:coreProperties>
</file>