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cade Gamer" charset="1" panose="00000000000000000000"/>
      <p:regular r:id="rId16"/>
    </p:embeddedFont>
    <p:embeddedFont>
      <p:font typeface="Open Sans" charset="1" panose="00000000000000000000"/>
      <p:regular r:id="rId17"/>
    </p:embeddedFont>
    <p:embeddedFont>
      <p:font typeface="Open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32.png" Type="http://schemas.openxmlformats.org/officeDocument/2006/relationships/image"/><Relationship Id="rId20" Target="../media/image15.png" Type="http://schemas.openxmlformats.org/officeDocument/2006/relationships/image"/><Relationship Id="rId21" Target="../media/image16.svg" Type="http://schemas.openxmlformats.org/officeDocument/2006/relationships/image"/><Relationship Id="rId3" Target="../media/image33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9.pn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14" Target="../media/image38.png" Type="http://schemas.openxmlformats.org/officeDocument/2006/relationships/image"/><Relationship Id="rId15" Target="../media/image39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43.png" Type="http://schemas.openxmlformats.org/officeDocument/2006/relationships/image"/><Relationship Id="rId13" Target="../media/image4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47.png" Type="http://schemas.openxmlformats.org/officeDocument/2006/relationships/image"/><Relationship Id="rId15" Target="../media/image1.png" Type="http://schemas.openxmlformats.org/officeDocument/2006/relationships/image"/><Relationship Id="rId16" Target="../media/image2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1.png" Type="http://schemas.openxmlformats.org/officeDocument/2006/relationships/image"/><Relationship Id="rId13" Target="../media/image2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48.pn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25605" y="13931"/>
            <a:ext cx="4028788" cy="4028788"/>
          </a:xfrm>
          <a:custGeom>
            <a:avLst/>
            <a:gdLst/>
            <a:ahLst/>
            <a:cxnLst/>
            <a:rect r="r" b="b" t="t" l="l"/>
            <a:pathLst>
              <a:path h="4028788" w="4028788">
                <a:moveTo>
                  <a:pt x="0" y="0"/>
                </a:moveTo>
                <a:lnTo>
                  <a:pt x="4028787" y="0"/>
                </a:lnTo>
                <a:lnTo>
                  <a:pt x="4028787" y="4028787"/>
                </a:lnTo>
                <a:lnTo>
                  <a:pt x="0" y="4028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83299" y="7687654"/>
            <a:ext cx="2776001" cy="2599346"/>
          </a:xfrm>
          <a:custGeom>
            <a:avLst/>
            <a:gdLst/>
            <a:ahLst/>
            <a:cxnLst/>
            <a:rect r="r" b="b" t="t" l="l"/>
            <a:pathLst>
              <a:path h="2599346" w="2776001">
                <a:moveTo>
                  <a:pt x="0" y="0"/>
                </a:moveTo>
                <a:lnTo>
                  <a:pt x="2776001" y="0"/>
                </a:lnTo>
                <a:lnTo>
                  <a:pt x="2776001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28700" y="7687654"/>
            <a:ext cx="2776001" cy="2599346"/>
          </a:xfrm>
          <a:custGeom>
            <a:avLst/>
            <a:gdLst/>
            <a:ahLst/>
            <a:cxnLst/>
            <a:rect r="r" b="b" t="t" l="l"/>
            <a:pathLst>
              <a:path h="2599346" w="2776001">
                <a:moveTo>
                  <a:pt x="2776001" y="0"/>
                </a:moveTo>
                <a:lnTo>
                  <a:pt x="0" y="0"/>
                </a:lnTo>
                <a:lnTo>
                  <a:pt x="0" y="2599346"/>
                </a:lnTo>
                <a:lnTo>
                  <a:pt x="2776001" y="2599346"/>
                </a:lnTo>
                <a:lnTo>
                  <a:pt x="277600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28251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0" y="0"/>
                </a:moveTo>
                <a:lnTo>
                  <a:pt x="2569789" y="0"/>
                </a:lnTo>
                <a:lnTo>
                  <a:pt x="2569789" y="747575"/>
                </a:lnTo>
                <a:lnTo>
                  <a:pt x="0" y="747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9689960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2569789" y="0"/>
                </a:moveTo>
                <a:lnTo>
                  <a:pt x="0" y="0"/>
                </a:lnTo>
                <a:lnTo>
                  <a:pt x="0" y="747575"/>
                </a:lnTo>
                <a:lnTo>
                  <a:pt x="2569789" y="747575"/>
                </a:lnTo>
                <a:lnTo>
                  <a:pt x="256978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5089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0" y="0"/>
                </a:moveTo>
                <a:lnTo>
                  <a:pt x="2599346" y="0"/>
                </a:lnTo>
                <a:lnTo>
                  <a:pt x="2599346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413776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2599346" y="0"/>
                </a:moveTo>
                <a:lnTo>
                  <a:pt x="0" y="0"/>
                </a:lnTo>
                <a:lnTo>
                  <a:pt x="0" y="2599346"/>
                </a:lnTo>
                <a:lnTo>
                  <a:pt x="2599346" y="2599346"/>
                </a:lnTo>
                <a:lnTo>
                  <a:pt x="259934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3296" y="6172200"/>
            <a:ext cx="845404" cy="4114800"/>
          </a:xfrm>
          <a:custGeom>
            <a:avLst/>
            <a:gdLst/>
            <a:ahLst/>
            <a:cxnLst/>
            <a:rect r="r" b="b" t="t" l="l"/>
            <a:pathLst>
              <a:path h="4114800" w="845404">
                <a:moveTo>
                  <a:pt x="0" y="0"/>
                </a:moveTo>
                <a:lnTo>
                  <a:pt x="845404" y="0"/>
                </a:lnTo>
                <a:lnTo>
                  <a:pt x="845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7259300" y="6172200"/>
            <a:ext cx="845404" cy="4114800"/>
          </a:xfrm>
          <a:custGeom>
            <a:avLst/>
            <a:gdLst/>
            <a:ahLst/>
            <a:cxnLst/>
            <a:rect r="r" b="b" t="t" l="l"/>
            <a:pathLst>
              <a:path h="4114800" w="845404">
                <a:moveTo>
                  <a:pt x="845404" y="0"/>
                </a:moveTo>
                <a:lnTo>
                  <a:pt x="0" y="0"/>
                </a:lnTo>
                <a:lnTo>
                  <a:pt x="0" y="4114800"/>
                </a:lnTo>
                <a:lnTo>
                  <a:pt x="845404" y="4114800"/>
                </a:lnTo>
                <a:lnTo>
                  <a:pt x="84540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17623" y="9407784"/>
            <a:ext cx="1852754" cy="879216"/>
          </a:xfrm>
          <a:custGeom>
            <a:avLst/>
            <a:gdLst/>
            <a:ahLst/>
            <a:cxnLst/>
            <a:rect r="r" b="b" t="t" l="l"/>
            <a:pathLst>
              <a:path h="879216" w="1852754">
                <a:moveTo>
                  <a:pt x="0" y="0"/>
                </a:moveTo>
                <a:lnTo>
                  <a:pt x="1852754" y="0"/>
                </a:lnTo>
                <a:lnTo>
                  <a:pt x="1852754" y="879216"/>
                </a:lnTo>
                <a:lnTo>
                  <a:pt x="0" y="8792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42069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8"/>
                </a:lnTo>
                <a:lnTo>
                  <a:pt x="0" y="657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870875" y="9420673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0" y="0"/>
                </a:moveTo>
                <a:lnTo>
                  <a:pt x="2268953" y="0"/>
                </a:lnTo>
                <a:lnTo>
                  <a:pt x="2268953" y="866327"/>
                </a:lnTo>
                <a:lnTo>
                  <a:pt x="0" y="86632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19185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8"/>
                </a:lnTo>
                <a:lnTo>
                  <a:pt x="0" y="657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148172" y="9407784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0" y="0"/>
                </a:moveTo>
                <a:lnTo>
                  <a:pt x="2268953" y="0"/>
                </a:lnTo>
                <a:lnTo>
                  <a:pt x="2268953" y="866328"/>
                </a:lnTo>
                <a:lnTo>
                  <a:pt x="0" y="86632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4901719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966874" y="3695700"/>
            <a:ext cx="14354252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VIDEO GAMES SALES DATA PIPELINE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151306" y="6445438"/>
            <a:ext cx="5985389" cy="624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7"/>
              </a:lnSpc>
              <a:spcBef>
                <a:spcPct val="0"/>
              </a:spcBef>
            </a:pPr>
            <a:r>
              <a:rPr lang="en-US" sz="3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Mostafa Mohamed Ismail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4858" y="2613013"/>
            <a:ext cx="2023142" cy="7673987"/>
          </a:xfrm>
          <a:custGeom>
            <a:avLst/>
            <a:gdLst/>
            <a:ahLst/>
            <a:cxnLst/>
            <a:rect r="r" b="b" t="t" l="l"/>
            <a:pathLst>
              <a:path h="7673987" w="2023142">
                <a:moveTo>
                  <a:pt x="0" y="0"/>
                </a:moveTo>
                <a:lnTo>
                  <a:pt x="2023142" y="0"/>
                </a:lnTo>
                <a:lnTo>
                  <a:pt x="2023142" y="7673987"/>
                </a:lnTo>
                <a:lnTo>
                  <a:pt x="0" y="7673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98974" y="1028700"/>
            <a:ext cx="2104159" cy="9258300"/>
          </a:xfrm>
          <a:custGeom>
            <a:avLst/>
            <a:gdLst/>
            <a:ahLst/>
            <a:cxnLst/>
            <a:rect r="r" b="b" t="t" l="l"/>
            <a:pathLst>
              <a:path h="9258300" w="2104159">
                <a:moveTo>
                  <a:pt x="0" y="0"/>
                </a:moveTo>
                <a:lnTo>
                  <a:pt x="2104159" y="0"/>
                </a:lnTo>
                <a:lnTo>
                  <a:pt x="2104159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284867" y="1028700"/>
            <a:ext cx="2104159" cy="9258300"/>
          </a:xfrm>
          <a:custGeom>
            <a:avLst/>
            <a:gdLst/>
            <a:ahLst/>
            <a:cxnLst/>
            <a:rect r="r" b="b" t="t" l="l"/>
            <a:pathLst>
              <a:path h="9258300" w="2104159">
                <a:moveTo>
                  <a:pt x="2104159" y="0"/>
                </a:moveTo>
                <a:lnTo>
                  <a:pt x="0" y="0"/>
                </a:lnTo>
                <a:lnTo>
                  <a:pt x="0" y="9258300"/>
                </a:lnTo>
                <a:lnTo>
                  <a:pt x="2104159" y="9258300"/>
                </a:lnTo>
                <a:lnTo>
                  <a:pt x="21041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2613013"/>
            <a:ext cx="2023142" cy="7673987"/>
          </a:xfrm>
          <a:custGeom>
            <a:avLst/>
            <a:gdLst/>
            <a:ahLst/>
            <a:cxnLst/>
            <a:rect r="r" b="b" t="t" l="l"/>
            <a:pathLst>
              <a:path h="7673987" w="2023142">
                <a:moveTo>
                  <a:pt x="2023142" y="0"/>
                </a:moveTo>
                <a:lnTo>
                  <a:pt x="0" y="0"/>
                </a:lnTo>
                <a:lnTo>
                  <a:pt x="0" y="7673987"/>
                </a:lnTo>
                <a:lnTo>
                  <a:pt x="2023142" y="7673987"/>
                </a:lnTo>
                <a:lnTo>
                  <a:pt x="20231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29606" y="1057562"/>
            <a:ext cx="4028788" cy="4028788"/>
          </a:xfrm>
          <a:custGeom>
            <a:avLst/>
            <a:gdLst/>
            <a:ahLst/>
            <a:cxnLst/>
            <a:rect r="r" b="b" t="t" l="l"/>
            <a:pathLst>
              <a:path h="4028788" w="4028788">
                <a:moveTo>
                  <a:pt x="0" y="0"/>
                </a:moveTo>
                <a:lnTo>
                  <a:pt x="4028788" y="0"/>
                </a:lnTo>
                <a:lnTo>
                  <a:pt x="4028788" y="4028788"/>
                </a:lnTo>
                <a:lnTo>
                  <a:pt x="0" y="4028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00164" y="3594529"/>
            <a:ext cx="10487673" cy="406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THANK</a:t>
            </a:r>
          </a:p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257771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0" y="0"/>
                </a:moveTo>
                <a:lnTo>
                  <a:pt x="1885631" y="0"/>
                </a:lnTo>
                <a:lnTo>
                  <a:pt x="1885631" y="658257"/>
                </a:lnTo>
                <a:lnTo>
                  <a:pt x="0" y="6582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2144598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1885631" y="0"/>
                </a:moveTo>
                <a:lnTo>
                  <a:pt x="0" y="0"/>
                </a:lnTo>
                <a:lnTo>
                  <a:pt x="0" y="658257"/>
                </a:lnTo>
                <a:lnTo>
                  <a:pt x="1885631" y="658257"/>
                </a:lnTo>
                <a:lnTo>
                  <a:pt x="188563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711215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0" y="0"/>
                </a:moveTo>
                <a:lnTo>
                  <a:pt x="2996082" y="0"/>
                </a:lnTo>
                <a:lnTo>
                  <a:pt x="2996082" y="533847"/>
                </a:lnTo>
                <a:lnTo>
                  <a:pt x="0" y="5338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003133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2996082" y="0"/>
                </a:moveTo>
                <a:lnTo>
                  <a:pt x="0" y="0"/>
                </a:lnTo>
                <a:lnTo>
                  <a:pt x="0" y="533847"/>
                </a:lnTo>
                <a:lnTo>
                  <a:pt x="2996082" y="533847"/>
                </a:lnTo>
                <a:lnTo>
                  <a:pt x="299608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28251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0" y="0"/>
                </a:moveTo>
                <a:lnTo>
                  <a:pt x="2569789" y="0"/>
                </a:lnTo>
                <a:lnTo>
                  <a:pt x="2569789" y="747575"/>
                </a:lnTo>
                <a:lnTo>
                  <a:pt x="0" y="7475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9689960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2569789" y="0"/>
                </a:moveTo>
                <a:lnTo>
                  <a:pt x="0" y="0"/>
                </a:lnTo>
                <a:lnTo>
                  <a:pt x="0" y="747575"/>
                </a:lnTo>
                <a:lnTo>
                  <a:pt x="2569789" y="747575"/>
                </a:lnTo>
                <a:lnTo>
                  <a:pt x="2569789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55089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0" y="0"/>
                </a:moveTo>
                <a:lnTo>
                  <a:pt x="2599346" y="0"/>
                </a:lnTo>
                <a:lnTo>
                  <a:pt x="2599346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413776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2599346" y="0"/>
                </a:moveTo>
                <a:lnTo>
                  <a:pt x="0" y="0"/>
                </a:lnTo>
                <a:lnTo>
                  <a:pt x="0" y="2599346"/>
                </a:lnTo>
                <a:lnTo>
                  <a:pt x="2599346" y="2599346"/>
                </a:lnTo>
                <a:lnTo>
                  <a:pt x="259934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217623" y="9407784"/>
            <a:ext cx="1852754" cy="879216"/>
          </a:xfrm>
          <a:custGeom>
            <a:avLst/>
            <a:gdLst/>
            <a:ahLst/>
            <a:cxnLst/>
            <a:rect r="r" b="b" t="t" l="l"/>
            <a:pathLst>
              <a:path h="879216" w="1852754">
                <a:moveTo>
                  <a:pt x="0" y="0"/>
                </a:moveTo>
                <a:lnTo>
                  <a:pt x="1852754" y="0"/>
                </a:lnTo>
                <a:lnTo>
                  <a:pt x="1852754" y="879216"/>
                </a:lnTo>
                <a:lnTo>
                  <a:pt x="0" y="87921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542069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8"/>
                </a:lnTo>
                <a:lnTo>
                  <a:pt x="0" y="6576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02059" y="9420673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0" y="0"/>
                </a:moveTo>
                <a:lnTo>
                  <a:pt x="2268953" y="0"/>
                </a:lnTo>
                <a:lnTo>
                  <a:pt x="2268953" y="866327"/>
                </a:lnTo>
                <a:lnTo>
                  <a:pt x="0" y="86632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919185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8"/>
                </a:lnTo>
                <a:lnTo>
                  <a:pt x="0" y="6576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816988" y="9407784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0" y="0"/>
                </a:moveTo>
                <a:lnTo>
                  <a:pt x="2268953" y="0"/>
                </a:lnTo>
                <a:lnTo>
                  <a:pt x="2268953" y="866328"/>
                </a:lnTo>
                <a:lnTo>
                  <a:pt x="0" y="86632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4399" y="5558342"/>
            <a:ext cx="6266896" cy="4728658"/>
          </a:xfrm>
          <a:custGeom>
            <a:avLst/>
            <a:gdLst/>
            <a:ahLst/>
            <a:cxnLst/>
            <a:rect r="r" b="b" t="t" l="l"/>
            <a:pathLst>
              <a:path h="4728658" w="6266896">
                <a:moveTo>
                  <a:pt x="0" y="0"/>
                </a:moveTo>
                <a:lnTo>
                  <a:pt x="6266897" y="0"/>
                </a:lnTo>
                <a:lnTo>
                  <a:pt x="6266897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43035" y="8676449"/>
            <a:ext cx="4473754" cy="1610551"/>
          </a:xfrm>
          <a:custGeom>
            <a:avLst/>
            <a:gdLst/>
            <a:ahLst/>
            <a:cxnLst/>
            <a:rect r="r" b="b" t="t" l="l"/>
            <a:pathLst>
              <a:path h="1610551" w="4473754">
                <a:moveTo>
                  <a:pt x="0" y="0"/>
                </a:moveTo>
                <a:lnTo>
                  <a:pt x="4473753" y="0"/>
                </a:lnTo>
                <a:lnTo>
                  <a:pt x="4473753" y="1610551"/>
                </a:lnTo>
                <a:lnTo>
                  <a:pt x="0" y="16105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552" y="4628850"/>
            <a:ext cx="3775529" cy="5658150"/>
          </a:xfrm>
          <a:custGeom>
            <a:avLst/>
            <a:gdLst/>
            <a:ahLst/>
            <a:cxnLst/>
            <a:rect r="r" b="b" t="t" l="l"/>
            <a:pathLst>
              <a:path h="5658150" w="3775529">
                <a:moveTo>
                  <a:pt x="0" y="0"/>
                </a:moveTo>
                <a:lnTo>
                  <a:pt x="3775530" y="0"/>
                </a:lnTo>
                <a:lnTo>
                  <a:pt x="3775530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56937" y="8938950"/>
            <a:ext cx="2840719" cy="1348050"/>
          </a:xfrm>
          <a:custGeom>
            <a:avLst/>
            <a:gdLst/>
            <a:ahLst/>
            <a:cxnLst/>
            <a:rect r="r" b="b" t="t" l="l"/>
            <a:pathLst>
              <a:path h="1348050" w="2840719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1955" y="1664813"/>
            <a:ext cx="8815154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87109" y="2969447"/>
            <a:ext cx="5471372" cy="1962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Raw data contains issues: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"N/A" values instead of numbers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Missing values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Different data formats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487109" y="5510717"/>
            <a:ext cx="5471372" cy="2174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Business needs: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Clean data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Automated pipeline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Easy visualization for insights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6681517" y="409711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25333" y="562555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9144000" y="0"/>
                </a:moveTo>
                <a:lnTo>
                  <a:pt x="0" y="0"/>
                </a:lnTo>
                <a:lnTo>
                  <a:pt x="0" y="1379913"/>
                </a:lnTo>
                <a:lnTo>
                  <a:pt x="9144000" y="13799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70" y="4522832"/>
            <a:ext cx="2882084" cy="5764168"/>
          </a:xfrm>
          <a:custGeom>
            <a:avLst/>
            <a:gdLst/>
            <a:ahLst/>
            <a:cxnLst/>
            <a:rect r="r" b="b" t="t" l="l"/>
            <a:pathLst>
              <a:path h="5764168" w="2882084">
                <a:moveTo>
                  <a:pt x="0" y="0"/>
                </a:moveTo>
                <a:lnTo>
                  <a:pt x="2882083" y="0"/>
                </a:lnTo>
                <a:lnTo>
                  <a:pt x="2882083" y="5764168"/>
                </a:lnTo>
                <a:lnTo>
                  <a:pt x="0" y="5764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405916" y="4522832"/>
            <a:ext cx="2882084" cy="5764168"/>
          </a:xfrm>
          <a:custGeom>
            <a:avLst/>
            <a:gdLst/>
            <a:ahLst/>
            <a:cxnLst/>
            <a:rect r="r" b="b" t="t" l="l"/>
            <a:pathLst>
              <a:path h="5764168" w="2882084">
                <a:moveTo>
                  <a:pt x="2882084" y="0"/>
                </a:moveTo>
                <a:lnTo>
                  <a:pt x="0" y="0"/>
                </a:lnTo>
                <a:lnTo>
                  <a:pt x="0" y="5764168"/>
                </a:lnTo>
                <a:lnTo>
                  <a:pt x="2882084" y="5764168"/>
                </a:lnTo>
                <a:lnTo>
                  <a:pt x="288208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30752" y="7711881"/>
            <a:ext cx="5426497" cy="2575119"/>
          </a:xfrm>
          <a:custGeom>
            <a:avLst/>
            <a:gdLst/>
            <a:ahLst/>
            <a:cxnLst/>
            <a:rect r="r" b="b" t="t" l="l"/>
            <a:pathLst>
              <a:path h="2575119" w="5426497">
                <a:moveTo>
                  <a:pt x="0" y="0"/>
                </a:moveTo>
                <a:lnTo>
                  <a:pt x="5426496" y="0"/>
                </a:lnTo>
                <a:lnTo>
                  <a:pt x="5426496" y="2575119"/>
                </a:lnTo>
                <a:lnTo>
                  <a:pt x="0" y="25751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901719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578665" y="3859619"/>
            <a:ext cx="13130669" cy="2533144"/>
          </a:xfrm>
          <a:custGeom>
            <a:avLst/>
            <a:gdLst/>
            <a:ahLst/>
            <a:cxnLst/>
            <a:rect r="r" b="b" t="t" l="l"/>
            <a:pathLst>
              <a:path h="2533144" w="13130669">
                <a:moveTo>
                  <a:pt x="0" y="0"/>
                </a:moveTo>
                <a:lnTo>
                  <a:pt x="13130670" y="0"/>
                </a:lnTo>
                <a:lnTo>
                  <a:pt x="13130670" y="2533144"/>
                </a:lnTo>
                <a:lnTo>
                  <a:pt x="0" y="253314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7788" r="0" b="-689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0" y="1373505"/>
            <a:ext cx="18288000" cy="116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77"/>
              </a:lnSpc>
              <a:spcBef>
                <a:spcPct val="0"/>
              </a:spcBef>
            </a:pPr>
            <a:r>
              <a:rPr lang="en-US" sz="655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DATA PIPELINE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11215" y="235246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167" y="717497"/>
            <a:ext cx="2174887" cy="9569503"/>
          </a:xfrm>
          <a:custGeom>
            <a:avLst/>
            <a:gdLst/>
            <a:ahLst/>
            <a:cxnLst/>
            <a:rect r="r" b="b" t="t" l="l"/>
            <a:pathLst>
              <a:path h="9569503" w="2174887">
                <a:moveTo>
                  <a:pt x="0" y="0"/>
                </a:moveTo>
                <a:lnTo>
                  <a:pt x="2174887" y="0"/>
                </a:lnTo>
                <a:lnTo>
                  <a:pt x="2174887" y="9569503"/>
                </a:lnTo>
                <a:lnTo>
                  <a:pt x="0" y="9569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90720" y="2355064"/>
            <a:ext cx="2091147" cy="7931936"/>
          </a:xfrm>
          <a:custGeom>
            <a:avLst/>
            <a:gdLst/>
            <a:ahLst/>
            <a:cxnLst/>
            <a:rect r="r" b="b" t="t" l="l"/>
            <a:pathLst>
              <a:path h="7931936" w="2091147">
                <a:moveTo>
                  <a:pt x="0" y="0"/>
                </a:moveTo>
                <a:lnTo>
                  <a:pt x="2091147" y="0"/>
                </a:lnTo>
                <a:lnTo>
                  <a:pt x="2091147" y="7931936"/>
                </a:lnTo>
                <a:lnTo>
                  <a:pt x="0" y="7931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99594" y="4385518"/>
            <a:ext cx="1759715" cy="5901482"/>
          </a:xfrm>
          <a:custGeom>
            <a:avLst/>
            <a:gdLst/>
            <a:ahLst/>
            <a:cxnLst/>
            <a:rect r="r" b="b" t="t" l="l"/>
            <a:pathLst>
              <a:path h="5901482" w="1759715">
                <a:moveTo>
                  <a:pt x="0" y="0"/>
                </a:moveTo>
                <a:lnTo>
                  <a:pt x="1759714" y="0"/>
                </a:lnTo>
                <a:lnTo>
                  <a:pt x="1759714" y="5901482"/>
                </a:lnTo>
                <a:lnTo>
                  <a:pt x="0" y="59014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36294" y="2282013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68450" y="8597854"/>
            <a:ext cx="7315200" cy="1689146"/>
          </a:xfrm>
          <a:custGeom>
            <a:avLst/>
            <a:gdLst/>
            <a:ahLst/>
            <a:cxnLst/>
            <a:rect r="r" b="b" t="t" l="l"/>
            <a:pathLst>
              <a:path h="1689146" w="7315200">
                <a:moveTo>
                  <a:pt x="0" y="0"/>
                </a:moveTo>
                <a:lnTo>
                  <a:pt x="7315200" y="0"/>
                </a:lnTo>
                <a:lnTo>
                  <a:pt x="7315200" y="1689146"/>
                </a:lnTo>
                <a:lnTo>
                  <a:pt x="0" y="16891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06708" y="6495636"/>
            <a:ext cx="2479371" cy="4784752"/>
          </a:xfrm>
          <a:custGeom>
            <a:avLst/>
            <a:gdLst/>
            <a:ahLst/>
            <a:cxnLst/>
            <a:rect r="r" b="b" t="t" l="l"/>
            <a:pathLst>
              <a:path h="4784752" w="2479371">
                <a:moveTo>
                  <a:pt x="0" y="0"/>
                </a:moveTo>
                <a:lnTo>
                  <a:pt x="2479371" y="0"/>
                </a:lnTo>
                <a:lnTo>
                  <a:pt x="2479371" y="4784752"/>
                </a:lnTo>
                <a:lnTo>
                  <a:pt x="0" y="47847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04806" y="1083321"/>
            <a:ext cx="7890621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🧹 DATA CLEANING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56134" y="2444405"/>
            <a:ext cx="11937441" cy="3786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2"/>
              </a:lnSpc>
            </a:pPr>
            <a:r>
              <a:rPr lang="en-US" sz="22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Removed incomplete rows</a:t>
            </a:r>
          </a:p>
          <a:p>
            <a:pPr algn="l" marL="817537" indent="-272512" lvl="2">
              <a:lnSpc>
                <a:spcPts val="2650"/>
              </a:lnSpc>
              <a:buFont typeface="Arial"/>
              <a:buChar char="⚬"/>
            </a:pPr>
            <a:r>
              <a:rPr lang="en-US" sz="189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Dropped records with missing values in critical fields (Name, Platform, Year, Genre, Publisher, Sales).</a:t>
            </a:r>
          </a:p>
          <a:p>
            <a:pPr algn="l">
              <a:lnSpc>
                <a:spcPts val="3092"/>
              </a:lnSpc>
            </a:pPr>
            <a:r>
              <a:rPr lang="en-US" sz="22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Enforced correct data types</a:t>
            </a:r>
          </a:p>
          <a:p>
            <a:pPr algn="l" marL="773941" indent="-257980" lvl="2">
              <a:lnSpc>
                <a:spcPts val="2509"/>
              </a:lnSpc>
              <a:buFont typeface="Arial"/>
              <a:buChar char="⚬"/>
            </a:pPr>
            <a:r>
              <a:rPr lang="en-US" sz="17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Converted Rank and Year into integers.</a:t>
            </a:r>
          </a:p>
          <a:p>
            <a:pPr algn="l" marL="773941" indent="-257980" lvl="2">
              <a:lnSpc>
                <a:spcPts val="2509"/>
              </a:lnSpc>
              <a:buFont typeface="Arial"/>
              <a:buChar char="⚬"/>
            </a:pPr>
            <a:r>
              <a:rPr lang="en-US" sz="17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Converted Sales values into floats for accurate calculations.</a:t>
            </a:r>
          </a:p>
          <a:p>
            <a:pPr algn="l">
              <a:lnSpc>
                <a:spcPts val="3092"/>
              </a:lnSpc>
            </a:pPr>
            <a:r>
              <a:rPr lang="en-US" sz="22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Handled missing values</a:t>
            </a:r>
          </a:p>
          <a:p>
            <a:pPr algn="l" marL="773941" indent="-257980" lvl="2">
              <a:lnSpc>
                <a:spcPts val="2509"/>
              </a:lnSpc>
              <a:buFont typeface="Arial"/>
              <a:buChar char="⚬"/>
            </a:pPr>
            <a:r>
              <a:rPr lang="en-US" sz="17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Replaced any remaining null sales values with 0.0 using COALESCE.</a:t>
            </a:r>
          </a:p>
          <a:p>
            <a:pPr algn="l">
              <a:lnSpc>
                <a:spcPts val="3092"/>
              </a:lnSpc>
            </a:pPr>
            <a:r>
              <a:rPr lang="en-US" sz="22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Standardized column names</a:t>
            </a:r>
          </a:p>
          <a:p>
            <a:pPr algn="l" marL="773941" indent="-257980" lvl="2">
              <a:lnSpc>
                <a:spcPts val="2509"/>
              </a:lnSpc>
              <a:spcBef>
                <a:spcPct val="0"/>
              </a:spcBef>
              <a:buFont typeface="Arial"/>
              <a:buChar char="⚬"/>
            </a:pPr>
            <a:r>
              <a:rPr lang="en-US" sz="17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Renamed raw columns into meaningful business terms (e.g., na_sales → North America Sales (M) ).</a:t>
            </a:r>
          </a:p>
          <a:p>
            <a:pPr algn="l">
              <a:lnSpc>
                <a:spcPts val="2509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061471" y="1028700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061471" y="4385518"/>
            <a:ext cx="1569844" cy="548018"/>
          </a:xfrm>
          <a:custGeom>
            <a:avLst/>
            <a:gdLst/>
            <a:ahLst/>
            <a:cxnLst/>
            <a:rect r="r" b="b" t="t" l="l"/>
            <a:pathLst>
              <a:path h="548018" w="1569844">
                <a:moveTo>
                  <a:pt x="1569845" y="0"/>
                </a:moveTo>
                <a:lnTo>
                  <a:pt x="0" y="0"/>
                </a:lnTo>
                <a:lnTo>
                  <a:pt x="0" y="548018"/>
                </a:lnTo>
                <a:lnTo>
                  <a:pt x="1569845" y="548018"/>
                </a:lnTo>
                <a:lnTo>
                  <a:pt x="15698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187563" y="2355064"/>
            <a:ext cx="677751" cy="6777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004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278383" y="253106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187563" y="3350288"/>
            <a:ext cx="677751" cy="6777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7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278383" y="354628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187563" y="4385518"/>
            <a:ext cx="677751" cy="612885"/>
            <a:chOff x="0" y="0"/>
            <a:chExt cx="812800" cy="73500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35009"/>
            </a:xfrm>
            <a:custGeom>
              <a:avLst/>
              <a:gdLst/>
              <a:ahLst/>
              <a:cxnLst/>
              <a:rect r="r" b="b" t="t" l="l"/>
              <a:pathLst>
                <a:path h="73500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35009"/>
                  </a:lnTo>
                  <a:lnTo>
                    <a:pt x="0" y="735009"/>
                  </a:lnTo>
                  <a:close/>
                </a:path>
              </a:pathLst>
            </a:custGeom>
            <a:solidFill>
              <a:srgbClr val="FF7F0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2800" cy="782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278383" y="452333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6187563" y="5143500"/>
            <a:ext cx="677751" cy="6777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B21D9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6278383" y="528415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4405" y="5811888"/>
            <a:ext cx="4475112" cy="4475112"/>
          </a:xfrm>
          <a:custGeom>
            <a:avLst/>
            <a:gdLst/>
            <a:ahLst/>
            <a:cxnLst/>
            <a:rect r="r" b="b" t="t" l="l"/>
            <a:pathLst>
              <a:path h="4475112" w="4475112">
                <a:moveTo>
                  <a:pt x="0" y="0"/>
                </a:moveTo>
                <a:lnTo>
                  <a:pt x="4475111" y="0"/>
                </a:lnTo>
                <a:lnTo>
                  <a:pt x="4475111" y="4475112"/>
                </a:lnTo>
                <a:lnTo>
                  <a:pt x="0" y="4475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179185"/>
            <a:ext cx="2311769" cy="4114800"/>
          </a:xfrm>
          <a:custGeom>
            <a:avLst/>
            <a:gdLst/>
            <a:ahLst/>
            <a:cxnLst/>
            <a:rect r="r" b="b" t="t" l="l"/>
            <a:pathLst>
              <a:path h="4114800" w="2311769">
                <a:moveTo>
                  <a:pt x="0" y="0"/>
                </a:moveTo>
                <a:lnTo>
                  <a:pt x="2311769" y="0"/>
                </a:lnTo>
                <a:lnTo>
                  <a:pt x="2311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060266"/>
            <a:ext cx="677751" cy="67775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004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036112"/>
            <a:ext cx="677751" cy="67775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7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4009137"/>
            <a:ext cx="677751" cy="6777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F0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7223450" y="303970"/>
            <a:ext cx="2283604" cy="797185"/>
          </a:xfrm>
          <a:custGeom>
            <a:avLst/>
            <a:gdLst/>
            <a:ahLst/>
            <a:cxnLst/>
            <a:rect r="r" b="b" t="t" l="l"/>
            <a:pathLst>
              <a:path h="797185" w="2283604">
                <a:moveTo>
                  <a:pt x="2283604" y="0"/>
                </a:moveTo>
                <a:lnTo>
                  <a:pt x="0" y="0"/>
                </a:lnTo>
                <a:lnTo>
                  <a:pt x="0" y="797186"/>
                </a:lnTo>
                <a:lnTo>
                  <a:pt x="2283604" y="797186"/>
                </a:lnTo>
                <a:lnTo>
                  <a:pt x="22836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2007499" y="614658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7" y="0"/>
                </a:moveTo>
                <a:lnTo>
                  <a:pt x="0" y="0"/>
                </a:lnTo>
                <a:lnTo>
                  <a:pt x="0" y="793454"/>
                </a:lnTo>
                <a:lnTo>
                  <a:pt x="4453057" y="793454"/>
                </a:lnTo>
                <a:lnTo>
                  <a:pt x="445305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28700" y="4982163"/>
            <a:ext cx="677751" cy="6777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B21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8940641" y="4253925"/>
            <a:ext cx="9347359" cy="5988152"/>
          </a:xfrm>
          <a:custGeom>
            <a:avLst/>
            <a:gdLst/>
            <a:ahLst/>
            <a:cxnLst/>
            <a:rect r="r" b="b" t="t" l="l"/>
            <a:pathLst>
              <a:path h="5988152" w="9347359">
                <a:moveTo>
                  <a:pt x="0" y="0"/>
                </a:moveTo>
                <a:lnTo>
                  <a:pt x="9347359" y="0"/>
                </a:lnTo>
                <a:lnTo>
                  <a:pt x="9347359" y="5988152"/>
                </a:lnTo>
                <a:lnTo>
                  <a:pt x="0" y="598815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0" y="100161"/>
            <a:ext cx="7002963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DATA MODELING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00043" y="2236264"/>
            <a:ext cx="8449797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Simplicity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Easy to understand: one Fact table (sales) linked to multiple Dimension tables (games, publishers, platforms, time).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119520" y="2236264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00043" y="3255178"/>
            <a:ext cx="8543389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 Performance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Optimized for analytical queries in Snowflake &amp; Power BI (fewer joins, faster aggregations).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119520" y="321211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00043" y="4165553"/>
            <a:ext cx="8543389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Flexibility in Analysis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Allows slicing and dicing data by Year, Platform, Genre, Publisher, etc.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119520" y="4161537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19520" y="516313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00043" y="5114925"/>
            <a:ext cx="8449797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 Practice in Data Warehousing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 schema is the industry standard for BI tools like Power BI, Tableau.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1148781"/>
            <a:ext cx="9563697" cy="73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⭐ WHY STAR SCHEMA?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363400"/>
            <a:ext cx="8462097" cy="7923600"/>
          </a:xfrm>
          <a:custGeom>
            <a:avLst/>
            <a:gdLst/>
            <a:ahLst/>
            <a:cxnLst/>
            <a:rect r="r" b="b" t="t" l="l"/>
            <a:pathLst>
              <a:path h="7923600" w="8462097">
                <a:moveTo>
                  <a:pt x="0" y="0"/>
                </a:moveTo>
                <a:lnTo>
                  <a:pt x="8462097" y="0"/>
                </a:lnTo>
                <a:lnTo>
                  <a:pt x="8462097" y="7923600"/>
                </a:lnTo>
                <a:lnTo>
                  <a:pt x="0" y="792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5664" y="917925"/>
            <a:ext cx="677751" cy="67775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004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5664" y="5308574"/>
            <a:ext cx="677751" cy="67775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28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521479" y="-413826"/>
            <a:ext cx="2494479" cy="2494479"/>
          </a:xfrm>
          <a:custGeom>
            <a:avLst/>
            <a:gdLst/>
            <a:ahLst/>
            <a:cxnLst/>
            <a:rect r="r" b="b" t="t" l="l"/>
            <a:pathLst>
              <a:path h="2494479" w="2494479">
                <a:moveTo>
                  <a:pt x="0" y="0"/>
                </a:moveTo>
                <a:lnTo>
                  <a:pt x="2494478" y="0"/>
                </a:lnTo>
                <a:lnTo>
                  <a:pt x="2494478" y="2494479"/>
                </a:lnTo>
                <a:lnTo>
                  <a:pt x="0" y="2494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072148" y="1228736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5901945" y="574331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2908065" y="0"/>
                </a:moveTo>
                <a:lnTo>
                  <a:pt x="0" y="0"/>
                </a:lnTo>
                <a:lnTo>
                  <a:pt x="0" y="518164"/>
                </a:lnTo>
                <a:lnTo>
                  <a:pt x="2908065" y="518164"/>
                </a:lnTo>
                <a:lnTo>
                  <a:pt x="290806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839698" y="8914416"/>
            <a:ext cx="4718258" cy="1372584"/>
          </a:xfrm>
          <a:custGeom>
            <a:avLst/>
            <a:gdLst/>
            <a:ahLst/>
            <a:cxnLst/>
            <a:rect r="r" b="b" t="t" l="l"/>
            <a:pathLst>
              <a:path h="1372584" w="4718258">
                <a:moveTo>
                  <a:pt x="0" y="0"/>
                </a:moveTo>
                <a:lnTo>
                  <a:pt x="4718259" y="0"/>
                </a:lnTo>
                <a:lnTo>
                  <a:pt x="4718259" y="1372584"/>
                </a:lnTo>
                <a:lnTo>
                  <a:pt x="0" y="13725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033375" y="6956042"/>
            <a:ext cx="6806323" cy="2644666"/>
          </a:xfrm>
          <a:custGeom>
            <a:avLst/>
            <a:gdLst/>
            <a:ahLst/>
            <a:cxnLst/>
            <a:rect r="r" b="b" t="t" l="l"/>
            <a:pathLst>
              <a:path h="2644666" w="6806323">
                <a:moveTo>
                  <a:pt x="0" y="0"/>
                </a:moveTo>
                <a:lnTo>
                  <a:pt x="6806323" y="0"/>
                </a:lnTo>
                <a:lnTo>
                  <a:pt x="6806323" y="2644666"/>
                </a:lnTo>
                <a:lnTo>
                  <a:pt x="0" y="2644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033375" y="2484674"/>
            <a:ext cx="6806323" cy="2823900"/>
          </a:xfrm>
          <a:custGeom>
            <a:avLst/>
            <a:gdLst/>
            <a:ahLst/>
            <a:cxnLst/>
            <a:rect r="r" b="b" t="t" l="l"/>
            <a:pathLst>
              <a:path h="2823900" w="6806323">
                <a:moveTo>
                  <a:pt x="0" y="0"/>
                </a:moveTo>
                <a:lnTo>
                  <a:pt x="6806323" y="0"/>
                </a:lnTo>
                <a:lnTo>
                  <a:pt x="6806323" y="2823900"/>
                </a:lnTo>
                <a:lnTo>
                  <a:pt x="0" y="28239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72148" y="6701"/>
            <a:ext cx="6054336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AUTOMATION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17981" y="1074873"/>
            <a:ext cx="8109796" cy="116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DAG Definition</a:t>
            </a:r>
          </a:p>
          <a:p>
            <a:pPr algn="l" marL="483687" indent="-241843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Name: dbt_workflow</a:t>
            </a:r>
          </a:p>
          <a:p>
            <a:pPr algn="l" marL="483687" indent="-241843" lvl="1">
              <a:lnSpc>
                <a:spcPts val="3136"/>
              </a:lnSpc>
              <a:spcBef>
                <a:spcPct val="0"/>
              </a:spcBef>
              <a:buFont typeface="Arial"/>
              <a:buChar char="•"/>
            </a:pPr>
            <a:r>
              <a:rPr lang="en-US" sz="22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Runs daily (@daily).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26484" y="1093923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17981" y="5465522"/>
            <a:ext cx="7037112" cy="1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0"/>
              </a:lnSpc>
            </a:pPr>
            <a:r>
              <a:rPr lang="en-US" sz="193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Task: Run dbt Models</a:t>
            </a:r>
          </a:p>
          <a:p>
            <a:pPr algn="l" marL="418064" indent="-209032" lvl="1">
              <a:lnSpc>
                <a:spcPts val="2710"/>
              </a:lnSpc>
              <a:buFont typeface="Arial"/>
              <a:buChar char="•"/>
            </a:pPr>
            <a:r>
              <a:rPr lang="en-US" sz="193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Executes dbt run command inside the project directory.</a:t>
            </a:r>
          </a:p>
          <a:p>
            <a:pPr algn="l" marL="482833" indent="-241416" lvl="1">
              <a:lnSpc>
                <a:spcPts val="3130"/>
              </a:lnSpc>
              <a:buFont typeface="Arial"/>
              <a:buChar char="•"/>
            </a:pPr>
            <a:r>
              <a:rPr lang="en-US" sz="223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Builds and refreshes data models in Snowflake.</a:t>
            </a:r>
          </a:p>
          <a:p>
            <a:pPr algn="l">
              <a:lnSpc>
                <a:spcPts val="271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126484" y="548457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17476"/>
            <a:ext cx="9803265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DASHBOARD (POWER BI)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972130" y="379412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5" y="0"/>
                </a:lnTo>
                <a:lnTo>
                  <a:pt x="2908065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37010" y="9258300"/>
            <a:ext cx="2684476" cy="1024982"/>
          </a:xfrm>
          <a:custGeom>
            <a:avLst/>
            <a:gdLst/>
            <a:ahLst/>
            <a:cxnLst/>
            <a:rect r="r" b="b" t="t" l="l"/>
            <a:pathLst>
              <a:path h="1024982" w="2684476">
                <a:moveTo>
                  <a:pt x="0" y="0"/>
                </a:moveTo>
                <a:lnTo>
                  <a:pt x="2684476" y="0"/>
                </a:lnTo>
                <a:lnTo>
                  <a:pt x="2684476" y="1024982"/>
                </a:lnTo>
                <a:lnTo>
                  <a:pt x="0" y="10249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23042" y="9625653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9"/>
                </a:lnTo>
                <a:lnTo>
                  <a:pt x="0" y="657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66822" y="9625653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9"/>
                </a:lnTo>
                <a:lnTo>
                  <a:pt x="0" y="657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16067" y="9262018"/>
            <a:ext cx="2684476" cy="1024982"/>
          </a:xfrm>
          <a:custGeom>
            <a:avLst/>
            <a:gdLst/>
            <a:ahLst/>
            <a:cxnLst/>
            <a:rect r="r" b="b" t="t" l="l"/>
            <a:pathLst>
              <a:path h="1024982" w="2684476">
                <a:moveTo>
                  <a:pt x="0" y="0"/>
                </a:moveTo>
                <a:lnTo>
                  <a:pt x="2684476" y="0"/>
                </a:lnTo>
                <a:lnTo>
                  <a:pt x="2684476" y="1024982"/>
                </a:lnTo>
                <a:lnTo>
                  <a:pt x="0" y="10249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7998182"/>
            <a:ext cx="1144409" cy="2288818"/>
          </a:xfrm>
          <a:custGeom>
            <a:avLst/>
            <a:gdLst/>
            <a:ahLst/>
            <a:cxnLst/>
            <a:rect r="r" b="b" t="t" l="l"/>
            <a:pathLst>
              <a:path h="2288818" w="1144409">
                <a:moveTo>
                  <a:pt x="0" y="0"/>
                </a:moveTo>
                <a:lnTo>
                  <a:pt x="1144409" y="0"/>
                </a:lnTo>
                <a:lnTo>
                  <a:pt x="1144409" y="2288818"/>
                </a:lnTo>
                <a:lnTo>
                  <a:pt x="0" y="22888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94957" y="2335540"/>
            <a:ext cx="1556143" cy="4114800"/>
          </a:xfrm>
          <a:custGeom>
            <a:avLst/>
            <a:gdLst/>
            <a:ahLst/>
            <a:cxnLst/>
            <a:rect r="r" b="b" t="t" l="l"/>
            <a:pathLst>
              <a:path h="4114800" w="1556143">
                <a:moveTo>
                  <a:pt x="0" y="0"/>
                </a:moveTo>
                <a:lnTo>
                  <a:pt x="1556142" y="0"/>
                </a:lnTo>
                <a:lnTo>
                  <a:pt x="15561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761318" y="7655512"/>
            <a:ext cx="2589033" cy="753173"/>
          </a:xfrm>
          <a:custGeom>
            <a:avLst/>
            <a:gdLst/>
            <a:ahLst/>
            <a:cxnLst/>
            <a:rect r="r" b="b" t="t" l="l"/>
            <a:pathLst>
              <a:path h="753173" w="2589033">
                <a:moveTo>
                  <a:pt x="0" y="0"/>
                </a:moveTo>
                <a:lnTo>
                  <a:pt x="2589032" y="0"/>
                </a:lnTo>
                <a:lnTo>
                  <a:pt x="2589032" y="753173"/>
                </a:lnTo>
                <a:lnTo>
                  <a:pt x="0" y="7531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-514274" y="1939807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0" y="0"/>
                </a:moveTo>
                <a:lnTo>
                  <a:pt x="2569790" y="0"/>
                </a:lnTo>
                <a:lnTo>
                  <a:pt x="2569790" y="747576"/>
                </a:lnTo>
                <a:lnTo>
                  <a:pt x="0" y="7475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44409" y="1028700"/>
            <a:ext cx="15650548" cy="8216537"/>
          </a:xfrm>
          <a:custGeom>
            <a:avLst/>
            <a:gdLst/>
            <a:ahLst/>
            <a:cxnLst/>
            <a:rect r="r" b="b" t="t" l="l"/>
            <a:pathLst>
              <a:path h="8216537" w="15650548">
                <a:moveTo>
                  <a:pt x="0" y="0"/>
                </a:moveTo>
                <a:lnTo>
                  <a:pt x="15650548" y="0"/>
                </a:lnTo>
                <a:lnTo>
                  <a:pt x="15650548" y="8216537"/>
                </a:lnTo>
                <a:lnTo>
                  <a:pt x="0" y="821653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66407" y="-249060"/>
            <a:ext cx="1796695" cy="1796695"/>
          </a:xfrm>
          <a:custGeom>
            <a:avLst/>
            <a:gdLst/>
            <a:ahLst/>
            <a:cxnLst/>
            <a:rect r="r" b="b" t="t" l="l"/>
            <a:pathLst>
              <a:path h="1796695" w="1796695">
                <a:moveTo>
                  <a:pt x="0" y="0"/>
                </a:moveTo>
                <a:lnTo>
                  <a:pt x="1796695" y="0"/>
                </a:lnTo>
                <a:lnTo>
                  <a:pt x="1796695" y="1796696"/>
                </a:lnTo>
                <a:lnTo>
                  <a:pt x="0" y="179669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3374830" y="73724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142591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9142591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9144000" y="0"/>
                </a:moveTo>
                <a:lnTo>
                  <a:pt x="0" y="0"/>
                </a:lnTo>
                <a:lnTo>
                  <a:pt x="0" y="1379913"/>
                </a:lnTo>
                <a:lnTo>
                  <a:pt x="9144000" y="13799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30845" y="8980279"/>
            <a:ext cx="3249899" cy="1542225"/>
          </a:xfrm>
          <a:custGeom>
            <a:avLst/>
            <a:gdLst/>
            <a:ahLst/>
            <a:cxnLst/>
            <a:rect r="r" b="b" t="t" l="l"/>
            <a:pathLst>
              <a:path h="1542225" w="3249899">
                <a:moveTo>
                  <a:pt x="0" y="0"/>
                </a:moveTo>
                <a:lnTo>
                  <a:pt x="3249899" y="0"/>
                </a:lnTo>
                <a:lnTo>
                  <a:pt x="3249899" y="1542225"/>
                </a:lnTo>
                <a:lnTo>
                  <a:pt x="0" y="1542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415556" y="204848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43521" y="2048561"/>
            <a:ext cx="1556143" cy="4114800"/>
          </a:xfrm>
          <a:custGeom>
            <a:avLst/>
            <a:gdLst/>
            <a:ahLst/>
            <a:cxnLst/>
            <a:rect r="r" b="b" t="t" l="l"/>
            <a:pathLst>
              <a:path h="4114800" w="1556143">
                <a:moveTo>
                  <a:pt x="0" y="0"/>
                </a:moveTo>
                <a:lnTo>
                  <a:pt x="1556143" y="0"/>
                </a:lnTo>
                <a:lnTo>
                  <a:pt x="15561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143591" y="7998182"/>
            <a:ext cx="1144409" cy="2288818"/>
          </a:xfrm>
          <a:custGeom>
            <a:avLst/>
            <a:gdLst/>
            <a:ahLst/>
            <a:cxnLst/>
            <a:rect r="r" b="b" t="t" l="l"/>
            <a:pathLst>
              <a:path h="2288818" w="1144409">
                <a:moveTo>
                  <a:pt x="0" y="0"/>
                </a:moveTo>
                <a:lnTo>
                  <a:pt x="1144409" y="0"/>
                </a:lnTo>
                <a:lnTo>
                  <a:pt x="1144409" y="2288818"/>
                </a:lnTo>
                <a:lnTo>
                  <a:pt x="0" y="22888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29112" y="-415570"/>
            <a:ext cx="1796695" cy="1796695"/>
          </a:xfrm>
          <a:custGeom>
            <a:avLst/>
            <a:gdLst/>
            <a:ahLst/>
            <a:cxnLst/>
            <a:rect r="r" b="b" t="t" l="l"/>
            <a:pathLst>
              <a:path h="1796695" w="1796695">
                <a:moveTo>
                  <a:pt x="0" y="0"/>
                </a:moveTo>
                <a:lnTo>
                  <a:pt x="1796695" y="0"/>
                </a:lnTo>
                <a:lnTo>
                  <a:pt x="1796695" y="1796695"/>
                </a:lnTo>
                <a:lnTo>
                  <a:pt x="0" y="17966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3398298" y="510536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2908065" y="0"/>
                </a:moveTo>
                <a:lnTo>
                  <a:pt x="0" y="0"/>
                </a:lnTo>
                <a:lnTo>
                  <a:pt x="0" y="518164"/>
                </a:lnTo>
                <a:lnTo>
                  <a:pt x="2908065" y="518164"/>
                </a:lnTo>
                <a:lnTo>
                  <a:pt x="290806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198328"/>
            <a:ext cx="15900412" cy="7612322"/>
          </a:xfrm>
          <a:custGeom>
            <a:avLst/>
            <a:gdLst/>
            <a:ahLst/>
            <a:cxnLst/>
            <a:rect r="r" b="b" t="t" l="l"/>
            <a:pathLst>
              <a:path h="7612322" w="15900412">
                <a:moveTo>
                  <a:pt x="0" y="0"/>
                </a:moveTo>
                <a:lnTo>
                  <a:pt x="15900412" y="0"/>
                </a:lnTo>
                <a:lnTo>
                  <a:pt x="15900412" y="7612323"/>
                </a:lnTo>
                <a:lnTo>
                  <a:pt x="0" y="761232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117476"/>
            <a:ext cx="9803265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DASHBOARD (POWER BI)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056464" y="8980279"/>
            <a:ext cx="3249899" cy="1542225"/>
          </a:xfrm>
          <a:custGeom>
            <a:avLst/>
            <a:gdLst/>
            <a:ahLst/>
            <a:cxnLst/>
            <a:rect r="r" b="b" t="t" l="l"/>
            <a:pathLst>
              <a:path h="1542225" w="3249899">
                <a:moveTo>
                  <a:pt x="0" y="0"/>
                </a:moveTo>
                <a:lnTo>
                  <a:pt x="3249899" y="0"/>
                </a:lnTo>
                <a:lnTo>
                  <a:pt x="3249899" y="1542225"/>
                </a:lnTo>
                <a:lnTo>
                  <a:pt x="0" y="1542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7998182"/>
            <a:ext cx="1144409" cy="2288818"/>
          </a:xfrm>
          <a:custGeom>
            <a:avLst/>
            <a:gdLst/>
            <a:ahLst/>
            <a:cxnLst/>
            <a:rect r="r" b="b" t="t" l="l"/>
            <a:pathLst>
              <a:path h="2288818" w="1144409">
                <a:moveTo>
                  <a:pt x="0" y="0"/>
                </a:moveTo>
                <a:lnTo>
                  <a:pt x="1144409" y="0"/>
                </a:lnTo>
                <a:lnTo>
                  <a:pt x="1144409" y="2288818"/>
                </a:lnTo>
                <a:lnTo>
                  <a:pt x="0" y="22888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51324" y="467292"/>
            <a:ext cx="2928226" cy="9820269"/>
          </a:xfrm>
          <a:custGeom>
            <a:avLst/>
            <a:gdLst/>
            <a:ahLst/>
            <a:cxnLst/>
            <a:rect r="r" b="b" t="t" l="l"/>
            <a:pathLst>
              <a:path h="9820269" w="2928226">
                <a:moveTo>
                  <a:pt x="0" y="0"/>
                </a:moveTo>
                <a:lnTo>
                  <a:pt x="2928226" y="0"/>
                </a:lnTo>
                <a:lnTo>
                  <a:pt x="2928226" y="9820268"/>
                </a:lnTo>
                <a:lnTo>
                  <a:pt x="0" y="9820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56404" y="467292"/>
            <a:ext cx="1821213" cy="9820269"/>
          </a:xfrm>
          <a:custGeom>
            <a:avLst/>
            <a:gdLst/>
            <a:ahLst/>
            <a:cxnLst/>
            <a:rect r="r" b="b" t="t" l="l"/>
            <a:pathLst>
              <a:path h="9820269" w="1821213">
                <a:moveTo>
                  <a:pt x="0" y="0"/>
                </a:moveTo>
                <a:lnTo>
                  <a:pt x="1821214" y="0"/>
                </a:lnTo>
                <a:lnTo>
                  <a:pt x="1821214" y="9820268"/>
                </a:lnTo>
                <a:lnTo>
                  <a:pt x="0" y="9820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947862" y="6489262"/>
            <a:ext cx="2499927" cy="3746485"/>
          </a:xfrm>
          <a:custGeom>
            <a:avLst/>
            <a:gdLst/>
            <a:ahLst/>
            <a:cxnLst/>
            <a:rect r="r" b="b" t="t" l="l"/>
            <a:pathLst>
              <a:path h="3746485" w="2499927">
                <a:moveTo>
                  <a:pt x="2499927" y="0"/>
                </a:moveTo>
                <a:lnTo>
                  <a:pt x="0" y="0"/>
                </a:lnTo>
                <a:lnTo>
                  <a:pt x="0" y="3746485"/>
                </a:lnTo>
                <a:lnTo>
                  <a:pt x="2499927" y="3746485"/>
                </a:lnTo>
                <a:lnTo>
                  <a:pt x="24999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03889" y="4417196"/>
            <a:ext cx="6269322" cy="5870365"/>
          </a:xfrm>
          <a:custGeom>
            <a:avLst/>
            <a:gdLst/>
            <a:ahLst/>
            <a:cxnLst/>
            <a:rect r="r" b="b" t="t" l="l"/>
            <a:pathLst>
              <a:path h="5870365" w="6269322">
                <a:moveTo>
                  <a:pt x="0" y="0"/>
                </a:moveTo>
                <a:lnTo>
                  <a:pt x="6269321" y="0"/>
                </a:lnTo>
                <a:lnTo>
                  <a:pt x="6269321" y="5870364"/>
                </a:lnTo>
                <a:lnTo>
                  <a:pt x="0" y="58703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1017795"/>
            <a:ext cx="11254865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CHALLENGES &amp; SOLUTIONS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5117" y="2316309"/>
            <a:ext cx="13308306" cy="922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Data quality issues → Solved by cleaning (null removal, type casting, handling N/A).</a:t>
            </a:r>
          </a:p>
          <a:p>
            <a:pPr algn="l">
              <a:lnSpc>
                <a:spcPts val="3747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93887" y="8914976"/>
            <a:ext cx="4718258" cy="1372584"/>
          </a:xfrm>
          <a:custGeom>
            <a:avLst/>
            <a:gdLst/>
            <a:ahLst/>
            <a:cxnLst/>
            <a:rect r="r" b="b" t="t" l="l"/>
            <a:pathLst>
              <a:path h="1372584" w="4718258">
                <a:moveTo>
                  <a:pt x="0" y="0"/>
                </a:moveTo>
                <a:lnTo>
                  <a:pt x="4718258" y="0"/>
                </a:lnTo>
                <a:lnTo>
                  <a:pt x="4718258" y="1372584"/>
                </a:lnTo>
                <a:lnTo>
                  <a:pt x="0" y="13725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1334779" y="1549607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25333" y="562555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9669535" y="3132283"/>
            <a:ext cx="1914952" cy="341210"/>
          </a:xfrm>
          <a:custGeom>
            <a:avLst/>
            <a:gdLst/>
            <a:ahLst/>
            <a:cxnLst/>
            <a:rect r="r" b="b" t="t" l="l"/>
            <a:pathLst>
              <a:path h="341210" w="1914952">
                <a:moveTo>
                  <a:pt x="1914952" y="0"/>
                </a:moveTo>
                <a:lnTo>
                  <a:pt x="0" y="0"/>
                </a:lnTo>
                <a:lnTo>
                  <a:pt x="0" y="341209"/>
                </a:lnTo>
                <a:lnTo>
                  <a:pt x="1914952" y="341209"/>
                </a:lnTo>
                <a:lnTo>
                  <a:pt x="191495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85117" y="3245738"/>
            <a:ext cx="12601897" cy="922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Large raw data → Automated with Airflow </a:t>
            </a: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 dbt.</a:t>
            </a:r>
          </a:p>
          <a:p>
            <a:pPr algn="l">
              <a:lnSpc>
                <a:spcPts val="3747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85117" y="4249283"/>
            <a:ext cx="12601897" cy="922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Business understanding → Visualized in Power BI.</a:t>
            </a:r>
          </a:p>
          <a:p>
            <a:pPr algn="l">
              <a:lnSpc>
                <a:spcPts val="3747"/>
              </a:lnSpc>
              <a:spcBef>
                <a:spcPct val="0"/>
              </a:spcBef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07367" y="3178217"/>
            <a:ext cx="677751" cy="6777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7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7367" y="2268050"/>
            <a:ext cx="677751" cy="6777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004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367" y="4168348"/>
            <a:ext cx="677751" cy="6777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F0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98187" y="244404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8187" y="3354215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8187" y="437031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0" y="4884199"/>
            <a:ext cx="11254865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CONCLUSION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7367" y="5881148"/>
            <a:ext cx="677751" cy="6777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004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98187" y="6081173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7367" y="6873223"/>
            <a:ext cx="677751" cy="6777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7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7367" y="7865299"/>
            <a:ext cx="677751" cy="6777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F07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98187" y="7044673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8187" y="8065324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19812" y="5963505"/>
            <a:ext cx="12601897" cy="45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Built an end-to-end data pipeline: raw → cleaned → Snowflake → Power BI.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19812" y="6951033"/>
            <a:ext cx="12601897" cy="45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Automated pipeline with Airflow.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19812" y="7993251"/>
            <a:ext cx="5266730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esigned Star Schema for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DAGwnKf6UdI</dc:identifier>
  <dcterms:modified xsi:type="dcterms:W3CDTF">2011-08-01T06:04:30Z</dcterms:modified>
  <cp:revision>1</cp:revision>
  <dc:title>Mostafa Mohamed Ismail</dc:title>
</cp:coreProperties>
</file>