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70" r:id="rId7"/>
    <p:sldId id="264" r:id="rId8"/>
    <p:sldId id="268" r:id="rId9"/>
    <p:sldId id="267" r:id="rId10"/>
    <p:sldId id="265" r:id="rId11"/>
    <p:sldId id="266" r:id="rId12"/>
    <p:sldId id="272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44"/>
  </p:normalViewPr>
  <p:slideViewPr>
    <p:cSldViewPr snapToGrid="0" snapToObjects="1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1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7CF5-6E34-994C-9DF8-F60E3E06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E7E2-0D10-2A41-AD7E-65138295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5CCAF-4507-D249-B940-8A5E64B0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3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F1E3-1829-6842-88D5-EC0ADFB4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6DD37-2670-704C-AF06-D12662CBE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C3BBE-A013-AB42-9D2D-A62A1FA7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24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53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B592-6A20-A949-8DD8-C2E649AC1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CB558-015B-FE4B-BDAA-8C873855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5E92-35C5-7C49-966A-1FAB371F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336E-E0AD-F240-8499-E5BB0B19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1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B847-37CB-514A-BACF-F64B69C6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AA7CC-E197-4A48-93BD-F75404B1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E35-AEC0-7748-BD44-976CDC2B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0238-2C6B-6640-A4E6-563FC590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15DAB-874E-C64D-86B4-CCE80969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9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3C1B-274B-0E4C-B66B-18F30785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A418-6229-CD4C-A1CA-B173D9FA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5246-F654-0B46-9906-C1BC65DA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8DB27-8E44-B642-882B-C5FA628F9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D044-68C8-D34A-875A-0CA05BDFE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5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93FB-DD45-D345-B6E8-F7B3E9B4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3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3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F46E80-8582-7048-88F4-AB63074F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B102780A-184A-9E43-9EE8-7F7C9EBB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T Sans Bold" panose="020B0503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shossain42@tntech.edu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managed-blockchain/latest/ethereum-dev/json-rpc-api-examples.html" TargetMode="External"/><Relationship Id="rId2" Type="http://schemas.openxmlformats.org/officeDocument/2006/relationships/hyperlink" Target="https://docs.aws.amazon.com/managed-blockchain/latest/ethereum-dev/what-is-managed-blockchain-ethereum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oto3.amazonaws.com/v1/documentation/api/latest/index.html" TargetMode="External"/><Relationship Id="rId5" Type="http://schemas.openxmlformats.org/officeDocument/2006/relationships/hyperlink" Target="https://docs.aws.amazon.com/ec2/" TargetMode="External"/><Relationship Id="rId4" Type="http://schemas.openxmlformats.org/officeDocument/2006/relationships/hyperlink" Target="https://web3py.readthedocs.io/en/stabl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424-90EF-E74F-9A52-BC09E908A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2841"/>
            <a:ext cx="9144000" cy="9723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and Analyzing Ethereum Blockchain Data Using AWS Managed Blockchain and 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114AF-D353-F340-A56E-87FD2AD60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4743"/>
          </a:xfrm>
        </p:spPr>
        <p:txBody>
          <a:bodyPr>
            <a:normAutofit lnSpcReduction="10000"/>
          </a:bodyPr>
          <a:lstStyle/>
          <a:p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M Mostaq Hossain</a:t>
            </a:r>
          </a:p>
          <a:p>
            <a:r>
              <a:rPr lang="en-US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CSC </a:t>
            </a:r>
            <a:r>
              <a:rPr lang="en-US" sz="16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65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 Cloud Security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Fundmntl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</a:t>
            </a:r>
            <a:endParaRPr lang="en-US" sz="1600" i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 2025</a:t>
            </a: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shossain42@tntech.edu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Date: 29</a:t>
            </a:r>
            <a:r>
              <a:rPr lang="en-US" sz="1600" b="1" kern="1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April 2025</a:t>
            </a: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Tennessee Tech University">
            <a:extLst>
              <a:ext uri="{FF2B5EF4-FFF2-40B4-BE49-F238E27FC236}">
                <a16:creationId xmlns:a16="http://schemas.microsoft.com/office/drawing/2014/main" id="{48990A36-3A7A-E963-9980-71DEBA8C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749" y="824079"/>
            <a:ext cx="1402501" cy="140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24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D40C2-77D0-87AA-E5F5-588859AA4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2145457-8FE0-1AB2-6DEA-33EC3272E68B}"/>
              </a:ext>
            </a:extLst>
          </p:cNvPr>
          <p:cNvSpPr txBox="1">
            <a:spLocks/>
          </p:cNvSpPr>
          <p:nvPr/>
        </p:nvSpPr>
        <p:spPr>
          <a:xfrm>
            <a:off x="1" y="1825"/>
            <a:ext cx="12192000" cy="11887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Observations</a:t>
            </a:r>
            <a:endParaRPr lang="en-US" sz="32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A3383-4F95-9F91-389B-8908D28DD093}"/>
              </a:ext>
            </a:extLst>
          </p:cNvPr>
          <p:cNvSpPr txBox="1"/>
          <p:nvPr/>
        </p:nvSpPr>
        <p:spPr>
          <a:xfrm>
            <a:off x="11773297" y="62937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05C81-5F68-FFFD-40B0-F20D7266F14D}"/>
              </a:ext>
            </a:extLst>
          </p:cNvPr>
          <p:cNvSpPr txBox="1"/>
          <p:nvPr/>
        </p:nvSpPr>
        <p:spPr>
          <a:xfrm>
            <a:off x="682337" y="1593737"/>
            <a:ext cx="5413663" cy="300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connected and fetched latest blockchain data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usage and transaction count trends visible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variation in transaction counts block-to-block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blocks consume a lot of gas but have fewer transactions (heavy computation)</a:t>
            </a:r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2BC1E-B259-660E-64C7-AD722393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96" y="1593738"/>
            <a:ext cx="5261167" cy="1385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BCFEC-687A-4EE6-0004-DF5BE086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46" y="5061933"/>
            <a:ext cx="6380352" cy="1385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F6E52-7D08-9F76-AD63-478C922E4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114" y="3054304"/>
            <a:ext cx="4149549" cy="33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3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36EAD-F610-3E28-C001-B9DA1596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82E55BE-E1A9-AE25-F6AA-FF569D831F91}"/>
              </a:ext>
            </a:extLst>
          </p:cNvPr>
          <p:cNvSpPr txBox="1">
            <a:spLocks/>
          </p:cNvSpPr>
          <p:nvPr/>
        </p:nvSpPr>
        <p:spPr>
          <a:xfrm>
            <a:off x="1" y="1825"/>
            <a:ext cx="12192000" cy="11887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Improvements</a:t>
            </a:r>
            <a:endParaRPr lang="en-US" sz="32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4E42C-9FDE-F18B-5F3F-A700E55999F3}"/>
              </a:ext>
            </a:extLst>
          </p:cNvPr>
          <p:cNvSpPr txBox="1"/>
          <p:nvPr/>
        </p:nvSpPr>
        <p:spPr>
          <a:xfrm>
            <a:off x="11773297" y="6293739"/>
            <a:ext cx="35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6E6EDA-C6E3-FD43-52AE-F94FE2D9E177}"/>
              </a:ext>
            </a:extLst>
          </p:cNvPr>
          <p:cNvSpPr txBox="1"/>
          <p:nvPr/>
        </p:nvSpPr>
        <p:spPr>
          <a:xfrm>
            <a:off x="450274" y="1502105"/>
            <a:ext cx="4274126" cy="448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fetching and storing data every minute/hour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trends (later, using saved JSON data)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smart contracts activity specifically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to WebSocket endpoints for real-time event monitoring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EC2 to S3 bucket to store data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dashboards with AWS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QuickSight</a:t>
            </a:r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B5B2D3-ADCE-8064-3385-90FFBE167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6"/>
          <a:stretch/>
        </p:blipFill>
        <p:spPr bwMode="auto">
          <a:xfrm>
            <a:off x="4769342" y="2079595"/>
            <a:ext cx="7182722" cy="332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C9126F-0E64-A8BD-F0A8-545FCAEFBF4A}"/>
              </a:ext>
            </a:extLst>
          </p:cNvPr>
          <p:cNvSpPr txBox="1"/>
          <p:nvPr/>
        </p:nvSpPr>
        <p:spPr>
          <a:xfrm>
            <a:off x="5962578" y="5541435"/>
            <a:ext cx="488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3: High-level Architecture of the Future Scope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262841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76FEE-C735-A74C-F435-E189D1D80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4E30C23-14A7-23BA-37BD-D79C43F0C56D}"/>
              </a:ext>
            </a:extLst>
          </p:cNvPr>
          <p:cNvSpPr txBox="1">
            <a:spLocks/>
          </p:cNvSpPr>
          <p:nvPr/>
        </p:nvSpPr>
        <p:spPr>
          <a:xfrm>
            <a:off x="1" y="1825"/>
            <a:ext cx="12192000" cy="11887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B13E1F-A0A9-3DB6-253D-AC8498445373}"/>
              </a:ext>
            </a:extLst>
          </p:cNvPr>
          <p:cNvSpPr txBox="1"/>
          <p:nvPr/>
        </p:nvSpPr>
        <p:spPr>
          <a:xfrm>
            <a:off x="11773297" y="62937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9F753-5EB5-43BE-FAB4-729FE426CD9E}"/>
              </a:ext>
            </a:extLst>
          </p:cNvPr>
          <p:cNvSpPr txBox="1"/>
          <p:nvPr/>
        </p:nvSpPr>
        <p:spPr>
          <a:xfrm>
            <a:off x="1905000" y="1191336"/>
            <a:ext cx="8382000" cy="4849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demonstrated how to: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configure an Ethereum node using AWS Managed Blockchain (AMB)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securely to the Ethereum node from an EC2 instance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the latest block data using Web3.py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and interpret blockchain data through command-line-based summaries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Realized: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blockchain access without running full nodes locally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Opened the path for further large-scale blockchain analytics on cloud infrastructure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AMB makes blockchain infrastructure manageable and scalable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cloud resources like EC2 with AMB enables real-time data retrieval and analysis.</a:t>
            </a:r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1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23F10-03BB-DF39-07C9-F40AE10AD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FDE5C2C-63A1-9D29-F77C-E9A31B34475A}"/>
              </a:ext>
            </a:extLst>
          </p:cNvPr>
          <p:cNvSpPr txBox="1">
            <a:spLocks/>
          </p:cNvSpPr>
          <p:nvPr/>
        </p:nvSpPr>
        <p:spPr>
          <a:xfrm>
            <a:off x="1" y="1825"/>
            <a:ext cx="12192000" cy="11887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1B628E-074B-BE1E-6741-B6BD552659BF}"/>
              </a:ext>
            </a:extLst>
          </p:cNvPr>
          <p:cNvSpPr txBox="1">
            <a:spLocks/>
          </p:cNvSpPr>
          <p:nvPr/>
        </p:nvSpPr>
        <p:spPr>
          <a:xfrm>
            <a:off x="1608018" y="882767"/>
            <a:ext cx="8975964" cy="5410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just">
              <a:buFont typeface="+mj-lt"/>
              <a:buAutoNum type="arabicPeriod"/>
            </a:pPr>
            <a:r>
              <a:rPr 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Managed Blockchain (Ethereum) Official Documentation. </a:t>
            </a:r>
            <a:r>
              <a:rPr lang="fr-FR" sz="1200" i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https://docs.aws.amazon.com/managed-blockchain/latest/ethereum-dev/what-is-managed-blockchain-ethereum.html</a:t>
            </a:r>
            <a:r>
              <a:rPr lang="fr-FR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indent="-228600" algn="just">
              <a:buFont typeface="+mj-lt"/>
              <a:buAutoNum type="arabicPeriod"/>
            </a:pPr>
            <a:endParaRPr lang="fr-FR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JSON-RPC API calls to an Ethereum node in Amazon Managed Blockchain (AMB).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https://docs.aws.amazon.com/managed-blockchain/latest/ethereum-dev/json-rpc-api-examples.html</a:t>
            </a:r>
            <a:endParaRPr lang="en-US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Web3.py Documentation (Python library for Ethereum interaction).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https://web3py.readthedocs.io/en/stable/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EC2 Documentation.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https://docs.aws.amazon.com/ec2/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SDK for Python Documentation.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https://boto3.amazonaws.com/v1/documentation/api/latest/index.html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FF49D-8A68-7E98-897C-4E5AEAF8F1E0}"/>
              </a:ext>
            </a:extLst>
          </p:cNvPr>
          <p:cNvSpPr txBox="1"/>
          <p:nvPr/>
        </p:nvSpPr>
        <p:spPr>
          <a:xfrm>
            <a:off x="11773297" y="62937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4175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27253-DFFC-C590-613D-830E9E57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7B7B0ED-7937-186E-A270-1C702A87F0A1}"/>
              </a:ext>
            </a:extLst>
          </p:cNvPr>
          <p:cNvSpPr txBox="1">
            <a:spLocks/>
          </p:cNvSpPr>
          <p:nvPr/>
        </p:nvSpPr>
        <p:spPr>
          <a:xfrm>
            <a:off x="1" y="1825"/>
            <a:ext cx="12192000" cy="11887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95507-C86E-BFA4-64B7-8681BB8334D4}"/>
              </a:ext>
            </a:extLst>
          </p:cNvPr>
          <p:cNvSpPr txBox="1">
            <a:spLocks/>
          </p:cNvSpPr>
          <p:nvPr/>
        </p:nvSpPr>
        <p:spPr>
          <a:xfrm>
            <a:off x="1611998" y="1757485"/>
            <a:ext cx="5364937" cy="333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>
              <a:spcAft>
                <a:spcPts val="4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  <a:p>
            <a:pPr marL="182880">
              <a:spcAft>
                <a:spcPts val="4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</a:t>
            </a:r>
          </a:p>
        </p:txBody>
      </p:sp>
      <p:pic>
        <p:nvPicPr>
          <p:cNvPr id="3" name="Picture 2" descr="Wood human figure">
            <a:extLst>
              <a:ext uri="{FF2B5EF4-FFF2-40B4-BE49-F238E27FC236}">
                <a16:creationId xmlns:a16="http://schemas.microsoft.com/office/drawing/2014/main" id="{58987742-C82C-C5D1-B4CD-7F5C3E931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40" b="-1"/>
          <a:stretch/>
        </p:blipFill>
        <p:spPr>
          <a:xfrm>
            <a:off x="6976935" y="-1815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551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AD8E2B0-041C-F0F5-8D48-FA7CE0A3CB0F}"/>
              </a:ext>
            </a:extLst>
          </p:cNvPr>
          <p:cNvSpPr txBox="1">
            <a:spLocks/>
          </p:cNvSpPr>
          <p:nvPr/>
        </p:nvSpPr>
        <p:spPr>
          <a:xfrm>
            <a:off x="1" y="1825"/>
            <a:ext cx="12192000" cy="11887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32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832FFE6-A5FD-F3F1-7A57-BF61507C7D9E}"/>
              </a:ext>
            </a:extLst>
          </p:cNvPr>
          <p:cNvSpPr txBox="1">
            <a:spLocks/>
          </p:cNvSpPr>
          <p:nvPr/>
        </p:nvSpPr>
        <p:spPr>
          <a:xfrm>
            <a:off x="1801093" y="1190545"/>
            <a:ext cx="4491363" cy="5257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Overview</a:t>
            </a:r>
          </a:p>
          <a:p>
            <a:pPr algn="just">
              <a:lnSpc>
                <a:spcPct val="100000"/>
              </a:lnSpc>
            </a:pPr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Motivation</a:t>
            </a:r>
          </a:p>
          <a:p>
            <a:pPr algn="just">
              <a:lnSpc>
                <a:spcPct val="100000"/>
              </a:lnSpc>
            </a:pPr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Scope of Work</a:t>
            </a:r>
          </a:p>
          <a:p>
            <a:pPr algn="just">
              <a:lnSpc>
                <a:spcPct val="100000"/>
              </a:lnSpc>
            </a:pP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0000"/>
              </a:lnSpc>
            </a:pP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Creating a Node and Billing Token in AMB</a:t>
            </a:r>
          </a:p>
          <a:p>
            <a:pPr algn="just">
              <a:lnSpc>
                <a:spcPct val="100000"/>
              </a:lnSpc>
            </a:pPr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Connecting to AWS Managed Blockchain</a:t>
            </a:r>
          </a:p>
          <a:p>
            <a:pPr algn="just">
              <a:lnSpc>
                <a:spcPct val="100000"/>
              </a:lnSpc>
            </a:pPr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Experiment 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26C44-A803-578C-4912-C65E0B7191FF}"/>
              </a:ext>
            </a:extLst>
          </p:cNvPr>
          <p:cNvSpPr txBox="1"/>
          <p:nvPr/>
        </p:nvSpPr>
        <p:spPr>
          <a:xfrm>
            <a:off x="11773297" y="62937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445E8-517D-8698-1E37-2AFF3CA22C5B}"/>
              </a:ext>
            </a:extLst>
          </p:cNvPr>
          <p:cNvSpPr txBox="1"/>
          <p:nvPr/>
        </p:nvSpPr>
        <p:spPr>
          <a:xfrm>
            <a:off x="6908982" y="2418702"/>
            <a:ext cx="36909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Setting up the EC2 Instance</a:t>
            </a:r>
          </a:p>
          <a:p>
            <a:pPr algn="just"/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Fetching Latest Block Data</a:t>
            </a:r>
          </a:p>
          <a:p>
            <a:pPr algn="just"/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Analyzing Blockchain Data </a:t>
            </a:r>
          </a:p>
          <a:p>
            <a:pPr algn="just"/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Results and Observations</a:t>
            </a:r>
          </a:p>
          <a:p>
            <a:pPr algn="just"/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Future Work and Improvements</a:t>
            </a:r>
          </a:p>
          <a:p>
            <a:pPr algn="just"/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Conclusion</a:t>
            </a:r>
          </a:p>
        </p:txBody>
      </p:sp>
    </p:spTree>
    <p:extLst>
      <p:ext uri="{BB962C8B-B14F-4D97-AF65-F5344CB8AC3E}">
        <p14:creationId xmlns:p14="http://schemas.microsoft.com/office/powerpoint/2010/main" val="38861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C5A6-2FA4-D19A-646A-3312E246A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FCC9D7E-F481-B2AA-EFF7-4046BFD20CA1}"/>
              </a:ext>
            </a:extLst>
          </p:cNvPr>
          <p:cNvSpPr txBox="1">
            <a:spLocks/>
          </p:cNvSpPr>
          <p:nvPr/>
        </p:nvSpPr>
        <p:spPr>
          <a:xfrm>
            <a:off x="1" y="1825"/>
            <a:ext cx="12192000" cy="11887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32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BD3062B-9502-2F98-14D5-1A818F6D4B16}"/>
              </a:ext>
            </a:extLst>
          </p:cNvPr>
          <p:cNvSpPr txBox="1">
            <a:spLocks/>
          </p:cNvSpPr>
          <p:nvPr/>
        </p:nvSpPr>
        <p:spPr>
          <a:xfrm>
            <a:off x="875334" y="1467454"/>
            <a:ext cx="6966339" cy="3923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Summary: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Setup an EC2 instance on AWS</a:t>
            </a:r>
          </a:p>
          <a:p>
            <a:pPr>
              <a:lnSpc>
                <a:spcPct val="150000"/>
              </a:lnSpc>
              <a:buNone/>
            </a:pP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Connect to AWS Managed Blockchain Ethereum Node</a:t>
            </a:r>
          </a:p>
          <a:p>
            <a:pPr>
              <a:lnSpc>
                <a:spcPct val="150000"/>
              </a:lnSpc>
              <a:buNone/>
            </a:pP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Fetch the latest blockchain block and transaction data using</a:t>
            </a:r>
            <a:b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Python and Web3.py</a:t>
            </a:r>
          </a:p>
          <a:p>
            <a:pPr>
              <a:lnSpc>
                <a:spcPct val="150000"/>
              </a:lnSpc>
              <a:buNone/>
            </a:pP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Save blockchain data in JSON format</a:t>
            </a:r>
          </a:p>
          <a:p>
            <a:pPr>
              <a:lnSpc>
                <a:spcPct val="150000"/>
              </a:lnSpc>
              <a:buNone/>
            </a:pP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Analyze key metrics like gas usage and transaction count</a:t>
            </a:r>
          </a:p>
          <a:p>
            <a:pPr>
              <a:lnSpc>
                <a:spcPct val="150000"/>
              </a:lnSpc>
              <a:buNone/>
            </a:pPr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Technologies: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Amazon EC2</a:t>
            </a:r>
          </a:p>
          <a:p>
            <a:pPr>
              <a:lnSpc>
                <a:spcPct val="150000"/>
              </a:lnSpc>
              <a:buNone/>
            </a:pP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AWS Managed Blockchain (Ethereum)</a:t>
            </a:r>
          </a:p>
          <a:p>
            <a:pPr>
              <a:lnSpc>
                <a:spcPct val="150000"/>
              </a:lnSpc>
              <a:buNone/>
            </a:pP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Python (web3.py, JSON handling)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4F90E3-06FC-540D-9313-78BD730CC716}"/>
              </a:ext>
            </a:extLst>
          </p:cNvPr>
          <p:cNvSpPr txBox="1"/>
          <p:nvPr/>
        </p:nvSpPr>
        <p:spPr>
          <a:xfrm>
            <a:off x="11773297" y="62937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BBF0B7-769D-A94B-CD5F-0093EFE44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563" y="1851134"/>
            <a:ext cx="2999508" cy="157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9240B2-D563-FA37-CAA3-145D9DF24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7" r="30612"/>
          <a:stretch/>
        </p:blipFill>
        <p:spPr bwMode="auto">
          <a:xfrm>
            <a:off x="9809017" y="3659643"/>
            <a:ext cx="1046018" cy="173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47086D-6114-5947-2A72-77FBBA77E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63" y="3991310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CA455C-FF96-12AE-72C1-81673EDE2163}"/>
              </a:ext>
            </a:extLst>
          </p:cNvPr>
          <p:cNvSpPr txBox="1">
            <a:spLocks/>
          </p:cNvSpPr>
          <p:nvPr/>
        </p:nvSpPr>
        <p:spPr>
          <a:xfrm>
            <a:off x="1" y="1825"/>
            <a:ext cx="12192000" cy="11887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32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5E123-5585-224A-DA0E-78165A936DBD}"/>
              </a:ext>
            </a:extLst>
          </p:cNvPr>
          <p:cNvSpPr txBox="1"/>
          <p:nvPr/>
        </p:nvSpPr>
        <p:spPr>
          <a:xfrm>
            <a:off x="11773297" y="62937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22941-1C37-F8C1-B5AD-A46300E26E39}"/>
              </a:ext>
            </a:extLst>
          </p:cNvPr>
          <p:cNvSpPr txBox="1"/>
          <p:nvPr/>
        </p:nvSpPr>
        <p:spPr>
          <a:xfrm>
            <a:off x="869371" y="1768284"/>
            <a:ext cx="7308273" cy="300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work?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real-time access to blockchain data for research and analytics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Cloud-hosted nodes (like AWS Managed Blockchain) are secure and scalable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 provides flexibility to automate data extraction and analysis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 monitoring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analytics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insights</a:t>
            </a:r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A0C32-A990-2D03-D813-E7DFD150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23" y="3521773"/>
            <a:ext cx="6493922" cy="2049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BC00AB-9961-1B82-F7A9-9518FEDB04EC}"/>
              </a:ext>
            </a:extLst>
          </p:cNvPr>
          <p:cNvSpPr txBox="1"/>
          <p:nvPr/>
        </p:nvSpPr>
        <p:spPr>
          <a:xfrm>
            <a:off x="6456800" y="5721928"/>
            <a:ext cx="2510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1: AMB,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67438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FCC59-42FF-0B1E-EFA4-1DF3CD11B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1453F8-FB8E-7C1F-54B3-5183C40A5CCA}"/>
              </a:ext>
            </a:extLst>
          </p:cNvPr>
          <p:cNvSpPr txBox="1">
            <a:spLocks/>
          </p:cNvSpPr>
          <p:nvPr/>
        </p:nvSpPr>
        <p:spPr>
          <a:xfrm>
            <a:off x="1" y="1825"/>
            <a:ext cx="12192000" cy="11887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8A17EA-85B6-19FD-1D5A-1CA847B2BF6C}"/>
              </a:ext>
            </a:extLst>
          </p:cNvPr>
          <p:cNvSpPr txBox="1"/>
          <p:nvPr/>
        </p:nvSpPr>
        <p:spPr>
          <a:xfrm>
            <a:off x="11773297" y="62937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A01C7-55B1-DB7E-8E17-4F0A79993F7C}"/>
              </a:ext>
            </a:extLst>
          </p:cNvPr>
          <p:cNvSpPr txBox="1"/>
          <p:nvPr/>
        </p:nvSpPr>
        <p:spPr>
          <a:xfrm>
            <a:off x="994441" y="1553146"/>
            <a:ext cx="5696212" cy="1771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an EC2 instance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Managed Blockchain (Ethereum node)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latest blockchain blocks and transactions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analyze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633ED-DE1E-4F92-6057-EAB6F92C69C8}"/>
              </a:ext>
            </a:extLst>
          </p:cNvPr>
          <p:cNvSpPr txBox="1"/>
          <p:nvPr/>
        </p:nvSpPr>
        <p:spPr>
          <a:xfrm>
            <a:off x="6891561" y="1190545"/>
            <a:ext cx="4538439" cy="1402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PythonWeb3.py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Services (EC2, Managed Blockchain)</a:t>
            </a:r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C3B1A3-12D8-E249-70A2-E5B7CA98825D}"/>
              </a:ext>
            </a:extLst>
          </p:cNvPr>
          <p:cNvGrpSpPr/>
          <p:nvPr/>
        </p:nvGrpSpPr>
        <p:grpSpPr>
          <a:xfrm>
            <a:off x="994441" y="3692262"/>
            <a:ext cx="10289270" cy="2094989"/>
            <a:chOff x="994441" y="3692262"/>
            <a:chExt cx="10289270" cy="2094989"/>
          </a:xfrm>
        </p:grpSpPr>
        <p:pic>
          <p:nvPicPr>
            <p:cNvPr id="4" name="Picture 3" descr="A computer screen with a square with a chip and a line&#10;&#10;AI-generated content may be incorrect.">
              <a:extLst>
                <a:ext uri="{FF2B5EF4-FFF2-40B4-BE49-F238E27FC236}">
                  <a16:creationId xmlns:a16="http://schemas.microsoft.com/office/drawing/2014/main" id="{DB40DBBE-779E-737B-49CC-8B1EEB144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441" y="3692262"/>
              <a:ext cx="7681626" cy="2094989"/>
            </a:xfrm>
            <a:prstGeom prst="rect">
              <a:avLst/>
            </a:prstGeom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DB54F96-B05D-46AE-D865-03FC2A7F1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6489" y="3976278"/>
              <a:ext cx="2017222" cy="1402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7A4899-BFE1-A1F0-569E-0D4F8433A169}"/>
                </a:ext>
              </a:extLst>
            </p:cNvPr>
            <p:cNvCxnSpPr>
              <a:cxnSpLocks/>
              <a:stCxn id="2052" idx="1"/>
            </p:cNvCxnSpPr>
            <p:nvPr/>
          </p:nvCxnSpPr>
          <p:spPr>
            <a:xfrm flipH="1">
              <a:off x="7647703" y="4677432"/>
              <a:ext cx="16187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95766A-42EF-1E69-4B80-EA88B8903ACB}"/>
                </a:ext>
              </a:extLst>
            </p:cNvPr>
            <p:cNvSpPr txBox="1"/>
            <p:nvPr/>
          </p:nvSpPr>
          <p:spPr>
            <a:xfrm>
              <a:off x="9843655" y="5438001"/>
              <a:ext cx="7970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PC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46934E-2C7D-7D27-414E-0CC4EAA295DE}"/>
                </a:ext>
              </a:extLst>
            </p:cNvPr>
            <p:cNvSpPr txBox="1"/>
            <p:nvPr/>
          </p:nvSpPr>
          <p:spPr>
            <a:xfrm>
              <a:off x="7813964" y="4419600"/>
              <a:ext cx="1343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JSON-RPC Requests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7F61ED-8DFD-4036-3849-81A30D0C91D4}"/>
                </a:ext>
              </a:extLst>
            </p:cNvPr>
            <p:cNvSpPr txBox="1"/>
            <p:nvPr/>
          </p:nvSpPr>
          <p:spPr>
            <a:xfrm>
              <a:off x="8273225" y="4680396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SSH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7C38ED-2DF4-8608-C202-FD7C33F41E61}"/>
                </a:ext>
              </a:extLst>
            </p:cNvPr>
            <p:cNvSpPr txBox="1"/>
            <p:nvPr/>
          </p:nvSpPr>
          <p:spPr>
            <a:xfrm>
              <a:off x="5481534" y="4688904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SSH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663F834-B5C8-4F00-722A-AF2E01D92300}"/>
              </a:ext>
            </a:extLst>
          </p:cNvPr>
          <p:cNvSpPr txBox="1"/>
          <p:nvPr/>
        </p:nvSpPr>
        <p:spPr>
          <a:xfrm>
            <a:off x="4752109" y="5830049"/>
            <a:ext cx="3454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2: High-level Architecture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61779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FEEF7-8146-AF79-3D08-FEB592E8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DD5DC60-2797-B3E6-4674-35820E56DDE7}"/>
              </a:ext>
            </a:extLst>
          </p:cNvPr>
          <p:cNvSpPr txBox="1">
            <a:spLocks/>
          </p:cNvSpPr>
          <p:nvPr/>
        </p:nvSpPr>
        <p:spPr>
          <a:xfrm>
            <a:off x="1" y="1825"/>
            <a:ext cx="12192000" cy="11887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EC2 Instance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856473-194E-1EBB-F545-EA6BDB4726A7}"/>
              </a:ext>
            </a:extLst>
          </p:cNvPr>
          <p:cNvSpPr txBox="1"/>
          <p:nvPr/>
        </p:nvSpPr>
        <p:spPr>
          <a:xfrm>
            <a:off x="11773297" y="62937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56FE9-871C-EE41-0FB9-E25CA3115496}"/>
              </a:ext>
            </a:extLst>
          </p:cNvPr>
          <p:cNvSpPr txBox="1"/>
          <p:nvPr/>
        </p:nvSpPr>
        <p:spPr>
          <a:xfrm>
            <a:off x="3009900" y="1681406"/>
            <a:ext cx="6172200" cy="349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Amazon Linux 2 EC2 Instance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Ports if needed (for future, but HTTP calls were fine here)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necessary libraries: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install web3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yum install python3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Pair to SSH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 Roles (if needed for automated billing token refresh)</a:t>
            </a:r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0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3F5A0-DAB2-FFBE-57AA-640C494A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1504ABE-9E8A-9B31-0D51-B7C3E7905F6D}"/>
              </a:ext>
            </a:extLst>
          </p:cNvPr>
          <p:cNvSpPr txBox="1">
            <a:spLocks/>
          </p:cNvSpPr>
          <p:nvPr/>
        </p:nvSpPr>
        <p:spPr>
          <a:xfrm>
            <a:off x="1" y="1825"/>
            <a:ext cx="12192000" cy="11887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Node and Billing Token in AWS Managed Blockchain</a:t>
            </a:r>
            <a:endParaRPr lang="en-US" sz="32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B78384-6968-05F6-DCD9-0366B2FFDE6C}"/>
              </a:ext>
            </a:extLst>
          </p:cNvPr>
          <p:cNvSpPr txBox="1"/>
          <p:nvPr/>
        </p:nvSpPr>
        <p:spPr>
          <a:xfrm>
            <a:off x="11773297" y="62937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25720-7078-AD88-6A1D-F43142A591D1}"/>
              </a:ext>
            </a:extLst>
          </p:cNvPr>
          <p:cNvSpPr txBox="1"/>
          <p:nvPr/>
        </p:nvSpPr>
        <p:spPr>
          <a:xfrm>
            <a:off x="564574" y="2050738"/>
            <a:ext cx="5756563" cy="275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Create a Blockchain Network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AWS Management Console → Managed Blockchain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Public Networks → Ethereum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Create network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Create a Node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 availability zone (e.g., us-east-1)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an instance type (e.g., bc.t3.small)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and launch the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05007-E371-E0A7-21BA-567C56FF4B8D}"/>
              </a:ext>
            </a:extLst>
          </p:cNvPr>
          <p:cNvSpPr txBox="1"/>
          <p:nvPr/>
        </p:nvSpPr>
        <p:spPr>
          <a:xfrm>
            <a:off x="6362699" y="2050738"/>
            <a:ext cx="5756563" cy="275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Access Endpoint Information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node is active: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HTTP and WebSocket endpoints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Node ID and Network ID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Billing Token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node's details page, click Generate Billing Token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token securely (one-time view).</a:t>
            </a:r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5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2C8EB-F519-F8B1-F523-E88AAE611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FF1683D-4328-9955-4FCD-77D36C1C712F}"/>
              </a:ext>
            </a:extLst>
          </p:cNvPr>
          <p:cNvSpPr txBox="1">
            <a:spLocks/>
          </p:cNvSpPr>
          <p:nvPr/>
        </p:nvSpPr>
        <p:spPr>
          <a:xfrm>
            <a:off x="1" y="1825"/>
            <a:ext cx="12192000" cy="11887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AWS Managed Blockchain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E358E-E7E4-97B4-9F5F-E07D5F2121D6}"/>
              </a:ext>
            </a:extLst>
          </p:cNvPr>
          <p:cNvSpPr txBox="1"/>
          <p:nvPr/>
        </p:nvSpPr>
        <p:spPr>
          <a:xfrm>
            <a:off x="11773297" y="62937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0B295B-3CFE-588D-5B98-5F247012ACB3}"/>
              </a:ext>
            </a:extLst>
          </p:cNvPr>
          <p:cNvGrpSpPr/>
          <p:nvPr/>
        </p:nvGrpSpPr>
        <p:grpSpPr>
          <a:xfrm>
            <a:off x="696190" y="1776238"/>
            <a:ext cx="5825836" cy="3741409"/>
            <a:chOff x="2244436" y="2151727"/>
            <a:chExt cx="5825836" cy="37414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0C00C3-4FEC-BE65-1626-69614B2998DF}"/>
                </a:ext>
              </a:extLst>
            </p:cNvPr>
            <p:cNvSpPr txBox="1"/>
            <p:nvPr/>
          </p:nvSpPr>
          <p:spPr>
            <a:xfrm>
              <a:off x="2244436" y="2151727"/>
              <a:ext cx="5825836" cy="37414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Steps: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Get Endpoint URLs and Billing Token from AWS Console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Web3.py to create connection:</a:t>
              </a:r>
            </a:p>
            <a:p>
              <a:pPr marL="742950" lvl="1" indent="-285750" algn="just">
                <a:buFont typeface="Wingdings" panose="05000000000000000000" pitchFamily="2" charset="2"/>
                <a:buChar char="§"/>
              </a:pP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742950" lvl="1" indent="-285750" algn="just">
                <a:buFont typeface="Wingdings" panose="05000000000000000000" pitchFamily="2" charset="2"/>
                <a:buChar char="§"/>
              </a:pP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742950" lvl="1" indent="-285750" algn="just">
                <a:buFont typeface="Wingdings" panose="05000000000000000000" pitchFamily="2" charset="2"/>
                <a:buChar char="§"/>
              </a:pP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742950" lvl="1" indent="-285750" algn="just">
                <a:buFont typeface="Wingdings" panose="05000000000000000000" pitchFamily="2" charset="2"/>
                <a:buChar char="§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 connection:</a:t>
              </a:r>
            </a:p>
            <a:p>
              <a:pPr marL="742950" lvl="1" indent="-285750" algn="just">
                <a:buFont typeface="Wingdings" panose="05000000000000000000" pitchFamily="2" charset="2"/>
                <a:buChar char="§"/>
              </a:pP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742950" lvl="1" indent="-285750" algn="just">
                <a:buFont typeface="Wingdings" panose="05000000000000000000" pitchFamily="2" charset="2"/>
                <a:buChar char="§"/>
              </a:pP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 algn="just"/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Notes: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Billing token required if using "Accessor" endpoints</a:t>
              </a:r>
            </a:p>
            <a:p>
              <a:pPr marL="742950" lvl="1" indent="-28575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HTTPS, not WebSocket</a:t>
              </a:r>
              <a:endPara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06E052-24A4-3FB7-D273-B9661F50E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3458" y="3278568"/>
              <a:ext cx="3092609" cy="4635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77AA599-9970-C048-573D-B55FD6256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3458" y="4240375"/>
              <a:ext cx="3086259" cy="476274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8187D2B-CE87-4DD4-AE79-71E0FAD59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920" y="1439629"/>
            <a:ext cx="4210438" cy="2414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952EB-6FE6-2D6D-15F6-12FE483BC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920" y="4103022"/>
            <a:ext cx="4210438" cy="24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1795C-DB58-DD13-9958-A8C42B789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9F8976C-F152-7B59-60F7-2E1B80B6A288}"/>
              </a:ext>
            </a:extLst>
          </p:cNvPr>
          <p:cNvSpPr txBox="1">
            <a:spLocks/>
          </p:cNvSpPr>
          <p:nvPr/>
        </p:nvSpPr>
        <p:spPr>
          <a:xfrm>
            <a:off x="1" y="1825"/>
            <a:ext cx="12192000" cy="1188720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Fetching Latest Block Data</a:t>
            </a:r>
            <a:endParaRPr lang="en-US" sz="3200" b="1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03798E-85B0-E7A5-4A33-93BA48F6FBA0}"/>
              </a:ext>
            </a:extLst>
          </p:cNvPr>
          <p:cNvSpPr txBox="1"/>
          <p:nvPr/>
        </p:nvSpPr>
        <p:spPr>
          <a:xfrm>
            <a:off x="11773297" y="62937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97731-C160-0335-6B03-CB28AFCBBF68}"/>
              </a:ext>
            </a:extLst>
          </p:cNvPr>
          <p:cNvSpPr txBox="1"/>
          <p:nvPr/>
        </p:nvSpPr>
        <p:spPr>
          <a:xfrm>
            <a:off x="1433945" y="1526820"/>
            <a:ext cx="4100946" cy="4233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Structure: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fetch_latest.py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node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latest block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block details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save_latest.py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block details to a JSON file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Fields: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Number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Hash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Used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Count</a:t>
            </a:r>
            <a:endParaRPr lang="en-US"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5764E-5B83-3DA6-C349-FE181948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922" y="1526820"/>
            <a:ext cx="4645133" cy="44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9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_16.9_Powerpoint[2] [Read-Only]" id="{222A19D4-8689-5742-8DEA-08159459E6BD}" vid="{91EEA40F-F2BE-1D4A-A8C2-AE1A0026DA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CCWC_2020_Mostaq</Template>
  <TotalTime>1469</TotalTime>
  <Words>914</Words>
  <Application>Microsoft Office PowerPoint</Application>
  <PresentationFormat>Widescreen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PT Sans Bold</vt:lpstr>
      <vt:lpstr>PT Sans Regular</vt:lpstr>
      <vt:lpstr>Times New Roman</vt:lpstr>
      <vt:lpstr>Wingdings</vt:lpstr>
      <vt:lpstr>Office Theme</vt:lpstr>
      <vt:lpstr>Fetching and Analyzing Ethereum Blockchain Data Using AWS Managed Blockchain and EC2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Mostaq Hossain</dc:creator>
  <cp:lastModifiedBy>S M Mostaq Hossain</cp:lastModifiedBy>
  <cp:revision>96</cp:revision>
  <dcterms:created xsi:type="dcterms:W3CDTF">2024-12-24T22:19:55Z</dcterms:created>
  <dcterms:modified xsi:type="dcterms:W3CDTF">2025-04-29T18:28:14Z</dcterms:modified>
</cp:coreProperties>
</file>