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9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2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3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8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13A21-5A27-4479-BBCE-A5E420B46D8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BC7F80-0C96-4A49-BED4-6340496C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7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78D0-B779-8B52-4939-0147B20E632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09900" y="0"/>
            <a:ext cx="7307580" cy="815975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/>
                <a:latin typeface="Söhne"/>
              </a:rPr>
              <a:t>Data Importing and Initial Examination</a:t>
            </a:r>
            <a:br>
              <a:rPr lang="en-US" sz="2000" b="1" dirty="0"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C21DE-E9E7-E5F5-8DF3-BD57B2F11471}"/>
              </a:ext>
            </a:extLst>
          </p:cNvPr>
          <p:cNvSpPr/>
          <p:nvPr/>
        </p:nvSpPr>
        <p:spPr>
          <a:xfrm>
            <a:off x="-1" y="519953"/>
            <a:ext cx="5161177" cy="625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rgbClr val="00B050"/>
                </a:solidFill>
                <a:effectLst/>
                <a:latin typeface="Söhne"/>
              </a:rPr>
              <a:t>Process of Importing Data: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         • Launched Power Bl and clicked on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'Get Data'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option.</a:t>
            </a:r>
          </a:p>
          <a:p>
            <a:r>
              <a:rPr lang="en-US" sz="1400" dirty="0">
                <a:solidFill>
                  <a:schemeClr val="tx1"/>
                </a:solidFill>
                <a:latin typeface="Söhne"/>
              </a:rPr>
              <a:t>         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• Chose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'Excel'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option and located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'BankingDataset1.xlsx'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and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'BankingDataset2.xlsx'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files.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          • Selected these files for import, ensuring to keep the default import settings.</a:t>
            </a:r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1" dirty="0">
                <a:solidFill>
                  <a:srgbClr val="00B050"/>
                </a:solidFill>
                <a:effectLst/>
                <a:latin typeface="Söhne"/>
              </a:rPr>
              <a:t>Initial Examination of Datasets: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Carefully reviewed the column names to ensure they matched the descriptions provided.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Checked the data types of each column to confirm they were appropriate.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Examined the first few rows of data to understand the data's format and potential issues.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1" dirty="0">
                <a:solidFill>
                  <a:srgbClr val="00B050"/>
                </a:solidFill>
                <a:effectLst/>
                <a:latin typeface="Söhne"/>
              </a:rPr>
              <a:t>Identification of Data Quality Issues: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Noticed several missing values in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'Amount'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column of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'Banking Transactions'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dataset.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Observed some duplicate entries in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Söhne"/>
              </a:rPr>
              <a:t>TransactionlD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column.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Identified outliers in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'Balance'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column of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the 'Customer Account Details'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dataset.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Recognized the need for thorough data cleaning and validation before proceeding with the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analysis.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3D944-031B-626F-2BB7-AE14928B1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76" y="627717"/>
            <a:ext cx="6770847" cy="5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8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84DC-92D4-F029-3BAE-C1B965194998}"/>
              </a:ext>
            </a:extLst>
          </p:cNvPr>
          <p:cNvSpPr txBox="1">
            <a:spLocks/>
          </p:cNvSpPr>
          <p:nvPr/>
        </p:nvSpPr>
        <p:spPr>
          <a:xfrm>
            <a:off x="3000935" y="-179295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 err="1">
                <a:solidFill>
                  <a:srgbClr val="FFFF00"/>
                </a:solidFill>
                <a:effectLst/>
                <a:latin typeface="Söhne"/>
              </a:rPr>
              <a:t>TraNsaction</a:t>
            </a:r>
            <a:r>
              <a:rPr lang="en-US" sz="2000" b="1" dirty="0">
                <a:solidFill>
                  <a:srgbClr val="FFFF00"/>
                </a:solidFill>
                <a:effectLst/>
                <a:latin typeface="Söhne"/>
              </a:rPr>
              <a:t> Trends Over Time</a:t>
            </a:r>
            <a:endParaRPr lang="en-US" sz="4000" dirty="0">
              <a:solidFill>
                <a:srgbClr val="FFFF00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997A4A-480C-BD31-16C6-3E5A75A1F0A8}"/>
              </a:ext>
            </a:extLst>
          </p:cNvPr>
          <p:cNvSpPr/>
          <p:nvPr/>
        </p:nvSpPr>
        <p:spPr>
          <a:xfrm>
            <a:off x="0" y="475129"/>
            <a:ext cx="6439614" cy="625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Data Examination:</a:t>
            </a:r>
          </a:p>
          <a:p>
            <a:endParaRPr lang="en-US" sz="1400" b="1" dirty="0">
              <a:solidFill>
                <a:srgbClr val="00B050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Utilized Power Bl to analyze transaction trends over a specific time period, typically spanning months or years.</a:t>
            </a:r>
          </a:p>
          <a:p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Imported relevant transaction data into Power Bl and examined the temporal distribution of transactions.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Visualization Techniques:</a:t>
            </a:r>
          </a:p>
          <a:p>
            <a:endParaRPr lang="en-US" sz="1400" b="1" dirty="0">
              <a:solidFill>
                <a:srgbClr val="00B050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Developed line charts or area charts to visualize transaction volumes over time.</a:t>
            </a:r>
          </a:p>
          <a:p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400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• Applied date hierarchies to aggregate transaction data at various levels, such as daily, weekly, or monthly.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Insights from Analysis:</a:t>
            </a:r>
          </a:p>
          <a:p>
            <a:endParaRPr lang="en-US" sz="1400" b="1" dirty="0">
              <a:solidFill>
                <a:srgbClr val="00B050"/>
              </a:solidFill>
              <a:latin typeface="Söhne"/>
            </a:endParaRPr>
          </a:p>
          <a:p>
            <a:r>
              <a:rPr lang="en-US" sz="1400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• The transaction volume appears to peak in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July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,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with 83 transactions, and remains consistently high throughout the summer months.</a:t>
            </a:r>
          </a:p>
          <a:p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There is a noticeable decrease in transaction volume towards the end of the year, particularly in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November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and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December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, which may coincide with holiday periods or year-end financial planning.</a:t>
            </a:r>
          </a:p>
          <a:p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Söhne"/>
              </a:rPr>
              <a:t>September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has the lowest transaction volume among all the months, indicating a potential seasonal trend or external factors influencing customer behavior.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C3443C-8C4A-7CC3-3287-F3148DB71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353" b="924"/>
          <a:stretch/>
        </p:blipFill>
        <p:spPr>
          <a:xfrm>
            <a:off x="8022675" y="475129"/>
            <a:ext cx="2211785" cy="3338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2F8E3-4FB9-136E-B56B-93B0A636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14" y="3870855"/>
            <a:ext cx="5377908" cy="28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8990-CBC0-4CA2-4C6E-E0973E3A0459}"/>
              </a:ext>
            </a:extLst>
          </p:cNvPr>
          <p:cNvSpPr txBox="1">
            <a:spLocks/>
          </p:cNvSpPr>
          <p:nvPr/>
        </p:nvSpPr>
        <p:spPr>
          <a:xfrm>
            <a:off x="3018864" y="-224117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rgbClr val="FFFF00"/>
                </a:solidFill>
                <a:effectLst/>
                <a:latin typeface="Söhne"/>
              </a:rPr>
              <a:t>Customer Loyalty Analysis</a:t>
            </a:r>
            <a:endParaRPr lang="en-US" sz="4000" dirty="0">
              <a:solidFill>
                <a:srgbClr val="FFFF00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989F9-0171-8F5A-ACC6-7BBC7E50A032}"/>
              </a:ext>
            </a:extLst>
          </p:cNvPr>
          <p:cNvSpPr/>
          <p:nvPr/>
        </p:nvSpPr>
        <p:spPr>
          <a:xfrm>
            <a:off x="-2" y="412376"/>
            <a:ext cx="7076067" cy="644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Creation of Relationship Duration Column:</a:t>
            </a:r>
          </a:p>
          <a:p>
            <a:endParaRPr lang="en-US" b="1" dirty="0">
              <a:solidFill>
                <a:srgbClr val="00B050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• Utilized DAX to create a new calculated column named 'Relationship Duration.’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• Implemented the DATEDIFF function to calculate the duration in days between the account opening date and the transaction date.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• The resulting column provides insights into the length of each customer's relationship with the bank.</a:t>
            </a:r>
          </a:p>
          <a:p>
            <a:endParaRPr lang="en-US" b="1" dirty="0">
              <a:solidFill>
                <a:schemeClr val="tx1"/>
              </a:solidFill>
              <a:latin typeface="Söhne"/>
            </a:endParaRPr>
          </a:p>
          <a:p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Calculation Process:</a:t>
            </a:r>
          </a:p>
          <a:p>
            <a:endParaRPr lang="en-US" b="1" dirty="0">
              <a:solidFill>
                <a:srgbClr val="00B050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• Applied the DATEDIFF function to subtract the account opening date from the transaction date.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• Specified 'DAY’ as the unit of measurement to calculate the duration in days.</a:t>
            </a:r>
          </a:p>
          <a:p>
            <a:endParaRPr lang="en-US" b="1" dirty="0">
              <a:solidFill>
                <a:schemeClr val="tx1"/>
              </a:solidFill>
              <a:latin typeface="Söhne"/>
            </a:endParaRPr>
          </a:p>
          <a:p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Insights from Analysis:</a:t>
            </a:r>
          </a:p>
          <a:p>
            <a:endParaRPr lang="en-US" b="1" dirty="0">
              <a:solidFill>
                <a:schemeClr val="tx1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• Identified </a:t>
            </a: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Jessica Taylor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as the account holder with the longest relationship duration, indicating a strong and enduring relationship with the bank.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• Analyzed the relationship durations of other top account holders to understand patterns and trends in customer loyalty.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41B94-DBAF-DBB7-E84C-0F1A1F84B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66" y="1001004"/>
            <a:ext cx="4695356" cy="1482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BA3D9-57BF-91A8-7FEC-441E49660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r="1348" b="733"/>
          <a:stretch/>
        </p:blipFill>
        <p:spPr>
          <a:xfrm>
            <a:off x="7962113" y="3104519"/>
            <a:ext cx="3313731" cy="33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78FF-0F44-8CCA-3900-CBC6777B1EB0}"/>
              </a:ext>
            </a:extLst>
          </p:cNvPr>
          <p:cNvSpPr txBox="1">
            <a:spLocks/>
          </p:cNvSpPr>
          <p:nvPr/>
        </p:nvSpPr>
        <p:spPr>
          <a:xfrm>
            <a:off x="3009900" y="-152400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Credit Score Distribution Analysis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F9316-30BA-4D38-C38E-830B97E52022}"/>
              </a:ext>
            </a:extLst>
          </p:cNvPr>
          <p:cNvSpPr/>
          <p:nvPr/>
        </p:nvSpPr>
        <p:spPr>
          <a:xfrm>
            <a:off x="-1" y="403412"/>
            <a:ext cx="5934635" cy="625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Data Exploration for Credit Scores: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Utilized Power Bl's data import functionality to bring in the dataset containing credit score information.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Reviewed the distribution of credit scores by examining summary statistics such as mean, median, and standard deviation.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Understanding the distribution of credit scores provides insights into the overall creditworthiness of account holders and helps identify any potential anomalies or outliers.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Visualization of Credit Score Distribution: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Created visualizations such as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Söhne"/>
              </a:rPr>
              <a:t>barchart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to visualize the distribution of credit scores.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Applied appropriate bin sizes or grouping intervals to effectively display the distribution while maintaining clarity.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Visualizing the credit score distribution allows for easy identification of common credit score ranges and outliers, enabling targeted analysis and intervention strategies.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Insights from Analysis: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John Gonzalez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has the highest sum of credit scores among all account holders, indicating a strong credit profile.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Mary Williams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Barbara Jones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, and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Jessica Taylor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also have relatively high total credit scores, suggesting favorable creditworthiness.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There is considerable variability in credit scores among account holders, with sums ranging from 345 to 6105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B1CB1-794B-51F2-554B-1F0EEC560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" b="-1"/>
          <a:stretch/>
        </p:blipFill>
        <p:spPr>
          <a:xfrm>
            <a:off x="8245889" y="519952"/>
            <a:ext cx="2920360" cy="3012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EF9B6-63DA-11CD-C46E-4320053DD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/>
          <a:stretch/>
        </p:blipFill>
        <p:spPr>
          <a:xfrm>
            <a:off x="6257368" y="3738555"/>
            <a:ext cx="5701553" cy="29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DE7A-F996-E8BD-AE50-539B90ABDFE7}"/>
              </a:ext>
            </a:extLst>
          </p:cNvPr>
          <p:cNvSpPr txBox="1">
            <a:spLocks/>
          </p:cNvSpPr>
          <p:nvPr/>
        </p:nvSpPr>
        <p:spPr>
          <a:xfrm>
            <a:off x="3018865" y="-327306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Correlation Between Account Age and Balance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D79A7-BCC1-8B96-8410-4374AA3854BA}"/>
              </a:ext>
            </a:extLst>
          </p:cNvPr>
          <p:cNvSpPr/>
          <p:nvPr/>
        </p:nvSpPr>
        <p:spPr>
          <a:xfrm>
            <a:off x="0" y="80681"/>
            <a:ext cx="6096000" cy="671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i="0" dirty="0">
                <a:solidFill>
                  <a:srgbClr val="00B050"/>
                </a:solidFill>
                <a:effectLst/>
                <a:latin typeface="Söhne"/>
              </a:rPr>
              <a:t>Quick Measure Result:</a:t>
            </a:r>
          </a:p>
          <a:p>
            <a:endParaRPr lang="en-US" sz="13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Obtained correlation coefficient of 0.97 using the Quick Measure feature.</a:t>
            </a:r>
          </a:p>
          <a:p>
            <a:endParaRPr lang="en-US" sz="13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Interpreted the result as a strong positive correlation between account age and balance.</a:t>
            </a:r>
          </a:p>
          <a:p>
            <a:endParaRPr lang="en-US" sz="13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Quick Measure provided an efficient way to analyze correlation without manually creating DAX formulas.</a:t>
            </a:r>
          </a:p>
          <a:p>
            <a:endParaRPr lang="en-US" sz="13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300" b="1" i="0" dirty="0">
                <a:solidFill>
                  <a:srgbClr val="00B050"/>
                </a:solidFill>
                <a:effectLst/>
                <a:latin typeface="Söhne"/>
              </a:rPr>
              <a:t>Visualization of Correlation:</a:t>
            </a:r>
          </a:p>
          <a:p>
            <a:endParaRPr lang="en-US" sz="13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Visualized correlation using scatter plot with account age on x-axis and balance on y-axis.</a:t>
            </a:r>
          </a:p>
          <a:p>
            <a:endParaRPr lang="en-US" sz="13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Incorporated trend lines or regression analysis to visualize correlation strength.</a:t>
            </a:r>
          </a:p>
          <a:p>
            <a:endParaRPr lang="en-US" sz="13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Identified any outliers or patterns in the data.</a:t>
            </a:r>
            <a:endParaRPr lang="en-US" sz="1300" b="1" dirty="0">
              <a:solidFill>
                <a:schemeClr val="tx1"/>
              </a:solidFill>
              <a:latin typeface="Söhne"/>
            </a:endParaRPr>
          </a:p>
          <a:p>
            <a:endParaRPr lang="en-US" sz="1300" b="1" i="1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300" b="1" i="0" dirty="0">
                <a:solidFill>
                  <a:srgbClr val="00B050"/>
                </a:solidFill>
                <a:effectLst/>
                <a:latin typeface="Söhne"/>
              </a:rPr>
              <a:t>Analysis of Correlation Results:</a:t>
            </a:r>
          </a:p>
          <a:p>
            <a:endParaRPr lang="en-US" sz="13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Analyzed correlation coefficient to determine strength and direction of correlation.</a:t>
            </a:r>
          </a:p>
          <a:p>
            <a:endParaRPr lang="en-US" sz="13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Quick Measure result (correlation coefficient of 0.97) indicates a strong positive correlation between account age and balance.</a:t>
            </a:r>
          </a:p>
          <a:p>
            <a:endParaRPr lang="en-US" sz="13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Correlation analysis suggests that older accounts tend to have higher balances, indicating potential for targeted marketing or product offerings.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8F119-C842-CE7F-13F8-59252C6A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" b="1189"/>
          <a:stretch/>
        </p:blipFill>
        <p:spPr>
          <a:xfrm>
            <a:off x="6517341" y="645460"/>
            <a:ext cx="5394848" cy="2196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ED7D04-C849-45D8-3DCB-6DBBADAFD6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2" b="2522"/>
          <a:stretch/>
        </p:blipFill>
        <p:spPr>
          <a:xfrm>
            <a:off x="6517341" y="4016188"/>
            <a:ext cx="5394848" cy="23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716D3-91A5-C047-E20E-F891F6541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95" y="3536577"/>
            <a:ext cx="2642215" cy="28234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D1AD50-C9D6-7865-F29F-2013C693F0CB}"/>
              </a:ext>
            </a:extLst>
          </p:cNvPr>
          <p:cNvSpPr txBox="1">
            <a:spLocks/>
          </p:cNvSpPr>
          <p:nvPr/>
        </p:nvSpPr>
        <p:spPr>
          <a:xfrm>
            <a:off x="3009899" y="-134471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solidFill>
                  <a:srgbClr val="FFFF00"/>
                </a:solidFill>
                <a:effectLst/>
                <a:latin typeface="Söhne"/>
              </a:rPr>
              <a:t>Performance Rating of Branches</a:t>
            </a:r>
            <a:endParaRPr lang="en-US" sz="4400" dirty="0">
              <a:solidFill>
                <a:srgbClr val="FFFF00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499F1-2254-A333-0193-D8E8642C07CD}"/>
              </a:ext>
            </a:extLst>
          </p:cNvPr>
          <p:cNvSpPr/>
          <p:nvPr/>
        </p:nvSpPr>
        <p:spPr>
          <a:xfrm>
            <a:off x="-1" y="1860129"/>
            <a:ext cx="7709648" cy="4997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Calculate Transaction Volume by Branch: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Used Power Bl's modeling capabilities to create a new measure that calculates the total number of transactions for each branch.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This measure counts the total number of rows (transactions) in the table.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Calculate Transaction Value by Branch: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Similarly, create another measure to calculate the total transaction value for each branch.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This measure sums up the 'Amount' column in the table to get the total transaction value.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Create a Performance Rating Measure: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Combine the transaction volume and value measures to create a performance rating measure for branches.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This measure multiplies the transaction volume by the transaction value to obtain a performance rating for each branch.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Insights from Analysis:</a:t>
            </a:r>
          </a:p>
          <a:p>
            <a:endParaRPr lang="en-US" sz="1400" b="1" dirty="0">
              <a:solidFill>
                <a:srgbClr val="00B050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Branches with the highest performance ratings, such as Branch Code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479, 33, and 15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,demonstrate both high transaction volume and value. These branches are likely effectively serving customers and generating significant revenue for the bank.</a:t>
            </a:r>
          </a:p>
          <a:p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Conversely, branches with lower performance ratings, like Branch Code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426, 429, and 435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, may require closer examination to understand why their transaction volume and value are comparatively lower. Potential factors contributing to this could include geographic location,</a:t>
            </a:r>
          </a:p>
          <a:p>
            <a:endParaRPr lang="en-US" sz="1400" b="1" i="0" dirty="0">
              <a:solidFill>
                <a:srgbClr val="00B050"/>
              </a:solidFill>
              <a:effectLst/>
              <a:latin typeface="Söhne"/>
            </a:endParaRPr>
          </a:p>
          <a:p>
            <a:endParaRPr lang="en-US" sz="1400" b="1" i="0" dirty="0">
              <a:solidFill>
                <a:srgbClr val="00B050"/>
              </a:solidFill>
              <a:effectLst/>
              <a:latin typeface="Söhne"/>
            </a:endParaRPr>
          </a:p>
          <a:p>
            <a:endParaRPr lang="en-US" sz="1400" b="1" dirty="0">
              <a:solidFill>
                <a:srgbClr val="00B050"/>
              </a:solidFill>
              <a:latin typeface="Söhne"/>
            </a:endParaRPr>
          </a:p>
          <a:p>
            <a:endParaRPr lang="en-US" sz="1400" b="1" i="0" dirty="0">
              <a:solidFill>
                <a:srgbClr val="00B050"/>
              </a:solidFill>
              <a:effectLst/>
              <a:latin typeface="Söhne"/>
            </a:endParaRPr>
          </a:p>
          <a:p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US" sz="1400" dirty="0">
              <a:solidFill>
                <a:schemeClr val="tx1"/>
              </a:solidFill>
              <a:latin typeface="Söhne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BF915-5650-3DA1-AA60-6A2B43790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"/>
          <a:stretch/>
        </p:blipFill>
        <p:spPr>
          <a:xfrm>
            <a:off x="8017912" y="771791"/>
            <a:ext cx="3827668" cy="369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F0D64-62AB-19C3-EB94-385727EE4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12" y="1497825"/>
            <a:ext cx="3827668" cy="369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B27A7C-3E88-AF0D-C62D-3FFD35CA7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12" y="2327411"/>
            <a:ext cx="3850754" cy="5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6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45203-4AA7-5B17-9D86-03672F102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82" y="1811005"/>
            <a:ext cx="5701839" cy="2420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C4CEAE-C9C8-8526-002B-689C781CFBB1}"/>
              </a:ext>
            </a:extLst>
          </p:cNvPr>
          <p:cNvSpPr txBox="1">
            <a:spLocks/>
          </p:cNvSpPr>
          <p:nvPr/>
        </p:nvSpPr>
        <p:spPr>
          <a:xfrm>
            <a:off x="2983006" y="-179294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rgbClr val="FFFF00"/>
                </a:solidFill>
                <a:effectLst/>
                <a:latin typeface="Söhne"/>
              </a:rPr>
              <a:t>Extracting Key Information</a:t>
            </a:r>
            <a:endParaRPr lang="en-US" sz="4000" dirty="0">
              <a:solidFill>
                <a:srgbClr val="FFFF00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E946E-3674-4473-693C-DFEBC9CA4CD5}"/>
              </a:ext>
            </a:extLst>
          </p:cNvPr>
          <p:cNvSpPr/>
          <p:nvPr/>
        </p:nvSpPr>
        <p:spPr>
          <a:xfrm>
            <a:off x="-1" y="519953"/>
            <a:ext cx="6176683" cy="625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rgbClr val="00B050"/>
                </a:solidFill>
                <a:effectLst/>
                <a:latin typeface="Söhne"/>
              </a:rPr>
              <a:t>Data Extraction Process: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Utilized Power Bl's data transformation capabilities to extract key information from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Söhne"/>
              </a:rPr>
              <a:t>AccountHolderDetails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column.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Employed string manipulation functions to parse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Söhne"/>
              </a:rPr>
              <a:t>AccountHolderDetails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column and extract relevant information such as employment sector, years at current residence, and city of residence.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Used techniques such as splitting, substring extraction, or pattern matching to extract specific details from the unstructured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Söhne"/>
              </a:rPr>
              <a:t>AccountHolderDetails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column.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1" i="0" dirty="0">
                <a:solidFill>
                  <a:srgbClr val="00B050"/>
                </a:solidFill>
                <a:effectLst/>
                <a:latin typeface="Söhne"/>
              </a:rPr>
              <a:t>Creation of New Columns: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Created new columns in the dataset to store the extracted key information separately for easier analysis.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Ensured that each extracted piece of information (e.g., employment sector, years at current residence, city of residence) was stored in its own separate column for clarity and consistency.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Applied appropriate data types and formatting to the new columns to ensure compatibility with subsequent analysis.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0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33DAA-B37E-4350-D6D3-16E5AC46A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"/>
          <a:stretch/>
        </p:blipFill>
        <p:spPr>
          <a:xfrm>
            <a:off x="0" y="0"/>
            <a:ext cx="1218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D5C-A31D-98C3-FF80-B607CE4D4CB4}"/>
              </a:ext>
            </a:extLst>
          </p:cNvPr>
          <p:cNvSpPr txBox="1">
            <a:spLocks/>
          </p:cNvSpPr>
          <p:nvPr/>
        </p:nvSpPr>
        <p:spPr>
          <a:xfrm>
            <a:off x="3014773" y="-188258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Merging and Relating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C11757-EF2B-EE1B-0DCB-4D7FA0530CAF}"/>
              </a:ext>
            </a:extLst>
          </p:cNvPr>
          <p:cNvSpPr/>
          <p:nvPr/>
        </p:nvSpPr>
        <p:spPr>
          <a:xfrm>
            <a:off x="0" y="300317"/>
            <a:ext cx="6096001" cy="625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rgbClr val="00B050"/>
                </a:solidFill>
                <a:effectLst/>
                <a:latin typeface="Söhne"/>
              </a:rPr>
              <a:t>Merging Process: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• Used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Söhne"/>
              </a:rPr>
              <a:t>AccountNumber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column as the key to merge the datasets.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Linked each transaction in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'Banking Transactions’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dataset with corresponding account details from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'Customer Account Details'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dataset.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Ensured accuracy to avoid loss of information.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Encountered discrepancies in data formatting, especially with date columns.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Standardized date formats before merging.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1" dirty="0">
                <a:solidFill>
                  <a:srgbClr val="00B050"/>
                </a:solidFill>
                <a:effectLst/>
                <a:latin typeface="Söhne"/>
              </a:rPr>
              <a:t>Retaining Necessary Information:</a:t>
            </a:r>
          </a:p>
          <a:p>
            <a:endParaRPr lang="en-US" sz="1400" b="1" i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Verified retention of all relevant information from both datasets in the merged dataset.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1" dirty="0">
                <a:solidFill>
                  <a:srgbClr val="00B050"/>
                </a:solidFill>
                <a:effectLst/>
                <a:latin typeface="Söhne"/>
              </a:rPr>
              <a:t>Accuracy and Completeness:</a:t>
            </a:r>
          </a:p>
          <a:p>
            <a:endParaRPr lang="en-US" sz="1400" b="1" i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Ensured accuracy and completeness were paramount.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Validated the merged dataset by comparing total records before and after the merge.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Cross-referenced key data points to confirm consistency between original datasets and the merged dataset.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765A3-3874-7F6B-B6BA-303A46D8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47" y="519953"/>
            <a:ext cx="4894729" cy="3221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865DC7-61DA-6421-F693-71AE4ACDF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46" y="3741794"/>
            <a:ext cx="4894729" cy="30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2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FB0-2745-527C-7809-31B528530CF0}"/>
              </a:ext>
            </a:extLst>
          </p:cNvPr>
          <p:cNvSpPr txBox="1">
            <a:spLocks/>
          </p:cNvSpPr>
          <p:nvPr/>
        </p:nvSpPr>
        <p:spPr>
          <a:xfrm>
            <a:off x="2788920" y="-182430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Cleaning: Handling Missing and Irrelevant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6C15D-D490-834F-4142-F6B5C946E75D}"/>
              </a:ext>
            </a:extLst>
          </p:cNvPr>
          <p:cNvSpPr/>
          <p:nvPr/>
        </p:nvSpPr>
        <p:spPr>
          <a:xfrm>
            <a:off x="-1" y="466165"/>
            <a:ext cx="5513295" cy="6311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rgbClr val="00B050"/>
                </a:solidFill>
                <a:effectLst/>
                <a:latin typeface="Söhne"/>
              </a:rPr>
              <a:t>Identification of Missing Data: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• Carefully reviewed each column in both datasets.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Used Power Bl's data profiling features to assess completeness.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Sorted columns by missing values and applied filters to highlight records with missing data.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Observed missing values in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'Amount’, ‘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Söhne"/>
              </a:rPr>
              <a:t>TransactionType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’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column in the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'Customer Account Details'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dataset.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1" dirty="0">
                <a:solidFill>
                  <a:srgbClr val="00B050"/>
                </a:solidFill>
                <a:effectLst/>
                <a:latin typeface="Söhne"/>
              </a:rPr>
              <a:t>Handling Missing Data: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Applied strategies based on context: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	• For numeric columns like ‘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Amount'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replaced missing values with zeros.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	• For categorical columns like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‘</a:t>
            </a:r>
            <a:r>
              <a:rPr lang="en-US" sz="1400" b="1" dirty="0" err="1">
                <a:solidFill>
                  <a:schemeClr val="tx1"/>
                </a:solidFill>
                <a:latin typeface="Söhne"/>
              </a:rPr>
              <a:t>Transaction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Söhne"/>
              </a:rPr>
              <a:t>Type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filled missing values using appropriate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techniques (e.g., filling with the mode, most frequent value).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Encountered challenge in determining imputation threshold.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Conducted sensitivity analyses to assess impact of different imputation methods.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sz="1400" b="1" dirty="0">
              <a:solidFill>
                <a:srgbClr val="00B050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Handling Irrelevant Data: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• Addressed irrelevant data points: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	• Identified columns like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Söhne"/>
              </a:rPr>
              <a:t>TransactionlD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’.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	</a:t>
            </a:r>
          </a:p>
          <a:p>
            <a:r>
              <a:rPr lang="en-US" sz="1400" dirty="0">
                <a:solidFill>
                  <a:schemeClr val="tx1"/>
                </a:solidFill>
                <a:latin typeface="Söhne"/>
              </a:rPr>
              <a:t>		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• Excluded from further analysis as they were not relevant to current objectives.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Removal streamlined the dataset, focusing analysis on pertinent information.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72E2D-A221-8837-6923-87EC8FB5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30" y="466165"/>
            <a:ext cx="4738699" cy="2856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A7074-D8C1-AFD6-D6C3-78DD51AE7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30" y="3675758"/>
            <a:ext cx="4738700" cy="27345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9540E2-2272-294C-B4B9-2F814CB46B70}"/>
              </a:ext>
            </a:extLst>
          </p:cNvPr>
          <p:cNvSpPr/>
          <p:nvPr/>
        </p:nvSpPr>
        <p:spPr>
          <a:xfrm>
            <a:off x="8615082" y="3322654"/>
            <a:ext cx="2034989" cy="31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C000"/>
                </a:solidFill>
              </a:rPr>
              <a:t>Before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C0D4E-BB55-F989-2EFF-826DDA34615D}"/>
              </a:ext>
            </a:extLst>
          </p:cNvPr>
          <p:cNvSpPr txBox="1"/>
          <p:nvPr/>
        </p:nvSpPr>
        <p:spPr>
          <a:xfrm>
            <a:off x="8742829" y="6438072"/>
            <a:ext cx="1779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C000"/>
                </a:solidFill>
              </a:rPr>
              <a:t>After Cleaning</a:t>
            </a:r>
          </a:p>
        </p:txBody>
      </p:sp>
    </p:spTree>
    <p:extLst>
      <p:ext uri="{BB962C8B-B14F-4D97-AF65-F5344CB8AC3E}">
        <p14:creationId xmlns:p14="http://schemas.microsoft.com/office/powerpoint/2010/main" val="23975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C703-D6BC-EE67-3E5D-BDC822A9C2EC}"/>
              </a:ext>
            </a:extLst>
          </p:cNvPr>
          <p:cNvSpPr txBox="1">
            <a:spLocks/>
          </p:cNvSpPr>
          <p:nvPr/>
        </p:nvSpPr>
        <p:spPr>
          <a:xfrm>
            <a:off x="3014773" y="-188258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Data Type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D16F9-C3BB-B743-79A3-D8F10DC2B239}"/>
              </a:ext>
            </a:extLst>
          </p:cNvPr>
          <p:cNvSpPr/>
          <p:nvPr/>
        </p:nvSpPr>
        <p:spPr>
          <a:xfrm>
            <a:off x="32752" y="-259551"/>
            <a:ext cx="6232849" cy="6194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Identification of Data Type Inconsistencies: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Reviewed data types of each column in both datasets.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Compared data types against expected types based on dataset descriptions.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Utilized Power Bl's data profiling features to detect mismatches.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Observed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Söhne"/>
              </a:rPr>
              <a:t>TransactionDate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column imported as mismatched Date/Time instead of date.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Conversion of Data Types: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Utilized Power Bl's data transformation capabilities.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Applied transformation to convert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Söhne"/>
              </a:rPr>
              <a:t>TransactionDate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from datetime to date.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Converted numeric columns like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'Amount'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and 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öhne"/>
              </a:rPr>
              <a:t>'Balance'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to appropriate numerical types.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Conversions essential for accurate analysis and visualization.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73FCF-4D2C-5461-894D-FE55CD9A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49" y="755671"/>
            <a:ext cx="5660862" cy="214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CD7D7-D50D-E516-8F7E-DADE57A0F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49" y="3080638"/>
            <a:ext cx="2617694" cy="3022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BEA95-01AC-85A7-1F67-B957D5F75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39" y="3080639"/>
            <a:ext cx="2801672" cy="30224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1D8BB4-2D60-7543-357F-8A14644E3405}"/>
              </a:ext>
            </a:extLst>
          </p:cNvPr>
          <p:cNvSpPr txBox="1"/>
          <p:nvPr/>
        </p:nvSpPr>
        <p:spPr>
          <a:xfrm>
            <a:off x="6642062" y="6290899"/>
            <a:ext cx="2078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C000"/>
                </a:solidFill>
              </a:rPr>
              <a:t>Before Conversion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194CC-3DD6-C440-78DF-4BC094DE7411}"/>
              </a:ext>
            </a:extLst>
          </p:cNvPr>
          <p:cNvSpPr txBox="1"/>
          <p:nvPr/>
        </p:nvSpPr>
        <p:spPr>
          <a:xfrm>
            <a:off x="9607177" y="6283094"/>
            <a:ext cx="2078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C000"/>
                </a:solidFill>
              </a:rPr>
              <a:t>After Conversion</a:t>
            </a:r>
          </a:p>
        </p:txBody>
      </p:sp>
    </p:spTree>
    <p:extLst>
      <p:ext uri="{BB962C8B-B14F-4D97-AF65-F5344CB8AC3E}">
        <p14:creationId xmlns:p14="http://schemas.microsoft.com/office/powerpoint/2010/main" val="359777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F7FE-2C7F-4FD8-0046-0C169842443B}"/>
              </a:ext>
            </a:extLst>
          </p:cNvPr>
          <p:cNvSpPr txBox="1">
            <a:spLocks/>
          </p:cNvSpPr>
          <p:nvPr/>
        </p:nvSpPr>
        <p:spPr>
          <a:xfrm>
            <a:off x="3019230" y="-210085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Categorizing Transaction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977EA-CA7A-0A10-0115-99F02E68A4EB}"/>
              </a:ext>
            </a:extLst>
          </p:cNvPr>
          <p:cNvSpPr/>
          <p:nvPr/>
        </p:nvSpPr>
        <p:spPr>
          <a:xfrm>
            <a:off x="0" y="346458"/>
            <a:ext cx="7307580" cy="6374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rgbClr val="00B050"/>
                </a:solidFill>
                <a:effectLst/>
                <a:latin typeface="Söhne"/>
              </a:rPr>
              <a:t>Creation of Transaction Categories: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Analyzed existing transaction types to create broader categories.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Grouped transactions into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'Financial Transaction'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'Non-Financial Transaction’.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'Transfer,' 'Deposit,' and 'Withdrawal' categorized as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'Financial Transaction.’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'Payment' transactions classified as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'Non-Financial Transaction.'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Simplifies analysis and provides a clearer understanding of transaction nature.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1" i="0" dirty="0">
                <a:solidFill>
                  <a:srgbClr val="00B050"/>
                </a:solidFill>
                <a:effectLst/>
                <a:latin typeface="Söhne"/>
              </a:rPr>
              <a:t>Implementation in Power BI: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Created a new calculated column in Power Bl for transaction categorization.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Used conditional statements to assign transactions to categories.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Categories based on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'Financial Transaction'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or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'Non-Financial Transaction.’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Facilitates visualization and analysis of transaction trends.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1" i="0" dirty="0">
                <a:solidFill>
                  <a:srgbClr val="00B050"/>
                </a:solidFill>
                <a:effectLst/>
                <a:latin typeface="Söhne"/>
              </a:rPr>
              <a:t>Impact on Analysis: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Provides insights into transaction nature and customer behaviors.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'Financial Transactions' dominate transaction volume, highlighting focus areas.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Analysis of 'Non-Financial Transactions' reveals customer engagement patterns.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Guides strategies for enhancing customer experience and satisfaction.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CAF9B-D1F9-8DE6-256E-402676594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8" r="-460"/>
          <a:stretch/>
        </p:blipFill>
        <p:spPr>
          <a:xfrm>
            <a:off x="8482330" y="3009682"/>
            <a:ext cx="2571750" cy="3449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95DC3-0B85-11ED-7794-BC72797BD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988" y="605890"/>
            <a:ext cx="4328924" cy="22048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37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2D6C-74B5-4E60-3C44-6EF301462622}"/>
              </a:ext>
            </a:extLst>
          </p:cNvPr>
          <p:cNvSpPr txBox="1">
            <a:spLocks/>
          </p:cNvSpPr>
          <p:nvPr/>
        </p:nvSpPr>
        <p:spPr>
          <a:xfrm>
            <a:off x="2999740" y="-195037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Analysis of Account Balances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0DA62-E294-9724-714D-692C3F04C17C}"/>
              </a:ext>
            </a:extLst>
          </p:cNvPr>
          <p:cNvSpPr/>
          <p:nvPr/>
        </p:nvSpPr>
        <p:spPr>
          <a:xfrm>
            <a:off x="90558" y="513889"/>
            <a:ext cx="6472414" cy="603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i="0" dirty="0">
                <a:solidFill>
                  <a:srgbClr val="00B050"/>
                </a:solidFill>
                <a:effectLst/>
                <a:latin typeface="Söhne"/>
              </a:rPr>
              <a:t>Calculation of Average Account Balances:</a:t>
            </a:r>
          </a:p>
          <a:p>
            <a:endParaRPr lang="en-US" sz="15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Utilized DAX queries in Power Bl for calculation.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Applied the 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Söhne"/>
              </a:rPr>
              <a:t>'Average Balance By Account Type' 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DAX query.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Used AVERAGE function to aggregate balances within each account type.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Applied ALLEXCEPT function to remove all filters except 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Söhne"/>
              </a:rPr>
              <a:t>'</a:t>
            </a:r>
            <a:r>
              <a:rPr lang="en-US" sz="1500" b="1" i="0" dirty="0" err="1">
                <a:solidFill>
                  <a:schemeClr val="tx1"/>
                </a:solidFill>
                <a:effectLst/>
                <a:latin typeface="Söhne"/>
              </a:rPr>
              <a:t>AccountType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Söhne"/>
              </a:rPr>
              <a:t>’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Provided insights into customer financial behaviors.</a:t>
            </a:r>
          </a:p>
          <a:p>
            <a:endParaRPr lang="en-US" sz="15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500" b="1" i="0" dirty="0">
                <a:solidFill>
                  <a:srgbClr val="00B050"/>
                </a:solidFill>
                <a:effectLst/>
                <a:latin typeface="Söhne"/>
              </a:rPr>
              <a:t>Identification of Account Types with Highest Average Balance:</a:t>
            </a:r>
          </a:p>
          <a:p>
            <a:endParaRPr lang="en-US" sz="15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Found that 'Savings Accounts' had the highest average balance among all account types.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Attributed the higher average balance of 'Savings Accounts’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to the nature of savings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Söhne"/>
              </a:rPr>
              <a:t>accounts,which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 typically hold larger balances.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Recommended targeting investment products and services to customers with higher average balances, such as 'Savings Account' holders.</a:t>
            </a:r>
          </a:p>
          <a:p>
            <a:endParaRPr lang="en-US" sz="15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500" b="1" i="0" dirty="0">
                <a:solidFill>
                  <a:srgbClr val="00B050"/>
                </a:solidFill>
                <a:effectLst/>
                <a:latin typeface="Söhne"/>
              </a:rPr>
              <a:t>Visualization of Account Balance Trends:</a:t>
            </a:r>
          </a:p>
          <a:p>
            <a:endParaRPr lang="en-US" sz="15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Incorporated the calculated average account balances into visualizations within the Power Bl dashboard.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Developed line charts illustrating trends in account balances over the past year.</a:t>
            </a:r>
          </a:p>
          <a:p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	• Observed seasonal fluctuations in account balances, with peaks during certain months coinciding with bonus payouts or tax refunds</a:t>
            </a: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5F1D2F-0AE4-8A58-C53C-1CAB6CD1C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9973" r="10023" b="4154"/>
          <a:stretch/>
        </p:blipFill>
        <p:spPr>
          <a:xfrm>
            <a:off x="7406402" y="2080123"/>
            <a:ext cx="3236249" cy="166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44B68-6164-C908-46CE-A73B31FC3F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7407" r="4253" b="10748"/>
          <a:stretch/>
        </p:blipFill>
        <p:spPr>
          <a:xfrm>
            <a:off x="6454589" y="3763694"/>
            <a:ext cx="5390081" cy="2884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F8AF0-AD19-DD64-BC3E-4BF9F0BCE0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/>
          <a:stretch/>
        </p:blipFill>
        <p:spPr>
          <a:xfrm>
            <a:off x="6562973" y="620938"/>
            <a:ext cx="4923108" cy="14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8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078D3-8F47-8291-B446-880F3BA2D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1" t="9806" r="30742" b="12661"/>
          <a:stretch/>
        </p:blipFill>
        <p:spPr>
          <a:xfrm>
            <a:off x="7664823" y="914400"/>
            <a:ext cx="3881718" cy="47820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304D9D-9CDD-95D6-6D71-9AECD427E0B2}"/>
              </a:ext>
            </a:extLst>
          </p:cNvPr>
          <p:cNvSpPr txBox="1">
            <a:spLocks/>
          </p:cNvSpPr>
          <p:nvPr/>
        </p:nvSpPr>
        <p:spPr>
          <a:xfrm>
            <a:off x="3009900" y="-189632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Branch Activity Analysis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00AFD-B3BD-396B-EC98-4B998389C794}"/>
              </a:ext>
            </a:extLst>
          </p:cNvPr>
          <p:cNvSpPr/>
          <p:nvPr/>
        </p:nvSpPr>
        <p:spPr>
          <a:xfrm>
            <a:off x="0" y="218356"/>
            <a:ext cx="6983506" cy="6421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rgbClr val="00B050"/>
                </a:solidFill>
                <a:effectLst/>
                <a:latin typeface="Söhne"/>
              </a:rPr>
              <a:t>Identification of Transaction Branches: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Examined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'Branch Code'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field in the transaction dataset to identify branches involved in banking transactions.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Understanding branch activity aids in comprehending banking operations and customer behavior.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Branches varied significantly in transaction volume, with some handling more transactions than others.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1" i="0" dirty="0">
                <a:solidFill>
                  <a:srgbClr val="00B050"/>
                </a:solidFill>
                <a:effectLst/>
                <a:latin typeface="Söhne"/>
              </a:rPr>
              <a:t>Insights Based on Provided Table:</a:t>
            </a: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Branches with codes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479, 15, 33, and 232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had the highest number of transactions (8, 6, 6, and 6 respectively), indicating their significant activity levels.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Branches with codes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5, 17, 19, and 20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had the lowest number of transactions (1 each), suggesting relatively lower activity levels.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	• Most branches had transaction counts ranging from 1 to 5, with only a few branches having transaction counts exceeding 5, indicating variations in branch activity levels.</a:t>
            </a:r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endParaRPr lang="en-US" sz="1600" b="1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3660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6582-1250-DBA4-AD70-D8915E314C46}"/>
              </a:ext>
            </a:extLst>
          </p:cNvPr>
          <p:cNvSpPr txBox="1">
            <a:spLocks/>
          </p:cNvSpPr>
          <p:nvPr/>
        </p:nvSpPr>
        <p:spPr>
          <a:xfrm>
            <a:off x="3024916" y="-392002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Interest Rate and Balance Correlation Analysis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73417-B337-567E-9830-6121781CBE19}"/>
              </a:ext>
            </a:extLst>
          </p:cNvPr>
          <p:cNvSpPr/>
          <p:nvPr/>
        </p:nvSpPr>
        <p:spPr>
          <a:xfrm>
            <a:off x="-1" y="524310"/>
            <a:ext cx="6678707" cy="6333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i="0" dirty="0">
                <a:solidFill>
                  <a:srgbClr val="00B050"/>
                </a:solidFill>
                <a:effectLst/>
                <a:latin typeface="Söhne"/>
              </a:rPr>
              <a:t>Calculation of Correlation:</a:t>
            </a:r>
          </a:p>
          <a:p>
            <a:endParaRPr lang="en-US" sz="13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Utilized Power Bl's quick measure feature to compute the correlation coefficient between interest rates and account balances.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Applied the built-in correlation quick measure to the interest rate and balance columns in the dataset.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Obtained a correlation coefficient of 0.89, indicating a strong positive correlation between interest rates and account balances.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The high correlation coefficient suggests a significant relationship between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interest rates and account balances, implying that changes in interest rates may have a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considerable impact on account balances.</a:t>
            </a:r>
          </a:p>
          <a:p>
            <a:endParaRPr lang="en-US" sz="1300" dirty="0">
              <a:solidFill>
                <a:schemeClr val="tx1"/>
              </a:solidFill>
              <a:latin typeface="Söhne"/>
            </a:endParaRPr>
          </a:p>
          <a:p>
            <a:r>
              <a:rPr lang="en-US" sz="1300" b="1" i="0" dirty="0">
                <a:solidFill>
                  <a:srgbClr val="00B050"/>
                </a:solidFill>
                <a:effectLst/>
                <a:latin typeface="Söhne"/>
              </a:rPr>
              <a:t>Visualization of Correlation:</a:t>
            </a:r>
          </a:p>
          <a:p>
            <a:endParaRPr lang="en-US" sz="13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Created a scatter plot visualization in Power Bl to visually represent the correlation between</a:t>
            </a:r>
            <a:r>
              <a:rPr lang="en-US" sz="13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interest rates and account balances.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Plotted interest rates on the x-axis and account balances on the y-axis, with each data point representing an account.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The scatter plot visually confirms the strong positive correlation between interest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rates and account balances, with data points clustering closely around a positively sloped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trendline.</a:t>
            </a:r>
          </a:p>
          <a:p>
            <a:endParaRPr lang="en-US" sz="13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300" b="1" i="0" dirty="0">
                <a:solidFill>
                  <a:srgbClr val="00B050"/>
                </a:solidFill>
                <a:effectLst/>
                <a:latin typeface="Söhne"/>
              </a:rPr>
              <a:t>Interpretation of Correlation Results:</a:t>
            </a:r>
          </a:p>
          <a:p>
            <a:endParaRPr lang="en-US" sz="1300" b="1" dirty="0">
              <a:solidFill>
                <a:srgbClr val="00B050"/>
              </a:solidFill>
              <a:latin typeface="Söhne"/>
            </a:endParaRP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Interpreted the correlation coefficient of 0.89 as indicative of a strong positive linear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relationship between interest rates and account balances.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Concluded that as interest rates increase, account balances tend to increase as well, and vice versa.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	• The high correlation underscores the importance of interest rate management in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influencing account balances and guiding banking strategies aimed at maximizing</a:t>
            </a:r>
          </a:p>
          <a:p>
            <a:r>
              <a:rPr lang="en-US" sz="1300" b="0" i="0" dirty="0">
                <a:solidFill>
                  <a:schemeClr val="tx1"/>
                </a:solidFill>
                <a:effectLst/>
                <a:latin typeface="Söhne"/>
              </a:rPr>
              <a:t>customer satisfaction and profitability.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66FC33-7D7A-3531-7B86-6E1E93D4F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" t="10831" r="12840" b="15536"/>
          <a:stretch/>
        </p:blipFill>
        <p:spPr>
          <a:xfrm>
            <a:off x="6678706" y="825613"/>
            <a:ext cx="5199528" cy="20881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2502F8-0A88-047A-A247-42E29FF32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 b="2965"/>
          <a:stretch/>
        </p:blipFill>
        <p:spPr>
          <a:xfrm>
            <a:off x="6678706" y="4287007"/>
            <a:ext cx="5199528" cy="21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BABB-757B-59C4-865E-FCBCE618D9BE}"/>
              </a:ext>
            </a:extLst>
          </p:cNvPr>
          <p:cNvSpPr txBox="1">
            <a:spLocks/>
          </p:cNvSpPr>
          <p:nvPr/>
        </p:nvSpPr>
        <p:spPr>
          <a:xfrm>
            <a:off x="2955440" y="-396926"/>
            <a:ext cx="7307580" cy="815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rgbClr val="FFFF00"/>
                </a:solidFill>
                <a:effectLst/>
                <a:latin typeface="Söhne"/>
              </a:rPr>
              <a:t>Loan Amount and Credit Score Correlation Analysis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48870-A7D6-63CD-ACB2-36A948AB4294}"/>
              </a:ext>
            </a:extLst>
          </p:cNvPr>
          <p:cNvSpPr/>
          <p:nvPr/>
        </p:nvSpPr>
        <p:spPr>
          <a:xfrm>
            <a:off x="-1" y="519954"/>
            <a:ext cx="6609231" cy="605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Exploration of Relationship: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Utilized Quick Measure feature in Power Bl to calculate the correlation coefficient between loan amounts and credit scores.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Correlation coefficient of 0.77 indicates a strong positive correlation between loan amounts and credit scores.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This suggests that as credit scores increase, loan amounts also tend to increase, and vice versa.</a:t>
            </a:r>
          </a:p>
          <a:p>
            <a:r>
              <a:rPr lang="en-US" sz="1400" dirty="0">
                <a:solidFill>
                  <a:schemeClr val="tx1"/>
                </a:solidFill>
                <a:latin typeface="Söhne"/>
              </a:rPr>
              <a:t>]</a:t>
            </a:r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Visualization of Correlation: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Created a scatter plot visualization in Power Bl to visually represent the correlation between</a:t>
            </a:r>
            <a:r>
              <a:rPr lang="en-US" sz="1400" dirty="0">
                <a:solidFill>
                  <a:schemeClr val="tx1"/>
                </a:solidFill>
                <a:latin typeface="Söhne"/>
              </a:rPr>
              <a:t> loan amounts and credit scores.</a:t>
            </a:r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Plotted </a:t>
            </a:r>
            <a:r>
              <a:rPr lang="en-US" sz="1400" dirty="0">
                <a:solidFill>
                  <a:schemeClr val="tx1"/>
                </a:solidFill>
                <a:latin typeface="Söhne"/>
              </a:rPr>
              <a:t>loan amounts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 on the x-axis and credit scores on the y-axis, with each data point representing an account.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The scatter plot visually confirms the strong positive correlation between loan amounts and credit scores, with data points clustering closely around a positively sloped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trendline.</a:t>
            </a:r>
          </a:p>
          <a:p>
            <a:endParaRPr lang="en-US" sz="1400" b="0" i="0" dirty="0">
              <a:solidFill>
                <a:srgbClr val="00B050"/>
              </a:solidFill>
              <a:effectLst/>
              <a:latin typeface="Söhne"/>
            </a:endParaRPr>
          </a:p>
          <a:p>
            <a:r>
              <a:rPr lang="en-US" sz="1400" b="1" i="0" dirty="0">
                <a:solidFill>
                  <a:srgbClr val="00B050"/>
                </a:solidFill>
                <a:effectLst/>
                <a:latin typeface="Söhne"/>
              </a:rPr>
              <a:t>Interpretation of Analysis Results:</a:t>
            </a:r>
          </a:p>
          <a:p>
            <a:endParaRPr lang="en-US" sz="1400" b="1" dirty="0">
              <a:solidFill>
                <a:schemeClr val="tx1"/>
              </a:solidFill>
              <a:latin typeface="Söhne"/>
            </a:endParaRP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The strong positive correlation between loan amounts and credit scores implies that customers with higher credit scores are more likely to qualify for larger loan amounts.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Conversely, customers with lower credit scores may be offered smaller loan amounts or face higher interest rates due to perceived higher risk.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	• Understanding this relationship is crucial for risk assessment, loan approval processes, and designing tailored lending products for different customer segments.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FA7F46-1DDA-330E-EE79-1F34A06AF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" b="1"/>
          <a:stretch/>
        </p:blipFill>
        <p:spPr>
          <a:xfrm>
            <a:off x="6609230" y="721763"/>
            <a:ext cx="5117572" cy="1829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A590F1-641E-4930-BF22-8658C9D5C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"/>
          <a:stretch/>
        </p:blipFill>
        <p:spPr>
          <a:xfrm>
            <a:off x="6609230" y="4388242"/>
            <a:ext cx="5117573" cy="21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4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513</TotalTime>
  <Words>2766</Words>
  <Application>Microsoft Office PowerPoint</Application>
  <PresentationFormat>Widescreen</PresentationFormat>
  <Paragraphs>303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Celestial</vt:lpstr>
      <vt:lpstr>Data Importing and Initial Examination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Importing and Initial Examination </dc:title>
  <dc:creator>XTYLISH MOSTAQUL ARIF</dc:creator>
  <cp:lastModifiedBy>XTYLISH MOSTAQUL ARIF</cp:lastModifiedBy>
  <cp:revision>35</cp:revision>
  <dcterms:created xsi:type="dcterms:W3CDTF">2024-02-16T05:44:46Z</dcterms:created>
  <dcterms:modified xsi:type="dcterms:W3CDTF">2024-02-18T05:27:18Z</dcterms:modified>
</cp:coreProperties>
</file>