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Acid Bold" panose="020B0604020202020204" charset="-128"/>
      <p:regular r:id="rId30"/>
    </p:embeddedFont>
    <p:embeddedFont>
      <p:font typeface="Arial Black" panose="020B0A04020102020204" pitchFamily="34" charset="0"/>
      <p:bold r:id="rId31"/>
    </p:embeddedFont>
    <p:embeddedFont>
      <p:font typeface="Calibri" panose="020F0502020204030204" pitchFamily="34" charset="0"/>
      <p:regular r:id="rId32"/>
      <p:bold r:id="rId33"/>
      <p:italic r:id="rId34"/>
      <p:boldItalic r:id="rId35"/>
    </p:embeddedFont>
    <p:embeddedFont>
      <p:font typeface="Squada One" panose="020B0604020202020204" charset="0"/>
      <p:regular r:id="rId36"/>
    </p:embeddedFont>
    <p:embeddedFont>
      <p:font typeface="Squartiqa" panose="020B0604020202020204" charset="0"/>
      <p:regular r:id="rId37"/>
    </p:embeddedFont>
    <p:embeddedFont>
      <p:font typeface="Squartiqa Strike" panose="020B0604020202020204" charset="0"/>
      <p:regular r:id="rId38"/>
    </p:embeddedFont>
    <p:embeddedFont>
      <p:font typeface="Times New Roman" panose="02020603050405020304" pitchFamily="18" charset="0"/>
      <p:regular r:id="rId39"/>
    </p:embeddedFont>
    <p:embeddedFont>
      <p:font typeface="Times New Roman Bold" panose="02020803070505020304" pitchFamily="18" charset="0"/>
      <p:regular r:id="rId40"/>
      <p:bold r:id="rId41"/>
    </p:embeddedFont>
    <p:embeddedFont>
      <p:font typeface="Times New Roman Bold Italics"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hyperlink" Target="https://www.linkedin.com/in/mostaqulari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github.com/Mostaqul143" TargetMode="External"/><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hyperlink" Target="https://www.datascienceportfol.io/mostaqu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stretch>
              <a:fillRect/>
            </a:stretch>
          </a:blipFill>
        </p:spPr>
      </p:sp>
      <p:grpSp>
        <p:nvGrpSpPr>
          <p:cNvPr id="3" name="Group 3"/>
          <p:cNvGrpSpPr/>
          <p:nvPr/>
        </p:nvGrpSpPr>
        <p:grpSpPr>
          <a:xfrm>
            <a:off x="17619150" y="8970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6ABFDA"/>
            </a:solidFill>
          </p:spPr>
        </p:sp>
      </p:grpSp>
      <p:grpSp>
        <p:nvGrpSpPr>
          <p:cNvPr id="5" name="Group 5"/>
          <p:cNvGrpSpPr/>
          <p:nvPr/>
        </p:nvGrpSpPr>
        <p:grpSpPr>
          <a:xfrm>
            <a:off x="17314350" y="9274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6ABFDA"/>
            </a:solidFill>
          </p:spPr>
        </p:sp>
      </p:grpSp>
      <p:grpSp>
        <p:nvGrpSpPr>
          <p:cNvPr id="7" name="Group 7"/>
          <p:cNvGrpSpPr/>
          <p:nvPr/>
        </p:nvGrpSpPr>
        <p:grpSpPr>
          <a:xfrm>
            <a:off x="17619150" y="9579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6ABFDA"/>
            </a:solidFill>
          </p:spPr>
        </p:sp>
      </p:grpSp>
      <p:sp>
        <p:nvSpPr>
          <p:cNvPr id="9" name="Freeform 9"/>
          <p:cNvSpPr/>
          <p:nvPr/>
        </p:nvSpPr>
        <p:spPr>
          <a:xfrm>
            <a:off x="0" y="1520952"/>
            <a:ext cx="18288000" cy="8766048"/>
          </a:xfrm>
          <a:custGeom>
            <a:avLst/>
            <a:gdLst/>
            <a:ahLst/>
            <a:cxnLst/>
            <a:rect l="l" t="t" r="r" b="b"/>
            <a:pathLst>
              <a:path w="18288000" h="8766048">
                <a:moveTo>
                  <a:pt x="0" y="0"/>
                </a:moveTo>
                <a:lnTo>
                  <a:pt x="18288000" y="0"/>
                </a:lnTo>
                <a:lnTo>
                  <a:pt x="18288000" y="8766048"/>
                </a:lnTo>
                <a:lnTo>
                  <a:pt x="0" y="8766048"/>
                </a:lnTo>
                <a:lnTo>
                  <a:pt x="0" y="0"/>
                </a:lnTo>
                <a:close/>
              </a:path>
            </a:pathLst>
          </a:custGeom>
          <a:blipFill>
            <a:blip r:embed="rId4"/>
            <a:stretch>
              <a:fillRect/>
            </a:stretch>
          </a:blipFill>
        </p:spPr>
      </p:sp>
      <p:sp>
        <p:nvSpPr>
          <p:cNvPr id="10" name="TextBox 10"/>
          <p:cNvSpPr txBox="1"/>
          <p:nvPr/>
        </p:nvSpPr>
        <p:spPr>
          <a:xfrm>
            <a:off x="3433540" y="613412"/>
            <a:ext cx="11420920" cy="2301577"/>
          </a:xfrm>
          <a:prstGeom prst="rect">
            <a:avLst/>
          </a:prstGeom>
        </p:spPr>
        <p:txBody>
          <a:bodyPr lIns="0" tIns="0" rIns="0" bIns="0" rtlCol="0" anchor="t">
            <a:spAutoFit/>
          </a:bodyPr>
          <a:lstStyle/>
          <a:p>
            <a:pPr algn="ctr">
              <a:lnSpc>
                <a:spcPts val="8111"/>
              </a:lnSpc>
            </a:pPr>
            <a:r>
              <a:rPr lang="en-US" sz="7510">
                <a:solidFill>
                  <a:srgbClr val="00FF57"/>
                </a:solidFill>
                <a:latin typeface="Squartiqa Strike"/>
              </a:rPr>
              <a:t>GAME ANALYSIS</a:t>
            </a:r>
          </a:p>
          <a:p>
            <a:pPr algn="ctr">
              <a:lnSpc>
                <a:spcPts val="4959"/>
              </a:lnSpc>
            </a:pPr>
            <a:endParaRPr lang="en-US" sz="7510">
              <a:solidFill>
                <a:srgbClr val="00FF57"/>
              </a:solidFill>
              <a:latin typeface="Squartiqa Strike"/>
            </a:endParaRPr>
          </a:p>
          <a:p>
            <a:pPr algn="ctr">
              <a:lnSpc>
                <a:spcPts val="4959"/>
              </a:lnSpc>
            </a:pPr>
            <a:r>
              <a:rPr lang="en-US" sz="4592">
                <a:solidFill>
                  <a:srgbClr val="FF00E5"/>
                </a:solidFill>
                <a:latin typeface="Squartiqa Strike"/>
              </a:rPr>
              <a:t>USING SQL</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3269166" y="4456695"/>
            <a:ext cx="4875291" cy="4509255"/>
          </a:xfrm>
          <a:custGeom>
            <a:avLst/>
            <a:gdLst/>
            <a:ahLst/>
            <a:cxnLst/>
            <a:rect l="l" t="t" r="r" b="b"/>
            <a:pathLst>
              <a:path w="4875291" h="4509255">
                <a:moveTo>
                  <a:pt x="0" y="0"/>
                </a:moveTo>
                <a:lnTo>
                  <a:pt x="4875292" y="0"/>
                </a:lnTo>
                <a:lnTo>
                  <a:pt x="4875292" y="4509255"/>
                </a:lnTo>
                <a:lnTo>
                  <a:pt x="0" y="4509255"/>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9143999" y="2975557"/>
          <a:ext cx="3167590" cy="2962276"/>
        </p:xfrm>
        <a:graphic>
          <a:graphicData uri="http://schemas.openxmlformats.org/drawingml/2006/table">
            <a:tbl>
              <a:tblPr/>
              <a:tblGrid>
                <a:gridCol w="1687274">
                  <a:extLst>
                    <a:ext uri="{9D8B030D-6E8A-4147-A177-3AD203B41FA5}">
                      <a16:colId xmlns:a16="http://schemas.microsoft.com/office/drawing/2014/main" val="20000"/>
                    </a:ext>
                  </a:extLst>
                </a:gridCol>
                <a:gridCol w="1480316">
                  <a:extLst>
                    <a:ext uri="{9D8B030D-6E8A-4147-A177-3AD203B41FA5}">
                      <a16:colId xmlns:a16="http://schemas.microsoft.com/office/drawing/2014/main" val="20001"/>
                    </a:ext>
                  </a:extLst>
                </a:gridCol>
              </a:tblGrid>
              <a:tr h="740569">
                <a:tc>
                  <a:txBody>
                    <a:bodyPr/>
                    <a:lstStyle/>
                    <a:p>
                      <a:pPr algn="ctr">
                        <a:lnSpc>
                          <a:spcPts val="1959"/>
                        </a:lnSpc>
                        <a:defRPr/>
                      </a:pPr>
                      <a:r>
                        <a:rPr lang="en-US" sz="1399">
                          <a:solidFill>
                            <a:srgbClr val="00FFF7"/>
                          </a:solidFill>
                          <a:latin typeface="Acid Bold"/>
                        </a:rPr>
                        <a:t>L1_Code</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tc>
                  <a:txBody>
                    <a:bodyPr/>
                    <a:lstStyle/>
                    <a:p>
                      <a:pPr algn="ctr">
                        <a:lnSpc>
                          <a:spcPts val="1959"/>
                        </a:lnSpc>
                        <a:defRPr/>
                      </a:pPr>
                      <a:r>
                        <a:rPr lang="en-US" sz="1399">
                          <a:solidFill>
                            <a:srgbClr val="00FFF7"/>
                          </a:solidFill>
                          <a:latin typeface="Acid Bold"/>
                        </a:rPr>
                        <a:t>Avg_Kill</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extLst>
                  <a:ext uri="{0D108BD9-81ED-4DB2-BD59-A6C34878D82A}">
                    <a16:rowId xmlns:a16="http://schemas.microsoft.com/office/drawing/2014/main" val="10000"/>
                  </a:ext>
                </a:extLst>
              </a:tr>
              <a:tr h="740569">
                <a:tc>
                  <a:txBody>
                    <a:bodyPr/>
                    <a:lstStyle/>
                    <a:p>
                      <a:pPr algn="ctr">
                        <a:lnSpc>
                          <a:spcPts val="1959"/>
                        </a:lnSpc>
                        <a:defRPr/>
                      </a:pPr>
                      <a:r>
                        <a:rPr lang="en-US" sz="1399">
                          <a:solidFill>
                            <a:srgbClr val="E6EA00"/>
                          </a:solidFill>
                          <a:latin typeface="Acid Bold"/>
                        </a:rPr>
                        <a:t>war_zone</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tc>
                  <a:txBody>
                    <a:bodyPr/>
                    <a:lstStyle/>
                    <a:p>
                      <a:pPr algn="ctr">
                        <a:lnSpc>
                          <a:spcPts val="1959"/>
                        </a:lnSpc>
                        <a:defRPr/>
                      </a:pPr>
                      <a:r>
                        <a:rPr lang="en-US" sz="1399">
                          <a:solidFill>
                            <a:srgbClr val="E6EA00"/>
                          </a:solidFill>
                          <a:latin typeface="Acid Bold"/>
                        </a:rPr>
                        <a:t>19.29</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extLst>
                  <a:ext uri="{0D108BD9-81ED-4DB2-BD59-A6C34878D82A}">
                    <a16:rowId xmlns:a16="http://schemas.microsoft.com/office/drawing/2014/main" val="10001"/>
                  </a:ext>
                </a:extLst>
              </a:tr>
              <a:tr h="740569">
                <a:tc>
                  <a:txBody>
                    <a:bodyPr/>
                    <a:lstStyle/>
                    <a:p>
                      <a:pPr algn="ctr">
                        <a:lnSpc>
                          <a:spcPts val="1959"/>
                        </a:lnSpc>
                        <a:defRPr/>
                      </a:pPr>
                      <a:r>
                        <a:rPr lang="en-US" sz="1399">
                          <a:solidFill>
                            <a:srgbClr val="E6EA00"/>
                          </a:solidFill>
                          <a:latin typeface="Acid Bold"/>
                        </a:rPr>
                        <a:t>bulls_eye</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tc>
                  <a:txBody>
                    <a:bodyPr/>
                    <a:lstStyle/>
                    <a:p>
                      <a:pPr algn="ctr">
                        <a:lnSpc>
                          <a:spcPts val="1959"/>
                        </a:lnSpc>
                        <a:defRPr/>
                      </a:pPr>
                      <a:r>
                        <a:rPr lang="en-US" sz="1399">
                          <a:solidFill>
                            <a:srgbClr val="E6EA00"/>
                          </a:solidFill>
                          <a:latin typeface="Acid Bold"/>
                        </a:rPr>
                        <a:t>22.25</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extLst>
                  <a:ext uri="{0D108BD9-81ED-4DB2-BD59-A6C34878D82A}">
                    <a16:rowId xmlns:a16="http://schemas.microsoft.com/office/drawing/2014/main" val="10002"/>
                  </a:ext>
                </a:extLst>
              </a:tr>
              <a:tr h="740569">
                <a:tc>
                  <a:txBody>
                    <a:bodyPr/>
                    <a:lstStyle/>
                    <a:p>
                      <a:pPr algn="ctr">
                        <a:lnSpc>
                          <a:spcPts val="1959"/>
                        </a:lnSpc>
                        <a:defRPr/>
                      </a:pPr>
                      <a:r>
                        <a:rPr lang="en-US" sz="1399">
                          <a:solidFill>
                            <a:srgbClr val="E6EA00"/>
                          </a:solidFill>
                          <a:latin typeface="Acid Bold"/>
                        </a:rPr>
                        <a:t>speed_blitz</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tc>
                  <a:txBody>
                    <a:bodyPr/>
                    <a:lstStyle/>
                    <a:p>
                      <a:pPr algn="ctr">
                        <a:lnSpc>
                          <a:spcPts val="1959"/>
                        </a:lnSpc>
                        <a:defRPr/>
                      </a:pPr>
                      <a:r>
                        <a:rPr lang="en-US" sz="1399">
                          <a:solidFill>
                            <a:srgbClr val="E6EA00"/>
                          </a:solidFill>
                          <a:latin typeface="Acid Bold"/>
                        </a:rPr>
                        <a:t>19.33</a:t>
                      </a:r>
                      <a:endParaRPr lang="en-US" sz="1100"/>
                    </a:p>
                  </a:txBody>
                  <a:tcPr marL="190500" marR="190500" marT="190500" marB="190500" anchor="ctr">
                    <a:lnL w="28575" cap="flat" cmpd="sng" algn="ctr">
                      <a:solidFill>
                        <a:srgbClr val="AD50E6"/>
                      </a:solidFill>
                      <a:prstDash val="solid"/>
                      <a:round/>
                      <a:headEnd type="none" w="med" len="med"/>
                      <a:tailEnd type="none" w="med" len="med"/>
                    </a:lnL>
                    <a:lnR w="28575" cap="flat" cmpd="sng" algn="ctr">
                      <a:solidFill>
                        <a:srgbClr val="AD50E6"/>
                      </a:solidFill>
                      <a:prstDash val="solid"/>
                      <a:round/>
                      <a:headEnd type="none" w="med" len="med"/>
                      <a:tailEnd type="none" w="med" len="med"/>
                    </a:lnR>
                    <a:lnT w="28575" cap="flat" cmpd="sng" algn="ctr">
                      <a:solidFill>
                        <a:srgbClr val="AD50E6"/>
                      </a:solidFill>
                      <a:prstDash val="solid"/>
                      <a:round/>
                      <a:headEnd type="none" w="med" len="med"/>
                      <a:tailEnd type="none" w="med" len="med"/>
                    </a:lnT>
                    <a:lnB w="28575" cap="flat" cmpd="sng" algn="ctr">
                      <a:solidFill>
                        <a:srgbClr val="AD50E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TextBox 11"/>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02  </a:t>
            </a:r>
          </a:p>
        </p:txBody>
      </p:sp>
      <p:sp>
        <p:nvSpPr>
          <p:cNvPr id="12" name="TextBox 12"/>
          <p:cNvSpPr txBox="1"/>
          <p:nvPr/>
        </p:nvSpPr>
        <p:spPr>
          <a:xfrm>
            <a:off x="3186675" y="1073460"/>
            <a:ext cx="15225150" cy="100000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‘Level1_code’ wise ‘Avg_Kill_Count’ where lives_earned is 2 and at least 3 stages are crossed</a:t>
            </a:r>
          </a:p>
        </p:txBody>
      </p:sp>
      <p:sp>
        <p:nvSpPr>
          <p:cNvPr id="13" name="TextBox 13"/>
          <p:cNvSpPr txBox="1"/>
          <p:nvPr/>
        </p:nvSpPr>
        <p:spPr>
          <a:xfrm>
            <a:off x="2103647" y="2827174"/>
            <a:ext cx="5337274" cy="4302971"/>
          </a:xfrm>
          <a:prstGeom prst="rect">
            <a:avLst/>
          </a:prstGeom>
        </p:spPr>
        <p:txBody>
          <a:bodyPr lIns="0" tIns="0" rIns="0" bIns="0" rtlCol="0" anchor="t">
            <a:spAutoFit/>
          </a:bodyPr>
          <a:lstStyle/>
          <a:p>
            <a:pPr>
              <a:lnSpc>
                <a:spcPts val="2836"/>
              </a:lnSpc>
            </a:pPr>
            <a:r>
              <a:rPr lang="en-US" sz="2363">
                <a:solidFill>
                  <a:srgbClr val="00FF57"/>
                </a:solidFill>
                <a:latin typeface="Squada One"/>
              </a:rPr>
              <a:t>SELECT </a:t>
            </a:r>
          </a:p>
          <a:p>
            <a:pPr>
              <a:lnSpc>
                <a:spcPts val="2836"/>
              </a:lnSpc>
            </a:pPr>
            <a:r>
              <a:rPr lang="en-US" sz="2363">
                <a:solidFill>
                  <a:srgbClr val="00FF57"/>
                </a:solidFill>
                <a:latin typeface="Squada One"/>
              </a:rPr>
              <a:t>    pd.L1_Code, </a:t>
            </a:r>
          </a:p>
          <a:p>
            <a:pPr>
              <a:lnSpc>
                <a:spcPts val="2836"/>
              </a:lnSpc>
            </a:pPr>
            <a:r>
              <a:rPr lang="en-US" sz="2363">
                <a:solidFill>
                  <a:srgbClr val="00FF57"/>
                </a:solidFill>
                <a:latin typeface="Squada One"/>
              </a:rPr>
              <a:t>    ROUND(AVG(ld.Kill_count), 2) AS Avg_Kill</a:t>
            </a:r>
          </a:p>
          <a:p>
            <a:pPr>
              <a:lnSpc>
                <a:spcPts val="2836"/>
              </a:lnSpc>
            </a:pPr>
            <a:r>
              <a:rPr lang="en-US" sz="2363">
                <a:solidFill>
                  <a:srgbClr val="00FF57"/>
                </a:solidFill>
                <a:latin typeface="Squada One"/>
              </a:rPr>
              <a:t>FROM </a:t>
            </a:r>
          </a:p>
          <a:p>
            <a:pPr>
              <a:lnSpc>
                <a:spcPts val="2836"/>
              </a:lnSpc>
            </a:pPr>
            <a:r>
              <a:rPr lang="en-US" sz="2363">
                <a:solidFill>
                  <a:srgbClr val="00FF57"/>
                </a:solidFill>
                <a:latin typeface="Squada One"/>
              </a:rPr>
              <a:t>    ld</a:t>
            </a:r>
          </a:p>
          <a:p>
            <a:pPr>
              <a:lnSpc>
                <a:spcPts val="2836"/>
              </a:lnSpc>
            </a:pPr>
            <a:r>
              <a:rPr lang="en-US" sz="2363">
                <a:solidFill>
                  <a:srgbClr val="00FF57"/>
                </a:solidFill>
                <a:latin typeface="Squada One"/>
              </a:rPr>
              <a:t>JOIN </a:t>
            </a:r>
          </a:p>
          <a:p>
            <a:pPr>
              <a:lnSpc>
                <a:spcPts val="2836"/>
              </a:lnSpc>
            </a:pPr>
            <a:r>
              <a:rPr lang="en-US" sz="2363">
                <a:solidFill>
                  <a:srgbClr val="00FF57"/>
                </a:solidFill>
                <a:latin typeface="Squada One"/>
              </a:rPr>
              <a:t>    pd ON ld.P_ID = pd.P_ID</a:t>
            </a:r>
          </a:p>
          <a:p>
            <a:pPr>
              <a:lnSpc>
                <a:spcPts val="2836"/>
              </a:lnSpc>
            </a:pPr>
            <a:r>
              <a:rPr lang="en-US" sz="2363">
                <a:solidFill>
                  <a:srgbClr val="00FF57"/>
                </a:solidFill>
                <a:latin typeface="Squada One"/>
              </a:rPr>
              <a:t>WHERE </a:t>
            </a:r>
          </a:p>
          <a:p>
            <a:pPr>
              <a:lnSpc>
                <a:spcPts val="2836"/>
              </a:lnSpc>
            </a:pPr>
            <a:r>
              <a:rPr lang="en-US" sz="2363">
                <a:solidFill>
                  <a:srgbClr val="00FF57"/>
                </a:solidFill>
                <a:latin typeface="Squada One"/>
              </a:rPr>
              <a:t>    ld.lives_earned = 2</a:t>
            </a:r>
          </a:p>
          <a:p>
            <a:pPr>
              <a:lnSpc>
                <a:spcPts val="2836"/>
              </a:lnSpc>
            </a:pPr>
            <a:r>
              <a:rPr lang="en-US" sz="2363">
                <a:solidFill>
                  <a:srgbClr val="00FF57"/>
                </a:solidFill>
                <a:latin typeface="Squada One"/>
              </a:rPr>
              <a:t>    AND ld.Stages_crossed &gt;= 3</a:t>
            </a:r>
          </a:p>
          <a:p>
            <a:pPr>
              <a:lnSpc>
                <a:spcPts val="2836"/>
              </a:lnSpc>
            </a:pPr>
            <a:r>
              <a:rPr lang="en-US" sz="2363">
                <a:solidFill>
                  <a:srgbClr val="00FF57"/>
                </a:solidFill>
                <a:latin typeface="Squada One"/>
              </a:rPr>
              <a:t>GROUP BY </a:t>
            </a:r>
          </a:p>
          <a:p>
            <a:pPr algn="l">
              <a:lnSpc>
                <a:spcPts val="2836"/>
              </a:lnSpc>
            </a:pPr>
            <a:r>
              <a:rPr lang="en-US" sz="2363">
                <a:solidFill>
                  <a:srgbClr val="00FF57"/>
                </a:solidFill>
                <a:latin typeface="Squada One"/>
              </a:rPr>
              <a:t>    pd.L1_Code;</a:t>
            </a:r>
          </a:p>
        </p:txBody>
      </p:sp>
      <p:sp>
        <p:nvSpPr>
          <p:cNvPr id="14" name="TextBox 14"/>
          <p:cNvSpPr txBox="1"/>
          <p:nvPr/>
        </p:nvSpPr>
        <p:spPr>
          <a:xfrm>
            <a:off x="1558134" y="7314324"/>
            <a:ext cx="12348805"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The average 'Kill_Count' where 'lives_earned' is 2 and at least 3 levels are completed can provide information on player performance under these specific conditions.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360744" y="4093786"/>
            <a:ext cx="5411237" cy="6047294"/>
          </a:xfrm>
          <a:custGeom>
            <a:avLst/>
            <a:gdLst/>
            <a:ahLst/>
            <a:cxnLst/>
            <a:rect l="l" t="t" r="r" b="b"/>
            <a:pathLst>
              <a:path w="5411237" h="6047294">
                <a:moveTo>
                  <a:pt x="0" y="0"/>
                </a:moveTo>
                <a:lnTo>
                  <a:pt x="5411236" y="0"/>
                </a:lnTo>
                <a:lnTo>
                  <a:pt x="5411236" y="6047295"/>
                </a:lnTo>
                <a:lnTo>
                  <a:pt x="0" y="6047295"/>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8160784" y="2836699"/>
          <a:ext cx="4362627" cy="2962276"/>
        </p:xfrm>
        <a:graphic>
          <a:graphicData uri="http://schemas.openxmlformats.org/drawingml/2006/table">
            <a:tbl>
              <a:tblPr/>
              <a:tblGrid>
                <a:gridCol w="1794808">
                  <a:extLst>
                    <a:ext uri="{9D8B030D-6E8A-4147-A177-3AD203B41FA5}">
                      <a16:colId xmlns:a16="http://schemas.microsoft.com/office/drawing/2014/main" val="20000"/>
                    </a:ext>
                  </a:extLst>
                </a:gridCol>
                <a:gridCol w="2567819">
                  <a:extLst>
                    <a:ext uri="{9D8B030D-6E8A-4147-A177-3AD203B41FA5}">
                      <a16:colId xmlns:a16="http://schemas.microsoft.com/office/drawing/2014/main" val="20001"/>
                    </a:ext>
                  </a:extLst>
                </a:gridCol>
              </a:tblGrid>
              <a:tr h="740569">
                <a:tc>
                  <a:txBody>
                    <a:bodyPr/>
                    <a:lstStyle/>
                    <a:p>
                      <a:pPr algn="ctr">
                        <a:lnSpc>
                          <a:spcPts val="1959"/>
                        </a:lnSpc>
                        <a:defRPr/>
                      </a:pPr>
                      <a:r>
                        <a:rPr lang="en-US" sz="1399">
                          <a:solidFill>
                            <a:srgbClr val="00FF57"/>
                          </a:solidFill>
                          <a:latin typeface="Acid Bold"/>
                        </a:rPr>
                        <a:t>Difficulty</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tc>
                  <a:txBody>
                    <a:bodyPr/>
                    <a:lstStyle/>
                    <a:p>
                      <a:pPr algn="ctr">
                        <a:lnSpc>
                          <a:spcPts val="1959"/>
                        </a:lnSpc>
                        <a:defRPr/>
                      </a:pPr>
                      <a:r>
                        <a:rPr lang="en-US" sz="1399">
                          <a:solidFill>
                            <a:srgbClr val="00FF57"/>
                          </a:solidFill>
                          <a:latin typeface="Acid Bold"/>
                        </a:rPr>
                        <a:t>Total_Stages_Crossed</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0"/>
                  </a:ext>
                </a:extLst>
              </a:tr>
              <a:tr h="740569">
                <a:tc>
                  <a:txBody>
                    <a:bodyPr/>
                    <a:lstStyle/>
                    <a:p>
                      <a:pPr algn="ctr">
                        <a:lnSpc>
                          <a:spcPts val="1959"/>
                        </a:lnSpc>
                        <a:defRPr/>
                      </a:pPr>
                      <a:r>
                        <a:rPr lang="en-US" sz="1399">
                          <a:solidFill>
                            <a:srgbClr val="FFFFFF"/>
                          </a:solidFill>
                          <a:latin typeface="Acid Bold"/>
                        </a:rPr>
                        <a:t>Difficult</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tc>
                  <a:txBody>
                    <a:bodyPr/>
                    <a:lstStyle/>
                    <a:p>
                      <a:pPr algn="ctr">
                        <a:lnSpc>
                          <a:spcPts val="1959"/>
                        </a:lnSpc>
                        <a:defRPr/>
                      </a:pPr>
                      <a:r>
                        <a:rPr lang="en-US" sz="1399">
                          <a:solidFill>
                            <a:srgbClr val="FFFFFF"/>
                          </a:solidFill>
                          <a:latin typeface="Acid Bold"/>
                        </a:rPr>
                        <a:t>7</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1"/>
                  </a:ext>
                </a:extLst>
              </a:tr>
              <a:tr h="740569">
                <a:tc>
                  <a:txBody>
                    <a:bodyPr/>
                    <a:lstStyle/>
                    <a:p>
                      <a:pPr algn="ctr">
                        <a:lnSpc>
                          <a:spcPts val="1959"/>
                        </a:lnSpc>
                        <a:defRPr/>
                      </a:pPr>
                      <a:r>
                        <a:rPr lang="en-US" sz="1399">
                          <a:solidFill>
                            <a:srgbClr val="FFFFFF"/>
                          </a:solidFill>
                          <a:latin typeface="Acid Bold"/>
                        </a:rPr>
                        <a:t>Medium</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tc>
                  <a:txBody>
                    <a:bodyPr/>
                    <a:lstStyle/>
                    <a:p>
                      <a:pPr algn="ctr">
                        <a:lnSpc>
                          <a:spcPts val="1959"/>
                        </a:lnSpc>
                        <a:defRPr/>
                      </a:pPr>
                      <a:r>
                        <a:rPr lang="en-US" sz="1399">
                          <a:solidFill>
                            <a:srgbClr val="FFFFFF"/>
                          </a:solidFill>
                          <a:latin typeface="Acid Bold"/>
                        </a:rPr>
                        <a:t>6</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2"/>
                  </a:ext>
                </a:extLst>
              </a:tr>
              <a:tr h="740569">
                <a:tc>
                  <a:txBody>
                    <a:bodyPr/>
                    <a:lstStyle/>
                    <a:p>
                      <a:pPr algn="ctr">
                        <a:lnSpc>
                          <a:spcPts val="1959"/>
                        </a:lnSpc>
                        <a:defRPr/>
                      </a:pPr>
                      <a:r>
                        <a:rPr lang="en-US" sz="1399">
                          <a:solidFill>
                            <a:srgbClr val="FFFFFF"/>
                          </a:solidFill>
                          <a:latin typeface="Acid Bold"/>
                        </a:rPr>
                        <a:t>Low</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tc>
                  <a:txBody>
                    <a:bodyPr/>
                    <a:lstStyle/>
                    <a:p>
                      <a:pPr algn="ctr">
                        <a:lnSpc>
                          <a:spcPts val="1959"/>
                        </a:lnSpc>
                        <a:defRPr/>
                      </a:pPr>
                      <a:r>
                        <a:rPr lang="en-US" sz="1399">
                          <a:solidFill>
                            <a:srgbClr val="FFFFFF"/>
                          </a:solidFill>
                          <a:latin typeface="Acid Bold"/>
                        </a:rPr>
                        <a:t>2</a:t>
                      </a:r>
                      <a:endParaRPr lang="en-US" sz="1100"/>
                    </a:p>
                  </a:txBody>
                  <a:tcPr marL="190500" marR="190500" marT="190500" marB="190500" anchor="ctr">
                    <a:lnL w="28575" cap="flat" cmpd="sng" algn="ctr">
                      <a:solidFill>
                        <a:srgbClr val="C4FF00"/>
                      </a:solidFill>
                      <a:prstDash val="solid"/>
                      <a:round/>
                      <a:headEnd type="none" w="med" len="med"/>
                      <a:tailEnd type="none" w="med" len="med"/>
                    </a:lnL>
                    <a:lnR w="28575" cap="flat" cmpd="sng" algn="ctr">
                      <a:solidFill>
                        <a:srgbClr val="C4FF00"/>
                      </a:solidFill>
                      <a:prstDash val="solid"/>
                      <a:round/>
                      <a:headEnd type="none" w="med" len="med"/>
                      <a:tailEnd type="none" w="med" len="med"/>
                    </a:lnR>
                    <a:lnT w="28575" cap="flat" cmpd="sng" algn="ctr">
                      <a:solidFill>
                        <a:srgbClr val="C4FF00"/>
                      </a:solidFill>
                      <a:prstDash val="solid"/>
                      <a:round/>
                      <a:headEnd type="none" w="med" len="med"/>
                      <a:tailEnd type="none" w="med" len="med"/>
                    </a:lnT>
                    <a:lnB w="28575"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TextBox 11"/>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03  </a:t>
            </a:r>
          </a:p>
        </p:txBody>
      </p:sp>
      <p:sp>
        <p:nvSpPr>
          <p:cNvPr id="12" name="TextBox 12"/>
          <p:cNvSpPr txBox="1"/>
          <p:nvPr/>
        </p:nvSpPr>
        <p:spPr>
          <a:xfrm>
            <a:off x="3111833" y="971669"/>
            <a:ext cx="14660147" cy="149524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the total number of stages crossed at each difficulty level where for Level2 with players use zm_series devices. Arrange the result in decreasing order of the total number of stages crossed.</a:t>
            </a:r>
          </a:p>
        </p:txBody>
      </p:sp>
      <p:sp>
        <p:nvSpPr>
          <p:cNvPr id="13" name="TextBox 13"/>
          <p:cNvSpPr txBox="1"/>
          <p:nvPr/>
        </p:nvSpPr>
        <p:spPr>
          <a:xfrm>
            <a:off x="1850370" y="2817649"/>
            <a:ext cx="6310414" cy="4300111"/>
          </a:xfrm>
          <a:prstGeom prst="rect">
            <a:avLst/>
          </a:prstGeom>
        </p:spPr>
        <p:txBody>
          <a:bodyPr lIns="0" tIns="0" rIns="0" bIns="0" rtlCol="0" anchor="t">
            <a:spAutoFit/>
          </a:bodyPr>
          <a:lstStyle/>
          <a:p>
            <a:pPr>
              <a:lnSpc>
                <a:spcPts val="2424"/>
              </a:lnSpc>
            </a:pPr>
            <a:r>
              <a:rPr lang="en-US" sz="2020">
                <a:solidFill>
                  <a:srgbClr val="00FF57"/>
                </a:solidFill>
                <a:latin typeface="Squada One"/>
              </a:rPr>
              <a:t>SELECT </a:t>
            </a:r>
          </a:p>
          <a:p>
            <a:pPr>
              <a:lnSpc>
                <a:spcPts val="2424"/>
              </a:lnSpc>
            </a:pPr>
            <a:r>
              <a:rPr lang="en-US" sz="2020">
                <a:solidFill>
                  <a:srgbClr val="00FF57"/>
                </a:solidFill>
                <a:latin typeface="Squada One"/>
              </a:rPr>
              <a:t>    ld.Difficulty,</a:t>
            </a:r>
          </a:p>
          <a:p>
            <a:pPr>
              <a:lnSpc>
                <a:spcPts val="2424"/>
              </a:lnSpc>
            </a:pPr>
            <a:r>
              <a:rPr lang="en-US" sz="2020">
                <a:solidFill>
                  <a:srgbClr val="00FF57"/>
                </a:solidFill>
                <a:latin typeface="Squada One"/>
              </a:rPr>
              <a:t>    COUNT(ld.Stages_crossed) AS Total_Stages_Crossed</a:t>
            </a:r>
          </a:p>
          <a:p>
            <a:pPr>
              <a:lnSpc>
                <a:spcPts val="2424"/>
              </a:lnSpc>
            </a:pPr>
            <a:r>
              <a:rPr lang="en-US" sz="2020">
                <a:solidFill>
                  <a:srgbClr val="00FF57"/>
                </a:solidFill>
                <a:latin typeface="Squada One"/>
              </a:rPr>
              <a:t>FROM </a:t>
            </a:r>
          </a:p>
          <a:p>
            <a:pPr>
              <a:lnSpc>
                <a:spcPts val="2424"/>
              </a:lnSpc>
            </a:pPr>
            <a:r>
              <a:rPr lang="en-US" sz="2020">
                <a:solidFill>
                  <a:srgbClr val="00FF57"/>
                </a:solidFill>
                <a:latin typeface="Squada One"/>
              </a:rPr>
              <a:t>    ld</a:t>
            </a:r>
          </a:p>
          <a:p>
            <a:pPr>
              <a:lnSpc>
                <a:spcPts val="2424"/>
              </a:lnSpc>
            </a:pPr>
            <a:r>
              <a:rPr lang="en-US" sz="2020">
                <a:solidFill>
                  <a:srgbClr val="00FF57"/>
                </a:solidFill>
                <a:latin typeface="Squada One"/>
              </a:rPr>
              <a:t>JOIN </a:t>
            </a:r>
          </a:p>
          <a:p>
            <a:pPr>
              <a:lnSpc>
                <a:spcPts val="2424"/>
              </a:lnSpc>
            </a:pPr>
            <a:r>
              <a:rPr lang="en-US" sz="2020">
                <a:solidFill>
                  <a:srgbClr val="00FF57"/>
                </a:solidFill>
                <a:latin typeface="Squada One"/>
              </a:rPr>
              <a:t>    pd ON ld.P_ID = pd.P_ID</a:t>
            </a:r>
          </a:p>
          <a:p>
            <a:pPr>
              <a:lnSpc>
                <a:spcPts val="2424"/>
              </a:lnSpc>
            </a:pPr>
            <a:r>
              <a:rPr lang="en-US" sz="2020">
                <a:solidFill>
                  <a:srgbClr val="00FF57"/>
                </a:solidFill>
                <a:latin typeface="Squada One"/>
              </a:rPr>
              <a:t>WHERE </a:t>
            </a:r>
          </a:p>
          <a:p>
            <a:pPr>
              <a:lnSpc>
                <a:spcPts val="2424"/>
              </a:lnSpc>
            </a:pPr>
            <a:r>
              <a:rPr lang="en-US" sz="2020">
                <a:solidFill>
                  <a:srgbClr val="00FF57"/>
                </a:solidFill>
                <a:latin typeface="Squada One"/>
              </a:rPr>
              <a:t>    ld.Level = 2 </a:t>
            </a:r>
          </a:p>
          <a:p>
            <a:pPr>
              <a:lnSpc>
                <a:spcPts val="2424"/>
              </a:lnSpc>
            </a:pPr>
            <a:r>
              <a:rPr lang="en-US" sz="2020">
                <a:solidFill>
                  <a:srgbClr val="00FF57"/>
                </a:solidFill>
                <a:latin typeface="Squada One"/>
              </a:rPr>
              <a:t>    AND ld.Dev_ID LIKE 'zm_%'</a:t>
            </a:r>
          </a:p>
          <a:p>
            <a:pPr>
              <a:lnSpc>
                <a:spcPts val="2424"/>
              </a:lnSpc>
            </a:pPr>
            <a:r>
              <a:rPr lang="en-US" sz="2020">
                <a:solidFill>
                  <a:srgbClr val="00FF57"/>
                </a:solidFill>
                <a:latin typeface="Squada One"/>
              </a:rPr>
              <a:t>GROUP BY </a:t>
            </a:r>
          </a:p>
          <a:p>
            <a:pPr>
              <a:lnSpc>
                <a:spcPts val="2424"/>
              </a:lnSpc>
            </a:pPr>
            <a:r>
              <a:rPr lang="en-US" sz="2020">
                <a:solidFill>
                  <a:srgbClr val="00FF57"/>
                </a:solidFill>
                <a:latin typeface="Squada One"/>
              </a:rPr>
              <a:t>    ld.Difficulty</a:t>
            </a:r>
          </a:p>
          <a:p>
            <a:pPr>
              <a:lnSpc>
                <a:spcPts val="2424"/>
              </a:lnSpc>
            </a:pPr>
            <a:r>
              <a:rPr lang="en-US" sz="2020">
                <a:solidFill>
                  <a:srgbClr val="00FF57"/>
                </a:solidFill>
                <a:latin typeface="Squada One"/>
              </a:rPr>
              <a:t>ORDER BY </a:t>
            </a:r>
          </a:p>
          <a:p>
            <a:pPr algn="l">
              <a:lnSpc>
                <a:spcPts val="2424"/>
              </a:lnSpc>
            </a:pPr>
            <a:r>
              <a:rPr lang="en-US" sz="2020">
                <a:solidFill>
                  <a:srgbClr val="00FF57"/>
                </a:solidFill>
                <a:latin typeface="Squada One"/>
              </a:rPr>
              <a:t>    Total_Stages_Crossed DESC;</a:t>
            </a:r>
          </a:p>
        </p:txBody>
      </p:sp>
      <p:sp>
        <p:nvSpPr>
          <p:cNvPr id="14" name="TextBox 14"/>
          <p:cNvSpPr txBox="1"/>
          <p:nvPr/>
        </p:nvSpPr>
        <p:spPr>
          <a:xfrm>
            <a:off x="1310484" y="7314324"/>
            <a:ext cx="14132823"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Knowing the total number of stages crossed at each difficulty level for Level 2 with players using `zm_series` devices can help understand player engagement and device performance.</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787872" y="2102040"/>
            <a:ext cx="4471428" cy="7156260"/>
          </a:xfrm>
          <a:custGeom>
            <a:avLst/>
            <a:gdLst/>
            <a:ahLst/>
            <a:cxnLst/>
            <a:rect l="l" t="t" r="r" b="b"/>
            <a:pathLst>
              <a:path w="4471428" h="7156260">
                <a:moveTo>
                  <a:pt x="0" y="0"/>
                </a:moveTo>
                <a:lnTo>
                  <a:pt x="4471428" y="0"/>
                </a:lnTo>
                <a:lnTo>
                  <a:pt x="4471428" y="7156260"/>
                </a:lnTo>
                <a:lnTo>
                  <a:pt x="0" y="7156260"/>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9701982" y="2466915"/>
          <a:ext cx="3887624" cy="3790950"/>
        </p:xfrm>
        <a:graphic>
          <a:graphicData uri="http://schemas.openxmlformats.org/drawingml/2006/table">
            <a:tbl>
              <a:tblPr/>
              <a:tblGrid>
                <a:gridCol w="1555004">
                  <a:extLst>
                    <a:ext uri="{9D8B030D-6E8A-4147-A177-3AD203B41FA5}">
                      <a16:colId xmlns:a16="http://schemas.microsoft.com/office/drawing/2014/main" val="20000"/>
                    </a:ext>
                  </a:extLst>
                </a:gridCol>
                <a:gridCol w="2332620">
                  <a:extLst>
                    <a:ext uri="{9D8B030D-6E8A-4147-A177-3AD203B41FA5}">
                      <a16:colId xmlns:a16="http://schemas.microsoft.com/office/drawing/2014/main" val="20001"/>
                    </a:ext>
                  </a:extLst>
                </a:gridCol>
              </a:tblGrid>
              <a:tr h="631825">
                <a:tc>
                  <a:txBody>
                    <a:bodyPr/>
                    <a:lstStyle/>
                    <a:p>
                      <a:pPr algn="ctr">
                        <a:lnSpc>
                          <a:spcPts val="1959"/>
                        </a:lnSpc>
                        <a:defRPr/>
                      </a:pPr>
                      <a:r>
                        <a:rPr lang="en-US" sz="1399">
                          <a:solidFill>
                            <a:srgbClr val="FFA40A"/>
                          </a:solidFill>
                          <a:latin typeface="Acid Bold"/>
                        </a:rPr>
                        <a:t>P_ID</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tc>
                  <a:txBody>
                    <a:bodyPr/>
                    <a:lstStyle/>
                    <a:p>
                      <a:pPr algn="ctr">
                        <a:lnSpc>
                          <a:spcPts val="1959"/>
                        </a:lnSpc>
                        <a:defRPr/>
                      </a:pPr>
                      <a:r>
                        <a:rPr lang="en-US" sz="1399">
                          <a:solidFill>
                            <a:srgbClr val="FFA40A"/>
                          </a:solidFill>
                          <a:latin typeface="Acid Bold"/>
                        </a:rPr>
                        <a:t>Total_Unique_Dates</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extLst>
                  <a:ext uri="{0D108BD9-81ED-4DB2-BD59-A6C34878D82A}">
                    <a16:rowId xmlns:a16="http://schemas.microsoft.com/office/drawing/2014/main" val="10000"/>
                  </a:ext>
                </a:extLst>
              </a:tr>
              <a:tr h="631825">
                <a:tc>
                  <a:txBody>
                    <a:bodyPr/>
                    <a:lstStyle/>
                    <a:p>
                      <a:pPr algn="ctr">
                        <a:lnSpc>
                          <a:spcPts val="1959"/>
                        </a:lnSpc>
                        <a:defRPr/>
                      </a:pPr>
                      <a:r>
                        <a:rPr lang="en-US" sz="1399">
                          <a:solidFill>
                            <a:srgbClr val="AD50E6"/>
                          </a:solidFill>
                          <a:latin typeface="Acid Bold"/>
                        </a:rPr>
                        <a:t>683</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tc>
                  <a:txBody>
                    <a:bodyPr/>
                    <a:lstStyle/>
                    <a:p>
                      <a:pPr algn="ctr">
                        <a:lnSpc>
                          <a:spcPts val="1959"/>
                        </a:lnSpc>
                        <a:defRPr/>
                      </a:pPr>
                      <a:r>
                        <a:rPr lang="en-US" sz="1399">
                          <a:solidFill>
                            <a:srgbClr val="AD50E6"/>
                          </a:solidFill>
                          <a:latin typeface="Acid Bold"/>
                        </a:rPr>
                        <a:t>7</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extLst>
                  <a:ext uri="{0D108BD9-81ED-4DB2-BD59-A6C34878D82A}">
                    <a16:rowId xmlns:a16="http://schemas.microsoft.com/office/drawing/2014/main" val="10001"/>
                  </a:ext>
                </a:extLst>
              </a:tr>
              <a:tr h="631825">
                <a:tc>
                  <a:txBody>
                    <a:bodyPr/>
                    <a:lstStyle/>
                    <a:p>
                      <a:pPr algn="ctr">
                        <a:lnSpc>
                          <a:spcPts val="1959"/>
                        </a:lnSpc>
                        <a:defRPr/>
                      </a:pPr>
                      <a:r>
                        <a:rPr lang="en-US" sz="1399">
                          <a:solidFill>
                            <a:srgbClr val="AD50E6"/>
                          </a:solidFill>
                          <a:latin typeface="Acid Bold"/>
                        </a:rPr>
                        <a:t>211</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tc>
                  <a:txBody>
                    <a:bodyPr/>
                    <a:lstStyle/>
                    <a:p>
                      <a:pPr algn="ctr">
                        <a:lnSpc>
                          <a:spcPts val="1959"/>
                        </a:lnSpc>
                        <a:defRPr/>
                      </a:pPr>
                      <a:r>
                        <a:rPr lang="en-US" sz="1399">
                          <a:solidFill>
                            <a:srgbClr val="AD50E6"/>
                          </a:solidFill>
                          <a:latin typeface="Acid Bold"/>
                        </a:rPr>
                        <a:t>6</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extLst>
                  <a:ext uri="{0D108BD9-81ED-4DB2-BD59-A6C34878D82A}">
                    <a16:rowId xmlns:a16="http://schemas.microsoft.com/office/drawing/2014/main" val="10002"/>
                  </a:ext>
                </a:extLst>
              </a:tr>
              <a:tr h="631825">
                <a:tc>
                  <a:txBody>
                    <a:bodyPr/>
                    <a:lstStyle/>
                    <a:p>
                      <a:pPr algn="ctr">
                        <a:lnSpc>
                          <a:spcPts val="1959"/>
                        </a:lnSpc>
                        <a:defRPr/>
                      </a:pPr>
                      <a:r>
                        <a:rPr lang="en-US" sz="1399">
                          <a:solidFill>
                            <a:srgbClr val="AD50E6"/>
                          </a:solidFill>
                          <a:latin typeface="Acid Bold"/>
                        </a:rPr>
                        <a:t>300</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tc>
                  <a:txBody>
                    <a:bodyPr/>
                    <a:lstStyle/>
                    <a:p>
                      <a:pPr algn="ctr">
                        <a:lnSpc>
                          <a:spcPts val="1959"/>
                        </a:lnSpc>
                        <a:defRPr/>
                      </a:pPr>
                      <a:r>
                        <a:rPr lang="en-US" sz="1399">
                          <a:solidFill>
                            <a:srgbClr val="AD50E6"/>
                          </a:solidFill>
                          <a:latin typeface="Acid Bold"/>
                        </a:rPr>
                        <a:t>5</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extLst>
                  <a:ext uri="{0D108BD9-81ED-4DB2-BD59-A6C34878D82A}">
                    <a16:rowId xmlns:a16="http://schemas.microsoft.com/office/drawing/2014/main" val="10003"/>
                  </a:ext>
                </a:extLst>
              </a:tr>
              <a:tr h="631825">
                <a:tc>
                  <a:txBody>
                    <a:bodyPr/>
                    <a:lstStyle/>
                    <a:p>
                      <a:pPr algn="ctr">
                        <a:lnSpc>
                          <a:spcPts val="1959"/>
                        </a:lnSpc>
                        <a:defRPr/>
                      </a:pPr>
                      <a:r>
                        <a:rPr lang="en-US" sz="1399">
                          <a:solidFill>
                            <a:srgbClr val="AD50E6"/>
                          </a:solidFill>
                          <a:latin typeface="Acid Bold"/>
                        </a:rPr>
                        <a:t>483</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tc>
                  <a:txBody>
                    <a:bodyPr/>
                    <a:lstStyle/>
                    <a:p>
                      <a:pPr algn="ctr">
                        <a:lnSpc>
                          <a:spcPts val="1959"/>
                        </a:lnSpc>
                        <a:defRPr/>
                      </a:pPr>
                      <a:r>
                        <a:rPr lang="en-US" sz="1399">
                          <a:solidFill>
                            <a:srgbClr val="AD50E6"/>
                          </a:solidFill>
                          <a:latin typeface="Acid Bold"/>
                        </a:rPr>
                        <a:t>5</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extLst>
                  <a:ext uri="{0D108BD9-81ED-4DB2-BD59-A6C34878D82A}">
                    <a16:rowId xmlns:a16="http://schemas.microsoft.com/office/drawing/2014/main" val="10004"/>
                  </a:ext>
                </a:extLst>
              </a:tr>
              <a:tr h="631825">
                <a:tc>
                  <a:txBody>
                    <a:bodyPr/>
                    <a:lstStyle/>
                    <a:p>
                      <a:pPr algn="ctr">
                        <a:lnSpc>
                          <a:spcPts val="1959"/>
                        </a:lnSpc>
                        <a:defRPr/>
                      </a:pPr>
                      <a:r>
                        <a:rPr lang="en-US" sz="1399">
                          <a:solidFill>
                            <a:srgbClr val="AD50E6"/>
                          </a:solidFill>
                          <a:latin typeface="Acid Bold"/>
                        </a:rPr>
                        <a:t>590</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tc>
                  <a:txBody>
                    <a:bodyPr/>
                    <a:lstStyle/>
                    <a:p>
                      <a:pPr algn="ctr">
                        <a:lnSpc>
                          <a:spcPts val="1959"/>
                        </a:lnSpc>
                        <a:defRPr/>
                      </a:pPr>
                      <a:r>
                        <a:rPr lang="en-US" sz="1399">
                          <a:solidFill>
                            <a:srgbClr val="AD50E6"/>
                          </a:solidFill>
                          <a:latin typeface="Acid Bold"/>
                        </a:rPr>
                        <a:t>5</a:t>
                      </a:r>
                      <a:endParaRPr lang="en-US" sz="1100"/>
                    </a:p>
                  </a:txBody>
                  <a:tcPr marL="142875" marR="142875" marT="142875" marB="142875" anchor="ctr">
                    <a:lnL w="19050" cap="flat" cmpd="sng" algn="ctr">
                      <a:solidFill>
                        <a:srgbClr val="00F6D8"/>
                      </a:solidFill>
                      <a:prstDash val="solid"/>
                      <a:round/>
                      <a:headEnd type="none" w="med" len="med"/>
                      <a:tailEnd type="none" w="med" len="med"/>
                    </a:lnL>
                    <a:lnR w="19050" cap="flat" cmpd="sng" algn="ctr">
                      <a:solidFill>
                        <a:srgbClr val="00F6D8"/>
                      </a:solidFill>
                      <a:prstDash val="solid"/>
                      <a:round/>
                      <a:headEnd type="none" w="med" len="med"/>
                      <a:tailEnd type="none" w="med" len="med"/>
                    </a:lnR>
                    <a:lnT w="19050" cap="flat" cmpd="sng" algn="ctr">
                      <a:solidFill>
                        <a:srgbClr val="00F6D8"/>
                      </a:solidFill>
                      <a:prstDash val="solid"/>
                      <a:round/>
                      <a:headEnd type="none" w="med" len="med"/>
                      <a:tailEnd type="none" w="med" len="med"/>
                    </a:lnT>
                    <a:lnB w="19050" cap="flat" cmpd="sng" algn="ctr">
                      <a:solidFill>
                        <a:srgbClr val="00F6D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1"/>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04  </a:t>
            </a:r>
          </a:p>
        </p:txBody>
      </p:sp>
      <p:sp>
        <p:nvSpPr>
          <p:cNvPr id="12" name="TextBox 12"/>
          <p:cNvSpPr txBox="1"/>
          <p:nvPr/>
        </p:nvSpPr>
        <p:spPr>
          <a:xfrm>
            <a:off x="2997533" y="1114425"/>
            <a:ext cx="14582216" cy="100000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Extract P_ID and the total number of unique dates for those players who have played games on multiple days.</a:t>
            </a:r>
          </a:p>
        </p:txBody>
      </p:sp>
      <p:sp>
        <p:nvSpPr>
          <p:cNvPr id="13" name="TextBox 13"/>
          <p:cNvSpPr txBox="1"/>
          <p:nvPr/>
        </p:nvSpPr>
        <p:spPr>
          <a:xfrm>
            <a:off x="2103647" y="2836699"/>
            <a:ext cx="7598334" cy="4295775"/>
          </a:xfrm>
          <a:prstGeom prst="rect">
            <a:avLst/>
          </a:prstGeom>
        </p:spPr>
        <p:txBody>
          <a:bodyPr lIns="0" tIns="0" rIns="0" bIns="0" rtlCol="0" anchor="t">
            <a:spAutoFit/>
          </a:bodyPr>
          <a:lstStyle/>
          <a:p>
            <a:pPr>
              <a:lnSpc>
                <a:spcPts val="3095"/>
              </a:lnSpc>
            </a:pPr>
            <a:r>
              <a:rPr lang="en-US" sz="2579">
                <a:solidFill>
                  <a:srgbClr val="00FF57"/>
                </a:solidFill>
                <a:latin typeface="Squada One"/>
              </a:rPr>
              <a:t>SELECT </a:t>
            </a:r>
          </a:p>
          <a:p>
            <a:pPr>
              <a:lnSpc>
                <a:spcPts val="3095"/>
              </a:lnSpc>
            </a:pPr>
            <a:r>
              <a:rPr lang="en-US" sz="2579">
                <a:solidFill>
                  <a:srgbClr val="00FF57"/>
                </a:solidFill>
                <a:latin typeface="Squada One"/>
              </a:rPr>
              <a:t>    ld.P_ID,</a:t>
            </a:r>
          </a:p>
          <a:p>
            <a:pPr>
              <a:lnSpc>
                <a:spcPts val="3095"/>
              </a:lnSpc>
            </a:pPr>
            <a:r>
              <a:rPr lang="en-US" sz="2579">
                <a:solidFill>
                  <a:srgbClr val="00FF57"/>
                </a:solidFill>
                <a:latin typeface="Squada One"/>
              </a:rPr>
              <a:t>    COUNT(DISTINCT ld.start_datetime) AS Total_Unique_Dates</a:t>
            </a:r>
          </a:p>
          <a:p>
            <a:pPr>
              <a:lnSpc>
                <a:spcPts val="3095"/>
              </a:lnSpc>
            </a:pPr>
            <a:r>
              <a:rPr lang="en-US" sz="2579">
                <a:solidFill>
                  <a:srgbClr val="00FF57"/>
                </a:solidFill>
                <a:latin typeface="Squada One"/>
              </a:rPr>
              <a:t>FROM </a:t>
            </a:r>
          </a:p>
          <a:p>
            <a:pPr>
              <a:lnSpc>
                <a:spcPts val="3095"/>
              </a:lnSpc>
            </a:pPr>
            <a:r>
              <a:rPr lang="en-US" sz="2579">
                <a:solidFill>
                  <a:srgbClr val="00FF57"/>
                </a:solidFill>
                <a:latin typeface="Squada One"/>
              </a:rPr>
              <a:t>    ld</a:t>
            </a:r>
          </a:p>
          <a:p>
            <a:pPr>
              <a:lnSpc>
                <a:spcPts val="3095"/>
              </a:lnSpc>
            </a:pPr>
            <a:r>
              <a:rPr lang="en-US" sz="2579">
                <a:solidFill>
                  <a:srgbClr val="00FF57"/>
                </a:solidFill>
                <a:latin typeface="Squada One"/>
              </a:rPr>
              <a:t>GROUP BY </a:t>
            </a:r>
          </a:p>
          <a:p>
            <a:pPr>
              <a:lnSpc>
                <a:spcPts val="3095"/>
              </a:lnSpc>
            </a:pPr>
            <a:r>
              <a:rPr lang="en-US" sz="2579">
                <a:solidFill>
                  <a:srgbClr val="00FF57"/>
                </a:solidFill>
                <a:latin typeface="Squada One"/>
              </a:rPr>
              <a:t>    ld.P_ID</a:t>
            </a:r>
          </a:p>
          <a:p>
            <a:pPr>
              <a:lnSpc>
                <a:spcPts val="3095"/>
              </a:lnSpc>
            </a:pPr>
            <a:r>
              <a:rPr lang="en-US" sz="2579">
                <a:solidFill>
                  <a:srgbClr val="00FF57"/>
                </a:solidFill>
                <a:latin typeface="Squada One"/>
              </a:rPr>
              <a:t>HAVING </a:t>
            </a:r>
          </a:p>
          <a:p>
            <a:pPr>
              <a:lnSpc>
                <a:spcPts val="3095"/>
              </a:lnSpc>
            </a:pPr>
            <a:r>
              <a:rPr lang="en-US" sz="2579">
                <a:solidFill>
                  <a:srgbClr val="00FF57"/>
                </a:solidFill>
                <a:latin typeface="Squada One"/>
              </a:rPr>
              <a:t>    Total_Unique_Dates &gt; 1</a:t>
            </a:r>
          </a:p>
          <a:p>
            <a:pPr>
              <a:lnSpc>
                <a:spcPts val="3095"/>
              </a:lnSpc>
            </a:pPr>
            <a:r>
              <a:rPr lang="en-US" sz="2579">
                <a:solidFill>
                  <a:srgbClr val="00FF57"/>
                </a:solidFill>
                <a:latin typeface="Squada One"/>
              </a:rPr>
              <a:t>ORDER BY </a:t>
            </a:r>
          </a:p>
          <a:p>
            <a:pPr algn="l">
              <a:lnSpc>
                <a:spcPts val="3095"/>
              </a:lnSpc>
            </a:pPr>
            <a:r>
              <a:rPr lang="en-US" sz="2579">
                <a:solidFill>
                  <a:srgbClr val="00FF57"/>
                </a:solidFill>
                <a:latin typeface="Squada One"/>
              </a:rPr>
              <a:t>    Total_Unique_Dates DESC;</a:t>
            </a:r>
          </a:p>
        </p:txBody>
      </p:sp>
      <p:sp>
        <p:nvSpPr>
          <p:cNvPr id="14" name="TextBox 14"/>
          <p:cNvSpPr txBox="1"/>
          <p:nvPr/>
        </p:nvSpPr>
        <p:spPr>
          <a:xfrm>
            <a:off x="1643859" y="7314324"/>
            <a:ext cx="11144013"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Identifying players who have played games on multiple days can help understand player retention and engagement over time.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3269166" y="4456695"/>
            <a:ext cx="4875291" cy="4509255"/>
          </a:xfrm>
          <a:custGeom>
            <a:avLst/>
            <a:gdLst/>
            <a:ahLst/>
            <a:cxnLst/>
            <a:rect l="l" t="t" r="r" b="b"/>
            <a:pathLst>
              <a:path w="4875291" h="4509255">
                <a:moveTo>
                  <a:pt x="0" y="0"/>
                </a:moveTo>
                <a:lnTo>
                  <a:pt x="4875292" y="0"/>
                </a:lnTo>
                <a:lnTo>
                  <a:pt x="4875292" y="4509255"/>
                </a:lnTo>
                <a:lnTo>
                  <a:pt x="0" y="4509255"/>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9556614" y="2466915"/>
          <a:ext cx="3426464" cy="3448050"/>
        </p:xfrm>
        <a:graphic>
          <a:graphicData uri="http://schemas.openxmlformats.org/drawingml/2006/table">
            <a:tbl>
              <a:tblPr/>
              <a:tblGrid>
                <a:gridCol w="813592">
                  <a:extLst>
                    <a:ext uri="{9D8B030D-6E8A-4147-A177-3AD203B41FA5}">
                      <a16:colId xmlns:a16="http://schemas.microsoft.com/office/drawing/2014/main" val="20000"/>
                    </a:ext>
                  </a:extLst>
                </a:gridCol>
                <a:gridCol w="845330">
                  <a:extLst>
                    <a:ext uri="{9D8B030D-6E8A-4147-A177-3AD203B41FA5}">
                      <a16:colId xmlns:a16="http://schemas.microsoft.com/office/drawing/2014/main" val="20001"/>
                    </a:ext>
                  </a:extLst>
                </a:gridCol>
                <a:gridCol w="1767542">
                  <a:extLst>
                    <a:ext uri="{9D8B030D-6E8A-4147-A177-3AD203B41FA5}">
                      <a16:colId xmlns:a16="http://schemas.microsoft.com/office/drawing/2014/main" val="20002"/>
                    </a:ext>
                  </a:extLst>
                </a:gridCol>
              </a:tblGrid>
              <a:tr h="574675">
                <a:tc>
                  <a:txBody>
                    <a:bodyPr/>
                    <a:lstStyle/>
                    <a:p>
                      <a:pPr algn="ctr">
                        <a:lnSpc>
                          <a:spcPts val="1959"/>
                        </a:lnSpc>
                        <a:defRPr/>
                      </a:pPr>
                      <a:r>
                        <a:rPr lang="en-US" sz="1399">
                          <a:solidFill>
                            <a:srgbClr val="C4FF00"/>
                          </a:solidFill>
                          <a:latin typeface="Acid Bold"/>
                        </a:rPr>
                        <a:t>P_ID</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Level</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Total</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0"/>
                  </a:ext>
                </a:extLst>
              </a:tr>
              <a:tr h="574675">
                <a:tc>
                  <a:txBody>
                    <a:bodyPr/>
                    <a:lstStyle/>
                    <a:p>
                      <a:pPr algn="ctr">
                        <a:lnSpc>
                          <a:spcPts val="1959"/>
                        </a:lnSpc>
                        <a:defRPr/>
                      </a:pPr>
                      <a:r>
                        <a:rPr lang="en-US" sz="1399">
                          <a:solidFill>
                            <a:srgbClr val="00E0FF"/>
                          </a:solidFill>
                          <a:latin typeface="Acid Bold"/>
                        </a:rPr>
                        <a:t>211</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0</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20</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1"/>
                  </a:ext>
                </a:extLst>
              </a:tr>
              <a:tr h="574675">
                <a:tc>
                  <a:txBody>
                    <a:bodyPr/>
                    <a:lstStyle/>
                    <a:p>
                      <a:pPr algn="ctr">
                        <a:lnSpc>
                          <a:spcPts val="1959"/>
                        </a:lnSpc>
                        <a:defRPr/>
                      </a:pPr>
                      <a:r>
                        <a:rPr lang="en-US" sz="1399">
                          <a:solidFill>
                            <a:srgbClr val="00E0FF"/>
                          </a:solidFill>
                          <a:latin typeface="Acid Bold"/>
                        </a:rPr>
                        <a:t>310</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0</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34</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2"/>
                  </a:ext>
                </a:extLst>
              </a:tr>
              <a:tr h="574675">
                <a:tc>
                  <a:txBody>
                    <a:bodyPr/>
                    <a:lstStyle/>
                    <a:p>
                      <a:pPr algn="ctr">
                        <a:lnSpc>
                          <a:spcPts val="1959"/>
                        </a:lnSpc>
                        <a:defRPr/>
                      </a:pPr>
                      <a:r>
                        <a:rPr lang="en-US" sz="1399">
                          <a:solidFill>
                            <a:srgbClr val="00E0FF"/>
                          </a:solidFill>
                          <a:latin typeface="Acid Bold"/>
                        </a:rPr>
                        <a:t>558</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0</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21</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3"/>
                  </a:ext>
                </a:extLst>
              </a:tr>
              <a:tr h="574675">
                <a:tc>
                  <a:txBody>
                    <a:bodyPr/>
                    <a:lstStyle/>
                    <a:p>
                      <a:pPr algn="ctr">
                        <a:lnSpc>
                          <a:spcPts val="1959"/>
                        </a:lnSpc>
                        <a:defRPr/>
                      </a:pPr>
                      <a:r>
                        <a:rPr lang="en-US" sz="1399">
                          <a:solidFill>
                            <a:srgbClr val="00E0FF"/>
                          </a:solidFill>
                          <a:latin typeface="Acid Bold"/>
                        </a:rPr>
                        <a:t>632</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0</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45</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4"/>
                  </a:ext>
                </a:extLst>
              </a:tr>
              <a:tr h="574675">
                <a:tc>
                  <a:txBody>
                    <a:bodyPr/>
                    <a:lstStyle/>
                    <a:p>
                      <a:pPr algn="ctr">
                        <a:lnSpc>
                          <a:spcPts val="1959"/>
                        </a:lnSpc>
                        <a:defRPr/>
                      </a:pPr>
                      <a:r>
                        <a:rPr lang="en-US" sz="1399">
                          <a:solidFill>
                            <a:srgbClr val="00E0FF"/>
                          </a:solidFill>
                          <a:latin typeface="Acid Bold"/>
                        </a:rPr>
                        <a:t>211</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1</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algn="ctr">
                        <a:lnSpc>
                          <a:spcPts val="1959"/>
                        </a:lnSpc>
                        <a:defRPr/>
                      </a:pPr>
                      <a:r>
                        <a:rPr lang="en-US" sz="1399">
                          <a:solidFill>
                            <a:srgbClr val="00E0FF"/>
                          </a:solidFill>
                          <a:latin typeface="Acid Bold"/>
                        </a:rPr>
                        <a:t>55</a:t>
                      </a:r>
                      <a:endParaRPr lang="en-US" sz="1100"/>
                    </a:p>
                  </a:txBody>
                  <a:tcPr marL="114300" marR="114300" marT="114300" marB="114300"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1"/>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05  </a:t>
            </a:r>
          </a:p>
        </p:txBody>
      </p:sp>
      <p:sp>
        <p:nvSpPr>
          <p:cNvPr id="12" name="TextBox 12"/>
          <p:cNvSpPr txBox="1"/>
          <p:nvPr/>
        </p:nvSpPr>
        <p:spPr>
          <a:xfrm>
            <a:off x="3186675" y="1073460"/>
            <a:ext cx="14398562" cy="100000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‘P_ID’ and level-wise sum of ‘kill_counts’ where ‘kill_count' is greater than the average kill count for the Medium difficulty.</a:t>
            </a:r>
          </a:p>
        </p:txBody>
      </p:sp>
      <p:sp>
        <p:nvSpPr>
          <p:cNvPr id="13" name="TextBox 13"/>
          <p:cNvSpPr txBox="1"/>
          <p:nvPr/>
        </p:nvSpPr>
        <p:spPr>
          <a:xfrm>
            <a:off x="2103647" y="2629465"/>
            <a:ext cx="7948918" cy="4817282"/>
          </a:xfrm>
          <a:prstGeom prst="rect">
            <a:avLst/>
          </a:prstGeom>
        </p:spPr>
        <p:txBody>
          <a:bodyPr lIns="0" tIns="0" rIns="0" bIns="0" rtlCol="0" anchor="t">
            <a:spAutoFit/>
          </a:bodyPr>
          <a:lstStyle/>
          <a:p>
            <a:pPr>
              <a:lnSpc>
                <a:spcPts val="2722"/>
              </a:lnSpc>
            </a:pPr>
            <a:r>
              <a:rPr lang="en-US" sz="2268">
                <a:solidFill>
                  <a:srgbClr val="00FF57"/>
                </a:solidFill>
                <a:latin typeface="Squada One"/>
              </a:rPr>
              <a:t>SELECT </a:t>
            </a:r>
          </a:p>
          <a:p>
            <a:pPr>
              <a:lnSpc>
                <a:spcPts val="2722"/>
              </a:lnSpc>
            </a:pPr>
            <a:r>
              <a:rPr lang="en-US" sz="2268">
                <a:solidFill>
                  <a:srgbClr val="00FF57"/>
                </a:solidFill>
                <a:latin typeface="Squada One"/>
              </a:rPr>
              <a:t>    ld.P_ID, ld.Level, SUM(ld.kill_Count) AS Total</a:t>
            </a:r>
          </a:p>
          <a:p>
            <a:pPr>
              <a:lnSpc>
                <a:spcPts val="2722"/>
              </a:lnSpc>
            </a:pPr>
            <a:r>
              <a:rPr lang="en-US" sz="2268">
                <a:solidFill>
                  <a:srgbClr val="00FF57"/>
                </a:solidFill>
                <a:latin typeface="Squada One"/>
              </a:rPr>
              <a:t>FROM </a:t>
            </a:r>
          </a:p>
          <a:p>
            <a:pPr>
              <a:lnSpc>
                <a:spcPts val="2722"/>
              </a:lnSpc>
            </a:pPr>
            <a:r>
              <a:rPr lang="en-US" sz="2268">
                <a:solidFill>
                  <a:srgbClr val="00FF57"/>
                </a:solidFill>
                <a:latin typeface="Squada One"/>
              </a:rPr>
              <a:t>    ld</a:t>
            </a:r>
          </a:p>
          <a:p>
            <a:pPr>
              <a:lnSpc>
                <a:spcPts val="2722"/>
              </a:lnSpc>
            </a:pPr>
            <a:r>
              <a:rPr lang="en-US" sz="2268">
                <a:solidFill>
                  <a:srgbClr val="00FF57"/>
                </a:solidFill>
                <a:latin typeface="Squada One"/>
              </a:rPr>
              <a:t>WHERE </a:t>
            </a:r>
          </a:p>
          <a:p>
            <a:pPr>
              <a:lnSpc>
                <a:spcPts val="2722"/>
              </a:lnSpc>
            </a:pPr>
            <a:r>
              <a:rPr lang="en-US" sz="2268">
                <a:solidFill>
                  <a:srgbClr val="00FF57"/>
                </a:solidFill>
                <a:latin typeface="Squada One"/>
              </a:rPr>
              <a:t>    ld.kill_Count &gt; (</a:t>
            </a:r>
          </a:p>
          <a:p>
            <a:pPr>
              <a:lnSpc>
                <a:spcPts val="2722"/>
              </a:lnSpc>
            </a:pPr>
            <a:r>
              <a:rPr lang="en-US" sz="2268">
                <a:solidFill>
                  <a:srgbClr val="00FF57"/>
                </a:solidFill>
                <a:latin typeface="Squada One"/>
              </a:rPr>
              <a:t>        SELECT AVG(ld.kill_Count)</a:t>
            </a:r>
          </a:p>
          <a:p>
            <a:pPr>
              <a:lnSpc>
                <a:spcPts val="2722"/>
              </a:lnSpc>
            </a:pPr>
            <a:r>
              <a:rPr lang="en-US" sz="2268">
                <a:solidFill>
                  <a:srgbClr val="00FF57"/>
                </a:solidFill>
                <a:latin typeface="Squada One"/>
              </a:rPr>
              <a:t>        FROM ld</a:t>
            </a:r>
          </a:p>
          <a:p>
            <a:pPr>
              <a:lnSpc>
                <a:spcPts val="2722"/>
              </a:lnSpc>
            </a:pPr>
            <a:r>
              <a:rPr lang="en-US" sz="2268">
                <a:solidFill>
                  <a:srgbClr val="00FF57"/>
                </a:solidFill>
                <a:latin typeface="Squada One"/>
              </a:rPr>
              <a:t>        WHERE ld.Difficulty = 'Medium'</a:t>
            </a:r>
          </a:p>
          <a:p>
            <a:pPr>
              <a:lnSpc>
                <a:spcPts val="2722"/>
              </a:lnSpc>
            </a:pPr>
            <a:r>
              <a:rPr lang="en-US" sz="2268">
                <a:solidFill>
                  <a:srgbClr val="00FF57"/>
                </a:solidFill>
                <a:latin typeface="Squada One"/>
              </a:rPr>
              <a:t>    )</a:t>
            </a:r>
          </a:p>
          <a:p>
            <a:pPr>
              <a:lnSpc>
                <a:spcPts val="2722"/>
              </a:lnSpc>
            </a:pPr>
            <a:r>
              <a:rPr lang="en-US" sz="2268">
                <a:solidFill>
                  <a:srgbClr val="00FF57"/>
                </a:solidFill>
                <a:latin typeface="Squada One"/>
              </a:rPr>
              <a:t>GROUP BY </a:t>
            </a:r>
          </a:p>
          <a:p>
            <a:pPr>
              <a:lnSpc>
                <a:spcPts val="2722"/>
              </a:lnSpc>
            </a:pPr>
            <a:r>
              <a:rPr lang="en-US" sz="2268">
                <a:solidFill>
                  <a:srgbClr val="00FF57"/>
                </a:solidFill>
                <a:latin typeface="Squada One"/>
              </a:rPr>
              <a:t>    ld.P_ID, ld.Level</a:t>
            </a:r>
          </a:p>
          <a:p>
            <a:pPr>
              <a:lnSpc>
                <a:spcPts val="2722"/>
              </a:lnSpc>
            </a:pPr>
            <a:r>
              <a:rPr lang="en-US" sz="2268">
                <a:solidFill>
                  <a:srgbClr val="00FF57"/>
                </a:solidFill>
                <a:latin typeface="Squada One"/>
              </a:rPr>
              <a:t>ORDER BY </a:t>
            </a:r>
          </a:p>
          <a:p>
            <a:pPr algn="l">
              <a:lnSpc>
                <a:spcPts val="2722"/>
              </a:lnSpc>
            </a:pPr>
            <a:r>
              <a:rPr lang="en-US" sz="2268">
                <a:solidFill>
                  <a:srgbClr val="00FF57"/>
                </a:solidFill>
                <a:latin typeface="Squada One"/>
              </a:rPr>
              <a:t>    ld.Level;</a:t>
            </a:r>
          </a:p>
        </p:txBody>
      </p:sp>
      <p:sp>
        <p:nvSpPr>
          <p:cNvPr id="14" name="TextBox 14"/>
          <p:cNvSpPr txBox="1"/>
          <p:nvPr/>
        </p:nvSpPr>
        <p:spPr>
          <a:xfrm>
            <a:off x="1346579" y="7634495"/>
            <a:ext cx="12348805"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Finding players who have a `kill_count` greater than the average for Medium difficulty can help identify skilled players.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2079167" y="2571444"/>
            <a:ext cx="5541060" cy="5008145"/>
          </a:xfrm>
          <a:prstGeom prst="rect">
            <a:avLst/>
          </a:prstGeom>
        </p:spPr>
        <p:txBody>
          <a:bodyPr lIns="0" tIns="0" rIns="0" bIns="0" rtlCol="0" anchor="t">
            <a:spAutoFit/>
          </a:bodyPr>
          <a:lstStyle/>
          <a:p>
            <a:pPr>
              <a:lnSpc>
                <a:spcPts val="2476"/>
              </a:lnSpc>
            </a:pPr>
            <a:r>
              <a:rPr lang="en-US" sz="2064">
                <a:solidFill>
                  <a:srgbClr val="00FF57"/>
                </a:solidFill>
                <a:latin typeface="Squada One"/>
              </a:rPr>
              <a:t>SELECT </a:t>
            </a:r>
          </a:p>
          <a:p>
            <a:pPr>
              <a:lnSpc>
                <a:spcPts val="2476"/>
              </a:lnSpc>
            </a:pPr>
            <a:r>
              <a:rPr lang="en-US" sz="2064">
                <a:solidFill>
                  <a:srgbClr val="00FF57"/>
                </a:solidFill>
                <a:latin typeface="Squada One"/>
              </a:rPr>
              <a:t>    ld.Level,</a:t>
            </a:r>
          </a:p>
          <a:p>
            <a:pPr>
              <a:lnSpc>
                <a:spcPts val="2476"/>
              </a:lnSpc>
            </a:pPr>
            <a:r>
              <a:rPr lang="en-US" sz="2064">
                <a:solidFill>
                  <a:srgbClr val="00FF57"/>
                </a:solidFill>
                <a:latin typeface="Squada One"/>
              </a:rPr>
              <a:t>    CASE</a:t>
            </a:r>
          </a:p>
          <a:p>
            <a:pPr>
              <a:lnSpc>
                <a:spcPts val="2476"/>
              </a:lnSpc>
            </a:pPr>
            <a:r>
              <a:rPr lang="en-US" sz="2064">
                <a:solidFill>
                  <a:srgbClr val="00FF57"/>
                </a:solidFill>
                <a:latin typeface="Squada One"/>
              </a:rPr>
              <a:t>        WHEN ld.level = 1 THEN pd.l1_code</a:t>
            </a:r>
          </a:p>
          <a:p>
            <a:pPr>
              <a:lnSpc>
                <a:spcPts val="2476"/>
              </a:lnSpc>
            </a:pPr>
            <a:r>
              <a:rPr lang="en-US" sz="2064">
                <a:solidFill>
                  <a:srgbClr val="00FF57"/>
                </a:solidFill>
                <a:latin typeface="Squada One"/>
              </a:rPr>
              <a:t>        WHEN ld.level = 2 THEN pd.l2_code</a:t>
            </a:r>
          </a:p>
          <a:p>
            <a:pPr>
              <a:lnSpc>
                <a:spcPts val="2476"/>
              </a:lnSpc>
            </a:pPr>
            <a:r>
              <a:rPr lang="en-US" sz="2064">
                <a:solidFill>
                  <a:srgbClr val="00FF57"/>
                </a:solidFill>
                <a:latin typeface="Squada One"/>
              </a:rPr>
              <a:t>        ELSE NULL</a:t>
            </a:r>
          </a:p>
          <a:p>
            <a:pPr>
              <a:lnSpc>
                <a:spcPts val="2476"/>
              </a:lnSpc>
            </a:pPr>
            <a:r>
              <a:rPr lang="en-US" sz="2064">
                <a:solidFill>
                  <a:srgbClr val="00FF57"/>
                </a:solidFill>
                <a:latin typeface="Squada One"/>
              </a:rPr>
              <a:t>    END AS Level_Code,</a:t>
            </a:r>
          </a:p>
          <a:p>
            <a:pPr>
              <a:lnSpc>
                <a:spcPts val="2476"/>
              </a:lnSpc>
            </a:pPr>
            <a:r>
              <a:rPr lang="en-US" sz="2064">
                <a:solidFill>
                  <a:srgbClr val="00FF57"/>
                </a:solidFill>
                <a:latin typeface="Squada One"/>
              </a:rPr>
              <a:t>    SUM(ld.Lives_Earned) AS Total_Lives_Earned</a:t>
            </a:r>
          </a:p>
          <a:p>
            <a:pPr>
              <a:lnSpc>
                <a:spcPts val="2476"/>
              </a:lnSpc>
            </a:pPr>
            <a:r>
              <a:rPr lang="en-US" sz="2064">
                <a:solidFill>
                  <a:srgbClr val="00FF57"/>
                </a:solidFill>
                <a:latin typeface="Squada One"/>
              </a:rPr>
              <a:t>FROM </a:t>
            </a:r>
          </a:p>
          <a:p>
            <a:pPr>
              <a:lnSpc>
                <a:spcPts val="2476"/>
              </a:lnSpc>
            </a:pPr>
            <a:r>
              <a:rPr lang="en-US" sz="2064">
                <a:solidFill>
                  <a:srgbClr val="00FF57"/>
                </a:solidFill>
                <a:latin typeface="Squada One"/>
              </a:rPr>
              <a:t>    ld JOIN  pd ON ld.P_ID = pd.P_ID</a:t>
            </a:r>
          </a:p>
          <a:p>
            <a:pPr>
              <a:lnSpc>
                <a:spcPts val="2476"/>
              </a:lnSpc>
            </a:pPr>
            <a:r>
              <a:rPr lang="en-US" sz="2064">
                <a:solidFill>
                  <a:srgbClr val="00FF57"/>
                </a:solidFill>
                <a:latin typeface="Squada One"/>
              </a:rPr>
              <a:t>WHERE </a:t>
            </a:r>
          </a:p>
          <a:p>
            <a:pPr>
              <a:lnSpc>
                <a:spcPts val="2476"/>
              </a:lnSpc>
            </a:pPr>
            <a:r>
              <a:rPr lang="en-US" sz="2064">
                <a:solidFill>
                  <a:srgbClr val="00FF57"/>
                </a:solidFill>
                <a:latin typeface="Squada One"/>
              </a:rPr>
              <a:t>    ld.Level &gt; 0</a:t>
            </a:r>
          </a:p>
          <a:p>
            <a:pPr>
              <a:lnSpc>
                <a:spcPts val="2476"/>
              </a:lnSpc>
            </a:pPr>
            <a:r>
              <a:rPr lang="en-US" sz="2064">
                <a:solidFill>
                  <a:srgbClr val="00FF57"/>
                </a:solidFill>
                <a:latin typeface="Squada One"/>
              </a:rPr>
              <a:t>GROUP BY </a:t>
            </a:r>
          </a:p>
          <a:p>
            <a:pPr>
              <a:lnSpc>
                <a:spcPts val="2476"/>
              </a:lnSpc>
            </a:pPr>
            <a:r>
              <a:rPr lang="en-US" sz="2064">
                <a:solidFill>
                  <a:srgbClr val="00FF57"/>
                </a:solidFill>
                <a:latin typeface="Squada One"/>
              </a:rPr>
              <a:t>    ld.Level, Level_Code</a:t>
            </a:r>
          </a:p>
          <a:p>
            <a:pPr>
              <a:lnSpc>
                <a:spcPts val="2476"/>
              </a:lnSpc>
            </a:pPr>
            <a:r>
              <a:rPr lang="en-US" sz="2064">
                <a:solidFill>
                  <a:srgbClr val="00FF57"/>
                </a:solidFill>
                <a:latin typeface="Squada One"/>
              </a:rPr>
              <a:t>ORDER BY </a:t>
            </a:r>
          </a:p>
          <a:p>
            <a:pPr algn="l">
              <a:lnSpc>
                <a:spcPts val="2476"/>
              </a:lnSpc>
            </a:pPr>
            <a:r>
              <a:rPr lang="en-US" sz="2064">
                <a:solidFill>
                  <a:srgbClr val="00FF57"/>
                </a:solidFill>
                <a:latin typeface="Squada One"/>
              </a:rPr>
              <a:t>    ld.Level;</a:t>
            </a:r>
          </a:p>
        </p:txBody>
      </p:sp>
      <p:sp>
        <p:nvSpPr>
          <p:cNvPr id="10" name="TextBox 10"/>
          <p:cNvSpPr txBox="1"/>
          <p:nvPr/>
        </p:nvSpPr>
        <p:spPr>
          <a:xfrm>
            <a:off x="1472409" y="7541489"/>
            <a:ext cx="11862254" cy="1695331"/>
          </a:xfrm>
          <a:prstGeom prst="rect">
            <a:avLst/>
          </a:prstGeom>
        </p:spPr>
        <p:txBody>
          <a:bodyPr lIns="0" tIns="0" rIns="0" bIns="0" rtlCol="0" anchor="t">
            <a:spAutoFit/>
          </a:bodyPr>
          <a:lstStyle/>
          <a:p>
            <a:pPr>
              <a:lnSpc>
                <a:spcPts val="3335"/>
              </a:lnSpc>
            </a:pPr>
            <a:endParaRPr/>
          </a:p>
          <a:p>
            <a:pPr>
              <a:lnSpc>
                <a:spcPts val="3335"/>
              </a:lnSpc>
            </a:pPr>
            <a:r>
              <a:rPr lang="en-US" sz="2779">
                <a:solidFill>
                  <a:srgbClr val="00E8FF"/>
                </a:solidFill>
                <a:latin typeface="Squada One"/>
              </a:rPr>
              <a:t>Significance: Understanding the sum of lives earned at each level, excluding Level 0, can provide insights into player survival rates at different levels. </a:t>
            </a:r>
          </a:p>
          <a:p>
            <a:pPr algn="l">
              <a:lnSpc>
                <a:spcPts val="3335"/>
              </a:lnSpc>
            </a:pPr>
            <a:endParaRPr lang="en-US" sz="2779">
              <a:solidFill>
                <a:srgbClr val="00E8FF"/>
              </a:solidFill>
              <a:latin typeface="Squada One"/>
            </a:endParaRPr>
          </a:p>
        </p:txBody>
      </p:sp>
      <p:sp>
        <p:nvSpPr>
          <p:cNvPr id="11" name="Freeform 11"/>
          <p:cNvSpPr/>
          <p:nvPr/>
        </p:nvSpPr>
        <p:spPr>
          <a:xfrm>
            <a:off x="12876763" y="4536892"/>
            <a:ext cx="5411237" cy="6047294"/>
          </a:xfrm>
          <a:custGeom>
            <a:avLst/>
            <a:gdLst/>
            <a:ahLst/>
            <a:cxnLst/>
            <a:rect l="l" t="t" r="r" b="b"/>
            <a:pathLst>
              <a:path w="5411237" h="6047294">
                <a:moveTo>
                  <a:pt x="0" y="0"/>
                </a:moveTo>
                <a:lnTo>
                  <a:pt x="5411237" y="0"/>
                </a:lnTo>
                <a:lnTo>
                  <a:pt x="5411237" y="6047295"/>
                </a:lnTo>
                <a:lnTo>
                  <a:pt x="0" y="6047295"/>
                </a:lnTo>
                <a:lnTo>
                  <a:pt x="0" y="0"/>
                </a:lnTo>
                <a:close/>
              </a:path>
            </a:pathLst>
          </a:custGeom>
          <a:blipFill>
            <a:blip r:embed="rId4"/>
            <a:stretch>
              <a:fillRect/>
            </a:stretch>
          </a:blipFill>
        </p:spPr>
      </p:sp>
      <p:graphicFrame>
        <p:nvGraphicFramePr>
          <p:cNvPr id="12" name="Table 12"/>
          <p:cNvGraphicFramePr>
            <a:graphicFrameLocks noGrp="1"/>
          </p:cNvGraphicFramePr>
          <p:nvPr/>
        </p:nvGraphicFramePr>
        <p:xfrm>
          <a:off x="8241475" y="2946802"/>
          <a:ext cx="5093187" cy="4133848"/>
        </p:xfrm>
        <a:graphic>
          <a:graphicData uri="http://schemas.openxmlformats.org/drawingml/2006/table">
            <a:tbl>
              <a:tblPr/>
              <a:tblGrid>
                <a:gridCol w="1064905">
                  <a:extLst>
                    <a:ext uri="{9D8B030D-6E8A-4147-A177-3AD203B41FA5}">
                      <a16:colId xmlns:a16="http://schemas.microsoft.com/office/drawing/2014/main" val="20000"/>
                    </a:ext>
                  </a:extLst>
                </a:gridCol>
                <a:gridCol w="1935038">
                  <a:extLst>
                    <a:ext uri="{9D8B030D-6E8A-4147-A177-3AD203B41FA5}">
                      <a16:colId xmlns:a16="http://schemas.microsoft.com/office/drawing/2014/main" val="20001"/>
                    </a:ext>
                  </a:extLst>
                </a:gridCol>
                <a:gridCol w="2093244">
                  <a:extLst>
                    <a:ext uri="{9D8B030D-6E8A-4147-A177-3AD203B41FA5}">
                      <a16:colId xmlns:a16="http://schemas.microsoft.com/office/drawing/2014/main" val="20002"/>
                    </a:ext>
                  </a:extLst>
                </a:gridCol>
              </a:tblGrid>
              <a:tr h="516731">
                <a:tc>
                  <a:txBody>
                    <a:bodyPr/>
                    <a:lstStyle/>
                    <a:p>
                      <a:pPr algn="ctr">
                        <a:lnSpc>
                          <a:spcPts val="1959"/>
                        </a:lnSpc>
                        <a:defRPr/>
                      </a:pPr>
                      <a:r>
                        <a:rPr lang="en-US" sz="1399">
                          <a:solidFill>
                            <a:srgbClr val="00FF57"/>
                          </a:solidFill>
                          <a:latin typeface="Acid Bold"/>
                        </a:rPr>
                        <a:t>Level</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F57"/>
                          </a:solidFill>
                          <a:latin typeface="Acid Bold"/>
                        </a:rPr>
                        <a:t>Level_Code</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F57"/>
                          </a:solidFill>
                          <a:latin typeface="Acid Bold"/>
                        </a:rPr>
                        <a:t>Total_Lives_Earned</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0"/>
                  </a:ext>
                </a:extLst>
              </a:tr>
              <a:tr h="516731">
                <a:tc>
                  <a:txBody>
                    <a:bodyPr/>
                    <a:lstStyle/>
                    <a:p>
                      <a:pPr algn="ctr">
                        <a:lnSpc>
                          <a:spcPts val="1959"/>
                        </a:lnSpc>
                        <a:defRPr/>
                      </a:pPr>
                      <a:r>
                        <a:rPr lang="en-US" sz="1399">
                          <a:solidFill>
                            <a:srgbClr val="C4FF00"/>
                          </a:solidFill>
                          <a:latin typeface="Acid Bold"/>
                        </a:rPr>
                        <a:t>1</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bulls_eye</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5</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1"/>
                  </a:ext>
                </a:extLst>
              </a:tr>
              <a:tr h="516731">
                <a:tc>
                  <a:txBody>
                    <a:bodyPr/>
                    <a:lstStyle/>
                    <a:p>
                      <a:pPr algn="ctr">
                        <a:lnSpc>
                          <a:spcPts val="1959"/>
                        </a:lnSpc>
                        <a:defRPr/>
                      </a:pPr>
                      <a:r>
                        <a:rPr lang="en-US" sz="1399">
                          <a:solidFill>
                            <a:srgbClr val="C4FF00"/>
                          </a:solidFill>
                          <a:latin typeface="Acid Bold"/>
                        </a:rPr>
                        <a:t>1</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leap_of_faith</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0</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2"/>
                  </a:ext>
                </a:extLst>
              </a:tr>
              <a:tr h="516731">
                <a:tc>
                  <a:txBody>
                    <a:bodyPr/>
                    <a:lstStyle/>
                    <a:p>
                      <a:pPr algn="ctr">
                        <a:lnSpc>
                          <a:spcPts val="1959"/>
                        </a:lnSpc>
                        <a:defRPr/>
                      </a:pPr>
                      <a:r>
                        <a:rPr lang="en-US" sz="1399">
                          <a:solidFill>
                            <a:srgbClr val="C4FF00"/>
                          </a:solidFill>
                          <a:latin typeface="Acid Bold"/>
                        </a:rPr>
                        <a:t>1</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speed_blitz</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7</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3"/>
                  </a:ext>
                </a:extLst>
              </a:tr>
              <a:tr h="516731">
                <a:tc>
                  <a:txBody>
                    <a:bodyPr/>
                    <a:lstStyle/>
                    <a:p>
                      <a:pPr algn="ctr">
                        <a:lnSpc>
                          <a:spcPts val="1959"/>
                        </a:lnSpc>
                        <a:defRPr/>
                      </a:pPr>
                      <a:r>
                        <a:rPr lang="en-US" sz="1399">
                          <a:solidFill>
                            <a:srgbClr val="C4FF00"/>
                          </a:solidFill>
                          <a:latin typeface="Acid Bold"/>
                        </a:rPr>
                        <a:t>1</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war_zone</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11</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4"/>
                  </a:ext>
                </a:extLst>
              </a:tr>
              <a:tr h="516731">
                <a:tc>
                  <a:txBody>
                    <a:bodyPr/>
                    <a:lstStyle/>
                    <a:p>
                      <a:pPr algn="ctr">
                        <a:lnSpc>
                          <a:spcPts val="1959"/>
                        </a:lnSpc>
                        <a:defRPr/>
                      </a:pPr>
                      <a:r>
                        <a:rPr lang="en-US" sz="1399">
                          <a:solidFill>
                            <a:srgbClr val="C4FF00"/>
                          </a:solidFill>
                          <a:latin typeface="Acid Bold"/>
                        </a:rPr>
                        <a:t>2</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cosmic_vision</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12</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5"/>
                  </a:ext>
                </a:extLst>
              </a:tr>
              <a:tr h="516731">
                <a:tc>
                  <a:txBody>
                    <a:bodyPr/>
                    <a:lstStyle/>
                    <a:p>
                      <a:pPr algn="ctr">
                        <a:lnSpc>
                          <a:spcPts val="1959"/>
                        </a:lnSpc>
                        <a:defRPr/>
                      </a:pPr>
                      <a:r>
                        <a:rPr lang="en-US" sz="1399">
                          <a:solidFill>
                            <a:srgbClr val="C4FF00"/>
                          </a:solidFill>
                          <a:latin typeface="Acid Bold"/>
                        </a:rPr>
                        <a:t>2</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resurgence</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11</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6"/>
                  </a:ext>
                </a:extLst>
              </a:tr>
              <a:tr h="516731">
                <a:tc>
                  <a:txBody>
                    <a:bodyPr/>
                    <a:lstStyle/>
                    <a:p>
                      <a:pPr algn="ctr">
                        <a:lnSpc>
                          <a:spcPts val="1959"/>
                        </a:lnSpc>
                        <a:defRPr/>
                      </a:pPr>
                      <a:r>
                        <a:rPr lang="en-US" sz="1399">
                          <a:solidFill>
                            <a:srgbClr val="C4FF00"/>
                          </a:solidFill>
                          <a:latin typeface="Acid Bold"/>
                        </a:rPr>
                        <a:t>2</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splippery_slope</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28</a:t>
                      </a:r>
                      <a:endParaRPr lang="en-US" sz="1100"/>
                    </a:p>
                  </a:txBody>
                  <a:tcPr marL="85725" marR="85725" marT="85725" marB="8572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3"/>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06  </a:t>
            </a:r>
          </a:p>
        </p:txBody>
      </p:sp>
      <p:sp>
        <p:nvSpPr>
          <p:cNvPr id="14" name="TextBox 14"/>
          <p:cNvSpPr txBox="1"/>
          <p:nvPr/>
        </p:nvSpPr>
        <p:spPr>
          <a:xfrm>
            <a:off x="2959433" y="1143000"/>
            <a:ext cx="14715430" cy="100000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‘Level’ and its corresponding ‘Level code’ wise sum of lives earned excluding level 0. Arrange in ascending order of the level.</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787872" y="2102040"/>
            <a:ext cx="4471428" cy="7156260"/>
          </a:xfrm>
          <a:custGeom>
            <a:avLst/>
            <a:gdLst/>
            <a:ahLst/>
            <a:cxnLst/>
            <a:rect l="l" t="t" r="r" b="b"/>
            <a:pathLst>
              <a:path w="4471428" h="7156260">
                <a:moveTo>
                  <a:pt x="0" y="0"/>
                </a:moveTo>
                <a:lnTo>
                  <a:pt x="4471428" y="0"/>
                </a:lnTo>
                <a:lnTo>
                  <a:pt x="4471428" y="7156260"/>
                </a:lnTo>
                <a:lnTo>
                  <a:pt x="0" y="7156260"/>
                </a:lnTo>
                <a:lnTo>
                  <a:pt x="0" y="0"/>
                </a:lnTo>
                <a:close/>
              </a:path>
            </a:pathLst>
          </a:custGeom>
          <a:blipFill>
            <a:blip r:embed="rId4"/>
            <a:stretch>
              <a:fillRect/>
            </a:stretch>
          </a:blipFill>
        </p:spPr>
      </p:sp>
      <p:sp>
        <p:nvSpPr>
          <p:cNvPr id="10" name="TextBox 10"/>
          <p:cNvSpPr txBox="1"/>
          <p:nvPr/>
        </p:nvSpPr>
        <p:spPr>
          <a:xfrm>
            <a:off x="1531176" y="2752287"/>
            <a:ext cx="13492409" cy="4295775"/>
          </a:xfrm>
          <a:prstGeom prst="rect">
            <a:avLst/>
          </a:prstGeom>
        </p:spPr>
        <p:txBody>
          <a:bodyPr lIns="0" tIns="0" rIns="0" bIns="0" rtlCol="0" anchor="t">
            <a:spAutoFit/>
          </a:bodyPr>
          <a:lstStyle/>
          <a:p>
            <a:pPr>
              <a:lnSpc>
                <a:spcPts val="3095"/>
              </a:lnSpc>
            </a:pPr>
            <a:r>
              <a:rPr lang="en-US" sz="2579">
                <a:solidFill>
                  <a:srgbClr val="00FF57"/>
                </a:solidFill>
                <a:latin typeface="Squada One"/>
              </a:rPr>
              <a:t>SELECT </a:t>
            </a:r>
          </a:p>
          <a:p>
            <a:pPr>
              <a:lnSpc>
                <a:spcPts val="3095"/>
              </a:lnSpc>
            </a:pPr>
            <a:r>
              <a:rPr lang="en-US" sz="2579">
                <a:solidFill>
                  <a:srgbClr val="00FF57"/>
                </a:solidFill>
                <a:latin typeface="Squada One"/>
              </a:rPr>
              <a:t>    dev_id, score, difficulty, rn</a:t>
            </a:r>
          </a:p>
          <a:p>
            <a:pPr>
              <a:lnSpc>
                <a:spcPts val="3095"/>
              </a:lnSpc>
            </a:pPr>
            <a:r>
              <a:rPr lang="en-US" sz="2579">
                <a:solidFill>
                  <a:srgbClr val="00FF57"/>
                </a:solidFill>
                <a:latin typeface="Squada One"/>
              </a:rPr>
              <a:t>FROM (</a:t>
            </a:r>
          </a:p>
          <a:p>
            <a:pPr>
              <a:lnSpc>
                <a:spcPts val="3095"/>
              </a:lnSpc>
            </a:pPr>
            <a:r>
              <a:rPr lang="en-US" sz="2579">
                <a:solidFill>
                  <a:srgbClr val="00FF57"/>
                </a:solidFill>
                <a:latin typeface="Squada One"/>
              </a:rPr>
              <a:t>    SELECT </a:t>
            </a:r>
          </a:p>
          <a:p>
            <a:pPr>
              <a:lnSpc>
                <a:spcPts val="3095"/>
              </a:lnSpc>
            </a:pPr>
            <a:r>
              <a:rPr lang="en-US" sz="2579">
                <a:solidFill>
                  <a:srgbClr val="00FF57"/>
                </a:solidFill>
                <a:latin typeface="Squada One"/>
              </a:rPr>
              <a:t>        ld.Dev_ID, ld.Score, ld.Difficulty, </a:t>
            </a:r>
          </a:p>
          <a:p>
            <a:pPr>
              <a:lnSpc>
                <a:spcPts val="3095"/>
              </a:lnSpc>
            </a:pPr>
            <a:r>
              <a:rPr lang="en-US" sz="2579">
                <a:solidFill>
                  <a:srgbClr val="00FF57"/>
                </a:solidFill>
                <a:latin typeface="Squada One"/>
              </a:rPr>
              <a:t>        ROW_NUMBER() OVER (PARTITION BY ld.dev_id ORDER BY ld.score DESC) AS rn</a:t>
            </a:r>
          </a:p>
          <a:p>
            <a:pPr>
              <a:lnSpc>
                <a:spcPts val="3095"/>
              </a:lnSpc>
            </a:pPr>
            <a:r>
              <a:rPr lang="en-US" sz="2579">
                <a:solidFill>
                  <a:srgbClr val="00FF57"/>
                </a:solidFill>
                <a:latin typeface="Squada One"/>
              </a:rPr>
              <a:t>    FROM </a:t>
            </a:r>
          </a:p>
          <a:p>
            <a:pPr>
              <a:lnSpc>
                <a:spcPts val="3095"/>
              </a:lnSpc>
            </a:pPr>
            <a:r>
              <a:rPr lang="en-US" sz="2579">
                <a:solidFill>
                  <a:srgbClr val="00FF57"/>
                </a:solidFill>
                <a:latin typeface="Squada One"/>
              </a:rPr>
              <a:t>        ld</a:t>
            </a:r>
          </a:p>
          <a:p>
            <a:pPr>
              <a:lnSpc>
                <a:spcPts val="3095"/>
              </a:lnSpc>
            </a:pPr>
            <a:r>
              <a:rPr lang="en-US" sz="2579">
                <a:solidFill>
                  <a:srgbClr val="00FF57"/>
                </a:solidFill>
                <a:latin typeface="Squada One"/>
              </a:rPr>
              <a:t>) AS t</a:t>
            </a:r>
          </a:p>
          <a:p>
            <a:pPr>
              <a:lnSpc>
                <a:spcPts val="3095"/>
              </a:lnSpc>
            </a:pPr>
            <a:r>
              <a:rPr lang="en-US" sz="2579">
                <a:solidFill>
                  <a:srgbClr val="00FF57"/>
                </a:solidFill>
                <a:latin typeface="Squada One"/>
              </a:rPr>
              <a:t>WHERE </a:t>
            </a:r>
          </a:p>
          <a:p>
            <a:pPr algn="l">
              <a:lnSpc>
                <a:spcPts val="3095"/>
              </a:lnSpc>
            </a:pPr>
            <a:r>
              <a:rPr lang="en-US" sz="2579">
                <a:solidFill>
                  <a:srgbClr val="00FF57"/>
                </a:solidFill>
                <a:latin typeface="Squada One"/>
              </a:rPr>
              <a:t>    rn &lt;= 3;</a:t>
            </a:r>
          </a:p>
        </p:txBody>
      </p:sp>
      <p:graphicFrame>
        <p:nvGraphicFramePr>
          <p:cNvPr id="11" name="Table 11"/>
          <p:cNvGraphicFramePr>
            <a:graphicFrameLocks noGrp="1"/>
          </p:cNvGraphicFramePr>
          <p:nvPr/>
        </p:nvGraphicFramePr>
        <p:xfrm>
          <a:off x="11717790" y="2460720"/>
          <a:ext cx="4524220" cy="3219450"/>
        </p:xfrm>
        <a:graphic>
          <a:graphicData uri="http://schemas.openxmlformats.org/drawingml/2006/table">
            <a:tbl>
              <a:tblPr/>
              <a:tblGrid>
                <a:gridCol w="1131055">
                  <a:extLst>
                    <a:ext uri="{9D8B030D-6E8A-4147-A177-3AD203B41FA5}">
                      <a16:colId xmlns:a16="http://schemas.microsoft.com/office/drawing/2014/main" val="20000"/>
                    </a:ext>
                  </a:extLst>
                </a:gridCol>
                <a:gridCol w="1131055">
                  <a:extLst>
                    <a:ext uri="{9D8B030D-6E8A-4147-A177-3AD203B41FA5}">
                      <a16:colId xmlns:a16="http://schemas.microsoft.com/office/drawing/2014/main" val="20001"/>
                    </a:ext>
                  </a:extLst>
                </a:gridCol>
                <a:gridCol w="1131055">
                  <a:extLst>
                    <a:ext uri="{9D8B030D-6E8A-4147-A177-3AD203B41FA5}">
                      <a16:colId xmlns:a16="http://schemas.microsoft.com/office/drawing/2014/main" val="20002"/>
                    </a:ext>
                  </a:extLst>
                </a:gridCol>
                <a:gridCol w="1131055">
                  <a:extLst>
                    <a:ext uri="{9D8B030D-6E8A-4147-A177-3AD203B41FA5}">
                      <a16:colId xmlns:a16="http://schemas.microsoft.com/office/drawing/2014/main" val="20003"/>
                    </a:ext>
                  </a:extLst>
                </a:gridCol>
              </a:tblGrid>
              <a:tr h="536575">
                <a:tc>
                  <a:txBody>
                    <a:bodyPr/>
                    <a:lstStyle/>
                    <a:p>
                      <a:pPr algn="ctr">
                        <a:lnSpc>
                          <a:spcPts val="1959"/>
                        </a:lnSpc>
                        <a:defRPr/>
                      </a:pPr>
                      <a:r>
                        <a:rPr lang="en-US" sz="1399">
                          <a:solidFill>
                            <a:srgbClr val="C4FF00"/>
                          </a:solidFill>
                          <a:latin typeface="Acid Bold"/>
                        </a:rPr>
                        <a:t>dev_id</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score</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difficulty</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C4FF00"/>
                          </a:solidFill>
                          <a:latin typeface="Acid Bold"/>
                        </a:rPr>
                        <a:t>rn</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0"/>
                  </a:ext>
                </a:extLst>
              </a:tr>
              <a:tr h="536575">
                <a:tc>
                  <a:txBody>
                    <a:bodyPr/>
                    <a:lstStyle/>
                    <a:p>
                      <a:pPr algn="ctr">
                        <a:lnSpc>
                          <a:spcPts val="1959"/>
                        </a:lnSpc>
                        <a:defRPr/>
                      </a:pPr>
                      <a:r>
                        <a:rPr lang="en-US" sz="1399">
                          <a:solidFill>
                            <a:srgbClr val="00F6D8"/>
                          </a:solidFill>
                          <a:latin typeface="Acid Bold"/>
                        </a:rPr>
                        <a:t>bd_013</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5300</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Difficult</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1</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1"/>
                  </a:ext>
                </a:extLst>
              </a:tr>
              <a:tr h="536575">
                <a:tc>
                  <a:txBody>
                    <a:bodyPr/>
                    <a:lstStyle/>
                    <a:p>
                      <a:pPr algn="ctr">
                        <a:lnSpc>
                          <a:spcPts val="1959"/>
                        </a:lnSpc>
                        <a:defRPr/>
                      </a:pPr>
                      <a:r>
                        <a:rPr lang="en-US" sz="1399">
                          <a:solidFill>
                            <a:srgbClr val="00F6D8"/>
                          </a:solidFill>
                          <a:latin typeface="Acid Bold"/>
                        </a:rPr>
                        <a:t>bd_013</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4570</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Difficult</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2</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2"/>
                  </a:ext>
                </a:extLst>
              </a:tr>
              <a:tr h="536575">
                <a:tc>
                  <a:txBody>
                    <a:bodyPr/>
                    <a:lstStyle/>
                    <a:p>
                      <a:pPr algn="ctr">
                        <a:lnSpc>
                          <a:spcPts val="1959"/>
                        </a:lnSpc>
                        <a:defRPr/>
                      </a:pPr>
                      <a:r>
                        <a:rPr lang="en-US" sz="1399">
                          <a:solidFill>
                            <a:srgbClr val="00F6D8"/>
                          </a:solidFill>
                          <a:latin typeface="Acid Bold"/>
                        </a:rPr>
                        <a:t>bd_013</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3370</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Difficult</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3</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3"/>
                  </a:ext>
                </a:extLst>
              </a:tr>
              <a:tr h="536575">
                <a:tc>
                  <a:txBody>
                    <a:bodyPr/>
                    <a:lstStyle/>
                    <a:p>
                      <a:pPr algn="ctr">
                        <a:lnSpc>
                          <a:spcPts val="1959"/>
                        </a:lnSpc>
                        <a:defRPr/>
                      </a:pPr>
                      <a:r>
                        <a:rPr lang="en-US" sz="1399">
                          <a:solidFill>
                            <a:srgbClr val="00F6D8"/>
                          </a:solidFill>
                          <a:latin typeface="Acid Bold"/>
                        </a:rPr>
                        <a:t>bd_015</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5300</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Difficult</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1</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4"/>
                  </a:ext>
                </a:extLst>
              </a:tr>
              <a:tr h="536575">
                <a:tc>
                  <a:txBody>
                    <a:bodyPr/>
                    <a:lstStyle/>
                    <a:p>
                      <a:pPr algn="ctr">
                        <a:lnSpc>
                          <a:spcPts val="1959"/>
                        </a:lnSpc>
                        <a:defRPr/>
                      </a:pPr>
                      <a:r>
                        <a:rPr lang="en-US" sz="1399">
                          <a:solidFill>
                            <a:srgbClr val="00F6D8"/>
                          </a:solidFill>
                          <a:latin typeface="Acid Bold"/>
                        </a:rPr>
                        <a:t>bd_015</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3200</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Low</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59"/>
                        </a:lnSpc>
                        <a:defRPr/>
                      </a:pPr>
                      <a:r>
                        <a:rPr lang="en-US" sz="1399">
                          <a:solidFill>
                            <a:srgbClr val="00F6D8"/>
                          </a:solidFill>
                          <a:latin typeface="Acid Bold"/>
                        </a:rPr>
                        <a:t>2</a:t>
                      </a:r>
                      <a:endParaRPr lang="en-US" sz="1100"/>
                    </a:p>
                  </a:txBody>
                  <a:tcPr marL="95250" marR="95250" marT="95250" marB="9525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TextBox 12"/>
          <p:cNvSpPr txBox="1"/>
          <p:nvPr/>
        </p:nvSpPr>
        <p:spPr>
          <a:xfrm>
            <a:off x="1287673" y="657225"/>
            <a:ext cx="15225150" cy="180975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07  </a:t>
            </a:r>
          </a:p>
        </p:txBody>
      </p:sp>
      <p:sp>
        <p:nvSpPr>
          <p:cNvPr id="13" name="TextBox 13"/>
          <p:cNvSpPr txBox="1"/>
          <p:nvPr/>
        </p:nvSpPr>
        <p:spPr>
          <a:xfrm>
            <a:off x="2826083" y="1101915"/>
            <a:ext cx="15225150" cy="100012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Top 3 scores based on each ‘dev_id’ and rank them in increasing order using Row_Number. Display difficulty as well.</a:t>
            </a:r>
          </a:p>
        </p:txBody>
      </p:sp>
      <p:sp>
        <p:nvSpPr>
          <p:cNvPr id="14" name="TextBox 14"/>
          <p:cNvSpPr txBox="1"/>
          <p:nvPr/>
        </p:nvSpPr>
        <p:spPr>
          <a:xfrm>
            <a:off x="1643859" y="7314324"/>
            <a:ext cx="11144013" cy="1276350"/>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Ranking the top 3 scores based on each `Dev_ID` can help understand device performance and player skill.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aphicFrame>
        <p:nvGraphicFramePr>
          <p:cNvPr id="9" name="Table 9"/>
          <p:cNvGraphicFramePr>
            <a:graphicFrameLocks noGrp="1"/>
          </p:cNvGraphicFramePr>
          <p:nvPr/>
        </p:nvGraphicFramePr>
        <p:xfrm>
          <a:off x="8464139" y="2789074"/>
          <a:ext cx="3788436" cy="3600449"/>
        </p:xfrm>
        <a:graphic>
          <a:graphicData uri="http://schemas.openxmlformats.org/drawingml/2006/table">
            <a:tbl>
              <a:tblPr/>
              <a:tblGrid>
                <a:gridCol w="1894218">
                  <a:extLst>
                    <a:ext uri="{9D8B030D-6E8A-4147-A177-3AD203B41FA5}">
                      <a16:colId xmlns:a16="http://schemas.microsoft.com/office/drawing/2014/main" val="20000"/>
                    </a:ext>
                  </a:extLst>
                </a:gridCol>
                <a:gridCol w="1894218">
                  <a:extLst>
                    <a:ext uri="{9D8B030D-6E8A-4147-A177-3AD203B41FA5}">
                      <a16:colId xmlns:a16="http://schemas.microsoft.com/office/drawing/2014/main" val="20001"/>
                    </a:ext>
                  </a:extLst>
                </a:gridCol>
              </a:tblGrid>
              <a:tr h="593691">
                <a:tc>
                  <a:txBody>
                    <a:bodyPr/>
                    <a:lstStyle/>
                    <a:p>
                      <a:pPr marL="0" lvl="0" indent="0" algn="ctr">
                        <a:lnSpc>
                          <a:spcPts val="1742"/>
                        </a:lnSpc>
                        <a:spcBef>
                          <a:spcPct val="0"/>
                        </a:spcBef>
                        <a:defRPr/>
                      </a:pPr>
                      <a:r>
                        <a:rPr lang="en-US" sz="1244" u="none" strike="noStrike">
                          <a:solidFill>
                            <a:srgbClr val="00FF57"/>
                          </a:solidFill>
                          <a:latin typeface="Acid Bold"/>
                        </a:rPr>
                        <a:t>Dev_ID</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First_Login</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extLst>
                  <a:ext uri="{0D108BD9-81ED-4DB2-BD59-A6C34878D82A}">
                    <a16:rowId xmlns:a16="http://schemas.microsoft.com/office/drawing/2014/main" val="10000"/>
                  </a:ext>
                </a:extLst>
              </a:tr>
              <a:tr h="593691">
                <a:tc>
                  <a:txBody>
                    <a:bodyPr/>
                    <a:lstStyle/>
                    <a:p>
                      <a:pPr marL="0" lvl="0" indent="0" algn="ctr">
                        <a:lnSpc>
                          <a:spcPts val="1742"/>
                        </a:lnSpc>
                        <a:spcBef>
                          <a:spcPct val="0"/>
                        </a:spcBef>
                        <a:defRPr/>
                      </a:pPr>
                      <a:r>
                        <a:rPr lang="en-US" sz="1244" u="none" strike="noStrike">
                          <a:solidFill>
                            <a:srgbClr val="00E8FF"/>
                          </a:solidFill>
                          <a:latin typeface="Acid Bold"/>
                        </a:rPr>
                        <a:t>bd_013</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11-10-2022 2:23</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extLst>
                  <a:ext uri="{0D108BD9-81ED-4DB2-BD59-A6C34878D82A}">
                    <a16:rowId xmlns:a16="http://schemas.microsoft.com/office/drawing/2014/main" val="10001"/>
                  </a:ext>
                </a:extLst>
              </a:tr>
              <a:tr h="593691">
                <a:tc>
                  <a:txBody>
                    <a:bodyPr/>
                    <a:lstStyle/>
                    <a:p>
                      <a:pPr marL="0" lvl="0" indent="0" algn="ctr">
                        <a:lnSpc>
                          <a:spcPts val="1742"/>
                        </a:lnSpc>
                        <a:spcBef>
                          <a:spcPct val="0"/>
                        </a:spcBef>
                        <a:defRPr/>
                      </a:pPr>
                      <a:r>
                        <a:rPr lang="en-US" sz="1244" u="none" strike="noStrike">
                          <a:solidFill>
                            <a:srgbClr val="00E8FF"/>
                          </a:solidFill>
                          <a:latin typeface="Acid Bold"/>
                        </a:rPr>
                        <a:t>rf_013</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11-10-2022 5:20</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extLst>
                  <a:ext uri="{0D108BD9-81ED-4DB2-BD59-A6C34878D82A}">
                    <a16:rowId xmlns:a16="http://schemas.microsoft.com/office/drawing/2014/main" val="10002"/>
                  </a:ext>
                </a:extLst>
              </a:tr>
              <a:tr h="631994">
                <a:tc>
                  <a:txBody>
                    <a:bodyPr/>
                    <a:lstStyle/>
                    <a:p>
                      <a:pPr marL="0" lvl="0" indent="0" algn="ctr">
                        <a:lnSpc>
                          <a:spcPts val="2022"/>
                        </a:lnSpc>
                        <a:spcBef>
                          <a:spcPct val="0"/>
                        </a:spcBef>
                        <a:defRPr/>
                      </a:pPr>
                      <a:r>
                        <a:rPr lang="en-US" sz="1444" u="none" strike="noStrike">
                          <a:solidFill>
                            <a:srgbClr val="00E8FF"/>
                          </a:solidFill>
                          <a:latin typeface="Acid Bold"/>
                        </a:rPr>
                        <a:t>rf_017</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11-10-2022 9:28</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extLst>
                  <a:ext uri="{0D108BD9-81ED-4DB2-BD59-A6C34878D82A}">
                    <a16:rowId xmlns:a16="http://schemas.microsoft.com/office/drawing/2014/main" val="10003"/>
                  </a:ext>
                </a:extLst>
              </a:tr>
              <a:tr h="593691">
                <a:tc>
                  <a:txBody>
                    <a:bodyPr/>
                    <a:lstStyle/>
                    <a:p>
                      <a:pPr marL="0" lvl="0" indent="0" algn="ctr">
                        <a:lnSpc>
                          <a:spcPts val="1742"/>
                        </a:lnSpc>
                        <a:spcBef>
                          <a:spcPct val="0"/>
                        </a:spcBef>
                        <a:defRPr/>
                      </a:pPr>
                      <a:r>
                        <a:rPr lang="en-US" sz="1244" u="none" strike="noStrike">
                          <a:solidFill>
                            <a:srgbClr val="00E8FF"/>
                          </a:solidFill>
                          <a:latin typeface="Acid Bold"/>
                        </a:rPr>
                        <a:t>zm_013</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11-10-2022 13:00</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extLst>
                  <a:ext uri="{0D108BD9-81ED-4DB2-BD59-A6C34878D82A}">
                    <a16:rowId xmlns:a16="http://schemas.microsoft.com/office/drawing/2014/main" val="10004"/>
                  </a:ext>
                </a:extLst>
              </a:tr>
              <a:tr h="593691">
                <a:tc>
                  <a:txBody>
                    <a:bodyPr/>
                    <a:lstStyle/>
                    <a:p>
                      <a:pPr marL="0" lvl="0" indent="0" algn="ctr">
                        <a:lnSpc>
                          <a:spcPts val="1742"/>
                        </a:lnSpc>
                        <a:spcBef>
                          <a:spcPct val="0"/>
                        </a:spcBef>
                        <a:defRPr/>
                      </a:pPr>
                      <a:r>
                        <a:rPr lang="en-US" sz="1244" u="none" strike="noStrike">
                          <a:solidFill>
                            <a:srgbClr val="00E8FF"/>
                          </a:solidFill>
                          <a:latin typeface="Acid Bold"/>
                        </a:rPr>
                        <a:t>zm_015</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11-10-2022 14:05</a:t>
                      </a:r>
                      <a:endParaRPr lang="en-US" sz="1100"/>
                    </a:p>
                  </a:txBody>
                  <a:tcPr marL="142875" marR="142875" marT="142875" marB="142875" anchor="ctr">
                    <a:lnL w="19050" cap="flat" cmpd="sng" algn="ctr">
                      <a:solidFill>
                        <a:srgbClr val="EA0070"/>
                      </a:solidFill>
                      <a:prstDash val="solid"/>
                      <a:round/>
                      <a:headEnd type="none" w="med" len="med"/>
                      <a:tailEnd type="none" w="med" len="med"/>
                    </a:lnL>
                    <a:lnR w="19050" cap="flat" cmpd="sng" algn="ctr">
                      <a:solidFill>
                        <a:srgbClr val="EA0070"/>
                      </a:solidFill>
                      <a:prstDash val="solid"/>
                      <a:round/>
                      <a:headEnd type="none" w="med" len="med"/>
                      <a:tailEnd type="none" w="med" len="med"/>
                    </a:lnR>
                    <a:lnT w="19050" cap="flat" cmpd="sng" algn="ctr">
                      <a:solidFill>
                        <a:srgbClr val="EA0070"/>
                      </a:solidFill>
                      <a:prstDash val="solid"/>
                      <a:round/>
                      <a:headEnd type="none" w="med" len="med"/>
                      <a:tailEnd type="none" w="med" len="med"/>
                    </a:lnT>
                    <a:lnB w="19050" cap="flat" cmpd="sng" algn="ctr">
                      <a:solidFill>
                        <a:srgbClr val="EA007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TextBox 10"/>
          <p:cNvSpPr txBox="1"/>
          <p:nvPr/>
        </p:nvSpPr>
        <p:spPr>
          <a:xfrm>
            <a:off x="1287673" y="657225"/>
            <a:ext cx="15225150" cy="180975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08  </a:t>
            </a:r>
          </a:p>
        </p:txBody>
      </p:sp>
      <p:sp>
        <p:nvSpPr>
          <p:cNvPr id="11" name="TextBox 11"/>
          <p:cNvSpPr txBox="1"/>
          <p:nvPr/>
        </p:nvSpPr>
        <p:spPr>
          <a:xfrm>
            <a:off x="2978483" y="1304925"/>
            <a:ext cx="15225150" cy="50482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the first_login datetime for each device id</a:t>
            </a:r>
          </a:p>
        </p:txBody>
      </p:sp>
      <p:sp>
        <p:nvSpPr>
          <p:cNvPr id="12" name="TextBox 12"/>
          <p:cNvSpPr txBox="1"/>
          <p:nvPr/>
        </p:nvSpPr>
        <p:spPr>
          <a:xfrm>
            <a:off x="2103647" y="2836699"/>
            <a:ext cx="5825195" cy="3514725"/>
          </a:xfrm>
          <a:prstGeom prst="rect">
            <a:avLst/>
          </a:prstGeom>
        </p:spPr>
        <p:txBody>
          <a:bodyPr lIns="0" tIns="0" rIns="0" bIns="0" rtlCol="0" anchor="t">
            <a:spAutoFit/>
          </a:bodyPr>
          <a:lstStyle/>
          <a:p>
            <a:pPr>
              <a:lnSpc>
                <a:spcPts val="3095"/>
              </a:lnSpc>
            </a:pPr>
            <a:r>
              <a:rPr lang="en-US" sz="2579">
                <a:solidFill>
                  <a:srgbClr val="00FF57"/>
                </a:solidFill>
                <a:latin typeface="Squada One"/>
              </a:rPr>
              <a:t>SELECT </a:t>
            </a:r>
          </a:p>
          <a:p>
            <a:pPr>
              <a:lnSpc>
                <a:spcPts val="3095"/>
              </a:lnSpc>
            </a:pPr>
            <a:r>
              <a:rPr lang="en-US" sz="2579">
                <a:solidFill>
                  <a:srgbClr val="00FF57"/>
                </a:solidFill>
                <a:latin typeface="Squada One"/>
              </a:rPr>
              <a:t>    ld.Dev_ID, </a:t>
            </a:r>
          </a:p>
          <a:p>
            <a:pPr>
              <a:lnSpc>
                <a:spcPts val="3095"/>
              </a:lnSpc>
            </a:pPr>
            <a:r>
              <a:rPr lang="en-US" sz="2579">
                <a:solidFill>
                  <a:srgbClr val="00FF57"/>
                </a:solidFill>
                <a:latin typeface="Squada One"/>
              </a:rPr>
              <a:t>    MIN(ld.start_datetime) AS First_Login</a:t>
            </a:r>
          </a:p>
          <a:p>
            <a:pPr>
              <a:lnSpc>
                <a:spcPts val="3095"/>
              </a:lnSpc>
            </a:pPr>
            <a:r>
              <a:rPr lang="en-US" sz="2579">
                <a:solidFill>
                  <a:srgbClr val="00FF57"/>
                </a:solidFill>
                <a:latin typeface="Squada One"/>
              </a:rPr>
              <a:t>FROM </a:t>
            </a:r>
          </a:p>
          <a:p>
            <a:pPr>
              <a:lnSpc>
                <a:spcPts val="3095"/>
              </a:lnSpc>
            </a:pPr>
            <a:r>
              <a:rPr lang="en-US" sz="2579">
                <a:solidFill>
                  <a:srgbClr val="00FF57"/>
                </a:solidFill>
                <a:latin typeface="Squada One"/>
              </a:rPr>
              <a:t>    ld</a:t>
            </a:r>
          </a:p>
          <a:p>
            <a:pPr>
              <a:lnSpc>
                <a:spcPts val="3095"/>
              </a:lnSpc>
            </a:pPr>
            <a:r>
              <a:rPr lang="en-US" sz="2579">
                <a:solidFill>
                  <a:srgbClr val="00FF57"/>
                </a:solidFill>
                <a:latin typeface="Squada One"/>
              </a:rPr>
              <a:t>GROUP BY </a:t>
            </a:r>
          </a:p>
          <a:p>
            <a:pPr>
              <a:lnSpc>
                <a:spcPts val="3095"/>
              </a:lnSpc>
            </a:pPr>
            <a:r>
              <a:rPr lang="en-US" sz="2579">
                <a:solidFill>
                  <a:srgbClr val="00FF57"/>
                </a:solidFill>
                <a:latin typeface="Squada One"/>
              </a:rPr>
              <a:t>    ld.Dev_ID</a:t>
            </a:r>
          </a:p>
          <a:p>
            <a:pPr>
              <a:lnSpc>
                <a:spcPts val="3095"/>
              </a:lnSpc>
            </a:pPr>
            <a:r>
              <a:rPr lang="en-US" sz="2579">
                <a:solidFill>
                  <a:srgbClr val="00FF57"/>
                </a:solidFill>
                <a:latin typeface="Squada One"/>
              </a:rPr>
              <a:t>ORDER BY </a:t>
            </a:r>
          </a:p>
          <a:p>
            <a:pPr algn="l">
              <a:lnSpc>
                <a:spcPts val="3095"/>
              </a:lnSpc>
            </a:pPr>
            <a:r>
              <a:rPr lang="en-US" sz="2579">
                <a:solidFill>
                  <a:srgbClr val="00FF57"/>
                </a:solidFill>
                <a:latin typeface="Squada One"/>
              </a:rPr>
              <a:t>    First_Login;</a:t>
            </a:r>
          </a:p>
        </p:txBody>
      </p:sp>
      <p:sp>
        <p:nvSpPr>
          <p:cNvPr id="13" name="TextBox 13"/>
          <p:cNvSpPr txBox="1"/>
          <p:nvPr/>
        </p:nvSpPr>
        <p:spPr>
          <a:xfrm>
            <a:off x="1643859" y="7314324"/>
            <a:ext cx="11144013" cy="1276350"/>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Knowing the `first_login` datetime for each device ID can provide insights into device usage patterns.</a:t>
            </a:r>
          </a:p>
        </p:txBody>
      </p:sp>
      <p:sp>
        <p:nvSpPr>
          <p:cNvPr id="14" name="Freeform 14"/>
          <p:cNvSpPr/>
          <p:nvPr/>
        </p:nvSpPr>
        <p:spPr>
          <a:xfrm>
            <a:off x="12384009" y="4749045"/>
            <a:ext cx="4875291" cy="4509255"/>
          </a:xfrm>
          <a:custGeom>
            <a:avLst/>
            <a:gdLst/>
            <a:ahLst/>
            <a:cxnLst/>
            <a:rect l="l" t="t" r="r" b="b"/>
            <a:pathLst>
              <a:path w="4875291" h="4509255">
                <a:moveTo>
                  <a:pt x="0" y="0"/>
                </a:moveTo>
                <a:lnTo>
                  <a:pt x="4875291" y="0"/>
                </a:lnTo>
                <a:lnTo>
                  <a:pt x="4875291" y="4509255"/>
                </a:lnTo>
                <a:lnTo>
                  <a:pt x="0" y="4509255"/>
                </a:lnTo>
                <a:lnTo>
                  <a:pt x="0" y="0"/>
                </a:lnTo>
                <a:close/>
              </a:path>
            </a:pathLst>
          </a:custGeom>
          <a:blipFill>
            <a:blip r:embed="rId4"/>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1708462" y="2612680"/>
            <a:ext cx="9326102" cy="4783046"/>
          </a:xfrm>
          <a:prstGeom prst="rect">
            <a:avLst/>
          </a:prstGeom>
        </p:spPr>
        <p:txBody>
          <a:bodyPr lIns="0" tIns="0" rIns="0" bIns="0" rtlCol="0" anchor="t">
            <a:spAutoFit/>
          </a:bodyPr>
          <a:lstStyle/>
          <a:p>
            <a:pPr>
              <a:lnSpc>
                <a:spcPts val="2905"/>
              </a:lnSpc>
            </a:pPr>
            <a:r>
              <a:rPr lang="en-US" sz="2421">
                <a:solidFill>
                  <a:srgbClr val="00FF57"/>
                </a:solidFill>
                <a:latin typeface="Squada One"/>
              </a:rPr>
              <a:t>SELECT </a:t>
            </a:r>
          </a:p>
          <a:p>
            <a:pPr>
              <a:lnSpc>
                <a:spcPts val="2905"/>
              </a:lnSpc>
            </a:pPr>
            <a:r>
              <a:rPr lang="en-US" sz="2421">
                <a:solidFill>
                  <a:srgbClr val="00FF57"/>
                </a:solidFill>
                <a:latin typeface="Squada One"/>
              </a:rPr>
              <a:t>    Difficulty, score, dev_id, rn</a:t>
            </a:r>
          </a:p>
          <a:p>
            <a:pPr>
              <a:lnSpc>
                <a:spcPts val="2905"/>
              </a:lnSpc>
            </a:pPr>
            <a:r>
              <a:rPr lang="en-US" sz="2421">
                <a:solidFill>
                  <a:srgbClr val="00FF57"/>
                </a:solidFill>
                <a:latin typeface="Squada One"/>
              </a:rPr>
              <a:t>FROM (</a:t>
            </a:r>
          </a:p>
          <a:p>
            <a:pPr>
              <a:lnSpc>
                <a:spcPts val="2905"/>
              </a:lnSpc>
            </a:pPr>
            <a:r>
              <a:rPr lang="en-US" sz="2421">
                <a:solidFill>
                  <a:srgbClr val="00FF57"/>
                </a:solidFill>
                <a:latin typeface="Squada One"/>
              </a:rPr>
              <a:t>    SELECT </a:t>
            </a:r>
          </a:p>
          <a:p>
            <a:pPr>
              <a:lnSpc>
                <a:spcPts val="2905"/>
              </a:lnSpc>
            </a:pPr>
            <a:r>
              <a:rPr lang="en-US" sz="2421">
                <a:solidFill>
                  <a:srgbClr val="00FF57"/>
                </a:solidFill>
                <a:latin typeface="Squada One"/>
              </a:rPr>
              <a:t>        ld.Difficulty, ld.Score, ld.Dev_ID, </a:t>
            </a:r>
          </a:p>
          <a:p>
            <a:pPr>
              <a:lnSpc>
                <a:spcPts val="2905"/>
              </a:lnSpc>
            </a:pPr>
            <a:r>
              <a:rPr lang="en-US" sz="2421">
                <a:solidFill>
                  <a:srgbClr val="00FF57"/>
                </a:solidFill>
                <a:latin typeface="Squada One"/>
              </a:rPr>
              <a:t>        RANK() OVER (PARTITION BY ld.Difficulty ORDER BY ld.Score DESC) AS rn</a:t>
            </a:r>
          </a:p>
          <a:p>
            <a:pPr>
              <a:lnSpc>
                <a:spcPts val="2905"/>
              </a:lnSpc>
            </a:pPr>
            <a:r>
              <a:rPr lang="en-US" sz="2421">
                <a:solidFill>
                  <a:srgbClr val="00FF57"/>
                </a:solidFill>
                <a:latin typeface="Squada One"/>
              </a:rPr>
              <a:t>    FROM </a:t>
            </a:r>
          </a:p>
          <a:p>
            <a:pPr>
              <a:lnSpc>
                <a:spcPts val="2905"/>
              </a:lnSpc>
            </a:pPr>
            <a:r>
              <a:rPr lang="en-US" sz="2421">
                <a:solidFill>
                  <a:srgbClr val="00FF57"/>
                </a:solidFill>
                <a:latin typeface="Squada One"/>
              </a:rPr>
              <a:t>        ld</a:t>
            </a:r>
          </a:p>
          <a:p>
            <a:pPr>
              <a:lnSpc>
                <a:spcPts val="2905"/>
              </a:lnSpc>
            </a:pPr>
            <a:r>
              <a:rPr lang="en-US" sz="2421">
                <a:solidFill>
                  <a:srgbClr val="00FF57"/>
                </a:solidFill>
                <a:latin typeface="Squada One"/>
              </a:rPr>
              <a:t>) AS t</a:t>
            </a:r>
          </a:p>
          <a:p>
            <a:pPr>
              <a:lnSpc>
                <a:spcPts val="2905"/>
              </a:lnSpc>
            </a:pPr>
            <a:r>
              <a:rPr lang="en-US" sz="2421">
                <a:solidFill>
                  <a:srgbClr val="00FF57"/>
                </a:solidFill>
                <a:latin typeface="Squada One"/>
              </a:rPr>
              <a:t>WHERE </a:t>
            </a:r>
          </a:p>
          <a:p>
            <a:pPr>
              <a:lnSpc>
                <a:spcPts val="2905"/>
              </a:lnSpc>
            </a:pPr>
            <a:r>
              <a:rPr lang="en-US" sz="2421">
                <a:solidFill>
                  <a:srgbClr val="00FF57"/>
                </a:solidFill>
                <a:latin typeface="Squada One"/>
              </a:rPr>
              <a:t>    rn &lt;= 5</a:t>
            </a:r>
          </a:p>
          <a:p>
            <a:pPr>
              <a:lnSpc>
                <a:spcPts val="2905"/>
              </a:lnSpc>
            </a:pPr>
            <a:r>
              <a:rPr lang="en-US" sz="2421">
                <a:solidFill>
                  <a:srgbClr val="00FF57"/>
                </a:solidFill>
                <a:latin typeface="Squada One"/>
              </a:rPr>
              <a:t>ORDER BY </a:t>
            </a:r>
          </a:p>
          <a:p>
            <a:pPr algn="l">
              <a:lnSpc>
                <a:spcPts val="2905"/>
              </a:lnSpc>
            </a:pPr>
            <a:r>
              <a:rPr lang="en-US" sz="2421">
                <a:solidFill>
                  <a:srgbClr val="00FF57"/>
                </a:solidFill>
                <a:latin typeface="Squada One"/>
              </a:rPr>
              <a:t>    Difficulty, rn;</a:t>
            </a:r>
          </a:p>
        </p:txBody>
      </p:sp>
      <p:sp>
        <p:nvSpPr>
          <p:cNvPr id="10" name="TextBox 10"/>
          <p:cNvSpPr txBox="1"/>
          <p:nvPr/>
        </p:nvSpPr>
        <p:spPr>
          <a:xfrm>
            <a:off x="1472409" y="7541489"/>
            <a:ext cx="11862254" cy="1695331"/>
          </a:xfrm>
          <a:prstGeom prst="rect">
            <a:avLst/>
          </a:prstGeom>
        </p:spPr>
        <p:txBody>
          <a:bodyPr lIns="0" tIns="0" rIns="0" bIns="0" rtlCol="0" anchor="t">
            <a:spAutoFit/>
          </a:bodyPr>
          <a:lstStyle/>
          <a:p>
            <a:pPr>
              <a:lnSpc>
                <a:spcPts val="3335"/>
              </a:lnSpc>
            </a:pPr>
            <a:endParaRPr/>
          </a:p>
          <a:p>
            <a:pPr>
              <a:lnSpc>
                <a:spcPts val="3335"/>
              </a:lnSpc>
            </a:pPr>
            <a:r>
              <a:rPr lang="en-US" sz="2779">
                <a:solidFill>
                  <a:srgbClr val="00E8FF"/>
                </a:solidFill>
                <a:latin typeface="Squada One"/>
              </a:rPr>
              <a:t>Significance: Ranking the top 5 scores based on each difficulty level can help understand player performance across different difficulty levels.</a:t>
            </a:r>
          </a:p>
          <a:p>
            <a:pPr algn="l">
              <a:lnSpc>
                <a:spcPts val="3335"/>
              </a:lnSpc>
            </a:pPr>
            <a:endParaRPr lang="en-US" sz="2779">
              <a:solidFill>
                <a:srgbClr val="00E8FF"/>
              </a:solidFill>
              <a:latin typeface="Squada One"/>
            </a:endParaRPr>
          </a:p>
        </p:txBody>
      </p:sp>
      <p:sp>
        <p:nvSpPr>
          <p:cNvPr id="11" name="Freeform 11"/>
          <p:cNvSpPr/>
          <p:nvPr/>
        </p:nvSpPr>
        <p:spPr>
          <a:xfrm>
            <a:off x="12876763" y="4536892"/>
            <a:ext cx="5411237" cy="6047294"/>
          </a:xfrm>
          <a:custGeom>
            <a:avLst/>
            <a:gdLst/>
            <a:ahLst/>
            <a:cxnLst/>
            <a:rect l="l" t="t" r="r" b="b"/>
            <a:pathLst>
              <a:path w="5411237" h="6047294">
                <a:moveTo>
                  <a:pt x="0" y="0"/>
                </a:moveTo>
                <a:lnTo>
                  <a:pt x="5411237" y="0"/>
                </a:lnTo>
                <a:lnTo>
                  <a:pt x="5411237" y="6047295"/>
                </a:lnTo>
                <a:lnTo>
                  <a:pt x="0" y="6047295"/>
                </a:lnTo>
                <a:lnTo>
                  <a:pt x="0" y="0"/>
                </a:lnTo>
                <a:close/>
              </a:path>
            </a:pathLst>
          </a:custGeom>
          <a:blipFill>
            <a:blip r:embed="rId4"/>
            <a:stretch>
              <a:fillRect/>
            </a:stretch>
          </a:blipFill>
        </p:spPr>
      </p:sp>
      <p:graphicFrame>
        <p:nvGraphicFramePr>
          <p:cNvPr id="12" name="Table 12"/>
          <p:cNvGraphicFramePr>
            <a:graphicFrameLocks noGrp="1"/>
          </p:cNvGraphicFramePr>
          <p:nvPr/>
        </p:nvGraphicFramePr>
        <p:xfrm>
          <a:off x="10529331" y="2143006"/>
          <a:ext cx="4280988" cy="3255396"/>
        </p:xfrm>
        <a:graphic>
          <a:graphicData uri="http://schemas.openxmlformats.org/drawingml/2006/table">
            <a:tbl>
              <a:tblPr/>
              <a:tblGrid>
                <a:gridCol w="1070247">
                  <a:extLst>
                    <a:ext uri="{9D8B030D-6E8A-4147-A177-3AD203B41FA5}">
                      <a16:colId xmlns:a16="http://schemas.microsoft.com/office/drawing/2014/main" val="20000"/>
                    </a:ext>
                  </a:extLst>
                </a:gridCol>
                <a:gridCol w="1070247">
                  <a:extLst>
                    <a:ext uri="{9D8B030D-6E8A-4147-A177-3AD203B41FA5}">
                      <a16:colId xmlns:a16="http://schemas.microsoft.com/office/drawing/2014/main" val="20001"/>
                    </a:ext>
                  </a:extLst>
                </a:gridCol>
                <a:gridCol w="1070247">
                  <a:extLst>
                    <a:ext uri="{9D8B030D-6E8A-4147-A177-3AD203B41FA5}">
                      <a16:colId xmlns:a16="http://schemas.microsoft.com/office/drawing/2014/main" val="20002"/>
                    </a:ext>
                  </a:extLst>
                </a:gridCol>
                <a:gridCol w="1070247">
                  <a:extLst>
                    <a:ext uri="{9D8B030D-6E8A-4147-A177-3AD203B41FA5}">
                      <a16:colId xmlns:a16="http://schemas.microsoft.com/office/drawing/2014/main" val="20003"/>
                    </a:ext>
                  </a:extLst>
                </a:gridCol>
              </a:tblGrid>
              <a:tr h="542566">
                <a:tc>
                  <a:txBody>
                    <a:bodyPr/>
                    <a:lstStyle/>
                    <a:p>
                      <a:pPr marL="0" lvl="0" indent="0" algn="ctr">
                        <a:lnSpc>
                          <a:spcPts val="1959"/>
                        </a:lnSpc>
                        <a:spcBef>
                          <a:spcPct val="0"/>
                        </a:spcBef>
                        <a:defRPr/>
                      </a:pPr>
                      <a:r>
                        <a:rPr lang="en-US" sz="1399" u="none" strike="noStrike">
                          <a:solidFill>
                            <a:srgbClr val="FF00E5"/>
                          </a:solidFill>
                          <a:latin typeface="Acid Bold"/>
                        </a:rPr>
                        <a:t>Difficulty</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Score</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Dev_ID</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rn</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0"/>
                  </a:ext>
                </a:extLst>
              </a:tr>
              <a:tr h="542566">
                <a:tc>
                  <a:txBody>
                    <a:bodyPr/>
                    <a:lstStyle/>
                    <a:p>
                      <a:pPr marL="0" lvl="0" indent="0" algn="ctr">
                        <a:lnSpc>
                          <a:spcPts val="1959"/>
                        </a:lnSpc>
                        <a:spcBef>
                          <a:spcPct val="0"/>
                        </a:spcBef>
                        <a:defRPr/>
                      </a:pPr>
                      <a:r>
                        <a:rPr lang="en-US" sz="1399" u="none" strike="noStrike">
                          <a:solidFill>
                            <a:srgbClr val="C4FF00"/>
                          </a:solidFill>
                          <a:latin typeface="Acid Bold"/>
                        </a:rPr>
                        <a:t>Difficult</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5500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zm_017</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1</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1"/>
                  </a:ext>
                </a:extLst>
              </a:tr>
              <a:tr h="542566">
                <a:tc>
                  <a:txBody>
                    <a:bodyPr/>
                    <a:lstStyle/>
                    <a:p>
                      <a:pPr marL="0" lvl="0" indent="0" algn="ctr">
                        <a:lnSpc>
                          <a:spcPts val="1959"/>
                        </a:lnSpc>
                        <a:spcBef>
                          <a:spcPct val="0"/>
                        </a:spcBef>
                        <a:defRPr/>
                      </a:pPr>
                      <a:r>
                        <a:rPr lang="en-US" sz="1399" u="none" strike="noStrike">
                          <a:solidFill>
                            <a:srgbClr val="C4FF00"/>
                          </a:solidFill>
                          <a:latin typeface="Acid Bold"/>
                        </a:rPr>
                        <a:t>Difficult</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5500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zm_017</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1</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2"/>
                  </a:ext>
                </a:extLst>
              </a:tr>
              <a:tr h="542566">
                <a:tc>
                  <a:txBody>
                    <a:bodyPr/>
                    <a:lstStyle/>
                    <a:p>
                      <a:pPr marL="0" lvl="0" indent="0" algn="ctr">
                        <a:lnSpc>
                          <a:spcPts val="1959"/>
                        </a:lnSpc>
                        <a:spcBef>
                          <a:spcPct val="0"/>
                        </a:spcBef>
                        <a:defRPr/>
                      </a:pPr>
                      <a:r>
                        <a:rPr lang="en-US" sz="1399" u="none" strike="noStrike">
                          <a:solidFill>
                            <a:srgbClr val="C4FF00"/>
                          </a:solidFill>
                          <a:latin typeface="Acid Bold"/>
                        </a:rPr>
                        <a:t>Difficult</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5300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bd_013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3"/>
                  </a:ext>
                </a:extLst>
              </a:tr>
              <a:tr h="542566">
                <a:tc>
                  <a:txBody>
                    <a:bodyPr/>
                    <a:lstStyle/>
                    <a:p>
                      <a:pPr marL="0" lvl="0" indent="0" algn="ctr">
                        <a:lnSpc>
                          <a:spcPts val="1959"/>
                        </a:lnSpc>
                        <a:spcBef>
                          <a:spcPct val="0"/>
                        </a:spcBef>
                        <a:defRPr/>
                      </a:pPr>
                      <a:r>
                        <a:rPr lang="en-US" sz="1399" u="none" strike="noStrike">
                          <a:solidFill>
                            <a:srgbClr val="C4FF00"/>
                          </a:solidFill>
                          <a:latin typeface="Acid Bold"/>
                        </a:rPr>
                        <a:t>Difficult</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5300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bd_015</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4"/>
                  </a:ext>
                </a:extLst>
              </a:tr>
              <a:tr h="542566">
                <a:tc>
                  <a:txBody>
                    <a:bodyPr/>
                    <a:lstStyle/>
                    <a:p>
                      <a:pPr marL="0" lvl="0" indent="0" algn="ctr">
                        <a:lnSpc>
                          <a:spcPts val="1959"/>
                        </a:lnSpc>
                        <a:spcBef>
                          <a:spcPct val="0"/>
                        </a:spcBef>
                        <a:defRPr/>
                      </a:pPr>
                      <a:r>
                        <a:rPr lang="en-US" sz="1399" u="none" strike="noStrike">
                          <a:solidFill>
                            <a:srgbClr val="C4FF00"/>
                          </a:solidFill>
                          <a:latin typeface="Acid Bold"/>
                        </a:rPr>
                        <a:t>Difficult</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5140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rf_017</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C4FF00"/>
                          </a:solidFill>
                          <a:latin typeface="Acid Bold"/>
                        </a:rPr>
                        <a:t>5</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TextBox 13"/>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09  </a:t>
            </a:r>
          </a:p>
        </p:txBody>
      </p:sp>
      <p:sp>
        <p:nvSpPr>
          <p:cNvPr id="14" name="TextBox 14"/>
          <p:cNvSpPr txBox="1"/>
          <p:nvPr/>
        </p:nvSpPr>
        <p:spPr>
          <a:xfrm>
            <a:off x="2959433" y="1143000"/>
            <a:ext cx="14715430" cy="100000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the Top 5 scores based on each difficulty level and rank them in increasing order using Rank. Display dev_id as well.</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787872" y="2102040"/>
            <a:ext cx="4471428" cy="7156260"/>
          </a:xfrm>
          <a:custGeom>
            <a:avLst/>
            <a:gdLst/>
            <a:ahLst/>
            <a:cxnLst/>
            <a:rect l="l" t="t" r="r" b="b"/>
            <a:pathLst>
              <a:path w="4471428" h="7156260">
                <a:moveTo>
                  <a:pt x="0" y="0"/>
                </a:moveTo>
                <a:lnTo>
                  <a:pt x="4471428" y="0"/>
                </a:lnTo>
                <a:lnTo>
                  <a:pt x="4471428" y="7156260"/>
                </a:lnTo>
                <a:lnTo>
                  <a:pt x="0" y="7156260"/>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7649898" y="2704543"/>
          <a:ext cx="4442927" cy="3543188"/>
        </p:xfrm>
        <a:graphic>
          <a:graphicData uri="http://schemas.openxmlformats.org/drawingml/2006/table">
            <a:tbl>
              <a:tblPr/>
              <a:tblGrid>
                <a:gridCol w="1150199">
                  <a:extLst>
                    <a:ext uri="{9D8B030D-6E8A-4147-A177-3AD203B41FA5}">
                      <a16:colId xmlns:a16="http://schemas.microsoft.com/office/drawing/2014/main" val="20000"/>
                    </a:ext>
                  </a:extLst>
                </a:gridCol>
                <a:gridCol w="1646364">
                  <a:extLst>
                    <a:ext uri="{9D8B030D-6E8A-4147-A177-3AD203B41FA5}">
                      <a16:colId xmlns:a16="http://schemas.microsoft.com/office/drawing/2014/main" val="20001"/>
                    </a:ext>
                  </a:extLst>
                </a:gridCol>
                <a:gridCol w="1646364">
                  <a:extLst>
                    <a:ext uri="{9D8B030D-6E8A-4147-A177-3AD203B41FA5}">
                      <a16:colId xmlns:a16="http://schemas.microsoft.com/office/drawing/2014/main" val="20002"/>
                    </a:ext>
                  </a:extLst>
                </a:gridCol>
              </a:tblGrid>
              <a:tr h="476956">
                <a:tc>
                  <a:txBody>
                    <a:bodyPr/>
                    <a:lstStyle/>
                    <a:p>
                      <a:pPr marL="0" lvl="0" indent="0" algn="ctr">
                        <a:lnSpc>
                          <a:spcPts val="1742"/>
                        </a:lnSpc>
                        <a:spcBef>
                          <a:spcPct val="0"/>
                        </a:spcBef>
                        <a:defRPr/>
                      </a:pPr>
                      <a:r>
                        <a:rPr lang="en-US" sz="1244" u="none" strike="noStrike">
                          <a:solidFill>
                            <a:srgbClr val="00E8FF"/>
                          </a:solidFill>
                          <a:latin typeface="Acid Bold"/>
                        </a:rPr>
                        <a:t>P_ID</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Dev_ID</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E8FF"/>
                          </a:solidFill>
                          <a:latin typeface="Acid Bold"/>
                        </a:rPr>
                        <a:t>First_Login</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extLst>
                  <a:ext uri="{0D108BD9-81ED-4DB2-BD59-A6C34878D82A}">
                    <a16:rowId xmlns:a16="http://schemas.microsoft.com/office/drawing/2014/main" val="10000"/>
                  </a:ext>
                </a:extLst>
              </a:tr>
              <a:tr h="476956">
                <a:tc>
                  <a:txBody>
                    <a:bodyPr/>
                    <a:lstStyle/>
                    <a:p>
                      <a:pPr marL="0" lvl="0" indent="0" algn="ctr">
                        <a:lnSpc>
                          <a:spcPts val="1742"/>
                        </a:lnSpc>
                        <a:spcBef>
                          <a:spcPct val="0"/>
                        </a:spcBef>
                        <a:defRPr/>
                      </a:pPr>
                      <a:r>
                        <a:rPr lang="en-US" sz="1244" u="none" strike="noStrike">
                          <a:solidFill>
                            <a:srgbClr val="00FF57"/>
                          </a:solidFill>
                          <a:latin typeface="Acid Bold"/>
                        </a:rPr>
                        <a:t>211</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bd_013</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12-10-2022 18.30</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extLst>
                  <a:ext uri="{0D108BD9-81ED-4DB2-BD59-A6C34878D82A}">
                    <a16:rowId xmlns:a16="http://schemas.microsoft.com/office/drawing/2014/main" val="10001"/>
                  </a:ext>
                </a:extLst>
              </a:tr>
              <a:tr h="476956">
                <a:tc>
                  <a:txBody>
                    <a:bodyPr/>
                    <a:lstStyle/>
                    <a:p>
                      <a:pPr marL="0" lvl="0" indent="0" algn="ctr">
                        <a:lnSpc>
                          <a:spcPts val="1742"/>
                        </a:lnSpc>
                        <a:spcBef>
                          <a:spcPct val="0"/>
                        </a:spcBef>
                        <a:defRPr/>
                      </a:pPr>
                      <a:r>
                        <a:rPr lang="en-US" sz="1244" u="none" strike="noStrike">
                          <a:solidFill>
                            <a:srgbClr val="00FF57"/>
                          </a:solidFill>
                          <a:latin typeface="Acid Bold"/>
                        </a:rPr>
                        <a:t>211</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bd_017</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12-10-2022 13.23</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extLst>
                  <a:ext uri="{0D108BD9-81ED-4DB2-BD59-A6C34878D82A}">
                    <a16:rowId xmlns:a16="http://schemas.microsoft.com/office/drawing/2014/main" val="10002"/>
                  </a:ext>
                </a:extLst>
              </a:tr>
              <a:tr h="476956">
                <a:tc>
                  <a:txBody>
                    <a:bodyPr/>
                    <a:lstStyle/>
                    <a:p>
                      <a:pPr marL="0" lvl="0" indent="0" algn="ctr">
                        <a:lnSpc>
                          <a:spcPts val="1742"/>
                        </a:lnSpc>
                        <a:spcBef>
                          <a:spcPct val="0"/>
                        </a:spcBef>
                        <a:defRPr/>
                      </a:pPr>
                      <a:r>
                        <a:rPr lang="en-US" sz="1244" u="none" strike="noStrike">
                          <a:solidFill>
                            <a:srgbClr val="00FF57"/>
                          </a:solidFill>
                          <a:latin typeface="Acid Bold"/>
                        </a:rPr>
                        <a:t>211</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rf_013</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13-10-2022 5.36</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extLst>
                  <a:ext uri="{0D108BD9-81ED-4DB2-BD59-A6C34878D82A}">
                    <a16:rowId xmlns:a16="http://schemas.microsoft.com/office/drawing/2014/main" val="10003"/>
                  </a:ext>
                </a:extLst>
              </a:tr>
              <a:tr h="476956">
                <a:tc>
                  <a:txBody>
                    <a:bodyPr/>
                    <a:lstStyle/>
                    <a:p>
                      <a:pPr marL="0" lvl="0" indent="0" algn="ctr">
                        <a:lnSpc>
                          <a:spcPts val="1742"/>
                        </a:lnSpc>
                        <a:spcBef>
                          <a:spcPct val="0"/>
                        </a:spcBef>
                        <a:defRPr/>
                      </a:pPr>
                      <a:r>
                        <a:rPr lang="en-US" sz="1244" u="none" strike="noStrike">
                          <a:solidFill>
                            <a:srgbClr val="00FF57"/>
                          </a:solidFill>
                          <a:latin typeface="Acid Bold"/>
                        </a:rPr>
                        <a:t>211</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rf_017</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15-10-2022 11.41</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extLst>
                  <a:ext uri="{0D108BD9-81ED-4DB2-BD59-A6C34878D82A}">
                    <a16:rowId xmlns:a16="http://schemas.microsoft.com/office/drawing/2014/main" val="10004"/>
                  </a:ext>
                </a:extLst>
              </a:tr>
              <a:tr h="476956">
                <a:tc>
                  <a:txBody>
                    <a:bodyPr/>
                    <a:lstStyle/>
                    <a:p>
                      <a:pPr marL="0" lvl="0" indent="0" algn="ctr">
                        <a:lnSpc>
                          <a:spcPts val="1742"/>
                        </a:lnSpc>
                        <a:spcBef>
                          <a:spcPct val="0"/>
                        </a:spcBef>
                        <a:defRPr/>
                      </a:pPr>
                      <a:r>
                        <a:rPr lang="en-US" sz="1244" u="none" strike="noStrike">
                          <a:solidFill>
                            <a:srgbClr val="00FF57"/>
                          </a:solidFill>
                          <a:latin typeface="Acid Bold"/>
                        </a:rPr>
                        <a:t>211</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zm_015</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00FF57"/>
                          </a:solidFill>
                          <a:latin typeface="Acid Bold"/>
                        </a:rPr>
                        <a:t>13-10-2022 22.30</a:t>
                      </a:r>
                      <a:endParaRPr lang="en-US" sz="1100"/>
                    </a:p>
                  </a:txBody>
                  <a:tcPr marL="114300" marR="114300" marT="114300" marB="114300" anchor="ctr">
                    <a:lnL w="16933" cap="flat" cmpd="sng" algn="ctr">
                      <a:solidFill>
                        <a:srgbClr val="FFF500"/>
                      </a:solidFill>
                      <a:prstDash val="solid"/>
                      <a:round/>
                      <a:headEnd type="none" w="med" len="med"/>
                      <a:tailEnd type="none" w="med" len="med"/>
                    </a:lnL>
                    <a:lnR w="16933" cap="flat" cmpd="sng" algn="ctr">
                      <a:solidFill>
                        <a:srgbClr val="FFF500"/>
                      </a:solidFill>
                      <a:prstDash val="solid"/>
                      <a:round/>
                      <a:headEnd type="none" w="med" len="med"/>
                      <a:tailEnd type="none" w="med" len="med"/>
                    </a:lnR>
                    <a:lnT w="16933" cap="flat" cmpd="sng" algn="ctr">
                      <a:solidFill>
                        <a:srgbClr val="FFF500"/>
                      </a:solidFill>
                      <a:prstDash val="solid"/>
                      <a:round/>
                      <a:headEnd type="none" w="med" len="med"/>
                      <a:tailEnd type="none" w="med" len="med"/>
                    </a:lnT>
                    <a:lnB w="16933" cap="flat" cmpd="sng" algn="ctr">
                      <a:solidFill>
                        <a:srgbClr val="FFF5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1"/>
          <p:cNvSpPr txBox="1"/>
          <p:nvPr/>
        </p:nvSpPr>
        <p:spPr>
          <a:xfrm>
            <a:off x="1531176" y="2752287"/>
            <a:ext cx="5128374" cy="3123962"/>
          </a:xfrm>
          <a:prstGeom prst="rect">
            <a:avLst/>
          </a:prstGeom>
        </p:spPr>
        <p:txBody>
          <a:bodyPr lIns="0" tIns="0" rIns="0" bIns="0" rtlCol="0" anchor="t">
            <a:spAutoFit/>
          </a:bodyPr>
          <a:lstStyle/>
          <a:p>
            <a:pPr>
              <a:lnSpc>
                <a:spcPts val="3095"/>
              </a:lnSpc>
            </a:pPr>
            <a:r>
              <a:rPr lang="en-US" sz="2579">
                <a:solidFill>
                  <a:srgbClr val="00FF57"/>
                </a:solidFill>
                <a:latin typeface="Squada One"/>
              </a:rPr>
              <a:t>SELECT </a:t>
            </a:r>
          </a:p>
          <a:p>
            <a:pPr>
              <a:lnSpc>
                <a:spcPts val="3095"/>
              </a:lnSpc>
            </a:pPr>
            <a:r>
              <a:rPr lang="en-US" sz="2579">
                <a:solidFill>
                  <a:srgbClr val="00FF57"/>
                </a:solidFill>
                <a:latin typeface="Squada One"/>
              </a:rPr>
              <a:t>    ld.P_ID, </a:t>
            </a:r>
          </a:p>
          <a:p>
            <a:pPr>
              <a:lnSpc>
                <a:spcPts val="3095"/>
              </a:lnSpc>
            </a:pPr>
            <a:r>
              <a:rPr lang="en-US" sz="2579">
                <a:solidFill>
                  <a:srgbClr val="00FF57"/>
                </a:solidFill>
                <a:latin typeface="Squada One"/>
              </a:rPr>
              <a:t>    ld.Dev_ID, </a:t>
            </a:r>
          </a:p>
          <a:p>
            <a:pPr>
              <a:lnSpc>
                <a:spcPts val="3095"/>
              </a:lnSpc>
            </a:pPr>
            <a:r>
              <a:rPr lang="en-US" sz="2579">
                <a:solidFill>
                  <a:srgbClr val="00FF57"/>
                </a:solidFill>
                <a:latin typeface="Squada One"/>
              </a:rPr>
              <a:t>    MIN(ld.start_datetime) AS First_Login</a:t>
            </a:r>
          </a:p>
          <a:p>
            <a:pPr>
              <a:lnSpc>
                <a:spcPts val="3095"/>
              </a:lnSpc>
            </a:pPr>
            <a:r>
              <a:rPr lang="en-US" sz="2579">
                <a:solidFill>
                  <a:srgbClr val="00FF57"/>
                </a:solidFill>
                <a:latin typeface="Squada One"/>
              </a:rPr>
              <a:t>FROM </a:t>
            </a:r>
          </a:p>
          <a:p>
            <a:pPr>
              <a:lnSpc>
                <a:spcPts val="3095"/>
              </a:lnSpc>
            </a:pPr>
            <a:r>
              <a:rPr lang="en-US" sz="2579">
                <a:solidFill>
                  <a:srgbClr val="00FF57"/>
                </a:solidFill>
                <a:latin typeface="Squada One"/>
              </a:rPr>
              <a:t>    ld</a:t>
            </a:r>
          </a:p>
          <a:p>
            <a:pPr>
              <a:lnSpc>
                <a:spcPts val="3095"/>
              </a:lnSpc>
            </a:pPr>
            <a:r>
              <a:rPr lang="en-US" sz="2579">
                <a:solidFill>
                  <a:srgbClr val="00FF57"/>
                </a:solidFill>
                <a:latin typeface="Squada One"/>
              </a:rPr>
              <a:t>GROUP BY </a:t>
            </a:r>
          </a:p>
          <a:p>
            <a:pPr algn="l">
              <a:lnSpc>
                <a:spcPts val="3095"/>
              </a:lnSpc>
            </a:pPr>
            <a:r>
              <a:rPr lang="en-US" sz="2579">
                <a:solidFill>
                  <a:srgbClr val="00FF57"/>
                </a:solidFill>
                <a:latin typeface="Squada One"/>
              </a:rPr>
              <a:t>    ld.P_ID, ld.Dev_ID;</a:t>
            </a:r>
          </a:p>
        </p:txBody>
      </p:sp>
      <p:sp>
        <p:nvSpPr>
          <p:cNvPr id="12" name="TextBox 12"/>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10  </a:t>
            </a:r>
          </a:p>
        </p:txBody>
      </p:sp>
      <p:sp>
        <p:nvSpPr>
          <p:cNvPr id="13" name="TextBox 13"/>
          <p:cNvSpPr txBox="1"/>
          <p:nvPr/>
        </p:nvSpPr>
        <p:spPr>
          <a:xfrm>
            <a:off x="2778458" y="1101915"/>
            <a:ext cx="14645923" cy="1000006"/>
          </a:xfrm>
          <a:prstGeom prst="rect">
            <a:avLst/>
          </a:prstGeom>
        </p:spPr>
        <p:txBody>
          <a:bodyPr lIns="0" tIns="0" rIns="0" bIns="0" rtlCol="0" anchor="t">
            <a:spAutoFit/>
          </a:bodyPr>
          <a:lstStyle/>
          <a:p>
            <a:pPr>
              <a:lnSpc>
                <a:spcPts val="3960"/>
              </a:lnSpc>
            </a:pPr>
            <a:r>
              <a:rPr lang="en-US" sz="3300">
                <a:solidFill>
                  <a:srgbClr val="FFFFFF"/>
                </a:solidFill>
                <a:latin typeface="Squada One"/>
              </a:rPr>
              <a:t>Find the device ID that is first logged in (based on start_datetime) for each player(p_id). </a:t>
            </a:r>
          </a:p>
          <a:p>
            <a:pPr algn="l">
              <a:lnSpc>
                <a:spcPts val="3960"/>
              </a:lnSpc>
            </a:pPr>
            <a:r>
              <a:rPr lang="en-US" sz="3300">
                <a:solidFill>
                  <a:srgbClr val="FFFFFF"/>
                </a:solidFill>
                <a:latin typeface="Squada One"/>
              </a:rPr>
              <a:t>Output should contain player id, device id, and first login datetime.</a:t>
            </a:r>
          </a:p>
        </p:txBody>
      </p:sp>
      <p:sp>
        <p:nvSpPr>
          <p:cNvPr id="14" name="TextBox 14"/>
          <p:cNvSpPr txBox="1"/>
          <p:nvPr/>
        </p:nvSpPr>
        <p:spPr>
          <a:xfrm>
            <a:off x="1643859" y="7314324"/>
            <a:ext cx="11144013"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Identifying the device ID that is first logged in for each player can provide insights into player device preferences</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1643859" y="7314324"/>
            <a:ext cx="11144013"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Determining how many `kill_counts` were played by the player so far can help understand player progress and engagement.</a:t>
            </a:r>
          </a:p>
        </p:txBody>
      </p:sp>
      <p:sp>
        <p:nvSpPr>
          <p:cNvPr id="10" name="Freeform 10"/>
          <p:cNvSpPr/>
          <p:nvPr/>
        </p:nvSpPr>
        <p:spPr>
          <a:xfrm>
            <a:off x="12384009" y="4749045"/>
            <a:ext cx="4875291" cy="4509255"/>
          </a:xfrm>
          <a:custGeom>
            <a:avLst/>
            <a:gdLst/>
            <a:ahLst/>
            <a:cxnLst/>
            <a:rect l="l" t="t" r="r" b="b"/>
            <a:pathLst>
              <a:path w="4875291" h="4509255">
                <a:moveTo>
                  <a:pt x="0" y="0"/>
                </a:moveTo>
                <a:lnTo>
                  <a:pt x="4875291" y="0"/>
                </a:lnTo>
                <a:lnTo>
                  <a:pt x="4875291" y="4509255"/>
                </a:lnTo>
                <a:lnTo>
                  <a:pt x="0" y="4509255"/>
                </a:lnTo>
                <a:lnTo>
                  <a:pt x="0" y="0"/>
                </a:lnTo>
                <a:close/>
              </a:path>
            </a:pathLst>
          </a:custGeom>
          <a:blipFill>
            <a:blip r:embed="rId4"/>
            <a:stretch>
              <a:fillRect/>
            </a:stretch>
          </a:blipFill>
        </p:spPr>
      </p:sp>
      <p:graphicFrame>
        <p:nvGraphicFramePr>
          <p:cNvPr id="11" name="Table 11"/>
          <p:cNvGraphicFramePr>
            <a:graphicFrameLocks noGrp="1"/>
          </p:cNvGraphicFramePr>
          <p:nvPr/>
        </p:nvGraphicFramePr>
        <p:xfrm>
          <a:off x="8900248" y="2466915"/>
          <a:ext cx="4799143" cy="3048000"/>
        </p:xfrm>
        <a:graphic>
          <a:graphicData uri="http://schemas.openxmlformats.org/drawingml/2006/table">
            <a:tbl>
              <a:tblPr/>
              <a:tblGrid>
                <a:gridCol w="1529705">
                  <a:extLst>
                    <a:ext uri="{9D8B030D-6E8A-4147-A177-3AD203B41FA5}">
                      <a16:colId xmlns:a16="http://schemas.microsoft.com/office/drawing/2014/main" val="20000"/>
                    </a:ext>
                  </a:extLst>
                </a:gridCol>
                <a:gridCol w="1625172">
                  <a:extLst>
                    <a:ext uri="{9D8B030D-6E8A-4147-A177-3AD203B41FA5}">
                      <a16:colId xmlns:a16="http://schemas.microsoft.com/office/drawing/2014/main" val="20001"/>
                    </a:ext>
                  </a:extLst>
                </a:gridCol>
                <a:gridCol w="1644266">
                  <a:extLst>
                    <a:ext uri="{9D8B030D-6E8A-4147-A177-3AD203B41FA5}">
                      <a16:colId xmlns:a16="http://schemas.microsoft.com/office/drawing/2014/main" val="20002"/>
                    </a:ext>
                  </a:extLst>
                </a:gridCol>
              </a:tblGrid>
              <a:tr h="508000">
                <a:tc>
                  <a:txBody>
                    <a:bodyPr/>
                    <a:lstStyle/>
                    <a:p>
                      <a:pPr marL="0" lvl="0" indent="0" algn="ctr">
                        <a:lnSpc>
                          <a:spcPts val="1548"/>
                        </a:lnSpc>
                        <a:spcBef>
                          <a:spcPct val="0"/>
                        </a:spcBef>
                        <a:defRPr/>
                      </a:pPr>
                      <a:r>
                        <a:rPr lang="en-US" sz="1106" u="none" strike="noStrike">
                          <a:solidFill>
                            <a:srgbClr val="00FF57"/>
                          </a:solidFill>
                          <a:latin typeface="Acid Bold"/>
                        </a:rPr>
                        <a:t>P_ID</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00FF57"/>
                          </a:solidFill>
                          <a:latin typeface="Acid Bold"/>
                        </a:rPr>
                        <a:t>start_datetime</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00FF57"/>
                          </a:solidFill>
                          <a:latin typeface="Acid Bold"/>
                        </a:rPr>
                        <a:t>total_kills_so_far</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0"/>
                  </a:ext>
                </a:extLst>
              </a:tr>
              <a:tr h="508000">
                <a:tc>
                  <a:txBody>
                    <a:bodyPr/>
                    <a:lstStyle/>
                    <a:p>
                      <a:pPr marL="0" lvl="0" indent="0" algn="ctr">
                        <a:lnSpc>
                          <a:spcPts val="1548"/>
                        </a:lnSpc>
                        <a:spcBef>
                          <a:spcPct val="0"/>
                        </a:spcBef>
                        <a:defRPr/>
                      </a:pPr>
                      <a:r>
                        <a:rPr lang="en-US" sz="1106" u="none" strike="noStrike">
                          <a:solidFill>
                            <a:srgbClr val="C4FF00"/>
                          </a:solidFill>
                          <a:latin typeface="Acid Bold"/>
                        </a:rPr>
                        <a:t>211</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12-10-2022 13.23</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20</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1"/>
                  </a:ext>
                </a:extLst>
              </a:tr>
              <a:tr h="508000">
                <a:tc>
                  <a:txBody>
                    <a:bodyPr/>
                    <a:lstStyle/>
                    <a:p>
                      <a:pPr marL="0" lvl="0" indent="0" algn="ctr">
                        <a:lnSpc>
                          <a:spcPts val="1548"/>
                        </a:lnSpc>
                        <a:spcBef>
                          <a:spcPct val="0"/>
                        </a:spcBef>
                        <a:defRPr/>
                      </a:pPr>
                      <a:r>
                        <a:rPr lang="en-US" sz="1106" u="none" strike="noStrike">
                          <a:solidFill>
                            <a:srgbClr val="C4FF00"/>
                          </a:solidFill>
                          <a:latin typeface="Acid Bold"/>
                        </a:rPr>
                        <a:t>211</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12-10-2022 18.30</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45</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2"/>
                  </a:ext>
                </a:extLst>
              </a:tr>
              <a:tr h="508000">
                <a:tc>
                  <a:txBody>
                    <a:bodyPr/>
                    <a:lstStyle/>
                    <a:p>
                      <a:pPr marL="0" lvl="0" indent="0" algn="ctr">
                        <a:lnSpc>
                          <a:spcPts val="1548"/>
                        </a:lnSpc>
                        <a:spcBef>
                          <a:spcPct val="0"/>
                        </a:spcBef>
                        <a:defRPr/>
                      </a:pPr>
                      <a:r>
                        <a:rPr lang="en-US" sz="1106" u="none" strike="noStrike">
                          <a:solidFill>
                            <a:srgbClr val="C4FF00"/>
                          </a:solidFill>
                          <a:latin typeface="Acid Bold"/>
                        </a:rPr>
                        <a:t>211</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13-10-2022 5.36</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75</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3"/>
                  </a:ext>
                </a:extLst>
              </a:tr>
              <a:tr h="508000">
                <a:tc>
                  <a:txBody>
                    <a:bodyPr/>
                    <a:lstStyle/>
                    <a:p>
                      <a:pPr marL="0" lvl="0" indent="0" algn="ctr">
                        <a:lnSpc>
                          <a:spcPts val="1548"/>
                        </a:lnSpc>
                        <a:spcBef>
                          <a:spcPct val="0"/>
                        </a:spcBef>
                        <a:defRPr/>
                      </a:pPr>
                      <a:r>
                        <a:rPr lang="en-US" sz="1106" u="none" strike="noStrike">
                          <a:solidFill>
                            <a:srgbClr val="C4FF00"/>
                          </a:solidFill>
                          <a:latin typeface="Acid Bold"/>
                        </a:rPr>
                        <a:t>211</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13-10-2022 22.30</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89</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4"/>
                  </a:ext>
                </a:extLst>
              </a:tr>
              <a:tr h="508000">
                <a:tc>
                  <a:txBody>
                    <a:bodyPr/>
                    <a:lstStyle/>
                    <a:p>
                      <a:pPr marL="0" lvl="0" indent="0" algn="ctr">
                        <a:lnSpc>
                          <a:spcPts val="1548"/>
                        </a:lnSpc>
                        <a:spcBef>
                          <a:spcPct val="0"/>
                        </a:spcBef>
                        <a:defRPr/>
                      </a:pPr>
                      <a:r>
                        <a:rPr lang="en-US" sz="1106" u="none" strike="noStrike">
                          <a:solidFill>
                            <a:srgbClr val="C4FF00"/>
                          </a:solidFill>
                          <a:latin typeface="Acid Bold"/>
                        </a:rPr>
                        <a:t>211</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14-10-2022 8.56</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marL="0" lvl="0" indent="0" algn="ctr">
                        <a:lnSpc>
                          <a:spcPts val="1548"/>
                        </a:lnSpc>
                        <a:spcBef>
                          <a:spcPct val="0"/>
                        </a:spcBef>
                        <a:defRPr/>
                      </a:pPr>
                      <a:r>
                        <a:rPr lang="en-US" sz="1106" u="none" strike="noStrike">
                          <a:solidFill>
                            <a:srgbClr val="C4FF00"/>
                          </a:solidFill>
                          <a:latin typeface="Acid Bold"/>
                        </a:rPr>
                        <a:t>98</a:t>
                      </a:r>
                      <a:endParaRPr lang="en-US" sz="1100"/>
                    </a:p>
                  </a:txBody>
                  <a:tcPr marL="114300" marR="114300" marT="114300" marB="114300"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TextBox 12"/>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11  </a:t>
            </a:r>
          </a:p>
        </p:txBody>
      </p:sp>
      <p:sp>
        <p:nvSpPr>
          <p:cNvPr id="13" name="TextBox 13"/>
          <p:cNvSpPr txBox="1"/>
          <p:nvPr/>
        </p:nvSpPr>
        <p:spPr>
          <a:xfrm>
            <a:off x="2517182" y="1066800"/>
            <a:ext cx="15225150" cy="1000006"/>
          </a:xfrm>
          <a:prstGeom prst="rect">
            <a:avLst/>
          </a:prstGeom>
        </p:spPr>
        <p:txBody>
          <a:bodyPr lIns="0" tIns="0" rIns="0" bIns="0" rtlCol="0" anchor="t">
            <a:spAutoFit/>
          </a:bodyPr>
          <a:lstStyle/>
          <a:p>
            <a:pPr>
              <a:lnSpc>
                <a:spcPts val="3960"/>
              </a:lnSpc>
            </a:pPr>
            <a:r>
              <a:rPr lang="en-US" sz="3300">
                <a:solidFill>
                  <a:srgbClr val="FFFFFF"/>
                </a:solidFill>
                <a:latin typeface="Squada One"/>
              </a:rPr>
              <a:t>For each player and date, determine how many `kill_counts` were played by the player so far.</a:t>
            </a:r>
          </a:p>
          <a:p>
            <a:pPr algn="l">
              <a:lnSpc>
                <a:spcPts val="3960"/>
              </a:lnSpc>
            </a:pPr>
            <a:r>
              <a:rPr lang="en-US" sz="3300">
                <a:solidFill>
                  <a:srgbClr val="FFFFFF"/>
                </a:solidFill>
                <a:latin typeface="Squada One"/>
              </a:rPr>
              <a:t>a) Using window functions</a:t>
            </a:r>
          </a:p>
        </p:txBody>
      </p:sp>
      <p:sp>
        <p:nvSpPr>
          <p:cNvPr id="14" name="TextBox 14"/>
          <p:cNvSpPr txBox="1"/>
          <p:nvPr/>
        </p:nvSpPr>
        <p:spPr>
          <a:xfrm>
            <a:off x="1287673" y="2791004"/>
            <a:ext cx="7612575" cy="3231231"/>
          </a:xfrm>
          <a:prstGeom prst="rect">
            <a:avLst/>
          </a:prstGeom>
        </p:spPr>
        <p:txBody>
          <a:bodyPr lIns="0" tIns="0" rIns="0" bIns="0" rtlCol="0" anchor="t">
            <a:spAutoFit/>
          </a:bodyPr>
          <a:lstStyle/>
          <a:p>
            <a:pPr>
              <a:lnSpc>
                <a:spcPts val="3648"/>
              </a:lnSpc>
            </a:pPr>
            <a:r>
              <a:rPr lang="en-US" sz="3040">
                <a:solidFill>
                  <a:srgbClr val="00FF57"/>
                </a:solidFill>
                <a:latin typeface="Squada One"/>
              </a:rPr>
              <a:t>SELECT </a:t>
            </a:r>
          </a:p>
          <a:p>
            <a:pPr>
              <a:lnSpc>
                <a:spcPts val="3648"/>
              </a:lnSpc>
            </a:pPr>
            <a:r>
              <a:rPr lang="en-US" sz="3040">
                <a:solidFill>
                  <a:srgbClr val="00FF57"/>
                </a:solidFill>
                <a:latin typeface="Squada One"/>
              </a:rPr>
              <a:t>    ld.P_ID, </a:t>
            </a:r>
          </a:p>
          <a:p>
            <a:pPr>
              <a:lnSpc>
                <a:spcPts val="3648"/>
              </a:lnSpc>
            </a:pPr>
            <a:r>
              <a:rPr lang="en-US" sz="3040">
                <a:solidFill>
                  <a:srgbClr val="00FF57"/>
                </a:solidFill>
                <a:latin typeface="Squada One"/>
              </a:rPr>
              <a:t>    ld.start_datetime, </a:t>
            </a:r>
          </a:p>
          <a:p>
            <a:pPr>
              <a:lnSpc>
                <a:spcPts val="3648"/>
              </a:lnSpc>
            </a:pPr>
            <a:r>
              <a:rPr lang="en-US" sz="3040">
                <a:solidFill>
                  <a:srgbClr val="00FF57"/>
                </a:solidFill>
                <a:latin typeface="Squada One"/>
              </a:rPr>
              <a:t>    SUM(ld.Kill_Count) OVER (PARTITION BY ld.p_id ORDER BY ld.start_datetime) AS total_kills_so_far</a:t>
            </a:r>
          </a:p>
          <a:p>
            <a:pPr>
              <a:lnSpc>
                <a:spcPts val="3648"/>
              </a:lnSpc>
            </a:pPr>
            <a:r>
              <a:rPr lang="en-US" sz="3040">
                <a:solidFill>
                  <a:srgbClr val="00FF57"/>
                </a:solidFill>
                <a:latin typeface="Squada One"/>
              </a:rPr>
              <a:t>FROM </a:t>
            </a:r>
          </a:p>
          <a:p>
            <a:pPr algn="l">
              <a:lnSpc>
                <a:spcPts val="3648"/>
              </a:lnSpc>
            </a:pPr>
            <a:r>
              <a:rPr lang="en-US" sz="3040">
                <a:solidFill>
                  <a:srgbClr val="00FF57"/>
                </a:solidFill>
                <a:latin typeface="Squada One"/>
              </a:rPr>
              <a:t>    ld;</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p:spPr>
        <p:txBody>
          <a:bodyPr/>
          <a:lstStyle/>
          <a:p>
            <a:endParaRPr lang="en-US" dirty="0"/>
          </a:p>
        </p:txBody>
      </p:sp>
      <p:sp>
        <p:nvSpPr>
          <p:cNvPr id="3" name="TextBox 3"/>
          <p:cNvSpPr txBox="1"/>
          <p:nvPr/>
        </p:nvSpPr>
        <p:spPr>
          <a:xfrm>
            <a:off x="1028700" y="2529454"/>
            <a:ext cx="16085312" cy="3695700"/>
          </a:xfrm>
          <a:prstGeom prst="rect">
            <a:avLst/>
          </a:prstGeom>
        </p:spPr>
        <p:txBody>
          <a:bodyPr lIns="0" tIns="0" rIns="0" bIns="0" rtlCol="0" anchor="t">
            <a:spAutoFit/>
          </a:bodyPr>
          <a:lstStyle/>
          <a:p>
            <a:pPr algn="ctr">
              <a:lnSpc>
                <a:spcPts val="7200"/>
              </a:lnSpc>
            </a:pPr>
            <a:r>
              <a:rPr lang="en-US" sz="6000" dirty="0">
                <a:solidFill>
                  <a:srgbClr val="FF00E5"/>
                </a:solidFill>
                <a:latin typeface="Squartiqa"/>
              </a:rPr>
              <a:t>TITLE: DECODING GAME BEHAVIOR</a:t>
            </a:r>
          </a:p>
          <a:p>
            <a:pPr algn="ctr">
              <a:lnSpc>
                <a:spcPts val="7200"/>
              </a:lnSpc>
            </a:pPr>
            <a:endParaRPr lang="en-US" sz="6000" dirty="0">
              <a:solidFill>
                <a:srgbClr val="FF00E5"/>
              </a:solidFill>
              <a:latin typeface="Squartiqa"/>
            </a:endParaRPr>
          </a:p>
          <a:p>
            <a:pPr algn="ctr">
              <a:lnSpc>
                <a:spcPts val="7200"/>
              </a:lnSpc>
            </a:pPr>
            <a:r>
              <a:rPr lang="en-US" sz="6000" dirty="0">
                <a:solidFill>
                  <a:srgbClr val="52FF00"/>
                </a:solidFill>
                <a:latin typeface="Squartiqa"/>
              </a:rPr>
              <a:t>By- MOSTAQUL ARIF</a:t>
            </a:r>
          </a:p>
          <a:p>
            <a:pPr algn="ctr">
              <a:lnSpc>
                <a:spcPts val="7200"/>
              </a:lnSpc>
            </a:pPr>
            <a:endParaRPr lang="en-US" sz="6000" dirty="0">
              <a:solidFill>
                <a:srgbClr val="52FF00"/>
              </a:solidFill>
              <a:latin typeface="Squartiqa"/>
            </a:endParaRPr>
          </a:p>
        </p:txBody>
      </p:sp>
      <p:sp>
        <p:nvSpPr>
          <p:cNvPr id="4" name="Freeform 4"/>
          <p:cNvSpPr/>
          <p:nvPr/>
        </p:nvSpPr>
        <p:spPr>
          <a:xfrm flipH="1">
            <a:off x="0" y="5614050"/>
            <a:ext cx="9107752" cy="4672950"/>
          </a:xfrm>
          <a:custGeom>
            <a:avLst/>
            <a:gdLst/>
            <a:ahLst/>
            <a:cxnLst/>
            <a:rect l="l" t="t" r="r" b="b"/>
            <a:pathLst>
              <a:path w="9107752" h="4672950">
                <a:moveTo>
                  <a:pt x="9107752" y="0"/>
                </a:moveTo>
                <a:lnTo>
                  <a:pt x="0" y="0"/>
                </a:lnTo>
                <a:lnTo>
                  <a:pt x="0" y="4672950"/>
                </a:lnTo>
                <a:lnTo>
                  <a:pt x="9107752" y="4672950"/>
                </a:lnTo>
                <a:lnTo>
                  <a:pt x="9107752" y="0"/>
                </a:lnTo>
                <a:close/>
              </a:path>
            </a:pathLst>
          </a:custGeom>
          <a:blipFill>
            <a:blip r:embed="rId4"/>
            <a:stretch>
              <a:fillRect l="-62707" t="-78379" b="-2"/>
            </a:stretch>
          </a:blipFill>
        </p:spPr>
      </p:sp>
      <p:sp>
        <p:nvSpPr>
          <p:cNvPr id="5" name="Freeform 5">
            <a:hlinkClick r:id="rId5" tooltip="https://github.com/Mostaqul143"/>
          </p:cNvPr>
          <p:cNvSpPr/>
          <p:nvPr/>
        </p:nvSpPr>
        <p:spPr>
          <a:xfrm>
            <a:off x="7862030" y="8644525"/>
            <a:ext cx="436827" cy="436827"/>
          </a:xfrm>
          <a:custGeom>
            <a:avLst/>
            <a:gdLst/>
            <a:ahLst/>
            <a:cxnLst/>
            <a:rect l="l" t="t" r="r" b="b"/>
            <a:pathLst>
              <a:path w="436827" h="436827">
                <a:moveTo>
                  <a:pt x="0" y="0"/>
                </a:moveTo>
                <a:lnTo>
                  <a:pt x="436827" y="0"/>
                </a:lnTo>
                <a:lnTo>
                  <a:pt x="436827" y="436827"/>
                </a:lnTo>
                <a:lnTo>
                  <a:pt x="0" y="436827"/>
                </a:lnTo>
                <a:lnTo>
                  <a:pt x="0" y="0"/>
                </a:lnTo>
                <a:close/>
              </a:path>
            </a:pathLst>
          </a:custGeom>
          <a:blipFill>
            <a:blip r:embed="rId6"/>
            <a:stretch>
              <a:fillRect/>
            </a:stretch>
          </a:blipFill>
          <a:ln cap="sq">
            <a:noFill/>
            <a:prstDash val="solid"/>
            <a:miter/>
          </a:ln>
        </p:spPr>
      </p:sp>
      <p:sp>
        <p:nvSpPr>
          <p:cNvPr id="6" name="Freeform 6">
            <a:hlinkClick r:id="rId7" tooltip="https://www.linkedin.com/in/mostaqularif/"/>
          </p:cNvPr>
          <p:cNvSpPr/>
          <p:nvPr/>
        </p:nvSpPr>
        <p:spPr>
          <a:xfrm>
            <a:off x="8686800" y="8643202"/>
            <a:ext cx="438150" cy="438150"/>
          </a:xfrm>
          <a:custGeom>
            <a:avLst/>
            <a:gdLst/>
            <a:ahLst/>
            <a:cxnLst/>
            <a:rect l="l" t="t" r="r" b="b"/>
            <a:pathLst>
              <a:path w="438150" h="438150">
                <a:moveTo>
                  <a:pt x="0" y="0"/>
                </a:moveTo>
                <a:lnTo>
                  <a:pt x="438150" y="0"/>
                </a:lnTo>
                <a:lnTo>
                  <a:pt x="438150" y="438150"/>
                </a:lnTo>
                <a:lnTo>
                  <a:pt x="0" y="438150"/>
                </a:lnTo>
                <a:lnTo>
                  <a:pt x="0" y="0"/>
                </a:lnTo>
                <a:close/>
              </a:path>
            </a:pathLst>
          </a:custGeom>
          <a:blipFill>
            <a:blip r:embed="rId8"/>
            <a:stretch>
              <a:fillRect/>
            </a:stretch>
          </a:blipFill>
        </p:spPr>
      </p:sp>
      <p:sp>
        <p:nvSpPr>
          <p:cNvPr id="7" name="Freeform 7">
            <a:hlinkClick r:id="rId9" tooltip="https://www.datascienceportfol.io/mostaqul"/>
          </p:cNvPr>
          <p:cNvSpPr/>
          <p:nvPr/>
        </p:nvSpPr>
        <p:spPr>
          <a:xfrm>
            <a:off x="9515475" y="8644525"/>
            <a:ext cx="439473" cy="439473"/>
          </a:xfrm>
          <a:custGeom>
            <a:avLst/>
            <a:gdLst/>
            <a:ahLst/>
            <a:cxnLst/>
            <a:rect l="l" t="t" r="r" b="b"/>
            <a:pathLst>
              <a:path w="439473" h="439473">
                <a:moveTo>
                  <a:pt x="0" y="0"/>
                </a:moveTo>
                <a:lnTo>
                  <a:pt x="439473" y="0"/>
                </a:lnTo>
                <a:lnTo>
                  <a:pt x="439473" y="439473"/>
                </a:lnTo>
                <a:lnTo>
                  <a:pt x="0" y="439473"/>
                </a:lnTo>
                <a:lnTo>
                  <a:pt x="0" y="0"/>
                </a:lnTo>
                <a:close/>
              </a:path>
            </a:pathLst>
          </a:custGeom>
          <a:blipFill>
            <a:blip r:embed="rId10"/>
            <a:stretch>
              <a:fillRect/>
            </a:stretch>
          </a:blipFill>
        </p:spPr>
      </p:sp>
      <p:sp>
        <p:nvSpPr>
          <p:cNvPr id="8" name="TextBox 8"/>
          <p:cNvSpPr txBox="1"/>
          <p:nvPr/>
        </p:nvSpPr>
        <p:spPr>
          <a:xfrm>
            <a:off x="4155675" y="8044450"/>
            <a:ext cx="9938550" cy="615553"/>
          </a:xfrm>
          <a:prstGeom prst="rect">
            <a:avLst/>
          </a:prstGeom>
        </p:spPr>
        <p:txBody>
          <a:bodyPr lIns="0" tIns="0" rIns="0" bIns="0" rtlCol="0" anchor="t">
            <a:spAutoFit/>
          </a:bodyPr>
          <a:lstStyle/>
          <a:p>
            <a:pPr algn="ctr">
              <a:lnSpc>
                <a:spcPts val="2400"/>
              </a:lnSpc>
            </a:pPr>
            <a:r>
              <a:rPr lang="en-US" sz="2000" dirty="0">
                <a:solidFill>
                  <a:srgbClr val="FFFFFF"/>
                </a:solidFill>
                <a:latin typeface="Arial Black" panose="020B0A04020102020204" pitchFamily="34" charset="0"/>
              </a:rPr>
              <a:t>You can connect with me on :</a:t>
            </a:r>
          </a:p>
          <a:p>
            <a:pPr algn="ctr">
              <a:lnSpc>
                <a:spcPts val="2400"/>
              </a:lnSpc>
            </a:pPr>
            <a:endParaRPr lang="en-US" sz="2000" dirty="0">
              <a:solidFill>
                <a:srgbClr val="FFFFFF"/>
              </a:solidFill>
              <a:latin typeface="Arial Black" panose="020B0A040201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1643859" y="7314324"/>
            <a:ext cx="11144013"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Determining how many `kill_counts` were played by the player so far can help understand player progress and engagement.</a:t>
            </a:r>
          </a:p>
        </p:txBody>
      </p:sp>
      <p:sp>
        <p:nvSpPr>
          <p:cNvPr id="10" name="Freeform 10"/>
          <p:cNvSpPr/>
          <p:nvPr/>
        </p:nvSpPr>
        <p:spPr>
          <a:xfrm>
            <a:off x="12384009" y="4749045"/>
            <a:ext cx="4875291" cy="4509255"/>
          </a:xfrm>
          <a:custGeom>
            <a:avLst/>
            <a:gdLst/>
            <a:ahLst/>
            <a:cxnLst/>
            <a:rect l="l" t="t" r="r" b="b"/>
            <a:pathLst>
              <a:path w="4875291" h="4509255">
                <a:moveTo>
                  <a:pt x="0" y="0"/>
                </a:moveTo>
                <a:lnTo>
                  <a:pt x="4875291" y="0"/>
                </a:lnTo>
                <a:lnTo>
                  <a:pt x="4875291" y="4509255"/>
                </a:lnTo>
                <a:lnTo>
                  <a:pt x="0" y="4509255"/>
                </a:lnTo>
                <a:lnTo>
                  <a:pt x="0" y="0"/>
                </a:lnTo>
                <a:close/>
              </a:path>
            </a:pathLst>
          </a:custGeom>
          <a:blipFill>
            <a:blip r:embed="rId4"/>
            <a:stretch>
              <a:fillRect/>
            </a:stretch>
          </a:blipFill>
        </p:spPr>
      </p:sp>
      <p:graphicFrame>
        <p:nvGraphicFramePr>
          <p:cNvPr id="11" name="Table 11"/>
          <p:cNvGraphicFramePr>
            <a:graphicFrameLocks noGrp="1"/>
          </p:cNvGraphicFramePr>
          <p:nvPr/>
        </p:nvGraphicFramePr>
        <p:xfrm>
          <a:off x="8761234" y="2266950"/>
          <a:ext cx="4813632" cy="2556936"/>
        </p:xfrm>
        <a:graphic>
          <a:graphicData uri="http://schemas.openxmlformats.org/drawingml/2006/table">
            <a:tbl>
              <a:tblPr/>
              <a:tblGrid>
                <a:gridCol w="1604544">
                  <a:extLst>
                    <a:ext uri="{9D8B030D-6E8A-4147-A177-3AD203B41FA5}">
                      <a16:colId xmlns:a16="http://schemas.microsoft.com/office/drawing/2014/main" val="20000"/>
                    </a:ext>
                  </a:extLst>
                </a:gridCol>
                <a:gridCol w="1604544">
                  <a:extLst>
                    <a:ext uri="{9D8B030D-6E8A-4147-A177-3AD203B41FA5}">
                      <a16:colId xmlns:a16="http://schemas.microsoft.com/office/drawing/2014/main" val="20001"/>
                    </a:ext>
                  </a:extLst>
                </a:gridCol>
                <a:gridCol w="1604544">
                  <a:extLst>
                    <a:ext uri="{9D8B030D-6E8A-4147-A177-3AD203B41FA5}">
                      <a16:colId xmlns:a16="http://schemas.microsoft.com/office/drawing/2014/main" val="20002"/>
                    </a:ext>
                  </a:extLst>
                </a:gridCol>
              </a:tblGrid>
              <a:tr h="426156">
                <a:tc>
                  <a:txBody>
                    <a:bodyPr/>
                    <a:lstStyle/>
                    <a:p>
                      <a:pPr marL="0" lvl="0" indent="0" algn="ctr">
                        <a:lnSpc>
                          <a:spcPts val="1376"/>
                        </a:lnSpc>
                        <a:spcBef>
                          <a:spcPct val="0"/>
                        </a:spcBef>
                        <a:defRPr/>
                      </a:pPr>
                      <a:r>
                        <a:rPr lang="en-US" sz="983" u="none" strike="noStrike">
                          <a:solidFill>
                            <a:srgbClr val="00FF57"/>
                          </a:solidFill>
                          <a:latin typeface="Acid Bold"/>
                        </a:rPr>
                        <a:t>P_ID</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start_datetime</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total_kills_so_far</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0"/>
                  </a:ext>
                </a:extLst>
              </a:tr>
              <a:tr h="426156">
                <a:tc>
                  <a:txBody>
                    <a:bodyPr/>
                    <a:lstStyle/>
                    <a:p>
                      <a:pPr marL="0" lvl="0" indent="0" algn="ctr">
                        <a:lnSpc>
                          <a:spcPts val="1376"/>
                        </a:lnSpc>
                        <a:spcBef>
                          <a:spcPct val="0"/>
                        </a:spcBef>
                        <a:defRPr/>
                      </a:pPr>
                      <a:r>
                        <a:rPr lang="en-US" sz="983" u="none" strike="noStrike">
                          <a:solidFill>
                            <a:srgbClr val="00FF57"/>
                          </a:solidFill>
                          <a:latin typeface="Acid Bold"/>
                        </a:rPr>
                        <a:t>211</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12-10-2022 18.30</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50</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1"/>
                  </a:ext>
                </a:extLst>
              </a:tr>
              <a:tr h="426156">
                <a:tc>
                  <a:txBody>
                    <a:bodyPr/>
                    <a:lstStyle/>
                    <a:p>
                      <a:pPr marL="0" lvl="0" indent="0" algn="ctr">
                        <a:lnSpc>
                          <a:spcPts val="1376"/>
                        </a:lnSpc>
                        <a:spcBef>
                          <a:spcPct val="0"/>
                        </a:spcBef>
                        <a:defRPr/>
                      </a:pPr>
                      <a:r>
                        <a:rPr lang="en-US" sz="983" u="none" strike="noStrike">
                          <a:solidFill>
                            <a:srgbClr val="00FF57"/>
                          </a:solidFill>
                          <a:latin typeface="Acid Bold"/>
                        </a:rPr>
                        <a:t>211</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13-10-2022 5.36</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90</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2"/>
                  </a:ext>
                </a:extLst>
              </a:tr>
              <a:tr h="426156">
                <a:tc>
                  <a:txBody>
                    <a:bodyPr/>
                    <a:lstStyle/>
                    <a:p>
                      <a:pPr marL="0" lvl="0" indent="0" algn="ctr">
                        <a:lnSpc>
                          <a:spcPts val="1376"/>
                        </a:lnSpc>
                        <a:spcBef>
                          <a:spcPct val="0"/>
                        </a:spcBef>
                        <a:defRPr/>
                      </a:pPr>
                      <a:r>
                        <a:rPr lang="en-US" sz="983" u="none" strike="noStrike">
                          <a:solidFill>
                            <a:srgbClr val="00FF57"/>
                          </a:solidFill>
                          <a:latin typeface="Acid Bold"/>
                        </a:rPr>
                        <a:t>211</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15-10-2022 11.41</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90</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3"/>
                  </a:ext>
                </a:extLst>
              </a:tr>
              <a:tr h="426156">
                <a:tc>
                  <a:txBody>
                    <a:bodyPr/>
                    <a:lstStyle/>
                    <a:p>
                      <a:pPr marL="0" lvl="0" indent="0" algn="ctr">
                        <a:lnSpc>
                          <a:spcPts val="1376"/>
                        </a:lnSpc>
                        <a:spcBef>
                          <a:spcPct val="0"/>
                        </a:spcBef>
                        <a:defRPr/>
                      </a:pPr>
                      <a:r>
                        <a:rPr lang="en-US" sz="983" u="none" strike="noStrike">
                          <a:solidFill>
                            <a:srgbClr val="00FF57"/>
                          </a:solidFill>
                          <a:latin typeface="Acid Bold"/>
                        </a:rPr>
                        <a:t>211</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13-10-2022 22.30</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56</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4"/>
                  </a:ext>
                </a:extLst>
              </a:tr>
              <a:tr h="426156">
                <a:tc>
                  <a:txBody>
                    <a:bodyPr/>
                    <a:lstStyle/>
                    <a:p>
                      <a:pPr marL="0" lvl="0" indent="0" algn="ctr">
                        <a:lnSpc>
                          <a:spcPts val="1376"/>
                        </a:lnSpc>
                        <a:spcBef>
                          <a:spcPct val="0"/>
                        </a:spcBef>
                        <a:defRPr/>
                      </a:pPr>
                      <a:r>
                        <a:rPr lang="en-US" sz="983" u="none" strike="noStrike">
                          <a:solidFill>
                            <a:srgbClr val="00FF57"/>
                          </a:solidFill>
                          <a:latin typeface="Acid Bold"/>
                        </a:rPr>
                        <a:t>211</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14-10-2022 8.56</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tc>
                  <a:txBody>
                    <a:bodyPr/>
                    <a:lstStyle/>
                    <a:p>
                      <a:pPr marL="0" lvl="0" indent="0" algn="ctr">
                        <a:lnSpc>
                          <a:spcPts val="1376"/>
                        </a:lnSpc>
                        <a:spcBef>
                          <a:spcPct val="0"/>
                        </a:spcBef>
                        <a:defRPr/>
                      </a:pPr>
                      <a:r>
                        <a:rPr lang="en-US" sz="983" u="none" strike="noStrike">
                          <a:solidFill>
                            <a:srgbClr val="00FF57"/>
                          </a:solidFill>
                          <a:latin typeface="Acid Bold"/>
                        </a:rPr>
                        <a:t>45</a:t>
                      </a:r>
                      <a:endParaRPr lang="en-US" sz="1100"/>
                    </a:p>
                  </a:txBody>
                  <a:tcPr marL="114300" marR="114300" marT="114300" marB="114300" anchor="ctr">
                    <a:lnL w="16933" cap="flat" cmpd="sng" algn="ctr">
                      <a:solidFill>
                        <a:srgbClr val="FF00E5"/>
                      </a:solidFill>
                      <a:prstDash val="solid"/>
                      <a:round/>
                      <a:headEnd type="none" w="med" len="med"/>
                      <a:tailEnd type="none" w="med" len="med"/>
                    </a:lnL>
                    <a:lnR w="16933" cap="flat" cmpd="sng" algn="ctr">
                      <a:solidFill>
                        <a:srgbClr val="FF00E5"/>
                      </a:solidFill>
                      <a:prstDash val="solid"/>
                      <a:round/>
                      <a:headEnd type="none" w="med" len="med"/>
                      <a:tailEnd type="none" w="med" len="med"/>
                    </a:lnR>
                    <a:lnT w="16933" cap="flat" cmpd="sng" algn="ctr">
                      <a:solidFill>
                        <a:srgbClr val="FF00E5"/>
                      </a:solidFill>
                      <a:prstDash val="solid"/>
                      <a:round/>
                      <a:headEnd type="none" w="med" len="med"/>
                      <a:tailEnd type="none" w="med" len="med"/>
                    </a:lnT>
                    <a:lnB w="16933"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TextBox 12"/>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11  </a:t>
            </a:r>
          </a:p>
        </p:txBody>
      </p:sp>
      <p:sp>
        <p:nvSpPr>
          <p:cNvPr id="13" name="TextBox 13"/>
          <p:cNvSpPr txBox="1"/>
          <p:nvPr/>
        </p:nvSpPr>
        <p:spPr>
          <a:xfrm>
            <a:off x="2517182" y="1066800"/>
            <a:ext cx="15225150" cy="1000006"/>
          </a:xfrm>
          <a:prstGeom prst="rect">
            <a:avLst/>
          </a:prstGeom>
        </p:spPr>
        <p:txBody>
          <a:bodyPr lIns="0" tIns="0" rIns="0" bIns="0" rtlCol="0" anchor="t">
            <a:spAutoFit/>
          </a:bodyPr>
          <a:lstStyle/>
          <a:p>
            <a:pPr>
              <a:lnSpc>
                <a:spcPts val="3960"/>
              </a:lnSpc>
            </a:pPr>
            <a:r>
              <a:rPr lang="en-US" sz="3300">
                <a:solidFill>
                  <a:srgbClr val="FFFFFF"/>
                </a:solidFill>
                <a:latin typeface="Squada One"/>
              </a:rPr>
              <a:t>For each player and date, determine how many `kill_counts` were played by the player so far.</a:t>
            </a:r>
          </a:p>
          <a:p>
            <a:pPr algn="l">
              <a:lnSpc>
                <a:spcPts val="3960"/>
              </a:lnSpc>
            </a:pPr>
            <a:r>
              <a:rPr lang="en-US" sz="3300">
                <a:solidFill>
                  <a:srgbClr val="FFFFFF"/>
                </a:solidFill>
                <a:latin typeface="Squada One"/>
              </a:rPr>
              <a:t>b) Without window functions</a:t>
            </a:r>
          </a:p>
        </p:txBody>
      </p:sp>
      <p:sp>
        <p:nvSpPr>
          <p:cNvPr id="14" name="TextBox 14"/>
          <p:cNvSpPr txBox="1"/>
          <p:nvPr/>
        </p:nvSpPr>
        <p:spPr>
          <a:xfrm>
            <a:off x="1287673" y="2791004"/>
            <a:ext cx="7473561" cy="4151719"/>
          </a:xfrm>
          <a:prstGeom prst="rect">
            <a:avLst/>
          </a:prstGeom>
        </p:spPr>
        <p:txBody>
          <a:bodyPr lIns="0" tIns="0" rIns="0" bIns="0" rtlCol="0" anchor="t">
            <a:spAutoFit/>
          </a:bodyPr>
          <a:lstStyle/>
          <a:p>
            <a:pPr>
              <a:lnSpc>
                <a:spcPts val="3648"/>
              </a:lnSpc>
            </a:pPr>
            <a:r>
              <a:rPr lang="en-US" sz="3040">
                <a:solidFill>
                  <a:srgbClr val="00FF57"/>
                </a:solidFill>
                <a:latin typeface="Squada One"/>
              </a:rPr>
              <a:t>SELECT </a:t>
            </a:r>
          </a:p>
          <a:p>
            <a:pPr>
              <a:lnSpc>
                <a:spcPts val="3648"/>
              </a:lnSpc>
            </a:pPr>
            <a:r>
              <a:rPr lang="en-US" sz="3040">
                <a:solidFill>
                  <a:srgbClr val="00FF57"/>
                </a:solidFill>
                <a:latin typeface="Squada One"/>
              </a:rPr>
              <a:t>    ld1.P_ID, ld1.start_datetime,</a:t>
            </a:r>
          </a:p>
          <a:p>
            <a:pPr>
              <a:lnSpc>
                <a:spcPts val="3648"/>
              </a:lnSpc>
            </a:pPr>
            <a:r>
              <a:rPr lang="en-US" sz="3040">
                <a:solidFill>
                  <a:srgbClr val="00FF57"/>
                </a:solidFill>
                <a:latin typeface="Squada One"/>
              </a:rPr>
              <a:t>    SUM(ld1.Kill_Count) AS total_kills_so_far</a:t>
            </a:r>
          </a:p>
          <a:p>
            <a:pPr>
              <a:lnSpc>
                <a:spcPts val="3648"/>
              </a:lnSpc>
            </a:pPr>
            <a:r>
              <a:rPr lang="en-US" sz="3040">
                <a:solidFill>
                  <a:srgbClr val="00FF57"/>
                </a:solidFill>
                <a:latin typeface="Squada One"/>
              </a:rPr>
              <a:t>FROM</a:t>
            </a:r>
          </a:p>
          <a:p>
            <a:pPr>
              <a:lnSpc>
                <a:spcPts val="3648"/>
              </a:lnSpc>
            </a:pPr>
            <a:r>
              <a:rPr lang="en-US" sz="3040">
                <a:solidFill>
                  <a:srgbClr val="00FF57"/>
                </a:solidFill>
                <a:latin typeface="Squada One"/>
              </a:rPr>
              <a:t>    ld ld1</a:t>
            </a:r>
          </a:p>
          <a:p>
            <a:pPr>
              <a:lnSpc>
                <a:spcPts val="3648"/>
              </a:lnSpc>
            </a:pPr>
            <a:r>
              <a:rPr lang="en-US" sz="3040">
                <a:solidFill>
                  <a:srgbClr val="00FF57"/>
                </a:solidFill>
                <a:latin typeface="Squada One"/>
              </a:rPr>
              <a:t>        JOIN</a:t>
            </a:r>
          </a:p>
          <a:p>
            <a:pPr>
              <a:lnSpc>
                <a:spcPts val="3648"/>
              </a:lnSpc>
            </a:pPr>
            <a:r>
              <a:rPr lang="en-US" sz="3040">
                <a:solidFill>
                  <a:srgbClr val="00FF57"/>
                </a:solidFill>
                <a:latin typeface="Squada One"/>
              </a:rPr>
              <a:t>    ld ld2 ON ld1.P_ID = ld2.P_ID</a:t>
            </a:r>
          </a:p>
          <a:p>
            <a:pPr>
              <a:lnSpc>
                <a:spcPts val="3648"/>
              </a:lnSpc>
            </a:pPr>
            <a:r>
              <a:rPr lang="en-US" sz="3040">
                <a:solidFill>
                  <a:srgbClr val="00FF57"/>
                </a:solidFill>
                <a:latin typeface="Squada One"/>
              </a:rPr>
              <a:t>        AND ld1.start_datetime &gt;= ld2.start_datetime</a:t>
            </a:r>
          </a:p>
          <a:p>
            <a:pPr algn="l">
              <a:lnSpc>
                <a:spcPts val="3648"/>
              </a:lnSpc>
            </a:pPr>
            <a:r>
              <a:rPr lang="en-US" sz="3040">
                <a:solidFill>
                  <a:srgbClr val="00FF57"/>
                </a:solidFill>
                <a:latin typeface="Squada One"/>
              </a:rPr>
              <a:t>GROUP BY ld1.P_ID , ld1.start_datetime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1472409" y="7541489"/>
            <a:ext cx="13928724" cy="1695331"/>
          </a:xfrm>
          <a:prstGeom prst="rect">
            <a:avLst/>
          </a:prstGeom>
        </p:spPr>
        <p:txBody>
          <a:bodyPr lIns="0" tIns="0" rIns="0" bIns="0" rtlCol="0" anchor="t">
            <a:spAutoFit/>
          </a:bodyPr>
          <a:lstStyle/>
          <a:p>
            <a:pPr>
              <a:lnSpc>
                <a:spcPts val="3335"/>
              </a:lnSpc>
            </a:pPr>
            <a:endParaRPr/>
          </a:p>
          <a:p>
            <a:pPr>
              <a:lnSpc>
                <a:spcPts val="3335"/>
              </a:lnSpc>
            </a:pPr>
            <a:r>
              <a:rPr lang="en-US" sz="2779">
                <a:solidFill>
                  <a:srgbClr val="00E8FF"/>
                </a:solidFill>
                <a:latin typeface="Squada One"/>
              </a:rPr>
              <a:t>Significance: Finding the cumulative sum of stages crossed over `start_datetime` for each `P_ID`, excluding the most recent `start_datetime`, can provide insights into player progress over time.</a:t>
            </a:r>
          </a:p>
          <a:p>
            <a:pPr algn="l">
              <a:lnSpc>
                <a:spcPts val="3335"/>
              </a:lnSpc>
            </a:pPr>
            <a:endParaRPr lang="en-US" sz="2779">
              <a:solidFill>
                <a:srgbClr val="00E8FF"/>
              </a:solidFill>
              <a:latin typeface="Squada One"/>
            </a:endParaRPr>
          </a:p>
        </p:txBody>
      </p:sp>
      <p:sp>
        <p:nvSpPr>
          <p:cNvPr id="10" name="Freeform 10"/>
          <p:cNvSpPr/>
          <p:nvPr/>
        </p:nvSpPr>
        <p:spPr>
          <a:xfrm>
            <a:off x="12876763" y="4536892"/>
            <a:ext cx="5411237" cy="6047294"/>
          </a:xfrm>
          <a:custGeom>
            <a:avLst/>
            <a:gdLst/>
            <a:ahLst/>
            <a:cxnLst/>
            <a:rect l="l" t="t" r="r" b="b"/>
            <a:pathLst>
              <a:path w="5411237" h="6047294">
                <a:moveTo>
                  <a:pt x="0" y="0"/>
                </a:moveTo>
                <a:lnTo>
                  <a:pt x="5411237" y="0"/>
                </a:lnTo>
                <a:lnTo>
                  <a:pt x="5411237" y="6047295"/>
                </a:lnTo>
                <a:lnTo>
                  <a:pt x="0" y="6047295"/>
                </a:lnTo>
                <a:lnTo>
                  <a:pt x="0" y="0"/>
                </a:lnTo>
                <a:close/>
              </a:path>
            </a:pathLst>
          </a:custGeom>
          <a:blipFill>
            <a:blip r:embed="rId4"/>
            <a:stretch>
              <a:fillRect/>
            </a:stretch>
          </a:blipFill>
        </p:spPr>
      </p:sp>
      <p:graphicFrame>
        <p:nvGraphicFramePr>
          <p:cNvPr id="11" name="Table 11"/>
          <p:cNvGraphicFramePr>
            <a:graphicFrameLocks noGrp="1"/>
          </p:cNvGraphicFramePr>
          <p:nvPr/>
        </p:nvGraphicFramePr>
        <p:xfrm>
          <a:off x="9411813" y="2143006"/>
          <a:ext cx="7745936" cy="3219450"/>
        </p:xfrm>
        <a:graphic>
          <a:graphicData uri="http://schemas.openxmlformats.org/drawingml/2006/table">
            <a:tbl>
              <a:tblPr/>
              <a:tblGrid>
                <a:gridCol w="1936484">
                  <a:extLst>
                    <a:ext uri="{9D8B030D-6E8A-4147-A177-3AD203B41FA5}">
                      <a16:colId xmlns:a16="http://schemas.microsoft.com/office/drawing/2014/main" val="20000"/>
                    </a:ext>
                  </a:extLst>
                </a:gridCol>
                <a:gridCol w="1936484">
                  <a:extLst>
                    <a:ext uri="{9D8B030D-6E8A-4147-A177-3AD203B41FA5}">
                      <a16:colId xmlns:a16="http://schemas.microsoft.com/office/drawing/2014/main" val="20001"/>
                    </a:ext>
                  </a:extLst>
                </a:gridCol>
                <a:gridCol w="1936484">
                  <a:extLst>
                    <a:ext uri="{9D8B030D-6E8A-4147-A177-3AD203B41FA5}">
                      <a16:colId xmlns:a16="http://schemas.microsoft.com/office/drawing/2014/main" val="20002"/>
                    </a:ext>
                  </a:extLst>
                </a:gridCol>
                <a:gridCol w="1936484">
                  <a:extLst>
                    <a:ext uri="{9D8B030D-6E8A-4147-A177-3AD203B41FA5}">
                      <a16:colId xmlns:a16="http://schemas.microsoft.com/office/drawing/2014/main" val="20003"/>
                    </a:ext>
                  </a:extLst>
                </a:gridCol>
              </a:tblGrid>
              <a:tr h="536575">
                <a:tc>
                  <a:txBody>
                    <a:bodyPr/>
                    <a:lstStyle/>
                    <a:p>
                      <a:pPr marL="0" lvl="0" indent="0" algn="ctr">
                        <a:lnSpc>
                          <a:spcPts val="1959"/>
                        </a:lnSpc>
                        <a:spcBef>
                          <a:spcPct val="0"/>
                        </a:spcBef>
                        <a:defRPr/>
                      </a:pPr>
                      <a:r>
                        <a:rPr lang="en-US" sz="1399" u="none" strike="noStrike">
                          <a:solidFill>
                            <a:srgbClr val="00FF57"/>
                          </a:solidFill>
                          <a:latin typeface="Acid Bold"/>
                        </a:rPr>
                        <a:t>P_ID</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57"/>
                          </a:solidFill>
                          <a:latin typeface="Acid Bold"/>
                        </a:rPr>
                        <a:t>start_datetime</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57"/>
                          </a:solidFill>
                          <a:latin typeface="Acid Bold"/>
                        </a:rPr>
                        <a:t>Stages_crossed</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57"/>
                          </a:solidFill>
                          <a:latin typeface="Acid Bold"/>
                        </a:rPr>
                        <a:t>cumulative_sum</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0"/>
                  </a:ext>
                </a:extLst>
              </a:tr>
              <a:tr h="536575">
                <a:tc>
                  <a:txBody>
                    <a:bodyPr/>
                    <a:lstStyle/>
                    <a:p>
                      <a:pPr marL="0" lvl="0" indent="0" algn="ctr">
                        <a:lnSpc>
                          <a:spcPts val="1959"/>
                        </a:lnSpc>
                        <a:spcBef>
                          <a:spcPct val="0"/>
                        </a:spcBef>
                        <a:defRPr/>
                      </a:pPr>
                      <a:r>
                        <a:rPr lang="en-US" sz="1399" u="none" strike="noStrike">
                          <a:solidFill>
                            <a:srgbClr val="00FFF7"/>
                          </a:solidFill>
                          <a:latin typeface="Acid Bold"/>
                        </a:rPr>
                        <a:t>211</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12-10-2022 13.23</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4</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NULL</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1"/>
                  </a:ext>
                </a:extLst>
              </a:tr>
              <a:tr h="536575">
                <a:tc>
                  <a:txBody>
                    <a:bodyPr/>
                    <a:lstStyle/>
                    <a:p>
                      <a:pPr marL="0" lvl="0" indent="0" algn="ctr">
                        <a:lnSpc>
                          <a:spcPts val="1959"/>
                        </a:lnSpc>
                        <a:spcBef>
                          <a:spcPct val="0"/>
                        </a:spcBef>
                        <a:defRPr/>
                      </a:pPr>
                      <a:r>
                        <a:rPr lang="en-US" sz="1399" u="none" strike="noStrike">
                          <a:solidFill>
                            <a:srgbClr val="00FFF7"/>
                          </a:solidFill>
                          <a:latin typeface="Acid Bold"/>
                        </a:rPr>
                        <a:t>211</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12-10-2022 18.30</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5</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4</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2"/>
                  </a:ext>
                </a:extLst>
              </a:tr>
              <a:tr h="536575">
                <a:tc>
                  <a:txBody>
                    <a:bodyPr/>
                    <a:lstStyle/>
                    <a:p>
                      <a:pPr marL="0" lvl="0" indent="0" algn="ctr">
                        <a:lnSpc>
                          <a:spcPts val="1959"/>
                        </a:lnSpc>
                        <a:spcBef>
                          <a:spcPct val="0"/>
                        </a:spcBef>
                        <a:defRPr/>
                      </a:pPr>
                      <a:r>
                        <a:rPr lang="en-US" sz="1399" u="none" strike="noStrike">
                          <a:solidFill>
                            <a:srgbClr val="00FFF7"/>
                          </a:solidFill>
                          <a:latin typeface="Acid Bold"/>
                        </a:rPr>
                        <a:t>211</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13-10-2022 5.36</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5</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9</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3"/>
                  </a:ext>
                </a:extLst>
              </a:tr>
              <a:tr h="536575">
                <a:tc>
                  <a:txBody>
                    <a:bodyPr/>
                    <a:lstStyle/>
                    <a:p>
                      <a:pPr marL="0" lvl="0" indent="0" algn="ctr">
                        <a:lnSpc>
                          <a:spcPts val="1959"/>
                        </a:lnSpc>
                        <a:spcBef>
                          <a:spcPct val="0"/>
                        </a:spcBef>
                        <a:defRPr/>
                      </a:pPr>
                      <a:r>
                        <a:rPr lang="en-US" sz="1399" u="none" strike="noStrike">
                          <a:solidFill>
                            <a:srgbClr val="00FFF7"/>
                          </a:solidFill>
                          <a:latin typeface="Acid Bold"/>
                        </a:rPr>
                        <a:t>211</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13-10-2022 22.30</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5</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14</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4"/>
                  </a:ext>
                </a:extLst>
              </a:tr>
              <a:tr h="536575">
                <a:tc>
                  <a:txBody>
                    <a:bodyPr/>
                    <a:lstStyle/>
                    <a:p>
                      <a:pPr marL="0" lvl="0" indent="0" algn="ctr">
                        <a:lnSpc>
                          <a:spcPts val="1959"/>
                        </a:lnSpc>
                        <a:spcBef>
                          <a:spcPct val="0"/>
                        </a:spcBef>
                        <a:defRPr/>
                      </a:pPr>
                      <a:r>
                        <a:rPr lang="en-US" sz="1399" u="none" strike="noStrike">
                          <a:solidFill>
                            <a:srgbClr val="00FFF7"/>
                          </a:solidFill>
                          <a:latin typeface="Acid Bold"/>
                        </a:rPr>
                        <a:t>211</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14-10-2022 8.56</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7</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F7"/>
                          </a:solidFill>
                          <a:latin typeface="Acid Bold"/>
                        </a:rPr>
                        <a:t>19</a:t>
                      </a:r>
                      <a:endParaRPr lang="en-US" sz="1100"/>
                    </a:p>
                  </a:txBody>
                  <a:tcPr marL="95250" marR="95250" marT="95250" marB="95250" anchor="ctr">
                    <a:lnL w="19050" cap="flat" cmpd="sng" algn="ctr">
                      <a:solidFill>
                        <a:srgbClr val="C4FF00"/>
                      </a:solidFill>
                      <a:prstDash val="solid"/>
                      <a:round/>
                      <a:headEnd type="none" w="med" len="med"/>
                      <a:tailEnd type="none" w="med" len="med"/>
                    </a:lnL>
                    <a:lnR w="19050" cap="flat" cmpd="sng" algn="ctr">
                      <a:solidFill>
                        <a:srgbClr val="C4FF00"/>
                      </a:solidFill>
                      <a:prstDash val="solid"/>
                      <a:round/>
                      <a:headEnd type="none" w="med" len="med"/>
                      <a:tailEnd type="none" w="med" len="med"/>
                    </a:lnR>
                    <a:lnT w="19050" cap="flat" cmpd="sng" algn="ctr">
                      <a:solidFill>
                        <a:srgbClr val="C4FF00"/>
                      </a:solidFill>
                      <a:prstDash val="solid"/>
                      <a:round/>
                      <a:headEnd type="none" w="med" len="med"/>
                      <a:tailEnd type="none" w="med" len="med"/>
                    </a:lnT>
                    <a:lnB w="190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TextBox 12"/>
          <p:cNvSpPr txBox="1"/>
          <p:nvPr/>
        </p:nvSpPr>
        <p:spPr>
          <a:xfrm>
            <a:off x="1708462" y="2612680"/>
            <a:ext cx="7045406" cy="4213887"/>
          </a:xfrm>
          <a:prstGeom prst="rect">
            <a:avLst/>
          </a:prstGeom>
        </p:spPr>
        <p:txBody>
          <a:bodyPr lIns="0" tIns="0" rIns="0" bIns="0" rtlCol="0" anchor="t">
            <a:spAutoFit/>
          </a:bodyPr>
          <a:lstStyle/>
          <a:p>
            <a:pPr>
              <a:lnSpc>
                <a:spcPts val="3023"/>
              </a:lnSpc>
            </a:pPr>
            <a:r>
              <a:rPr lang="en-US" sz="2519">
                <a:solidFill>
                  <a:srgbClr val="00FF57"/>
                </a:solidFill>
                <a:latin typeface="Squada One"/>
              </a:rPr>
              <a:t>SELECT</a:t>
            </a:r>
          </a:p>
          <a:p>
            <a:pPr>
              <a:lnSpc>
                <a:spcPts val="3023"/>
              </a:lnSpc>
            </a:pPr>
            <a:r>
              <a:rPr lang="en-US" sz="2519">
                <a:solidFill>
                  <a:srgbClr val="00FF57"/>
                </a:solidFill>
                <a:latin typeface="Squada One"/>
              </a:rPr>
              <a:t>    ld.P_ID,</a:t>
            </a:r>
          </a:p>
          <a:p>
            <a:pPr>
              <a:lnSpc>
                <a:spcPts val="3023"/>
              </a:lnSpc>
            </a:pPr>
            <a:r>
              <a:rPr lang="en-US" sz="2519">
                <a:solidFill>
                  <a:srgbClr val="00FF57"/>
                </a:solidFill>
                <a:latin typeface="Squada One"/>
              </a:rPr>
              <a:t>    ld.start_datetime,</a:t>
            </a:r>
          </a:p>
          <a:p>
            <a:pPr>
              <a:lnSpc>
                <a:spcPts val="3023"/>
              </a:lnSpc>
            </a:pPr>
            <a:r>
              <a:rPr lang="en-US" sz="2519">
                <a:solidFill>
                  <a:srgbClr val="00FF57"/>
                </a:solidFill>
                <a:latin typeface="Squada One"/>
              </a:rPr>
              <a:t>    ld.Stages_crossed,</a:t>
            </a:r>
          </a:p>
          <a:p>
            <a:pPr>
              <a:lnSpc>
                <a:spcPts val="3023"/>
              </a:lnSpc>
            </a:pPr>
            <a:r>
              <a:rPr lang="en-US" sz="2519">
                <a:solidFill>
                  <a:srgbClr val="00FF57"/>
                </a:solidFill>
                <a:latin typeface="Squada One"/>
              </a:rPr>
              <a:t>    SUM(ld.Stages_crossed) OVER (</a:t>
            </a:r>
          </a:p>
          <a:p>
            <a:pPr>
              <a:lnSpc>
                <a:spcPts val="3023"/>
              </a:lnSpc>
            </a:pPr>
            <a:r>
              <a:rPr lang="en-US" sz="2519">
                <a:solidFill>
                  <a:srgbClr val="00FF57"/>
                </a:solidFill>
                <a:latin typeface="Squada One"/>
              </a:rPr>
              <a:t>        PARTITION BY ld.p_id</a:t>
            </a:r>
          </a:p>
          <a:p>
            <a:pPr>
              <a:lnSpc>
                <a:spcPts val="3023"/>
              </a:lnSpc>
            </a:pPr>
            <a:r>
              <a:rPr lang="en-US" sz="2519">
                <a:solidFill>
                  <a:srgbClr val="00FF57"/>
                </a:solidFill>
                <a:latin typeface="Squada One"/>
              </a:rPr>
              <a:t>        ORDER BY ld.start_datetime</a:t>
            </a:r>
          </a:p>
          <a:p>
            <a:pPr>
              <a:lnSpc>
                <a:spcPts val="3023"/>
              </a:lnSpc>
            </a:pPr>
            <a:r>
              <a:rPr lang="en-US" sz="2519">
                <a:solidFill>
                  <a:srgbClr val="00FF57"/>
                </a:solidFill>
                <a:latin typeface="Squada One"/>
              </a:rPr>
              <a:t>        ROWS BETWEEN UNBOUNDED PRECEDING AND 1 PRECEDING</a:t>
            </a:r>
          </a:p>
          <a:p>
            <a:pPr>
              <a:lnSpc>
                <a:spcPts val="3023"/>
              </a:lnSpc>
            </a:pPr>
            <a:r>
              <a:rPr lang="en-US" sz="2519">
                <a:solidFill>
                  <a:srgbClr val="00FF57"/>
                </a:solidFill>
                <a:latin typeface="Squada One"/>
              </a:rPr>
              <a:t>    ) AS cumulative_sum</a:t>
            </a:r>
          </a:p>
          <a:p>
            <a:pPr>
              <a:lnSpc>
                <a:spcPts val="3023"/>
              </a:lnSpc>
            </a:pPr>
            <a:r>
              <a:rPr lang="en-US" sz="2519">
                <a:solidFill>
                  <a:srgbClr val="00FF57"/>
                </a:solidFill>
                <a:latin typeface="Squada One"/>
              </a:rPr>
              <a:t>FROM</a:t>
            </a:r>
          </a:p>
          <a:p>
            <a:pPr algn="l">
              <a:lnSpc>
                <a:spcPts val="3023"/>
              </a:lnSpc>
            </a:pPr>
            <a:r>
              <a:rPr lang="en-US" sz="2519">
                <a:solidFill>
                  <a:srgbClr val="00FF57"/>
                </a:solidFill>
                <a:latin typeface="Squada One"/>
              </a:rPr>
              <a:t>    ld;</a:t>
            </a:r>
          </a:p>
        </p:txBody>
      </p:sp>
      <p:sp>
        <p:nvSpPr>
          <p:cNvPr id="13" name="TextBox 13"/>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12  </a:t>
            </a:r>
          </a:p>
        </p:txBody>
      </p:sp>
      <p:sp>
        <p:nvSpPr>
          <p:cNvPr id="14" name="TextBox 14"/>
          <p:cNvSpPr txBox="1"/>
          <p:nvPr/>
        </p:nvSpPr>
        <p:spPr>
          <a:xfrm>
            <a:off x="2930858" y="1143000"/>
            <a:ext cx="14715430" cy="1000006"/>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the cumulative sum of stages crossed over `start_datetime` for each `P_ID`, excluding the most recent `start_datetime`.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787872" y="2102040"/>
            <a:ext cx="4471428" cy="7156260"/>
          </a:xfrm>
          <a:custGeom>
            <a:avLst/>
            <a:gdLst/>
            <a:ahLst/>
            <a:cxnLst/>
            <a:rect l="l" t="t" r="r" b="b"/>
            <a:pathLst>
              <a:path w="4471428" h="7156260">
                <a:moveTo>
                  <a:pt x="0" y="0"/>
                </a:moveTo>
                <a:lnTo>
                  <a:pt x="4471428" y="0"/>
                </a:lnTo>
                <a:lnTo>
                  <a:pt x="4471428" y="7156260"/>
                </a:lnTo>
                <a:lnTo>
                  <a:pt x="0" y="7156260"/>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10668109" y="2102040"/>
          <a:ext cx="4923388" cy="3219450"/>
        </p:xfrm>
        <a:graphic>
          <a:graphicData uri="http://schemas.openxmlformats.org/drawingml/2006/table">
            <a:tbl>
              <a:tblPr/>
              <a:tblGrid>
                <a:gridCol w="1230847">
                  <a:extLst>
                    <a:ext uri="{9D8B030D-6E8A-4147-A177-3AD203B41FA5}">
                      <a16:colId xmlns:a16="http://schemas.microsoft.com/office/drawing/2014/main" val="20000"/>
                    </a:ext>
                  </a:extLst>
                </a:gridCol>
                <a:gridCol w="1230847">
                  <a:extLst>
                    <a:ext uri="{9D8B030D-6E8A-4147-A177-3AD203B41FA5}">
                      <a16:colId xmlns:a16="http://schemas.microsoft.com/office/drawing/2014/main" val="20001"/>
                    </a:ext>
                  </a:extLst>
                </a:gridCol>
                <a:gridCol w="1230847">
                  <a:extLst>
                    <a:ext uri="{9D8B030D-6E8A-4147-A177-3AD203B41FA5}">
                      <a16:colId xmlns:a16="http://schemas.microsoft.com/office/drawing/2014/main" val="20002"/>
                    </a:ext>
                  </a:extLst>
                </a:gridCol>
                <a:gridCol w="1230847">
                  <a:extLst>
                    <a:ext uri="{9D8B030D-6E8A-4147-A177-3AD203B41FA5}">
                      <a16:colId xmlns:a16="http://schemas.microsoft.com/office/drawing/2014/main" val="20003"/>
                    </a:ext>
                  </a:extLst>
                </a:gridCol>
              </a:tblGrid>
              <a:tr h="536575">
                <a:tc>
                  <a:txBody>
                    <a:bodyPr/>
                    <a:lstStyle/>
                    <a:p>
                      <a:pPr marL="0" lvl="0" indent="0" algn="ctr">
                        <a:lnSpc>
                          <a:spcPts val="1959"/>
                        </a:lnSpc>
                        <a:spcBef>
                          <a:spcPct val="0"/>
                        </a:spcBef>
                        <a:defRPr/>
                      </a:pPr>
                      <a:r>
                        <a:rPr lang="en-US" sz="1399" u="none" strike="noStrike">
                          <a:solidFill>
                            <a:srgbClr val="00FF57"/>
                          </a:solidFill>
                          <a:latin typeface="Acid Bold"/>
                        </a:rPr>
                        <a:t>dev_id</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57"/>
                          </a:solidFill>
                          <a:latin typeface="Acid Bold"/>
                        </a:rPr>
                        <a:t>p_id</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57"/>
                          </a:solidFill>
                          <a:latin typeface="Acid Bold"/>
                        </a:rPr>
                        <a:t>total</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00FF57"/>
                          </a:solidFill>
                          <a:latin typeface="Acid Bold"/>
                        </a:rPr>
                        <a:t>rn</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0"/>
                  </a:ext>
                </a:extLst>
              </a:tr>
              <a:tr h="536575">
                <a:tc>
                  <a:txBody>
                    <a:bodyPr/>
                    <a:lstStyle/>
                    <a:p>
                      <a:pPr marL="0" lvl="0" indent="0" algn="ctr">
                        <a:lnSpc>
                          <a:spcPts val="1959"/>
                        </a:lnSpc>
                        <a:spcBef>
                          <a:spcPct val="0"/>
                        </a:spcBef>
                        <a:defRPr/>
                      </a:pPr>
                      <a:r>
                        <a:rPr lang="en-US" sz="1399" u="none" strike="noStrike">
                          <a:solidFill>
                            <a:srgbClr val="FF00E5"/>
                          </a:solidFill>
                          <a:latin typeface="Acid Bold"/>
                        </a:rPr>
                        <a:t>bd_013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224</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9870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1</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1"/>
                  </a:ext>
                </a:extLst>
              </a:tr>
              <a:tr h="536575">
                <a:tc>
                  <a:txBody>
                    <a:bodyPr/>
                    <a:lstStyle/>
                    <a:p>
                      <a:pPr marL="0" lvl="0" indent="0" algn="ctr">
                        <a:lnSpc>
                          <a:spcPts val="1959"/>
                        </a:lnSpc>
                        <a:spcBef>
                          <a:spcPct val="0"/>
                        </a:spcBef>
                        <a:defRPr/>
                      </a:pPr>
                      <a:r>
                        <a:rPr lang="en-US" sz="1399" u="none" strike="noStrike">
                          <a:solidFill>
                            <a:srgbClr val="FF00E5"/>
                          </a:solidFill>
                          <a:latin typeface="Acid Bold"/>
                        </a:rPr>
                        <a:t>bd_013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310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3370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2</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2"/>
                  </a:ext>
                </a:extLst>
              </a:tr>
              <a:tr h="536575">
                <a:tc>
                  <a:txBody>
                    <a:bodyPr/>
                    <a:lstStyle/>
                    <a:p>
                      <a:pPr marL="0" lvl="0" indent="0" algn="ctr">
                        <a:lnSpc>
                          <a:spcPts val="1959"/>
                        </a:lnSpc>
                        <a:spcBef>
                          <a:spcPct val="0"/>
                        </a:spcBef>
                        <a:defRPr/>
                      </a:pPr>
                      <a:r>
                        <a:rPr lang="en-US" sz="1399" u="none" strike="noStrike">
                          <a:solidFill>
                            <a:srgbClr val="FF00E5"/>
                          </a:solidFill>
                          <a:latin typeface="Acid Bold"/>
                        </a:rPr>
                        <a:t>bd_013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211</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3200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3"/>
                  </a:ext>
                </a:extLst>
              </a:tr>
              <a:tr h="536575">
                <a:tc>
                  <a:txBody>
                    <a:bodyPr/>
                    <a:lstStyle/>
                    <a:p>
                      <a:pPr marL="0" lvl="0" indent="0" algn="ctr">
                        <a:lnSpc>
                          <a:spcPts val="1959"/>
                        </a:lnSpc>
                        <a:spcBef>
                          <a:spcPct val="0"/>
                        </a:spcBef>
                        <a:defRPr/>
                      </a:pPr>
                      <a:r>
                        <a:rPr lang="en-US" sz="1399" u="none" strike="noStrike">
                          <a:solidFill>
                            <a:srgbClr val="FF00E5"/>
                          </a:solidFill>
                          <a:latin typeface="Acid Bold"/>
                        </a:rPr>
                        <a:t>bd_015</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310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5300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1</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4"/>
                  </a:ext>
                </a:extLst>
              </a:tr>
              <a:tr h="536575">
                <a:tc>
                  <a:txBody>
                    <a:bodyPr/>
                    <a:lstStyle/>
                    <a:p>
                      <a:pPr marL="0" lvl="0" indent="0" algn="ctr">
                        <a:lnSpc>
                          <a:spcPts val="1959"/>
                        </a:lnSpc>
                        <a:spcBef>
                          <a:spcPct val="0"/>
                        </a:spcBef>
                        <a:defRPr/>
                      </a:pPr>
                      <a:r>
                        <a:rPr lang="en-US" sz="1399" u="none" strike="noStrike">
                          <a:solidFill>
                            <a:srgbClr val="FF00E5"/>
                          </a:solidFill>
                          <a:latin typeface="Acid Bold"/>
                        </a:rPr>
                        <a:t>bd_015</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683</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3200</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tc>
                  <a:txBody>
                    <a:bodyPr/>
                    <a:lstStyle/>
                    <a:p>
                      <a:pPr marL="0" lvl="0" indent="0" algn="ctr">
                        <a:lnSpc>
                          <a:spcPts val="1959"/>
                        </a:lnSpc>
                        <a:spcBef>
                          <a:spcPct val="0"/>
                        </a:spcBef>
                        <a:defRPr/>
                      </a:pPr>
                      <a:r>
                        <a:rPr lang="en-US" sz="1399" u="none" strike="noStrike">
                          <a:solidFill>
                            <a:srgbClr val="FF00E5"/>
                          </a:solidFill>
                          <a:latin typeface="Acid Bold"/>
                        </a:rPr>
                        <a:t>2</a:t>
                      </a:r>
                      <a:endParaRPr lang="en-US" sz="1100"/>
                    </a:p>
                  </a:txBody>
                  <a:tcPr marL="95250" marR="95250" marT="95250" marB="95250" anchor="ctr">
                    <a:lnL w="19050" cap="flat" cmpd="sng" algn="ctr">
                      <a:solidFill>
                        <a:srgbClr val="00FFF7"/>
                      </a:solidFill>
                      <a:prstDash val="solid"/>
                      <a:round/>
                      <a:headEnd type="none" w="med" len="med"/>
                      <a:tailEnd type="none" w="med" len="med"/>
                    </a:lnL>
                    <a:lnR w="19050" cap="flat" cmpd="sng" algn="ctr">
                      <a:solidFill>
                        <a:srgbClr val="00FFF7"/>
                      </a:solidFill>
                      <a:prstDash val="solid"/>
                      <a:round/>
                      <a:headEnd type="none" w="med" len="med"/>
                      <a:tailEnd type="none" w="med" len="med"/>
                    </a:lnR>
                    <a:lnT w="19050" cap="flat" cmpd="sng" algn="ctr">
                      <a:solidFill>
                        <a:srgbClr val="00FFF7"/>
                      </a:solidFill>
                      <a:prstDash val="solid"/>
                      <a:round/>
                      <a:headEnd type="none" w="med" len="med"/>
                      <a:tailEnd type="none" w="med" len="med"/>
                    </a:lnT>
                    <a:lnB w="19050" cap="flat" cmpd="sng" algn="ctr">
                      <a:solidFill>
                        <a:srgbClr val="00FFF7"/>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TextBox 11"/>
          <p:cNvSpPr txBox="1"/>
          <p:nvPr/>
        </p:nvSpPr>
        <p:spPr>
          <a:xfrm>
            <a:off x="1476071" y="2457390"/>
            <a:ext cx="9105718" cy="4875984"/>
          </a:xfrm>
          <a:prstGeom prst="rect">
            <a:avLst/>
          </a:prstGeom>
        </p:spPr>
        <p:txBody>
          <a:bodyPr lIns="0" tIns="0" rIns="0" bIns="0" rtlCol="0" anchor="t">
            <a:spAutoFit/>
          </a:bodyPr>
          <a:lstStyle/>
          <a:p>
            <a:pPr>
              <a:lnSpc>
                <a:spcPts val="2967"/>
              </a:lnSpc>
            </a:pPr>
            <a:r>
              <a:rPr lang="en-US" sz="2473">
                <a:solidFill>
                  <a:srgbClr val="00FF57"/>
                </a:solidFill>
                <a:latin typeface="Squada One"/>
              </a:rPr>
              <a:t>SELECT </a:t>
            </a:r>
          </a:p>
          <a:p>
            <a:pPr>
              <a:lnSpc>
                <a:spcPts val="2967"/>
              </a:lnSpc>
            </a:pPr>
            <a:r>
              <a:rPr lang="en-US" sz="2473">
                <a:solidFill>
                  <a:srgbClr val="00FF57"/>
                </a:solidFill>
                <a:latin typeface="Squada One"/>
              </a:rPr>
              <a:t>    dev_id,p_id,total, rn</a:t>
            </a:r>
          </a:p>
          <a:p>
            <a:pPr>
              <a:lnSpc>
                <a:spcPts val="2967"/>
              </a:lnSpc>
            </a:pPr>
            <a:r>
              <a:rPr lang="en-US" sz="2473">
                <a:solidFill>
                  <a:srgbClr val="00FF57"/>
                </a:solidFill>
                <a:latin typeface="Squada One"/>
              </a:rPr>
              <a:t>FROM (</a:t>
            </a:r>
          </a:p>
          <a:p>
            <a:pPr>
              <a:lnSpc>
                <a:spcPts val="2967"/>
              </a:lnSpc>
            </a:pPr>
            <a:r>
              <a:rPr lang="en-US" sz="2473">
                <a:solidFill>
                  <a:srgbClr val="00FF57"/>
                </a:solidFill>
                <a:latin typeface="Squada One"/>
              </a:rPr>
              <a:t>    SELECT </a:t>
            </a:r>
          </a:p>
          <a:p>
            <a:pPr>
              <a:lnSpc>
                <a:spcPts val="2967"/>
              </a:lnSpc>
            </a:pPr>
            <a:r>
              <a:rPr lang="en-US" sz="2473">
                <a:solidFill>
                  <a:srgbClr val="00FF57"/>
                </a:solidFill>
                <a:latin typeface="Squada One"/>
              </a:rPr>
              <a:t>        ld.Dev_ID, ld.P_ID, SUM(ld.Score) AS Total,</a:t>
            </a:r>
          </a:p>
          <a:p>
            <a:pPr>
              <a:lnSpc>
                <a:spcPts val="2967"/>
              </a:lnSpc>
            </a:pPr>
            <a:r>
              <a:rPr lang="en-US" sz="2473">
                <a:solidFill>
                  <a:srgbClr val="00FF57"/>
                </a:solidFill>
                <a:latin typeface="Squada One"/>
              </a:rPr>
              <a:t>        RANK() OVER (PARTITION BY ld.Dev_ID ORDER BY SUM(ld.Score) DESC) AS rn</a:t>
            </a:r>
          </a:p>
          <a:p>
            <a:pPr>
              <a:lnSpc>
                <a:spcPts val="2967"/>
              </a:lnSpc>
            </a:pPr>
            <a:r>
              <a:rPr lang="en-US" sz="2473">
                <a:solidFill>
                  <a:srgbClr val="00FF57"/>
                </a:solidFill>
                <a:latin typeface="Squada One"/>
              </a:rPr>
              <a:t>    FROM </a:t>
            </a:r>
          </a:p>
          <a:p>
            <a:pPr>
              <a:lnSpc>
                <a:spcPts val="2967"/>
              </a:lnSpc>
            </a:pPr>
            <a:r>
              <a:rPr lang="en-US" sz="2473">
                <a:solidFill>
                  <a:srgbClr val="00FF57"/>
                </a:solidFill>
                <a:latin typeface="Squada One"/>
              </a:rPr>
              <a:t>        ld</a:t>
            </a:r>
          </a:p>
          <a:p>
            <a:pPr>
              <a:lnSpc>
                <a:spcPts val="2967"/>
              </a:lnSpc>
            </a:pPr>
            <a:r>
              <a:rPr lang="en-US" sz="2473">
                <a:solidFill>
                  <a:srgbClr val="00FF57"/>
                </a:solidFill>
                <a:latin typeface="Squada One"/>
              </a:rPr>
              <a:t>    GROUP BY </a:t>
            </a:r>
          </a:p>
          <a:p>
            <a:pPr>
              <a:lnSpc>
                <a:spcPts val="2967"/>
              </a:lnSpc>
            </a:pPr>
            <a:r>
              <a:rPr lang="en-US" sz="2473">
                <a:solidFill>
                  <a:srgbClr val="00FF57"/>
                </a:solidFill>
                <a:latin typeface="Squada One"/>
              </a:rPr>
              <a:t>        ld.Dev_ID, ld.P_ID</a:t>
            </a:r>
          </a:p>
          <a:p>
            <a:pPr>
              <a:lnSpc>
                <a:spcPts val="2967"/>
              </a:lnSpc>
            </a:pPr>
            <a:r>
              <a:rPr lang="en-US" sz="2473">
                <a:solidFill>
                  <a:srgbClr val="00FF57"/>
                </a:solidFill>
                <a:latin typeface="Squada One"/>
              </a:rPr>
              <a:t>) AS t</a:t>
            </a:r>
          </a:p>
          <a:p>
            <a:pPr>
              <a:lnSpc>
                <a:spcPts val="2967"/>
              </a:lnSpc>
            </a:pPr>
            <a:r>
              <a:rPr lang="en-US" sz="2473">
                <a:solidFill>
                  <a:srgbClr val="00FF57"/>
                </a:solidFill>
                <a:latin typeface="Squada One"/>
              </a:rPr>
              <a:t>WHERE </a:t>
            </a:r>
          </a:p>
          <a:p>
            <a:pPr algn="l">
              <a:lnSpc>
                <a:spcPts val="2967"/>
              </a:lnSpc>
            </a:pPr>
            <a:r>
              <a:rPr lang="en-US" sz="2473">
                <a:solidFill>
                  <a:srgbClr val="00FF57"/>
                </a:solidFill>
                <a:latin typeface="Squada One"/>
              </a:rPr>
              <a:t>    rn &lt;= 3;</a:t>
            </a:r>
          </a:p>
        </p:txBody>
      </p:sp>
      <p:sp>
        <p:nvSpPr>
          <p:cNvPr id="12" name="TextBox 12"/>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13  </a:t>
            </a:r>
          </a:p>
        </p:txBody>
      </p:sp>
      <p:sp>
        <p:nvSpPr>
          <p:cNvPr id="13" name="TextBox 13"/>
          <p:cNvSpPr txBox="1"/>
          <p:nvPr/>
        </p:nvSpPr>
        <p:spPr>
          <a:xfrm>
            <a:off x="2749883" y="1282950"/>
            <a:ext cx="14645923" cy="50476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Extract the top 3 highest sums of scores for each `Dev_ID` and the corresponding `P_ID`.</a:t>
            </a:r>
          </a:p>
        </p:txBody>
      </p:sp>
      <p:sp>
        <p:nvSpPr>
          <p:cNvPr id="14" name="TextBox 14"/>
          <p:cNvSpPr txBox="1"/>
          <p:nvPr/>
        </p:nvSpPr>
        <p:spPr>
          <a:xfrm>
            <a:off x="1476071" y="7314324"/>
            <a:ext cx="11653732"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Extracting the top 3 highest sums of scores for each `Dev_ID` and the corresponding `P_ID` can help understand player performance and device performance.</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1643859" y="7314324"/>
            <a:ext cx="11144013" cy="1276350"/>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Identifying players who scored more than 50% of the average score can help identify above-average players.</a:t>
            </a:r>
          </a:p>
        </p:txBody>
      </p:sp>
      <p:sp>
        <p:nvSpPr>
          <p:cNvPr id="10" name="Freeform 10"/>
          <p:cNvSpPr/>
          <p:nvPr/>
        </p:nvSpPr>
        <p:spPr>
          <a:xfrm>
            <a:off x="12384009" y="4749045"/>
            <a:ext cx="4875291" cy="4509255"/>
          </a:xfrm>
          <a:custGeom>
            <a:avLst/>
            <a:gdLst/>
            <a:ahLst/>
            <a:cxnLst/>
            <a:rect l="l" t="t" r="r" b="b"/>
            <a:pathLst>
              <a:path w="4875291" h="4509255">
                <a:moveTo>
                  <a:pt x="0" y="0"/>
                </a:moveTo>
                <a:lnTo>
                  <a:pt x="4875291" y="0"/>
                </a:lnTo>
                <a:lnTo>
                  <a:pt x="4875291" y="4509255"/>
                </a:lnTo>
                <a:lnTo>
                  <a:pt x="0" y="4509255"/>
                </a:lnTo>
                <a:lnTo>
                  <a:pt x="0" y="0"/>
                </a:lnTo>
                <a:close/>
              </a:path>
            </a:pathLst>
          </a:custGeom>
          <a:blipFill>
            <a:blip r:embed="rId4"/>
            <a:stretch>
              <a:fillRect/>
            </a:stretch>
          </a:blipFill>
        </p:spPr>
      </p:sp>
      <p:graphicFrame>
        <p:nvGraphicFramePr>
          <p:cNvPr id="11" name="Table 11"/>
          <p:cNvGraphicFramePr>
            <a:graphicFrameLocks noGrp="1"/>
          </p:cNvGraphicFramePr>
          <p:nvPr/>
        </p:nvGraphicFramePr>
        <p:xfrm>
          <a:off x="7665302" y="2263521"/>
          <a:ext cx="5831416" cy="3905250"/>
        </p:xfrm>
        <a:graphic>
          <a:graphicData uri="http://schemas.openxmlformats.org/drawingml/2006/table">
            <a:tbl>
              <a:tblPr/>
              <a:tblGrid>
                <a:gridCol w="2915708">
                  <a:extLst>
                    <a:ext uri="{9D8B030D-6E8A-4147-A177-3AD203B41FA5}">
                      <a16:colId xmlns:a16="http://schemas.microsoft.com/office/drawing/2014/main" val="20000"/>
                    </a:ext>
                  </a:extLst>
                </a:gridCol>
                <a:gridCol w="2915708">
                  <a:extLst>
                    <a:ext uri="{9D8B030D-6E8A-4147-A177-3AD203B41FA5}">
                      <a16:colId xmlns:a16="http://schemas.microsoft.com/office/drawing/2014/main" val="20001"/>
                    </a:ext>
                  </a:extLst>
                </a:gridCol>
              </a:tblGrid>
              <a:tr h="650875">
                <a:tc>
                  <a:txBody>
                    <a:bodyPr/>
                    <a:lstStyle/>
                    <a:p>
                      <a:pPr marL="0" lvl="0" indent="0" algn="ctr">
                        <a:lnSpc>
                          <a:spcPts val="2076"/>
                        </a:lnSpc>
                        <a:spcBef>
                          <a:spcPct val="0"/>
                        </a:spcBef>
                        <a:defRPr/>
                      </a:pPr>
                      <a:r>
                        <a:rPr lang="en-US" sz="1483" u="none" strike="noStrike">
                          <a:solidFill>
                            <a:srgbClr val="C4FF00"/>
                          </a:solidFill>
                          <a:latin typeface="Acid Bold"/>
                        </a:rPr>
                        <a:t>P_ID</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marL="0" lvl="0" indent="0" algn="ctr">
                        <a:lnSpc>
                          <a:spcPts val="2076"/>
                        </a:lnSpc>
                        <a:spcBef>
                          <a:spcPct val="0"/>
                        </a:spcBef>
                        <a:defRPr/>
                      </a:pPr>
                      <a:r>
                        <a:rPr lang="en-US" sz="1483" u="none" strike="noStrike">
                          <a:solidFill>
                            <a:srgbClr val="C4FF00"/>
                          </a:solidFill>
                          <a:latin typeface="Acid Bold"/>
                        </a:rPr>
                        <a:t>Total_Score</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0"/>
                  </a:ext>
                </a:extLst>
              </a:tr>
              <a:tr h="650875">
                <a:tc>
                  <a:txBody>
                    <a:bodyPr/>
                    <a:lstStyle/>
                    <a:p>
                      <a:pPr marL="0" lvl="0" indent="0" algn="ctr">
                        <a:lnSpc>
                          <a:spcPts val="2076"/>
                        </a:lnSpc>
                        <a:spcBef>
                          <a:spcPct val="0"/>
                        </a:spcBef>
                        <a:defRPr/>
                      </a:pPr>
                      <a:r>
                        <a:rPr lang="en-US" sz="1483" u="none" strike="noStrike">
                          <a:solidFill>
                            <a:srgbClr val="00E8FF"/>
                          </a:solidFill>
                          <a:latin typeface="Acid Bold"/>
                        </a:rPr>
                        <a:t>683</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marL="0" lvl="0" indent="0" algn="ctr">
                        <a:lnSpc>
                          <a:spcPts val="2076"/>
                        </a:lnSpc>
                        <a:spcBef>
                          <a:spcPct val="0"/>
                        </a:spcBef>
                        <a:defRPr/>
                      </a:pPr>
                      <a:r>
                        <a:rPr lang="en-US" sz="1483" u="none" strike="noStrike">
                          <a:solidFill>
                            <a:srgbClr val="00E8FF"/>
                          </a:solidFill>
                          <a:latin typeface="Acid Bold"/>
                        </a:rPr>
                        <a:t>18140</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a:lnSpc>
                          <a:spcPts val="2076"/>
                        </a:lnSpc>
                        <a:spcBef>
                          <a:spcPct val="0"/>
                        </a:spcBef>
                        <a:defRPr/>
                      </a:pPr>
                      <a:r>
                        <a:rPr lang="en-US" sz="1483" u="none" strike="noStrike">
                          <a:solidFill>
                            <a:srgbClr val="00E8FF"/>
                          </a:solidFill>
                          <a:latin typeface="Acid Bold"/>
                        </a:rPr>
                        <a:t>483</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marL="0" lvl="0" indent="0" algn="ctr">
                        <a:lnSpc>
                          <a:spcPts val="2076"/>
                        </a:lnSpc>
                        <a:spcBef>
                          <a:spcPct val="0"/>
                        </a:spcBef>
                        <a:defRPr/>
                      </a:pPr>
                      <a:r>
                        <a:rPr lang="en-US" sz="1483" u="none" strike="noStrike">
                          <a:solidFill>
                            <a:srgbClr val="00E8FF"/>
                          </a:solidFill>
                          <a:latin typeface="Acid Bold"/>
                        </a:rPr>
                        <a:t>17230</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a:lnSpc>
                          <a:spcPts val="2076"/>
                        </a:lnSpc>
                        <a:spcBef>
                          <a:spcPct val="0"/>
                        </a:spcBef>
                        <a:defRPr/>
                      </a:pPr>
                      <a:r>
                        <a:rPr lang="en-US" sz="1483" u="none" strike="noStrike">
                          <a:solidFill>
                            <a:srgbClr val="00E8FF"/>
                          </a:solidFill>
                          <a:latin typeface="Acid Bold"/>
                        </a:rPr>
                        <a:t>224</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marL="0" lvl="0" indent="0" algn="ctr">
                        <a:lnSpc>
                          <a:spcPts val="2076"/>
                        </a:lnSpc>
                        <a:spcBef>
                          <a:spcPct val="0"/>
                        </a:spcBef>
                        <a:defRPr/>
                      </a:pPr>
                      <a:r>
                        <a:rPr lang="en-US" sz="1483" u="none" strike="noStrike">
                          <a:solidFill>
                            <a:srgbClr val="00E8FF"/>
                          </a:solidFill>
                          <a:latin typeface="Acid Bold"/>
                        </a:rPr>
                        <a:t>16310</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a:lnSpc>
                          <a:spcPts val="2076"/>
                        </a:lnSpc>
                        <a:spcBef>
                          <a:spcPct val="0"/>
                        </a:spcBef>
                        <a:defRPr/>
                      </a:pPr>
                      <a:r>
                        <a:rPr lang="en-US" sz="1483" u="none" strike="noStrike">
                          <a:solidFill>
                            <a:srgbClr val="00E8FF"/>
                          </a:solidFill>
                          <a:latin typeface="Acid Bold"/>
                        </a:rPr>
                        <a:t>310</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marL="0" lvl="0" indent="0" algn="ctr">
                        <a:lnSpc>
                          <a:spcPts val="2076"/>
                        </a:lnSpc>
                        <a:spcBef>
                          <a:spcPct val="0"/>
                        </a:spcBef>
                        <a:defRPr/>
                      </a:pPr>
                      <a:r>
                        <a:rPr lang="en-US" sz="1483" u="none" strike="noStrike">
                          <a:solidFill>
                            <a:srgbClr val="00E8FF"/>
                          </a:solidFill>
                          <a:latin typeface="Acid Bold"/>
                        </a:rPr>
                        <a:t>13810</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a:lnSpc>
                          <a:spcPts val="2076"/>
                        </a:lnSpc>
                        <a:spcBef>
                          <a:spcPct val="0"/>
                        </a:spcBef>
                        <a:defRPr/>
                      </a:pPr>
                      <a:r>
                        <a:rPr lang="en-US" sz="1483" u="none" strike="noStrike">
                          <a:solidFill>
                            <a:srgbClr val="00E8FF"/>
                          </a:solidFill>
                          <a:latin typeface="Acid Bold"/>
                        </a:rPr>
                        <a:t>429</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tc>
                  <a:txBody>
                    <a:bodyPr/>
                    <a:lstStyle/>
                    <a:p>
                      <a:pPr marL="0" lvl="0" indent="0" algn="ctr">
                        <a:lnSpc>
                          <a:spcPts val="2076"/>
                        </a:lnSpc>
                        <a:spcBef>
                          <a:spcPct val="0"/>
                        </a:spcBef>
                        <a:defRPr/>
                      </a:pPr>
                      <a:r>
                        <a:rPr lang="en-US" sz="1483" u="none" strike="noStrike">
                          <a:solidFill>
                            <a:srgbClr val="00E8FF"/>
                          </a:solidFill>
                          <a:latin typeface="Acid Bold"/>
                        </a:rPr>
                        <a:t>13220</a:t>
                      </a:r>
                      <a:endParaRPr lang="en-US" sz="1100"/>
                    </a:p>
                  </a:txBody>
                  <a:tcPr marL="142875" marR="142875" marT="142875" marB="142875" anchor="ctr">
                    <a:lnL w="19050" cap="flat" cmpd="sng" algn="ctr">
                      <a:solidFill>
                        <a:srgbClr val="00FF57"/>
                      </a:solidFill>
                      <a:prstDash val="solid"/>
                      <a:round/>
                      <a:headEnd type="none" w="med" len="med"/>
                      <a:tailEnd type="none" w="med" len="med"/>
                    </a:lnL>
                    <a:lnR w="19050" cap="flat" cmpd="sng" algn="ctr">
                      <a:solidFill>
                        <a:srgbClr val="00FF57"/>
                      </a:solidFill>
                      <a:prstDash val="solid"/>
                      <a:round/>
                      <a:headEnd type="none" w="med" len="med"/>
                      <a:tailEnd type="none" w="med" len="med"/>
                    </a:lnR>
                    <a:lnT w="19050" cap="flat" cmpd="sng" algn="ctr">
                      <a:solidFill>
                        <a:srgbClr val="00FF57"/>
                      </a:solidFill>
                      <a:prstDash val="solid"/>
                      <a:round/>
                      <a:headEnd type="none" w="med" len="med"/>
                      <a:tailEnd type="none" w="med" len="med"/>
                    </a:lnT>
                    <a:lnB w="19050" cap="flat" cmpd="sng" algn="ctr">
                      <a:solidFill>
                        <a:srgbClr val="00FF57"/>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 name="TextBox 12"/>
          <p:cNvSpPr txBox="1"/>
          <p:nvPr/>
        </p:nvSpPr>
        <p:spPr>
          <a:xfrm>
            <a:off x="1287673" y="657225"/>
            <a:ext cx="15225150" cy="180975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14  </a:t>
            </a:r>
          </a:p>
        </p:txBody>
      </p:sp>
      <p:sp>
        <p:nvSpPr>
          <p:cNvPr id="13" name="TextBox 13"/>
          <p:cNvSpPr txBox="1"/>
          <p:nvPr/>
        </p:nvSpPr>
        <p:spPr>
          <a:xfrm>
            <a:off x="2831507" y="1066800"/>
            <a:ext cx="14742118" cy="100012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Find players who scored more than 50% of the average score scored by the sum of scores for each player_id</a:t>
            </a:r>
          </a:p>
        </p:txBody>
      </p:sp>
      <p:sp>
        <p:nvSpPr>
          <p:cNvPr id="14" name="TextBox 14"/>
          <p:cNvSpPr txBox="1"/>
          <p:nvPr/>
        </p:nvSpPr>
        <p:spPr>
          <a:xfrm>
            <a:off x="1643859" y="2505075"/>
            <a:ext cx="7961469" cy="4875924"/>
          </a:xfrm>
          <a:prstGeom prst="rect">
            <a:avLst/>
          </a:prstGeom>
        </p:spPr>
        <p:txBody>
          <a:bodyPr lIns="0" tIns="0" rIns="0" bIns="0" rtlCol="0" anchor="t">
            <a:spAutoFit/>
          </a:bodyPr>
          <a:lstStyle/>
          <a:p>
            <a:pPr>
              <a:lnSpc>
                <a:spcPts val="2967"/>
              </a:lnSpc>
            </a:pPr>
            <a:r>
              <a:rPr lang="en-US" sz="2472">
                <a:solidFill>
                  <a:srgbClr val="00FF57"/>
                </a:solidFill>
                <a:latin typeface="Squada One"/>
              </a:rPr>
              <a:t>SELECT </a:t>
            </a:r>
          </a:p>
          <a:p>
            <a:pPr>
              <a:lnSpc>
                <a:spcPts val="2967"/>
              </a:lnSpc>
            </a:pPr>
            <a:r>
              <a:rPr lang="en-US" sz="2472">
                <a:solidFill>
                  <a:srgbClr val="00FF57"/>
                </a:solidFill>
                <a:latin typeface="Squada One"/>
              </a:rPr>
              <a:t>    P_ID, SUM(Score) AS Total_Score</a:t>
            </a:r>
          </a:p>
          <a:p>
            <a:pPr>
              <a:lnSpc>
                <a:spcPts val="2967"/>
              </a:lnSpc>
            </a:pPr>
            <a:r>
              <a:rPr lang="en-US" sz="2472">
                <a:solidFill>
                  <a:srgbClr val="00FF57"/>
                </a:solidFill>
                <a:latin typeface="Squada One"/>
              </a:rPr>
              <a:t>FROM </a:t>
            </a:r>
          </a:p>
          <a:p>
            <a:pPr>
              <a:lnSpc>
                <a:spcPts val="2967"/>
              </a:lnSpc>
            </a:pPr>
            <a:r>
              <a:rPr lang="en-US" sz="2472">
                <a:solidFill>
                  <a:srgbClr val="00FF57"/>
                </a:solidFill>
                <a:latin typeface="Squada One"/>
              </a:rPr>
              <a:t>    ld</a:t>
            </a:r>
          </a:p>
          <a:p>
            <a:pPr>
              <a:lnSpc>
                <a:spcPts val="2967"/>
              </a:lnSpc>
            </a:pPr>
            <a:r>
              <a:rPr lang="en-US" sz="2472">
                <a:solidFill>
                  <a:srgbClr val="00FF57"/>
                </a:solidFill>
                <a:latin typeface="Squada One"/>
              </a:rPr>
              <a:t>GROUP BY </a:t>
            </a:r>
          </a:p>
          <a:p>
            <a:pPr>
              <a:lnSpc>
                <a:spcPts val="2967"/>
              </a:lnSpc>
            </a:pPr>
            <a:r>
              <a:rPr lang="en-US" sz="2472">
                <a:solidFill>
                  <a:srgbClr val="00FF57"/>
                </a:solidFill>
                <a:latin typeface="Squada One"/>
              </a:rPr>
              <a:t>    P_ID</a:t>
            </a:r>
          </a:p>
          <a:p>
            <a:pPr>
              <a:lnSpc>
                <a:spcPts val="2967"/>
              </a:lnSpc>
            </a:pPr>
            <a:r>
              <a:rPr lang="en-US" sz="2472">
                <a:solidFill>
                  <a:srgbClr val="00FF57"/>
                </a:solidFill>
                <a:latin typeface="Squada One"/>
              </a:rPr>
              <a:t>HAVING </a:t>
            </a:r>
          </a:p>
          <a:p>
            <a:pPr>
              <a:lnSpc>
                <a:spcPts val="2967"/>
              </a:lnSpc>
            </a:pPr>
            <a:r>
              <a:rPr lang="en-US" sz="2472">
                <a:solidFill>
                  <a:srgbClr val="00FF57"/>
                </a:solidFill>
                <a:latin typeface="Squada One"/>
              </a:rPr>
              <a:t>    SUM(Score) &gt; (</a:t>
            </a:r>
          </a:p>
          <a:p>
            <a:pPr>
              <a:lnSpc>
                <a:spcPts val="2967"/>
              </a:lnSpc>
            </a:pPr>
            <a:r>
              <a:rPr lang="en-US" sz="2472">
                <a:solidFill>
                  <a:srgbClr val="00FF57"/>
                </a:solidFill>
                <a:latin typeface="Squada One"/>
              </a:rPr>
              <a:t>        SELECT 0.5 * AVG(Score)</a:t>
            </a:r>
          </a:p>
          <a:p>
            <a:pPr>
              <a:lnSpc>
                <a:spcPts val="2967"/>
              </a:lnSpc>
            </a:pPr>
            <a:r>
              <a:rPr lang="en-US" sz="2472">
                <a:solidFill>
                  <a:srgbClr val="00FF57"/>
                </a:solidFill>
                <a:latin typeface="Squada One"/>
              </a:rPr>
              <a:t>        FROM ld</a:t>
            </a:r>
          </a:p>
          <a:p>
            <a:pPr>
              <a:lnSpc>
                <a:spcPts val="2967"/>
              </a:lnSpc>
            </a:pPr>
            <a:r>
              <a:rPr lang="en-US" sz="2472">
                <a:solidFill>
                  <a:srgbClr val="00FF57"/>
                </a:solidFill>
                <a:latin typeface="Squada One"/>
              </a:rPr>
              <a:t>    )</a:t>
            </a:r>
          </a:p>
          <a:p>
            <a:pPr>
              <a:lnSpc>
                <a:spcPts val="2967"/>
              </a:lnSpc>
            </a:pPr>
            <a:r>
              <a:rPr lang="en-US" sz="2472">
                <a:solidFill>
                  <a:srgbClr val="00FF57"/>
                </a:solidFill>
                <a:latin typeface="Squada One"/>
              </a:rPr>
              <a:t>ORDER BY </a:t>
            </a:r>
          </a:p>
          <a:p>
            <a:pPr algn="l">
              <a:lnSpc>
                <a:spcPts val="2967"/>
              </a:lnSpc>
            </a:pPr>
            <a:r>
              <a:rPr lang="en-US" sz="2472">
                <a:solidFill>
                  <a:srgbClr val="00FF57"/>
                </a:solidFill>
                <a:latin typeface="Squada One"/>
              </a:rPr>
              <a:t>    Total_Score DESC;</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TextBox 9"/>
          <p:cNvSpPr txBox="1"/>
          <p:nvPr/>
        </p:nvSpPr>
        <p:spPr>
          <a:xfrm>
            <a:off x="1386684" y="7794280"/>
            <a:ext cx="13580886" cy="1695450"/>
          </a:xfrm>
          <a:prstGeom prst="rect">
            <a:avLst/>
          </a:prstGeom>
        </p:spPr>
        <p:txBody>
          <a:bodyPr lIns="0" tIns="0" rIns="0" bIns="0" rtlCol="0" anchor="t">
            <a:spAutoFit/>
          </a:bodyPr>
          <a:lstStyle/>
          <a:p>
            <a:pPr>
              <a:lnSpc>
                <a:spcPts val="3335"/>
              </a:lnSpc>
            </a:pPr>
            <a:endParaRPr/>
          </a:p>
          <a:p>
            <a:pPr>
              <a:lnSpc>
                <a:spcPts val="3335"/>
              </a:lnSpc>
            </a:pPr>
            <a:r>
              <a:rPr lang="en-US" sz="2779">
                <a:solidFill>
                  <a:srgbClr val="00E8FF"/>
                </a:solidFill>
                <a:latin typeface="Squada One"/>
              </a:rPr>
              <a:t>Significance: Creating a stored procedure to find the top ‘n’ ‘headshots count’ based on each ‘Dev_ID’ can provide a reusable tool for analgzing player performance.</a:t>
            </a:r>
          </a:p>
          <a:p>
            <a:pPr algn="l">
              <a:lnSpc>
                <a:spcPts val="3335"/>
              </a:lnSpc>
            </a:pPr>
            <a:endParaRPr lang="en-US" sz="2779">
              <a:solidFill>
                <a:srgbClr val="00E8FF"/>
              </a:solidFill>
              <a:latin typeface="Squada One"/>
            </a:endParaRPr>
          </a:p>
        </p:txBody>
      </p:sp>
      <p:sp>
        <p:nvSpPr>
          <p:cNvPr id="10" name="Freeform 10"/>
          <p:cNvSpPr/>
          <p:nvPr/>
        </p:nvSpPr>
        <p:spPr>
          <a:xfrm>
            <a:off x="12876763" y="4536892"/>
            <a:ext cx="5411237" cy="6047294"/>
          </a:xfrm>
          <a:custGeom>
            <a:avLst/>
            <a:gdLst/>
            <a:ahLst/>
            <a:cxnLst/>
            <a:rect l="l" t="t" r="r" b="b"/>
            <a:pathLst>
              <a:path w="5411237" h="6047294">
                <a:moveTo>
                  <a:pt x="0" y="0"/>
                </a:moveTo>
                <a:lnTo>
                  <a:pt x="5411237" y="0"/>
                </a:lnTo>
                <a:lnTo>
                  <a:pt x="5411237" y="6047295"/>
                </a:lnTo>
                <a:lnTo>
                  <a:pt x="0" y="6047295"/>
                </a:lnTo>
                <a:lnTo>
                  <a:pt x="0" y="0"/>
                </a:lnTo>
                <a:close/>
              </a:path>
            </a:pathLst>
          </a:custGeom>
          <a:blipFill>
            <a:blip r:embed="rId4"/>
            <a:stretch>
              <a:fillRect/>
            </a:stretch>
          </a:blipFill>
        </p:spPr>
      </p:sp>
      <p:graphicFrame>
        <p:nvGraphicFramePr>
          <p:cNvPr id="11" name="Table 11"/>
          <p:cNvGraphicFramePr>
            <a:graphicFrameLocks noGrp="1"/>
          </p:cNvGraphicFramePr>
          <p:nvPr/>
        </p:nvGraphicFramePr>
        <p:xfrm>
          <a:off x="10088548" y="2417039"/>
          <a:ext cx="5822380" cy="3162891"/>
        </p:xfrm>
        <a:graphic>
          <a:graphicData uri="http://schemas.openxmlformats.org/drawingml/2006/table">
            <a:tbl>
              <a:tblPr/>
              <a:tblGrid>
                <a:gridCol w="1455595">
                  <a:extLst>
                    <a:ext uri="{9D8B030D-6E8A-4147-A177-3AD203B41FA5}">
                      <a16:colId xmlns:a16="http://schemas.microsoft.com/office/drawing/2014/main" val="20000"/>
                    </a:ext>
                  </a:extLst>
                </a:gridCol>
                <a:gridCol w="1455595">
                  <a:extLst>
                    <a:ext uri="{9D8B030D-6E8A-4147-A177-3AD203B41FA5}">
                      <a16:colId xmlns:a16="http://schemas.microsoft.com/office/drawing/2014/main" val="20001"/>
                    </a:ext>
                  </a:extLst>
                </a:gridCol>
                <a:gridCol w="1455595">
                  <a:extLst>
                    <a:ext uri="{9D8B030D-6E8A-4147-A177-3AD203B41FA5}">
                      <a16:colId xmlns:a16="http://schemas.microsoft.com/office/drawing/2014/main" val="20002"/>
                    </a:ext>
                  </a:extLst>
                </a:gridCol>
                <a:gridCol w="1455595">
                  <a:extLst>
                    <a:ext uri="{9D8B030D-6E8A-4147-A177-3AD203B41FA5}">
                      <a16:colId xmlns:a16="http://schemas.microsoft.com/office/drawing/2014/main" val="20003"/>
                    </a:ext>
                  </a:extLst>
                </a:gridCol>
              </a:tblGrid>
              <a:tr h="428787">
                <a:tc>
                  <a:txBody>
                    <a:bodyPr/>
                    <a:lstStyle/>
                    <a:p>
                      <a:pPr marL="0" lvl="0" indent="0" algn="ctr">
                        <a:lnSpc>
                          <a:spcPts val="1742"/>
                        </a:lnSpc>
                        <a:spcBef>
                          <a:spcPct val="0"/>
                        </a:spcBef>
                        <a:defRPr/>
                      </a:pPr>
                      <a:r>
                        <a:rPr lang="en-US" sz="1244" u="none" strike="noStrike">
                          <a:solidFill>
                            <a:srgbClr val="FF00E5"/>
                          </a:solidFill>
                          <a:latin typeface="Acid Bold"/>
                        </a:rPr>
                        <a:t>dev_id</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FF00E5"/>
                          </a:solidFill>
                          <a:latin typeface="Acid Bold"/>
                        </a:rPr>
                        <a:t>headshots_count</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FF00E5"/>
                          </a:solidFill>
                          <a:latin typeface="Acid Bold"/>
                        </a:rPr>
                        <a:t>difficulty</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FF00E5"/>
                          </a:solidFill>
                          <a:latin typeface="Acid Bold"/>
                        </a:rPr>
                        <a:t>ranking</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0"/>
                  </a:ext>
                </a:extLst>
              </a:tr>
              <a:tr h="428787">
                <a:tc>
                  <a:txBody>
                    <a:bodyPr/>
                    <a:lstStyle/>
                    <a:p>
                      <a:pPr marL="0" lvl="0" indent="0" algn="ctr">
                        <a:lnSpc>
                          <a:spcPts val="1742"/>
                        </a:lnSpc>
                        <a:spcBef>
                          <a:spcPct val="0"/>
                        </a:spcBef>
                        <a:defRPr/>
                      </a:pPr>
                      <a:r>
                        <a:rPr lang="en-US" sz="1244" u="none" strike="noStrike">
                          <a:solidFill>
                            <a:srgbClr val="C4FF00"/>
                          </a:solidFill>
                          <a:latin typeface="Acid Bold"/>
                        </a:rPr>
                        <a:t>bd_013</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30</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Difficult</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1</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1"/>
                  </a:ext>
                </a:extLst>
              </a:tr>
              <a:tr h="428787">
                <a:tc>
                  <a:txBody>
                    <a:bodyPr/>
                    <a:lstStyle/>
                    <a:p>
                      <a:pPr marL="0" lvl="0" indent="0" algn="ctr">
                        <a:lnSpc>
                          <a:spcPts val="1742"/>
                        </a:lnSpc>
                        <a:spcBef>
                          <a:spcPct val="0"/>
                        </a:spcBef>
                        <a:defRPr/>
                      </a:pPr>
                      <a:r>
                        <a:rPr lang="en-US" sz="1244" u="none" strike="noStrike">
                          <a:solidFill>
                            <a:srgbClr val="C4FF00"/>
                          </a:solidFill>
                          <a:latin typeface="Acid Bold"/>
                        </a:rPr>
                        <a:t>bd_013</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30</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Difficult</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2</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2"/>
                  </a:ext>
                </a:extLst>
              </a:tr>
              <a:tr h="428787">
                <a:tc>
                  <a:txBody>
                    <a:bodyPr/>
                    <a:lstStyle/>
                    <a:p>
                      <a:pPr marL="0" lvl="0" indent="0" algn="ctr">
                        <a:lnSpc>
                          <a:spcPts val="1742"/>
                        </a:lnSpc>
                        <a:spcBef>
                          <a:spcPct val="0"/>
                        </a:spcBef>
                        <a:defRPr/>
                      </a:pPr>
                      <a:r>
                        <a:rPr lang="en-US" sz="1244" u="none" strike="noStrike">
                          <a:solidFill>
                            <a:srgbClr val="C4FF00"/>
                          </a:solidFill>
                          <a:latin typeface="Acid Bold"/>
                        </a:rPr>
                        <a:t>bd_013</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25</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Difficult</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3</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3"/>
                  </a:ext>
                </a:extLst>
              </a:tr>
              <a:tr h="428787">
                <a:tc>
                  <a:txBody>
                    <a:bodyPr/>
                    <a:lstStyle/>
                    <a:p>
                      <a:pPr marL="0" lvl="0" indent="0" algn="ctr">
                        <a:lnSpc>
                          <a:spcPts val="1742"/>
                        </a:lnSpc>
                        <a:spcBef>
                          <a:spcPct val="0"/>
                        </a:spcBef>
                        <a:defRPr/>
                      </a:pPr>
                      <a:r>
                        <a:rPr lang="en-US" sz="1244" u="none" strike="noStrike">
                          <a:solidFill>
                            <a:srgbClr val="C4FF00"/>
                          </a:solidFill>
                          <a:latin typeface="Acid Bold"/>
                        </a:rPr>
                        <a:t>bd_015</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30</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Difficult</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1</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4"/>
                  </a:ext>
                </a:extLst>
              </a:tr>
              <a:tr h="428787">
                <a:tc>
                  <a:txBody>
                    <a:bodyPr/>
                    <a:lstStyle/>
                    <a:p>
                      <a:pPr marL="0" lvl="0" indent="0" algn="ctr">
                        <a:lnSpc>
                          <a:spcPts val="1742"/>
                        </a:lnSpc>
                        <a:spcBef>
                          <a:spcPct val="0"/>
                        </a:spcBef>
                        <a:defRPr/>
                      </a:pPr>
                      <a:r>
                        <a:rPr lang="en-US" sz="1244" u="none" strike="noStrike">
                          <a:solidFill>
                            <a:srgbClr val="C4FF00"/>
                          </a:solidFill>
                          <a:latin typeface="Acid Bold"/>
                        </a:rPr>
                        <a:t>bd_015</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30</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Difficult</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2</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5"/>
                  </a:ext>
                </a:extLst>
              </a:tr>
              <a:tr h="428787">
                <a:tc>
                  <a:txBody>
                    <a:bodyPr/>
                    <a:lstStyle/>
                    <a:p>
                      <a:pPr marL="0" lvl="0" indent="0" algn="ctr">
                        <a:lnSpc>
                          <a:spcPts val="1742"/>
                        </a:lnSpc>
                        <a:spcBef>
                          <a:spcPct val="0"/>
                        </a:spcBef>
                        <a:defRPr/>
                      </a:pPr>
                      <a:r>
                        <a:rPr lang="en-US" sz="1244" u="none" strike="noStrike">
                          <a:solidFill>
                            <a:srgbClr val="C4FF00"/>
                          </a:solidFill>
                          <a:latin typeface="Acid Bold"/>
                        </a:rPr>
                        <a:t>bd_015</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20</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Low</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tc>
                  <a:txBody>
                    <a:bodyPr/>
                    <a:lstStyle/>
                    <a:p>
                      <a:pPr marL="0" lvl="0" indent="0" algn="ctr">
                        <a:lnSpc>
                          <a:spcPts val="1742"/>
                        </a:lnSpc>
                        <a:spcBef>
                          <a:spcPct val="0"/>
                        </a:spcBef>
                        <a:defRPr/>
                      </a:pPr>
                      <a:r>
                        <a:rPr lang="en-US" sz="1244" u="none" strike="noStrike">
                          <a:solidFill>
                            <a:srgbClr val="C4FF00"/>
                          </a:solidFill>
                          <a:latin typeface="Acid Bold"/>
                        </a:rPr>
                        <a:t>3</a:t>
                      </a:r>
                      <a:endParaRPr lang="en-US" sz="1100"/>
                    </a:p>
                  </a:txBody>
                  <a:tcPr marL="85725" marR="85725" marT="85725" marB="85725" anchor="ctr">
                    <a:lnL w="16933" cap="flat" cmpd="sng" algn="ctr">
                      <a:solidFill>
                        <a:srgbClr val="52FF00"/>
                      </a:solidFill>
                      <a:prstDash val="solid"/>
                      <a:round/>
                      <a:headEnd type="none" w="med" len="med"/>
                      <a:tailEnd type="none" w="med" len="med"/>
                    </a:lnL>
                    <a:lnR w="16933" cap="flat" cmpd="sng" algn="ctr">
                      <a:solidFill>
                        <a:srgbClr val="52FF00"/>
                      </a:solidFill>
                      <a:prstDash val="solid"/>
                      <a:round/>
                      <a:headEnd type="none" w="med" len="med"/>
                      <a:tailEnd type="none" w="med" len="med"/>
                    </a:lnR>
                    <a:lnT w="16933" cap="flat" cmpd="sng" algn="ctr">
                      <a:solidFill>
                        <a:srgbClr val="52FF00"/>
                      </a:solidFill>
                      <a:prstDash val="solid"/>
                      <a:round/>
                      <a:headEnd type="none" w="med" len="med"/>
                      <a:tailEnd type="none" w="med" len="med"/>
                    </a:lnT>
                    <a:lnB w="16933" cap="flat" cmpd="sng" algn="ctr">
                      <a:solidFill>
                        <a:srgbClr val="52FF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 name="TextBox 12"/>
          <p:cNvSpPr txBox="1"/>
          <p:nvPr/>
        </p:nvSpPr>
        <p:spPr>
          <a:xfrm>
            <a:off x="1472409" y="2397989"/>
            <a:ext cx="8233364" cy="6189011"/>
          </a:xfrm>
          <a:prstGeom prst="rect">
            <a:avLst/>
          </a:prstGeom>
        </p:spPr>
        <p:txBody>
          <a:bodyPr lIns="0" tIns="0" rIns="0" bIns="0" rtlCol="0" anchor="t">
            <a:spAutoFit/>
          </a:bodyPr>
          <a:lstStyle/>
          <a:p>
            <a:pPr>
              <a:lnSpc>
                <a:spcPts val="2225"/>
              </a:lnSpc>
            </a:pPr>
            <a:r>
              <a:rPr lang="en-US" sz="1854">
                <a:solidFill>
                  <a:srgbClr val="00FF57"/>
                </a:solidFill>
                <a:latin typeface="Squada One"/>
              </a:rPr>
              <a:t>DELIMITER $$</a:t>
            </a:r>
          </a:p>
          <a:p>
            <a:pPr>
              <a:lnSpc>
                <a:spcPts val="2225"/>
              </a:lnSpc>
            </a:pPr>
            <a:r>
              <a:rPr lang="en-US" sz="1854">
                <a:solidFill>
                  <a:srgbClr val="00FF57"/>
                </a:solidFill>
                <a:latin typeface="Squada One"/>
              </a:rPr>
              <a:t>CREATE PROCEDURE Top_N_Headshots(</a:t>
            </a:r>
          </a:p>
          <a:p>
            <a:pPr>
              <a:lnSpc>
                <a:spcPts val="2225"/>
              </a:lnSpc>
            </a:pPr>
            <a:r>
              <a:rPr lang="en-US" sz="1854">
                <a:solidFill>
                  <a:srgbClr val="00FF57"/>
                </a:solidFill>
                <a:latin typeface="Squada One"/>
              </a:rPr>
              <a:t>    IN n INT</a:t>
            </a:r>
          </a:p>
          <a:p>
            <a:pPr>
              <a:lnSpc>
                <a:spcPts val="2225"/>
              </a:lnSpc>
            </a:pPr>
            <a:r>
              <a:rPr lang="en-US" sz="1854">
                <a:solidFill>
                  <a:srgbClr val="00FF57"/>
                </a:solidFill>
                <a:latin typeface="Squada One"/>
              </a:rPr>
              <a:t>)</a:t>
            </a:r>
          </a:p>
          <a:p>
            <a:pPr>
              <a:lnSpc>
                <a:spcPts val="2225"/>
              </a:lnSpc>
            </a:pPr>
            <a:r>
              <a:rPr lang="en-US" sz="1854">
                <a:solidFill>
                  <a:srgbClr val="00FF57"/>
                </a:solidFill>
                <a:latin typeface="Squada One"/>
              </a:rPr>
              <a:t>BEGIN</a:t>
            </a:r>
          </a:p>
          <a:p>
            <a:pPr>
              <a:lnSpc>
                <a:spcPts val="2225"/>
              </a:lnSpc>
            </a:pPr>
            <a:r>
              <a:rPr lang="en-US" sz="1854">
                <a:solidFill>
                  <a:srgbClr val="00FF57"/>
                </a:solidFill>
                <a:latin typeface="Squada One"/>
              </a:rPr>
              <a:t>    SELECT </a:t>
            </a:r>
          </a:p>
          <a:p>
            <a:pPr>
              <a:lnSpc>
                <a:spcPts val="2225"/>
              </a:lnSpc>
            </a:pPr>
            <a:r>
              <a:rPr lang="en-US" sz="1854">
                <a:solidFill>
                  <a:srgbClr val="00FF57"/>
                </a:solidFill>
                <a:latin typeface="Squada One"/>
              </a:rPr>
              <a:t>        dev_id, headshots_count, difficulty, ranking</a:t>
            </a:r>
          </a:p>
          <a:p>
            <a:pPr>
              <a:lnSpc>
                <a:spcPts val="2225"/>
              </a:lnSpc>
            </a:pPr>
            <a:r>
              <a:rPr lang="en-US" sz="1854">
                <a:solidFill>
                  <a:srgbClr val="00FF57"/>
                </a:solidFill>
                <a:latin typeface="Squada One"/>
              </a:rPr>
              <a:t>    FROM (</a:t>
            </a:r>
          </a:p>
          <a:p>
            <a:pPr>
              <a:lnSpc>
                <a:spcPts val="2225"/>
              </a:lnSpc>
            </a:pPr>
            <a:r>
              <a:rPr lang="en-US" sz="1854">
                <a:solidFill>
                  <a:srgbClr val="00FF57"/>
                </a:solidFill>
                <a:latin typeface="Squada One"/>
              </a:rPr>
              <a:t>        SELECT </a:t>
            </a:r>
          </a:p>
          <a:p>
            <a:pPr>
              <a:lnSpc>
                <a:spcPts val="2225"/>
              </a:lnSpc>
            </a:pPr>
            <a:r>
              <a:rPr lang="en-US" sz="1854">
                <a:solidFill>
                  <a:srgbClr val="00FF57"/>
                </a:solidFill>
                <a:latin typeface="Squada One"/>
              </a:rPr>
              <a:t>            dev_id, headshots_count, difficulty, </a:t>
            </a:r>
          </a:p>
          <a:p>
            <a:pPr>
              <a:lnSpc>
                <a:spcPts val="2225"/>
              </a:lnSpc>
            </a:pPr>
            <a:r>
              <a:rPr lang="en-US" sz="1854">
                <a:solidFill>
                  <a:srgbClr val="00FF57"/>
                </a:solidFill>
                <a:latin typeface="Squada One"/>
              </a:rPr>
              <a:t>            ROW_NUMBER() OVER (PARTITION BY dev_id ORDER BY headshots_count DESC) AS ranking</a:t>
            </a:r>
          </a:p>
          <a:p>
            <a:pPr>
              <a:lnSpc>
                <a:spcPts val="2225"/>
              </a:lnSpc>
            </a:pPr>
            <a:r>
              <a:rPr lang="en-US" sz="1854">
                <a:solidFill>
                  <a:srgbClr val="00FF57"/>
                </a:solidFill>
                <a:latin typeface="Squada One"/>
              </a:rPr>
              <a:t>        FROM </a:t>
            </a:r>
          </a:p>
          <a:p>
            <a:pPr>
              <a:lnSpc>
                <a:spcPts val="2225"/>
              </a:lnSpc>
            </a:pPr>
            <a:r>
              <a:rPr lang="en-US" sz="1854">
                <a:solidFill>
                  <a:srgbClr val="00FF57"/>
                </a:solidFill>
                <a:latin typeface="Squada One"/>
              </a:rPr>
              <a:t>            ld</a:t>
            </a:r>
          </a:p>
          <a:p>
            <a:pPr>
              <a:lnSpc>
                <a:spcPts val="2225"/>
              </a:lnSpc>
            </a:pPr>
            <a:r>
              <a:rPr lang="en-US" sz="1854">
                <a:solidFill>
                  <a:srgbClr val="00FF57"/>
                </a:solidFill>
                <a:latin typeface="Squada One"/>
              </a:rPr>
              <a:t>    ) AS ranked</a:t>
            </a:r>
          </a:p>
          <a:p>
            <a:pPr>
              <a:lnSpc>
                <a:spcPts val="2225"/>
              </a:lnSpc>
            </a:pPr>
            <a:r>
              <a:rPr lang="en-US" sz="1854">
                <a:solidFill>
                  <a:srgbClr val="00FF57"/>
                </a:solidFill>
                <a:latin typeface="Squada One"/>
              </a:rPr>
              <a:t>    WHERE </a:t>
            </a:r>
          </a:p>
          <a:p>
            <a:pPr>
              <a:lnSpc>
                <a:spcPts val="2225"/>
              </a:lnSpc>
            </a:pPr>
            <a:r>
              <a:rPr lang="en-US" sz="1854">
                <a:solidFill>
                  <a:srgbClr val="00FF57"/>
                </a:solidFill>
                <a:latin typeface="Squada One"/>
              </a:rPr>
              <a:t>        ranking &lt;= n;</a:t>
            </a:r>
          </a:p>
          <a:p>
            <a:pPr>
              <a:lnSpc>
                <a:spcPts val="2225"/>
              </a:lnSpc>
            </a:pPr>
            <a:r>
              <a:rPr lang="en-US" sz="1854">
                <a:solidFill>
                  <a:srgbClr val="00FF57"/>
                </a:solidFill>
                <a:latin typeface="Squada One"/>
              </a:rPr>
              <a:t>END$$</a:t>
            </a:r>
          </a:p>
          <a:p>
            <a:pPr>
              <a:lnSpc>
                <a:spcPts val="2225"/>
              </a:lnSpc>
            </a:pPr>
            <a:r>
              <a:rPr lang="en-US" sz="1854">
                <a:solidFill>
                  <a:srgbClr val="00FF57"/>
                </a:solidFill>
                <a:latin typeface="Squada One"/>
              </a:rPr>
              <a:t>DELIMITER ;</a:t>
            </a:r>
          </a:p>
          <a:p>
            <a:pPr>
              <a:lnSpc>
                <a:spcPts val="2225"/>
              </a:lnSpc>
            </a:pPr>
            <a:endParaRPr lang="en-US" sz="1854">
              <a:solidFill>
                <a:srgbClr val="00FF57"/>
              </a:solidFill>
              <a:latin typeface="Squada One"/>
            </a:endParaRPr>
          </a:p>
          <a:p>
            <a:pPr>
              <a:lnSpc>
                <a:spcPts val="2225"/>
              </a:lnSpc>
            </a:pPr>
            <a:r>
              <a:rPr lang="en-US" sz="1854">
                <a:solidFill>
                  <a:srgbClr val="00FF57"/>
                </a:solidFill>
                <a:latin typeface="Squada One"/>
              </a:rPr>
              <a:t>CALL Top_N_Headshots(3);</a:t>
            </a:r>
          </a:p>
          <a:p>
            <a:pPr>
              <a:lnSpc>
                <a:spcPts val="2225"/>
              </a:lnSpc>
            </a:pPr>
            <a:endParaRPr lang="en-US" sz="1854">
              <a:solidFill>
                <a:srgbClr val="00FF57"/>
              </a:solidFill>
              <a:latin typeface="Squada One"/>
            </a:endParaRPr>
          </a:p>
          <a:p>
            <a:pPr algn="l">
              <a:lnSpc>
                <a:spcPts val="2225"/>
              </a:lnSpc>
            </a:pPr>
            <a:endParaRPr lang="en-US" sz="1854">
              <a:solidFill>
                <a:srgbClr val="00FF57"/>
              </a:solidFill>
              <a:latin typeface="Squada One"/>
            </a:endParaRPr>
          </a:p>
        </p:txBody>
      </p:sp>
      <p:sp>
        <p:nvSpPr>
          <p:cNvPr id="13" name="TextBox 13"/>
          <p:cNvSpPr txBox="1"/>
          <p:nvPr/>
        </p:nvSpPr>
        <p:spPr>
          <a:xfrm>
            <a:off x="1287673" y="657225"/>
            <a:ext cx="15225150" cy="180975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15  </a:t>
            </a:r>
          </a:p>
        </p:txBody>
      </p:sp>
      <p:sp>
        <p:nvSpPr>
          <p:cNvPr id="14" name="TextBox 14"/>
          <p:cNvSpPr txBox="1"/>
          <p:nvPr/>
        </p:nvSpPr>
        <p:spPr>
          <a:xfrm>
            <a:off x="2730833" y="1095375"/>
            <a:ext cx="14715430" cy="100012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Create a stored procedure to find top n headshots_count based on each dev_id and rank them in increasing order using Row_Number. Display difficulty as well.</a:t>
            </a:r>
          </a:p>
        </p:txBody>
      </p:sp>
    </p:spTree>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787872" y="2102040"/>
            <a:ext cx="4471428" cy="7156260"/>
          </a:xfrm>
          <a:custGeom>
            <a:avLst/>
            <a:gdLst/>
            <a:ahLst/>
            <a:cxnLst/>
            <a:rect l="l" t="t" r="r" b="b"/>
            <a:pathLst>
              <a:path w="4471428" h="7156260">
                <a:moveTo>
                  <a:pt x="0" y="0"/>
                </a:moveTo>
                <a:lnTo>
                  <a:pt x="4471428" y="0"/>
                </a:lnTo>
                <a:lnTo>
                  <a:pt x="4471428" y="7156260"/>
                </a:lnTo>
                <a:lnTo>
                  <a:pt x="0" y="7156260"/>
                </a:lnTo>
                <a:lnTo>
                  <a:pt x="0" y="0"/>
                </a:lnTo>
                <a:close/>
              </a:path>
            </a:pathLst>
          </a:custGeom>
          <a:blipFill>
            <a:blip r:embed="rId4"/>
            <a:stretch>
              <a:fillRect/>
            </a:stretch>
          </a:blipFill>
        </p:spPr>
      </p:sp>
      <p:graphicFrame>
        <p:nvGraphicFramePr>
          <p:cNvPr id="10" name="Table 10"/>
          <p:cNvGraphicFramePr>
            <a:graphicFrameLocks noGrp="1"/>
          </p:cNvGraphicFramePr>
          <p:nvPr/>
        </p:nvGraphicFramePr>
        <p:xfrm>
          <a:off x="10884337" y="2466915"/>
          <a:ext cx="4490932" cy="2122276"/>
        </p:xfrm>
        <a:graphic>
          <a:graphicData uri="http://schemas.openxmlformats.org/drawingml/2006/table">
            <a:tbl>
              <a:tblPr/>
              <a:tblGrid>
                <a:gridCol w="4490932">
                  <a:extLst>
                    <a:ext uri="{9D8B030D-6E8A-4147-A177-3AD203B41FA5}">
                      <a16:colId xmlns:a16="http://schemas.microsoft.com/office/drawing/2014/main" val="20000"/>
                    </a:ext>
                  </a:extLst>
                </a:gridCol>
              </a:tblGrid>
              <a:tr h="1061138">
                <a:tc>
                  <a:txBody>
                    <a:bodyPr/>
                    <a:lstStyle/>
                    <a:p>
                      <a:pPr marL="0" lvl="0" indent="0" algn="ctr">
                        <a:lnSpc>
                          <a:spcPts val="2939"/>
                        </a:lnSpc>
                        <a:spcBef>
                          <a:spcPct val="0"/>
                        </a:spcBef>
                        <a:defRPr/>
                      </a:pPr>
                      <a:r>
                        <a:rPr lang="en-US" sz="2099" u="none" strike="noStrike">
                          <a:solidFill>
                            <a:srgbClr val="00E8FF"/>
                          </a:solidFill>
                          <a:latin typeface="Acid Bold"/>
                        </a:rPr>
                        <a:t>Total_Score (683)</a:t>
                      </a:r>
                      <a:endParaRPr lang="en-US" sz="1100"/>
                    </a:p>
                  </a:txBody>
                  <a:tcPr marL="190500" marR="190500" marT="190500" marB="190500" anchor="ctr">
                    <a:lnL w="95250" cap="flat" cmpd="sng" algn="ctr">
                      <a:solidFill>
                        <a:srgbClr val="C4FF00"/>
                      </a:solidFill>
                      <a:prstDash val="solid"/>
                      <a:round/>
                      <a:headEnd type="none" w="med" len="med"/>
                      <a:tailEnd type="none" w="med" len="med"/>
                    </a:lnL>
                    <a:lnR w="95250" cap="flat" cmpd="sng" algn="ctr">
                      <a:solidFill>
                        <a:srgbClr val="C4FF00"/>
                      </a:solidFill>
                      <a:prstDash val="solid"/>
                      <a:round/>
                      <a:headEnd type="none" w="med" len="med"/>
                      <a:tailEnd type="none" w="med" len="med"/>
                    </a:lnR>
                    <a:lnT w="95250" cap="flat" cmpd="sng" algn="ctr">
                      <a:solidFill>
                        <a:srgbClr val="C4FF00"/>
                      </a:solidFill>
                      <a:prstDash val="solid"/>
                      <a:round/>
                      <a:headEnd type="none" w="med" len="med"/>
                      <a:tailEnd type="none" w="med" len="med"/>
                    </a:lnT>
                    <a:lnB w="952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0"/>
                  </a:ext>
                </a:extLst>
              </a:tr>
              <a:tr h="1061138">
                <a:tc>
                  <a:txBody>
                    <a:bodyPr/>
                    <a:lstStyle/>
                    <a:p>
                      <a:pPr marL="0" lvl="0" indent="0" algn="ctr">
                        <a:lnSpc>
                          <a:spcPts val="2939"/>
                        </a:lnSpc>
                        <a:spcBef>
                          <a:spcPct val="0"/>
                        </a:spcBef>
                        <a:defRPr/>
                      </a:pPr>
                      <a:r>
                        <a:rPr lang="en-US" sz="2099" u="none" strike="noStrike">
                          <a:solidFill>
                            <a:srgbClr val="00FF57"/>
                          </a:solidFill>
                          <a:latin typeface="Acid Bold"/>
                        </a:rPr>
                        <a:t>18140</a:t>
                      </a:r>
                      <a:endParaRPr lang="en-US" sz="1100"/>
                    </a:p>
                  </a:txBody>
                  <a:tcPr marL="190500" marR="190500" marT="190500" marB="190500" anchor="ctr">
                    <a:lnL w="95250" cap="flat" cmpd="sng" algn="ctr">
                      <a:solidFill>
                        <a:srgbClr val="C4FF00"/>
                      </a:solidFill>
                      <a:prstDash val="solid"/>
                      <a:round/>
                      <a:headEnd type="none" w="med" len="med"/>
                      <a:tailEnd type="none" w="med" len="med"/>
                    </a:lnL>
                    <a:lnR w="95250" cap="flat" cmpd="sng" algn="ctr">
                      <a:solidFill>
                        <a:srgbClr val="C4FF00"/>
                      </a:solidFill>
                      <a:prstDash val="solid"/>
                      <a:round/>
                      <a:headEnd type="none" w="med" len="med"/>
                      <a:tailEnd type="none" w="med" len="med"/>
                    </a:lnR>
                    <a:lnT w="95250" cap="flat" cmpd="sng" algn="ctr">
                      <a:solidFill>
                        <a:srgbClr val="C4FF00"/>
                      </a:solidFill>
                      <a:prstDash val="solid"/>
                      <a:round/>
                      <a:headEnd type="none" w="med" len="med"/>
                      <a:tailEnd type="none" w="med" len="med"/>
                    </a:lnT>
                    <a:lnB w="95250" cap="flat" cmpd="sng" algn="ctr">
                      <a:solidFill>
                        <a:srgbClr val="C4FF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1476071" y="2466915"/>
            <a:ext cx="5826866" cy="5488127"/>
          </a:xfrm>
          <a:prstGeom prst="rect">
            <a:avLst/>
          </a:prstGeom>
        </p:spPr>
        <p:txBody>
          <a:bodyPr lIns="0" tIns="0" rIns="0" bIns="0" rtlCol="0" anchor="t">
            <a:spAutoFit/>
          </a:bodyPr>
          <a:lstStyle/>
          <a:p>
            <a:pPr>
              <a:lnSpc>
                <a:spcPts val="1977"/>
              </a:lnSpc>
            </a:pPr>
            <a:r>
              <a:rPr lang="en-US" sz="1648" dirty="0">
                <a:solidFill>
                  <a:srgbClr val="00FF57"/>
                </a:solidFill>
                <a:latin typeface="Squada One"/>
              </a:rPr>
              <a:t>DELIMITER $$</a:t>
            </a:r>
          </a:p>
          <a:p>
            <a:pPr>
              <a:lnSpc>
                <a:spcPts val="1977"/>
              </a:lnSpc>
            </a:pPr>
            <a:r>
              <a:rPr lang="en-US" sz="1648" dirty="0">
                <a:solidFill>
                  <a:srgbClr val="00FF57"/>
                </a:solidFill>
                <a:latin typeface="Squada One"/>
              </a:rPr>
              <a:t>CREATE FUNCTION </a:t>
            </a:r>
            <a:r>
              <a:rPr lang="en-US" sz="1648" dirty="0" err="1">
                <a:solidFill>
                  <a:srgbClr val="00FF57"/>
                </a:solidFill>
                <a:latin typeface="Squada One"/>
              </a:rPr>
              <a:t>Total_Score</a:t>
            </a:r>
            <a:r>
              <a:rPr lang="en-US" sz="1648" dirty="0">
                <a:solidFill>
                  <a:srgbClr val="00FF57"/>
                </a:solidFill>
                <a:latin typeface="Squada One"/>
              </a:rPr>
              <a:t>(</a:t>
            </a:r>
          </a:p>
          <a:p>
            <a:pPr>
              <a:lnSpc>
                <a:spcPts val="1977"/>
              </a:lnSpc>
            </a:pPr>
            <a:r>
              <a:rPr lang="en-US" sz="1648" dirty="0">
                <a:solidFill>
                  <a:srgbClr val="00FF57"/>
                </a:solidFill>
                <a:latin typeface="Squada One"/>
              </a:rPr>
              <a:t>    </a:t>
            </a:r>
            <a:r>
              <a:rPr lang="en-US" sz="1648" dirty="0" err="1">
                <a:solidFill>
                  <a:srgbClr val="00FF57"/>
                </a:solidFill>
                <a:latin typeface="Squada One"/>
              </a:rPr>
              <a:t>playerId</a:t>
            </a:r>
            <a:r>
              <a:rPr lang="en-US" sz="1648" dirty="0">
                <a:solidFill>
                  <a:srgbClr val="00FF57"/>
                </a:solidFill>
                <a:latin typeface="Squada One"/>
              </a:rPr>
              <a:t> INT</a:t>
            </a:r>
          </a:p>
          <a:p>
            <a:pPr>
              <a:lnSpc>
                <a:spcPts val="1977"/>
              </a:lnSpc>
            </a:pPr>
            <a:r>
              <a:rPr lang="en-US" sz="1648" dirty="0">
                <a:solidFill>
                  <a:srgbClr val="00FF57"/>
                </a:solidFill>
                <a:latin typeface="Squada One"/>
              </a:rPr>
              <a:t>)</a:t>
            </a:r>
          </a:p>
          <a:p>
            <a:pPr>
              <a:lnSpc>
                <a:spcPts val="1977"/>
              </a:lnSpc>
            </a:pPr>
            <a:r>
              <a:rPr lang="en-US" sz="1648" dirty="0">
                <a:solidFill>
                  <a:srgbClr val="00FF57"/>
                </a:solidFill>
                <a:latin typeface="Squada One"/>
              </a:rPr>
              <a:t>RETURNS INT</a:t>
            </a:r>
          </a:p>
          <a:p>
            <a:pPr>
              <a:lnSpc>
                <a:spcPts val="1977"/>
              </a:lnSpc>
            </a:pPr>
            <a:r>
              <a:rPr lang="en-US" sz="1648" dirty="0">
                <a:solidFill>
                  <a:srgbClr val="00FF57"/>
                </a:solidFill>
                <a:latin typeface="Squada One"/>
              </a:rPr>
              <a:t>DETERMINISTIC</a:t>
            </a:r>
          </a:p>
          <a:p>
            <a:pPr>
              <a:lnSpc>
                <a:spcPts val="1977"/>
              </a:lnSpc>
            </a:pPr>
            <a:r>
              <a:rPr lang="en-US" sz="1648" dirty="0">
                <a:solidFill>
                  <a:srgbClr val="00FF57"/>
                </a:solidFill>
                <a:latin typeface="Squada One"/>
              </a:rPr>
              <a:t>READS SQL DATA</a:t>
            </a:r>
          </a:p>
          <a:p>
            <a:pPr>
              <a:lnSpc>
                <a:spcPts val="1977"/>
              </a:lnSpc>
            </a:pPr>
            <a:r>
              <a:rPr lang="en-US" sz="1648" dirty="0">
                <a:solidFill>
                  <a:srgbClr val="00FF57"/>
                </a:solidFill>
                <a:latin typeface="Squada One"/>
              </a:rPr>
              <a:t>BEGIN</a:t>
            </a:r>
          </a:p>
          <a:p>
            <a:pPr>
              <a:lnSpc>
                <a:spcPts val="1977"/>
              </a:lnSpc>
            </a:pPr>
            <a:r>
              <a:rPr lang="en-US" sz="1648" dirty="0">
                <a:solidFill>
                  <a:srgbClr val="00FF57"/>
                </a:solidFill>
                <a:latin typeface="Squada One"/>
              </a:rPr>
              <a:t>    DECLARE </a:t>
            </a:r>
            <a:r>
              <a:rPr lang="en-US" sz="1648" dirty="0" err="1">
                <a:solidFill>
                  <a:srgbClr val="00FF57"/>
                </a:solidFill>
                <a:latin typeface="Squada One"/>
              </a:rPr>
              <a:t>totalScore</a:t>
            </a:r>
            <a:r>
              <a:rPr lang="en-US" sz="1648" dirty="0">
                <a:solidFill>
                  <a:srgbClr val="00FF57"/>
                </a:solidFill>
                <a:latin typeface="Squada One"/>
              </a:rPr>
              <a:t> INT;</a:t>
            </a:r>
          </a:p>
          <a:p>
            <a:pPr>
              <a:lnSpc>
                <a:spcPts val="1977"/>
              </a:lnSpc>
            </a:pPr>
            <a:r>
              <a:rPr lang="en-US" sz="1648" dirty="0">
                <a:solidFill>
                  <a:srgbClr val="00FF57"/>
                </a:solidFill>
                <a:latin typeface="Squada One"/>
              </a:rPr>
              <a:t>    </a:t>
            </a:r>
          </a:p>
          <a:p>
            <a:pPr>
              <a:lnSpc>
                <a:spcPts val="1977"/>
              </a:lnSpc>
            </a:pPr>
            <a:r>
              <a:rPr lang="en-US" sz="1648" dirty="0">
                <a:solidFill>
                  <a:srgbClr val="00FF57"/>
                </a:solidFill>
                <a:latin typeface="Squada One"/>
              </a:rPr>
              <a:t>    SELECT </a:t>
            </a:r>
          </a:p>
          <a:p>
            <a:pPr>
              <a:lnSpc>
                <a:spcPts val="1977"/>
              </a:lnSpc>
            </a:pPr>
            <a:r>
              <a:rPr lang="en-US" sz="1648" dirty="0">
                <a:solidFill>
                  <a:srgbClr val="00FF57"/>
                </a:solidFill>
                <a:latin typeface="Squada One"/>
              </a:rPr>
              <a:t>        SUM(Score) INTO </a:t>
            </a:r>
            <a:r>
              <a:rPr lang="en-US" sz="1648" dirty="0" err="1">
                <a:solidFill>
                  <a:srgbClr val="00FF57"/>
                </a:solidFill>
                <a:latin typeface="Squada One"/>
              </a:rPr>
              <a:t>totalScore</a:t>
            </a:r>
            <a:endParaRPr lang="en-US" sz="1648" dirty="0">
              <a:solidFill>
                <a:srgbClr val="00FF57"/>
              </a:solidFill>
              <a:latin typeface="Squada One"/>
            </a:endParaRPr>
          </a:p>
          <a:p>
            <a:pPr>
              <a:lnSpc>
                <a:spcPts val="1977"/>
              </a:lnSpc>
            </a:pPr>
            <a:r>
              <a:rPr lang="en-US" sz="1648" dirty="0">
                <a:solidFill>
                  <a:srgbClr val="00FF57"/>
                </a:solidFill>
                <a:latin typeface="Squada One"/>
              </a:rPr>
              <a:t>    FROM </a:t>
            </a:r>
          </a:p>
          <a:p>
            <a:pPr>
              <a:lnSpc>
                <a:spcPts val="1977"/>
              </a:lnSpc>
            </a:pPr>
            <a:r>
              <a:rPr lang="en-US" sz="1648" dirty="0">
                <a:solidFill>
                  <a:srgbClr val="00FF57"/>
                </a:solidFill>
                <a:latin typeface="Squada One"/>
              </a:rPr>
              <a:t>        </a:t>
            </a:r>
            <a:r>
              <a:rPr lang="en-US" sz="1648" dirty="0" err="1">
                <a:solidFill>
                  <a:srgbClr val="00FF57"/>
                </a:solidFill>
                <a:latin typeface="Squada One"/>
              </a:rPr>
              <a:t>ld</a:t>
            </a:r>
            <a:endParaRPr lang="en-US" sz="1648" dirty="0">
              <a:solidFill>
                <a:srgbClr val="00FF57"/>
              </a:solidFill>
              <a:latin typeface="Squada One"/>
            </a:endParaRPr>
          </a:p>
          <a:p>
            <a:pPr>
              <a:lnSpc>
                <a:spcPts val="1977"/>
              </a:lnSpc>
            </a:pPr>
            <a:r>
              <a:rPr lang="en-US" sz="1648" dirty="0">
                <a:solidFill>
                  <a:srgbClr val="00FF57"/>
                </a:solidFill>
                <a:latin typeface="Squada One"/>
              </a:rPr>
              <a:t>    WHERE </a:t>
            </a:r>
          </a:p>
          <a:p>
            <a:pPr>
              <a:lnSpc>
                <a:spcPts val="1977"/>
              </a:lnSpc>
            </a:pPr>
            <a:r>
              <a:rPr lang="en-US" sz="1648" dirty="0">
                <a:solidFill>
                  <a:srgbClr val="00FF57"/>
                </a:solidFill>
                <a:latin typeface="Squada One"/>
              </a:rPr>
              <a:t>        P_ID = </a:t>
            </a:r>
            <a:r>
              <a:rPr lang="en-US" sz="1648" dirty="0" err="1">
                <a:solidFill>
                  <a:srgbClr val="00FF57"/>
                </a:solidFill>
                <a:latin typeface="Squada One"/>
              </a:rPr>
              <a:t>playerId</a:t>
            </a:r>
            <a:r>
              <a:rPr lang="en-US" sz="1648" dirty="0">
                <a:solidFill>
                  <a:srgbClr val="00FF57"/>
                </a:solidFill>
                <a:latin typeface="Squada One"/>
              </a:rPr>
              <a:t>;</a:t>
            </a:r>
          </a:p>
          <a:p>
            <a:pPr>
              <a:lnSpc>
                <a:spcPts val="1977"/>
              </a:lnSpc>
            </a:pPr>
            <a:r>
              <a:rPr lang="en-US" sz="1648" dirty="0">
                <a:solidFill>
                  <a:srgbClr val="00FF57"/>
                </a:solidFill>
                <a:latin typeface="Squada One"/>
              </a:rPr>
              <a:t>    </a:t>
            </a:r>
          </a:p>
          <a:p>
            <a:pPr>
              <a:lnSpc>
                <a:spcPts val="1977"/>
              </a:lnSpc>
            </a:pPr>
            <a:r>
              <a:rPr lang="en-US" sz="1648" dirty="0">
                <a:solidFill>
                  <a:srgbClr val="00FF57"/>
                </a:solidFill>
                <a:latin typeface="Squada One"/>
              </a:rPr>
              <a:t>    RETURN </a:t>
            </a:r>
            <a:r>
              <a:rPr lang="en-US" sz="1648" dirty="0" err="1">
                <a:solidFill>
                  <a:srgbClr val="00FF57"/>
                </a:solidFill>
                <a:latin typeface="Squada One"/>
              </a:rPr>
              <a:t>totalScore</a:t>
            </a:r>
            <a:r>
              <a:rPr lang="en-US" sz="1648" dirty="0">
                <a:solidFill>
                  <a:srgbClr val="00FF57"/>
                </a:solidFill>
                <a:latin typeface="Squada One"/>
              </a:rPr>
              <a:t>;</a:t>
            </a:r>
          </a:p>
          <a:p>
            <a:pPr>
              <a:lnSpc>
                <a:spcPts val="1977"/>
              </a:lnSpc>
            </a:pPr>
            <a:r>
              <a:rPr lang="en-US" sz="1648" dirty="0">
                <a:solidFill>
                  <a:srgbClr val="00FF57"/>
                </a:solidFill>
                <a:latin typeface="Squada One"/>
              </a:rPr>
              <a:t>END$$</a:t>
            </a:r>
          </a:p>
          <a:p>
            <a:pPr>
              <a:lnSpc>
                <a:spcPts val="1977"/>
              </a:lnSpc>
            </a:pPr>
            <a:r>
              <a:rPr lang="en-US" sz="1648" dirty="0">
                <a:solidFill>
                  <a:srgbClr val="00FF57"/>
                </a:solidFill>
                <a:latin typeface="Squada One"/>
              </a:rPr>
              <a:t>DELIMITER ;</a:t>
            </a:r>
          </a:p>
          <a:p>
            <a:pPr>
              <a:lnSpc>
                <a:spcPts val="1977"/>
              </a:lnSpc>
            </a:pPr>
            <a:endParaRPr lang="en-US" sz="1648" dirty="0">
              <a:solidFill>
                <a:srgbClr val="00FF57"/>
              </a:solidFill>
              <a:latin typeface="Squada One"/>
            </a:endParaRPr>
          </a:p>
          <a:p>
            <a:pPr algn="l">
              <a:lnSpc>
                <a:spcPts val="1977"/>
              </a:lnSpc>
            </a:pPr>
            <a:r>
              <a:rPr lang="en-US" sz="1648" dirty="0">
                <a:solidFill>
                  <a:srgbClr val="00FF57"/>
                </a:solidFill>
                <a:latin typeface="Squada One"/>
              </a:rPr>
              <a:t>SELECT </a:t>
            </a:r>
            <a:r>
              <a:rPr lang="en-US" sz="1648" dirty="0" err="1">
                <a:solidFill>
                  <a:srgbClr val="00FF57"/>
                </a:solidFill>
                <a:latin typeface="Squada One"/>
              </a:rPr>
              <a:t>Total_Score</a:t>
            </a:r>
            <a:r>
              <a:rPr lang="en-US" sz="1648" dirty="0">
                <a:solidFill>
                  <a:srgbClr val="00FF57"/>
                </a:solidFill>
                <a:latin typeface="Squada One"/>
              </a:rPr>
              <a:t>(683);</a:t>
            </a:r>
          </a:p>
        </p:txBody>
      </p:sp>
      <p:sp>
        <p:nvSpPr>
          <p:cNvPr id="12" name="TextBox 12"/>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16  </a:t>
            </a:r>
          </a:p>
        </p:txBody>
      </p:sp>
      <p:sp>
        <p:nvSpPr>
          <p:cNvPr id="13" name="TextBox 13"/>
          <p:cNvSpPr txBox="1"/>
          <p:nvPr/>
        </p:nvSpPr>
        <p:spPr>
          <a:xfrm>
            <a:off x="2749883" y="1282950"/>
            <a:ext cx="14645923" cy="50476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Create a function to return the sum of Score for a given player_id.</a:t>
            </a:r>
          </a:p>
        </p:txBody>
      </p:sp>
      <p:sp>
        <p:nvSpPr>
          <p:cNvPr id="14" name="TextBox 14"/>
          <p:cNvSpPr txBox="1"/>
          <p:nvPr/>
        </p:nvSpPr>
        <p:spPr>
          <a:xfrm>
            <a:off x="1447496" y="7822895"/>
            <a:ext cx="13718914"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The Total_Score function simplifies the process of calculating the total score for a specified player ID, offering a concise and efficient method for obtaining this information in SQL queries.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p:spPr>
      </p:sp>
      <p:sp>
        <p:nvSpPr>
          <p:cNvPr id="3" name="Freeform 3"/>
          <p:cNvSpPr/>
          <p:nvPr/>
        </p:nvSpPr>
        <p:spPr>
          <a:xfrm flipH="1">
            <a:off x="11712016" y="0"/>
            <a:ext cx="6575984" cy="3968952"/>
          </a:xfrm>
          <a:custGeom>
            <a:avLst/>
            <a:gdLst/>
            <a:ahLst/>
            <a:cxnLst/>
            <a:rect l="l" t="t" r="r" b="b"/>
            <a:pathLst>
              <a:path w="6575984" h="3968952">
                <a:moveTo>
                  <a:pt x="6575984" y="0"/>
                </a:moveTo>
                <a:lnTo>
                  <a:pt x="0" y="0"/>
                </a:lnTo>
                <a:lnTo>
                  <a:pt x="0" y="3968952"/>
                </a:lnTo>
                <a:lnTo>
                  <a:pt x="6575984" y="3968952"/>
                </a:lnTo>
                <a:lnTo>
                  <a:pt x="6575984" y="0"/>
                </a:lnTo>
                <a:close/>
              </a:path>
            </a:pathLst>
          </a:custGeom>
          <a:blipFill>
            <a:blip r:embed="rId4"/>
            <a:stretch>
              <a:fillRect r="-85775" b="-73139"/>
            </a:stretch>
          </a:blipFill>
        </p:spPr>
      </p:sp>
      <p:sp>
        <p:nvSpPr>
          <p:cNvPr id="4" name="TextBox 4"/>
          <p:cNvSpPr txBox="1"/>
          <p:nvPr/>
        </p:nvSpPr>
        <p:spPr>
          <a:xfrm>
            <a:off x="1531425" y="981475"/>
            <a:ext cx="3913348" cy="952500"/>
          </a:xfrm>
          <a:prstGeom prst="rect">
            <a:avLst/>
          </a:prstGeom>
        </p:spPr>
        <p:txBody>
          <a:bodyPr lIns="0" tIns="0" rIns="0" bIns="0" rtlCol="0" anchor="t">
            <a:spAutoFit/>
          </a:bodyPr>
          <a:lstStyle/>
          <a:p>
            <a:pPr algn="l">
              <a:lnSpc>
                <a:spcPts val="7559"/>
              </a:lnSpc>
            </a:pPr>
            <a:r>
              <a:rPr lang="en-US" sz="6299" dirty="0">
                <a:solidFill>
                  <a:srgbClr val="52FF00"/>
                </a:solidFill>
                <a:latin typeface="Squada One"/>
              </a:rPr>
              <a:t>CONCLUSION</a:t>
            </a:r>
          </a:p>
        </p:txBody>
      </p:sp>
      <p:sp>
        <p:nvSpPr>
          <p:cNvPr id="5" name="TextBox 5"/>
          <p:cNvSpPr txBox="1"/>
          <p:nvPr/>
        </p:nvSpPr>
        <p:spPr>
          <a:xfrm>
            <a:off x="1390781" y="2100607"/>
            <a:ext cx="16064797" cy="7439025"/>
          </a:xfrm>
          <a:prstGeom prst="rect">
            <a:avLst/>
          </a:prstGeom>
        </p:spPr>
        <p:txBody>
          <a:bodyPr lIns="0" tIns="0" rIns="0" bIns="0" rtlCol="0" anchor="t">
            <a:spAutoFit/>
          </a:bodyPr>
          <a:lstStyle/>
          <a:p>
            <a:pPr>
              <a:lnSpc>
                <a:spcPts val="4538"/>
              </a:lnSpc>
            </a:pPr>
            <a:r>
              <a:rPr lang="en-US" sz="3781" dirty="0">
                <a:solidFill>
                  <a:srgbClr val="E6EA00"/>
                </a:solidFill>
                <a:latin typeface="Squada One"/>
              </a:rPr>
              <a:t>Our project harnessed Game Analysis data, leveraging MySQL for robust database management. We meticulously prepared and analyzed the data using SQL, addressing 15 key problem statements to unveil critical insights into gaming behavior.</a:t>
            </a:r>
          </a:p>
          <a:p>
            <a:pPr>
              <a:lnSpc>
                <a:spcPts val="4538"/>
              </a:lnSpc>
            </a:pPr>
            <a:endParaRPr lang="en-US" sz="3781" dirty="0">
              <a:solidFill>
                <a:srgbClr val="E6EA00"/>
              </a:solidFill>
              <a:latin typeface="Squada One"/>
            </a:endParaRPr>
          </a:p>
          <a:p>
            <a:pPr>
              <a:lnSpc>
                <a:spcPts val="4538"/>
              </a:lnSpc>
            </a:pPr>
            <a:r>
              <a:rPr lang="en-US" sz="3781" dirty="0">
                <a:solidFill>
                  <a:srgbClr val="E6EA00"/>
                </a:solidFill>
                <a:latin typeface="Squada One"/>
              </a:rPr>
              <a:t>These insights, encompassing player profiling, retention strategies, and performance assessment, offer actionable implications for player support and game refinement. Our project underscores SQL's versatility in handling large datasets and emphasizes the importance of systematic analysis in shaping industry strategies.</a:t>
            </a:r>
          </a:p>
          <a:p>
            <a:pPr>
              <a:lnSpc>
                <a:spcPts val="4538"/>
              </a:lnSpc>
            </a:pPr>
            <a:endParaRPr lang="en-US" sz="3781" dirty="0">
              <a:solidFill>
                <a:srgbClr val="E6EA00"/>
              </a:solidFill>
              <a:latin typeface="Squada One"/>
            </a:endParaRPr>
          </a:p>
          <a:p>
            <a:pPr>
              <a:lnSpc>
                <a:spcPts val="4538"/>
              </a:lnSpc>
            </a:pPr>
            <a:r>
              <a:rPr lang="en-US" sz="3781" dirty="0">
                <a:solidFill>
                  <a:srgbClr val="E6EA00"/>
                </a:solidFill>
                <a:latin typeface="Squada One"/>
              </a:rPr>
              <a:t>The outcomes of this project hold significant potential to inform future strategies and drive decision-making within the gaming industry, showcasing the value of rigorous data analysis within MySQL environments.</a:t>
            </a:r>
          </a:p>
          <a:p>
            <a:pPr algn="l">
              <a:lnSpc>
                <a:spcPts val="4538"/>
              </a:lnSpc>
            </a:pPr>
            <a:endParaRPr lang="en-US" sz="3781" dirty="0">
              <a:solidFill>
                <a:srgbClr val="E6EA00"/>
              </a:solidFill>
              <a:latin typeface="Squada One"/>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51737"/>
          </a:xfrm>
          <a:custGeom>
            <a:avLst/>
            <a:gdLst/>
            <a:ahLst/>
            <a:cxnLst/>
            <a:rect l="l" t="t" r="r" b="b"/>
            <a:pathLst>
              <a:path w="18288000" h="10251737">
                <a:moveTo>
                  <a:pt x="0" y="0"/>
                </a:moveTo>
                <a:lnTo>
                  <a:pt x="18288000" y="0"/>
                </a:lnTo>
                <a:lnTo>
                  <a:pt x="18288000" y="10251737"/>
                </a:lnTo>
                <a:lnTo>
                  <a:pt x="0" y="10251737"/>
                </a:lnTo>
                <a:lnTo>
                  <a:pt x="0" y="0"/>
                </a:lnTo>
                <a:close/>
              </a:path>
            </a:pathLst>
          </a:custGeom>
          <a:blipFill>
            <a:blip r:embed="rId3"/>
            <a:stretch>
              <a:fillRect t="-127" b="-127"/>
            </a:stretch>
          </a:blipFill>
        </p:spPr>
      </p:sp>
      <p:sp>
        <p:nvSpPr>
          <p:cNvPr id="3" name="TextBox 3"/>
          <p:cNvSpPr txBox="1"/>
          <p:nvPr/>
        </p:nvSpPr>
        <p:spPr>
          <a:xfrm>
            <a:off x="682069" y="809696"/>
            <a:ext cx="9337115" cy="5543550"/>
          </a:xfrm>
          <a:prstGeom prst="rect">
            <a:avLst/>
          </a:prstGeom>
        </p:spPr>
        <p:txBody>
          <a:bodyPr lIns="0" tIns="0" rIns="0" bIns="0" rtlCol="0" anchor="t">
            <a:spAutoFit/>
          </a:bodyPr>
          <a:lstStyle/>
          <a:p>
            <a:pPr>
              <a:lnSpc>
                <a:spcPts val="21896"/>
              </a:lnSpc>
            </a:pPr>
            <a:r>
              <a:rPr lang="en-US" sz="18246" dirty="0">
                <a:solidFill>
                  <a:srgbClr val="52FF00"/>
                </a:solidFill>
                <a:latin typeface="Squada One"/>
              </a:rPr>
              <a:t>THANKS!</a:t>
            </a:r>
          </a:p>
          <a:p>
            <a:pPr algn="l">
              <a:lnSpc>
                <a:spcPts val="21896"/>
              </a:lnSpc>
            </a:pPr>
            <a:endParaRPr lang="en-US" sz="18246" dirty="0">
              <a:solidFill>
                <a:srgbClr val="52FF00"/>
              </a:solidFill>
              <a:latin typeface="Squada One"/>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p:spPr>
      </p:sp>
      <p:sp>
        <p:nvSpPr>
          <p:cNvPr id="3" name="TextBox 3"/>
          <p:cNvSpPr txBox="1"/>
          <p:nvPr/>
        </p:nvSpPr>
        <p:spPr>
          <a:xfrm>
            <a:off x="1531425" y="962425"/>
            <a:ext cx="15225150" cy="933450"/>
          </a:xfrm>
          <a:prstGeom prst="rect">
            <a:avLst/>
          </a:prstGeom>
        </p:spPr>
        <p:txBody>
          <a:bodyPr lIns="0" tIns="0" rIns="0" bIns="0" rtlCol="0" anchor="t">
            <a:spAutoFit/>
          </a:bodyPr>
          <a:lstStyle/>
          <a:p>
            <a:pPr algn="l">
              <a:lnSpc>
                <a:spcPts val="7200"/>
              </a:lnSpc>
            </a:pPr>
            <a:r>
              <a:rPr lang="en-US" sz="6000" dirty="0">
                <a:solidFill>
                  <a:srgbClr val="00FF57"/>
                </a:solidFill>
                <a:latin typeface="Squada One"/>
              </a:rPr>
              <a:t>CONTENTS OF THIS PRESENTATION</a:t>
            </a:r>
          </a:p>
        </p:txBody>
      </p:sp>
      <p:sp>
        <p:nvSpPr>
          <p:cNvPr id="4" name="TextBox 4"/>
          <p:cNvSpPr txBox="1"/>
          <p:nvPr/>
        </p:nvSpPr>
        <p:spPr>
          <a:xfrm>
            <a:off x="1266825" y="2162175"/>
            <a:ext cx="15754350" cy="7096125"/>
          </a:xfrm>
          <a:prstGeom prst="rect">
            <a:avLst/>
          </a:prstGeom>
        </p:spPr>
        <p:txBody>
          <a:bodyPr lIns="0" tIns="0" rIns="0" bIns="0" rtlCol="0" anchor="t">
            <a:spAutoFit/>
          </a:bodyPr>
          <a:lstStyle/>
          <a:p>
            <a:pPr marL="844781" lvl="1" indent="-422390">
              <a:lnSpc>
                <a:spcPts val="4695"/>
              </a:lnSpc>
              <a:buFont typeface="Arial"/>
              <a:buChar char="•"/>
            </a:pPr>
            <a:r>
              <a:rPr lang="en-US" sz="3912" dirty="0">
                <a:solidFill>
                  <a:srgbClr val="00E0FF"/>
                </a:solidFill>
                <a:latin typeface="Squada One"/>
              </a:rPr>
              <a:t>Overview</a:t>
            </a:r>
          </a:p>
          <a:p>
            <a:pPr>
              <a:lnSpc>
                <a:spcPts val="4695"/>
              </a:lnSpc>
            </a:pPr>
            <a:endParaRPr lang="en-US" sz="3912" dirty="0">
              <a:solidFill>
                <a:srgbClr val="00E0FF"/>
              </a:solidFill>
              <a:latin typeface="Squada One"/>
            </a:endParaRPr>
          </a:p>
          <a:p>
            <a:pPr marL="844781" lvl="1" indent="-422390">
              <a:lnSpc>
                <a:spcPts val="4695"/>
              </a:lnSpc>
              <a:buFont typeface="Arial"/>
              <a:buChar char="•"/>
            </a:pPr>
            <a:r>
              <a:rPr lang="en-US" sz="3912" dirty="0">
                <a:solidFill>
                  <a:srgbClr val="00E0FF"/>
                </a:solidFill>
                <a:latin typeface="Squada One"/>
              </a:rPr>
              <a:t>Data Source and Methodology</a:t>
            </a:r>
          </a:p>
          <a:p>
            <a:pPr>
              <a:lnSpc>
                <a:spcPts val="4695"/>
              </a:lnSpc>
            </a:pPr>
            <a:endParaRPr lang="en-US" sz="3912" dirty="0">
              <a:solidFill>
                <a:srgbClr val="00E0FF"/>
              </a:solidFill>
              <a:latin typeface="Squada One"/>
            </a:endParaRPr>
          </a:p>
          <a:p>
            <a:pPr marL="844781" lvl="1" indent="-422390">
              <a:lnSpc>
                <a:spcPts val="4695"/>
              </a:lnSpc>
              <a:buFont typeface="Arial"/>
              <a:buChar char="•"/>
            </a:pPr>
            <a:r>
              <a:rPr lang="en-US" sz="3912" dirty="0">
                <a:solidFill>
                  <a:srgbClr val="00E0FF"/>
                </a:solidFill>
                <a:latin typeface="Squada One"/>
              </a:rPr>
              <a:t>Uploading CSVs into MySQL</a:t>
            </a:r>
          </a:p>
          <a:p>
            <a:pPr>
              <a:lnSpc>
                <a:spcPts val="4695"/>
              </a:lnSpc>
            </a:pPr>
            <a:endParaRPr lang="en-US" sz="3912" dirty="0">
              <a:solidFill>
                <a:srgbClr val="00E0FF"/>
              </a:solidFill>
              <a:latin typeface="Squada One"/>
            </a:endParaRPr>
          </a:p>
          <a:p>
            <a:pPr marL="844781" lvl="1" indent="-422390">
              <a:lnSpc>
                <a:spcPts val="4695"/>
              </a:lnSpc>
              <a:buFont typeface="Arial"/>
              <a:buChar char="•"/>
            </a:pPr>
            <a:r>
              <a:rPr lang="en-US" sz="3912" dirty="0">
                <a:solidFill>
                  <a:srgbClr val="00E0FF"/>
                </a:solidFill>
                <a:latin typeface="Squada One"/>
              </a:rPr>
              <a:t>Data Cleaning &amp; Transformation</a:t>
            </a:r>
          </a:p>
          <a:p>
            <a:pPr>
              <a:lnSpc>
                <a:spcPts val="4695"/>
              </a:lnSpc>
            </a:pPr>
            <a:endParaRPr lang="en-US" sz="3912" dirty="0">
              <a:solidFill>
                <a:srgbClr val="00E0FF"/>
              </a:solidFill>
              <a:latin typeface="Squada One"/>
            </a:endParaRPr>
          </a:p>
          <a:p>
            <a:pPr marL="844781" lvl="1" indent="-422390">
              <a:lnSpc>
                <a:spcPts val="4695"/>
              </a:lnSpc>
              <a:buFont typeface="Arial"/>
              <a:buChar char="•"/>
            </a:pPr>
            <a:r>
              <a:rPr lang="en-US" sz="3912" dirty="0">
                <a:solidFill>
                  <a:srgbClr val="00E0FF"/>
                </a:solidFill>
                <a:latin typeface="Squada One"/>
              </a:rPr>
              <a:t>Insight Slides (SQL queries to solve all 16 Problem statements &amp; their significance)</a:t>
            </a:r>
          </a:p>
          <a:p>
            <a:pPr>
              <a:lnSpc>
                <a:spcPts val="4695"/>
              </a:lnSpc>
            </a:pPr>
            <a:endParaRPr lang="en-US" sz="3912" dirty="0">
              <a:solidFill>
                <a:srgbClr val="00E0FF"/>
              </a:solidFill>
              <a:latin typeface="Squada One"/>
            </a:endParaRPr>
          </a:p>
          <a:p>
            <a:pPr marL="844781" lvl="1" indent="-422390">
              <a:lnSpc>
                <a:spcPts val="4695"/>
              </a:lnSpc>
              <a:buFont typeface="Arial"/>
              <a:buChar char="•"/>
            </a:pPr>
            <a:r>
              <a:rPr lang="en-US" sz="3912" dirty="0">
                <a:solidFill>
                  <a:srgbClr val="00E0FF"/>
                </a:solidFill>
                <a:latin typeface="Squada One"/>
              </a:rPr>
              <a:t>Conclusion</a:t>
            </a:r>
          </a:p>
          <a:p>
            <a:pPr>
              <a:lnSpc>
                <a:spcPts val="4695"/>
              </a:lnSpc>
              <a:spcBef>
                <a:spcPct val="0"/>
              </a:spcBef>
            </a:pPr>
            <a:endParaRPr lang="en-US" sz="3912" dirty="0">
              <a:solidFill>
                <a:srgbClr val="00E0FF"/>
              </a:solidFill>
              <a:latin typeface="Squada One"/>
            </a:endParaRPr>
          </a:p>
        </p:txBody>
      </p:sp>
      <p:sp>
        <p:nvSpPr>
          <p:cNvPr id="5" name="Freeform 5"/>
          <p:cNvSpPr/>
          <p:nvPr/>
        </p:nvSpPr>
        <p:spPr>
          <a:xfrm flipH="1">
            <a:off x="10899897" y="1028700"/>
            <a:ext cx="6359403" cy="5621192"/>
          </a:xfrm>
          <a:custGeom>
            <a:avLst/>
            <a:gdLst/>
            <a:ahLst/>
            <a:cxnLst/>
            <a:rect l="l" t="t" r="r" b="b"/>
            <a:pathLst>
              <a:path w="6359403" h="5621192">
                <a:moveTo>
                  <a:pt x="6359403" y="0"/>
                </a:moveTo>
                <a:lnTo>
                  <a:pt x="0" y="0"/>
                </a:lnTo>
                <a:lnTo>
                  <a:pt x="0" y="5621192"/>
                </a:lnTo>
                <a:lnTo>
                  <a:pt x="6359403" y="5621192"/>
                </a:lnTo>
                <a:lnTo>
                  <a:pt x="6359403" y="0"/>
                </a:lnTo>
                <a:close/>
              </a:path>
            </a:pathLst>
          </a:custGeom>
          <a:blipFill>
            <a:blip r:embed="rId4"/>
            <a:stretch>
              <a:fillRect t="-1555" r="-36890" b="-1664"/>
            </a:stretch>
          </a:blipFill>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p:spPr>
      </p:sp>
      <p:sp>
        <p:nvSpPr>
          <p:cNvPr id="3" name="Freeform 3"/>
          <p:cNvSpPr/>
          <p:nvPr/>
        </p:nvSpPr>
        <p:spPr>
          <a:xfrm flipH="1">
            <a:off x="0" y="5614050"/>
            <a:ext cx="9107752" cy="4672950"/>
          </a:xfrm>
          <a:custGeom>
            <a:avLst/>
            <a:gdLst/>
            <a:ahLst/>
            <a:cxnLst/>
            <a:rect l="l" t="t" r="r" b="b"/>
            <a:pathLst>
              <a:path w="9107752" h="4672950">
                <a:moveTo>
                  <a:pt x="9107752" y="0"/>
                </a:moveTo>
                <a:lnTo>
                  <a:pt x="0" y="0"/>
                </a:lnTo>
                <a:lnTo>
                  <a:pt x="0" y="4672950"/>
                </a:lnTo>
                <a:lnTo>
                  <a:pt x="9107752" y="4672950"/>
                </a:lnTo>
                <a:lnTo>
                  <a:pt x="9107752" y="0"/>
                </a:lnTo>
                <a:close/>
              </a:path>
            </a:pathLst>
          </a:custGeom>
          <a:blipFill>
            <a:blip r:embed="rId4"/>
            <a:stretch>
              <a:fillRect l="-62707" t="-78379" b="-2"/>
            </a:stretch>
          </a:blipFill>
        </p:spPr>
      </p:sp>
      <p:sp>
        <p:nvSpPr>
          <p:cNvPr id="4" name="Freeform 4"/>
          <p:cNvSpPr/>
          <p:nvPr/>
        </p:nvSpPr>
        <p:spPr>
          <a:xfrm>
            <a:off x="12003824" y="1300390"/>
            <a:ext cx="5255476" cy="7686221"/>
          </a:xfrm>
          <a:custGeom>
            <a:avLst/>
            <a:gdLst/>
            <a:ahLst/>
            <a:cxnLst/>
            <a:rect l="l" t="t" r="r" b="b"/>
            <a:pathLst>
              <a:path w="5255476" h="7686221">
                <a:moveTo>
                  <a:pt x="0" y="0"/>
                </a:moveTo>
                <a:lnTo>
                  <a:pt x="5255476" y="0"/>
                </a:lnTo>
                <a:lnTo>
                  <a:pt x="5255476" y="7686220"/>
                </a:lnTo>
                <a:lnTo>
                  <a:pt x="0" y="7686220"/>
                </a:lnTo>
                <a:lnTo>
                  <a:pt x="0" y="0"/>
                </a:lnTo>
                <a:close/>
              </a:path>
            </a:pathLst>
          </a:custGeom>
          <a:blipFill>
            <a:blip r:embed="rId5"/>
            <a:stretch>
              <a:fillRect l="-59846" r="-59837" b="-115"/>
            </a:stretch>
          </a:blipFill>
        </p:spPr>
      </p:sp>
      <p:sp>
        <p:nvSpPr>
          <p:cNvPr id="5" name="TextBox 5"/>
          <p:cNvSpPr txBox="1"/>
          <p:nvPr/>
        </p:nvSpPr>
        <p:spPr>
          <a:xfrm>
            <a:off x="1531425" y="962425"/>
            <a:ext cx="3323838" cy="933450"/>
          </a:xfrm>
          <a:prstGeom prst="rect">
            <a:avLst/>
          </a:prstGeom>
        </p:spPr>
        <p:txBody>
          <a:bodyPr lIns="0" tIns="0" rIns="0" bIns="0" rtlCol="0" anchor="t">
            <a:spAutoFit/>
          </a:bodyPr>
          <a:lstStyle/>
          <a:p>
            <a:pPr algn="l">
              <a:lnSpc>
                <a:spcPts val="7200"/>
              </a:lnSpc>
            </a:pPr>
            <a:r>
              <a:rPr lang="en-US" sz="6000" dirty="0">
                <a:solidFill>
                  <a:srgbClr val="00FF57"/>
                </a:solidFill>
                <a:latin typeface="Squada One"/>
              </a:rPr>
              <a:t>Overview</a:t>
            </a:r>
          </a:p>
        </p:txBody>
      </p:sp>
      <p:sp>
        <p:nvSpPr>
          <p:cNvPr id="6" name="TextBox 6"/>
          <p:cNvSpPr txBox="1"/>
          <p:nvPr/>
        </p:nvSpPr>
        <p:spPr>
          <a:xfrm>
            <a:off x="1028700" y="1972075"/>
            <a:ext cx="10423655" cy="7147534"/>
          </a:xfrm>
          <a:prstGeom prst="rect">
            <a:avLst/>
          </a:prstGeom>
        </p:spPr>
        <p:txBody>
          <a:bodyPr lIns="0" tIns="0" rIns="0" bIns="0" rtlCol="0" anchor="t">
            <a:spAutoFit/>
          </a:bodyPr>
          <a:lstStyle/>
          <a:p>
            <a:pPr>
              <a:lnSpc>
                <a:spcPts val="3966"/>
              </a:lnSpc>
            </a:pPr>
            <a:endParaRPr dirty="0"/>
          </a:p>
          <a:p>
            <a:pPr marL="713715" lvl="1" indent="-356858">
              <a:lnSpc>
                <a:spcPts val="3966"/>
              </a:lnSpc>
              <a:buFont typeface="Arial"/>
              <a:buChar char="•"/>
            </a:pPr>
            <a:r>
              <a:rPr lang="en-US" sz="3305" dirty="0">
                <a:solidFill>
                  <a:srgbClr val="00C2FF"/>
                </a:solidFill>
                <a:latin typeface="Squada One"/>
              </a:rPr>
              <a:t>Delving into the realm of gaming to analyze player behavior.</a:t>
            </a:r>
          </a:p>
          <a:p>
            <a:pPr>
              <a:lnSpc>
                <a:spcPts val="3966"/>
              </a:lnSpc>
            </a:pPr>
            <a:endParaRPr lang="en-US" sz="3305" dirty="0">
              <a:solidFill>
                <a:srgbClr val="00C2FF"/>
              </a:solidFill>
              <a:latin typeface="Squada One"/>
            </a:endParaRPr>
          </a:p>
          <a:p>
            <a:pPr marL="713715" lvl="1" indent="-356858">
              <a:lnSpc>
                <a:spcPts val="3966"/>
              </a:lnSpc>
              <a:buFont typeface="Arial"/>
              <a:buChar char="•"/>
            </a:pPr>
            <a:r>
              <a:rPr lang="en-US" sz="3305" dirty="0">
                <a:solidFill>
                  <a:srgbClr val="00C2FF"/>
                </a:solidFill>
                <a:latin typeface="Squada One"/>
              </a:rPr>
              <a:t>Studying gameplay data to identify key metrics and patterns.</a:t>
            </a:r>
          </a:p>
          <a:p>
            <a:pPr>
              <a:lnSpc>
                <a:spcPts val="3966"/>
              </a:lnSpc>
            </a:pPr>
            <a:endParaRPr lang="en-US" sz="3305" dirty="0">
              <a:solidFill>
                <a:srgbClr val="00C2FF"/>
              </a:solidFill>
              <a:latin typeface="Squada One"/>
            </a:endParaRPr>
          </a:p>
          <a:p>
            <a:pPr marL="713715" lvl="1" indent="-356858">
              <a:lnSpc>
                <a:spcPts val="3966"/>
              </a:lnSpc>
              <a:buFont typeface="Arial"/>
              <a:buChar char="•"/>
            </a:pPr>
            <a:r>
              <a:rPr lang="en-US" sz="3305" dirty="0">
                <a:solidFill>
                  <a:srgbClr val="00C2FF"/>
                </a:solidFill>
                <a:latin typeface="Squada One"/>
              </a:rPr>
              <a:t>Understanding how game elements influence player strategies.</a:t>
            </a:r>
          </a:p>
          <a:p>
            <a:pPr>
              <a:lnSpc>
                <a:spcPts val="3966"/>
              </a:lnSpc>
            </a:pPr>
            <a:endParaRPr lang="en-US" sz="3305" dirty="0">
              <a:solidFill>
                <a:srgbClr val="00C2FF"/>
              </a:solidFill>
              <a:latin typeface="Squada One"/>
            </a:endParaRPr>
          </a:p>
          <a:p>
            <a:pPr marL="713715" lvl="1" indent="-356858">
              <a:lnSpc>
                <a:spcPts val="3966"/>
              </a:lnSpc>
              <a:buFont typeface="Arial"/>
              <a:buChar char="•"/>
            </a:pPr>
            <a:r>
              <a:rPr lang="en-US" sz="3305" dirty="0">
                <a:solidFill>
                  <a:srgbClr val="00C2FF"/>
                </a:solidFill>
                <a:latin typeface="Squada One"/>
              </a:rPr>
              <a:t>Providing insights to help developers enhance gaming experiences.</a:t>
            </a:r>
          </a:p>
          <a:p>
            <a:pPr marL="713715" lvl="1" indent="-356858">
              <a:lnSpc>
                <a:spcPts val="3966"/>
              </a:lnSpc>
              <a:buFont typeface="Arial"/>
              <a:buChar char="•"/>
            </a:pPr>
            <a:endParaRPr lang="en-US" sz="3305">
              <a:solidFill>
                <a:srgbClr val="00C2FF"/>
              </a:solidFill>
              <a:latin typeface="Squada One"/>
            </a:endParaRPr>
          </a:p>
          <a:p>
            <a:pPr marL="713715" lvl="1" indent="-356858">
              <a:lnSpc>
                <a:spcPts val="3966"/>
              </a:lnSpc>
              <a:buFont typeface="Arial"/>
              <a:buChar char="•"/>
            </a:pPr>
            <a:r>
              <a:rPr lang="en-US" sz="3305">
                <a:solidFill>
                  <a:srgbClr val="00C2FF"/>
                </a:solidFill>
                <a:latin typeface="Squada One"/>
              </a:rPr>
              <a:t>Embarking </a:t>
            </a:r>
            <a:r>
              <a:rPr lang="en-US" sz="3305" dirty="0">
                <a:solidFill>
                  <a:srgbClr val="00C2FF"/>
                </a:solidFill>
                <a:latin typeface="Squada One"/>
              </a:rPr>
              <a:t>on an exciting journey of decoding game behavior together!</a:t>
            </a:r>
          </a:p>
          <a:p>
            <a:pPr marL="1217514" lvl="1" indent="-608757" algn="l">
              <a:lnSpc>
                <a:spcPts val="3966"/>
              </a:lnSpc>
            </a:pPr>
            <a:endParaRPr lang="en-US" sz="3305" dirty="0">
              <a:solidFill>
                <a:srgbClr val="00C2FF"/>
              </a:solidFill>
              <a:latin typeface="Squada One"/>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p:spPr>
      </p:sp>
      <p:sp>
        <p:nvSpPr>
          <p:cNvPr id="3" name="Freeform 3"/>
          <p:cNvSpPr/>
          <p:nvPr/>
        </p:nvSpPr>
        <p:spPr>
          <a:xfrm flipH="1">
            <a:off x="0" y="5614050"/>
            <a:ext cx="9107752" cy="4672950"/>
          </a:xfrm>
          <a:custGeom>
            <a:avLst/>
            <a:gdLst/>
            <a:ahLst/>
            <a:cxnLst/>
            <a:rect l="l" t="t" r="r" b="b"/>
            <a:pathLst>
              <a:path w="9107752" h="4672950">
                <a:moveTo>
                  <a:pt x="9107752" y="0"/>
                </a:moveTo>
                <a:lnTo>
                  <a:pt x="0" y="0"/>
                </a:lnTo>
                <a:lnTo>
                  <a:pt x="0" y="4672950"/>
                </a:lnTo>
                <a:lnTo>
                  <a:pt x="9107752" y="4672950"/>
                </a:lnTo>
                <a:lnTo>
                  <a:pt x="9107752" y="0"/>
                </a:lnTo>
                <a:close/>
              </a:path>
            </a:pathLst>
          </a:custGeom>
          <a:blipFill>
            <a:blip r:embed="rId4"/>
            <a:stretch>
              <a:fillRect l="-62707" t="-78379" b="-2"/>
            </a:stretch>
          </a:blipFill>
        </p:spPr>
      </p:sp>
      <p:sp>
        <p:nvSpPr>
          <p:cNvPr id="4" name="TextBox 4"/>
          <p:cNvSpPr txBox="1"/>
          <p:nvPr/>
        </p:nvSpPr>
        <p:spPr>
          <a:xfrm>
            <a:off x="1531425" y="962425"/>
            <a:ext cx="12164323" cy="933450"/>
          </a:xfrm>
          <a:prstGeom prst="rect">
            <a:avLst/>
          </a:prstGeom>
        </p:spPr>
        <p:txBody>
          <a:bodyPr lIns="0" tIns="0" rIns="0" bIns="0" rtlCol="0" anchor="t">
            <a:spAutoFit/>
          </a:bodyPr>
          <a:lstStyle/>
          <a:p>
            <a:pPr algn="l">
              <a:lnSpc>
                <a:spcPts val="7200"/>
              </a:lnSpc>
            </a:pPr>
            <a:r>
              <a:rPr lang="en-US" sz="6000">
                <a:solidFill>
                  <a:srgbClr val="00FF57"/>
                </a:solidFill>
                <a:latin typeface="Squada One"/>
              </a:rPr>
              <a:t>DATA SOURCE &amp; METHODOLOGY</a:t>
            </a:r>
          </a:p>
        </p:txBody>
      </p:sp>
      <p:sp>
        <p:nvSpPr>
          <p:cNvPr id="5" name="TextBox 5"/>
          <p:cNvSpPr txBox="1"/>
          <p:nvPr/>
        </p:nvSpPr>
        <p:spPr>
          <a:xfrm>
            <a:off x="914400" y="2277148"/>
            <a:ext cx="16611600" cy="6168355"/>
          </a:xfrm>
          <a:prstGeom prst="rect">
            <a:avLst/>
          </a:prstGeom>
        </p:spPr>
        <p:txBody>
          <a:bodyPr wrap="square" lIns="0" tIns="0" rIns="0" bIns="0" rtlCol="0" anchor="t">
            <a:spAutoFit/>
          </a:bodyPr>
          <a:lstStyle/>
          <a:p>
            <a:pPr algn="just">
              <a:lnSpc>
                <a:spcPts val="3705"/>
              </a:lnSpc>
            </a:pPr>
            <a:r>
              <a:rPr lang="en-US" sz="3087" dirty="0">
                <a:solidFill>
                  <a:srgbClr val="2CEAFD"/>
                </a:solidFill>
                <a:latin typeface="Times New Roman"/>
              </a:rPr>
              <a:t>The data for this project was provided by </a:t>
            </a:r>
            <a:r>
              <a:rPr lang="en-US" sz="3087" dirty="0" err="1">
                <a:solidFill>
                  <a:srgbClr val="52FF00"/>
                </a:solidFill>
                <a:latin typeface="Times New Roman Bold Italics"/>
              </a:rPr>
              <a:t>Mentorness</a:t>
            </a:r>
            <a:r>
              <a:rPr lang="en-US" sz="3087" dirty="0">
                <a:solidFill>
                  <a:srgbClr val="2CEAFD"/>
                </a:solidFill>
                <a:latin typeface="Times New Roman"/>
              </a:rPr>
              <a:t>, which served as the primary source for our analysis. The datasets were imported into a </a:t>
            </a:r>
            <a:r>
              <a:rPr lang="en-US" sz="3087" dirty="0">
                <a:solidFill>
                  <a:srgbClr val="52FF00"/>
                </a:solidFill>
                <a:latin typeface="Times New Roman Bold Italics"/>
              </a:rPr>
              <a:t>MySQL</a:t>
            </a:r>
            <a:r>
              <a:rPr lang="en-US" sz="3087" dirty="0">
                <a:solidFill>
                  <a:srgbClr val="2CEAFD"/>
                </a:solidFill>
                <a:latin typeface="Times New Roman"/>
              </a:rPr>
              <a:t> database management system, ensuring a reliable and efficient storage solution for the game's data. As part of the data preparation process, certain columns were </a:t>
            </a:r>
            <a:r>
              <a:rPr lang="en-US" sz="3087" dirty="0">
                <a:solidFill>
                  <a:srgbClr val="52FF00"/>
                </a:solidFill>
                <a:latin typeface="Times New Roman Bold Italics"/>
              </a:rPr>
              <a:t>restructured</a:t>
            </a:r>
            <a:r>
              <a:rPr lang="en-US" sz="3087" dirty="0">
                <a:solidFill>
                  <a:srgbClr val="2CEAFD"/>
                </a:solidFill>
                <a:latin typeface="Times New Roman"/>
              </a:rPr>
              <a:t> or modified to facilitate easier analysis and querying. This step was crucial in ensuring that the </a:t>
            </a:r>
            <a:r>
              <a:rPr lang="en-US" sz="3087" dirty="0">
                <a:solidFill>
                  <a:srgbClr val="C4FF00"/>
                </a:solidFill>
                <a:latin typeface="Times New Roman"/>
              </a:rPr>
              <a:t>data was clean, relevant, and easy to work with. </a:t>
            </a:r>
          </a:p>
          <a:p>
            <a:pPr algn="just">
              <a:lnSpc>
                <a:spcPts val="3705"/>
              </a:lnSpc>
            </a:pPr>
            <a:endParaRPr lang="en-US" sz="3087" dirty="0">
              <a:solidFill>
                <a:srgbClr val="C4FF00"/>
              </a:solidFill>
              <a:latin typeface="Times New Roman"/>
            </a:endParaRPr>
          </a:p>
          <a:p>
            <a:pPr algn="just">
              <a:lnSpc>
                <a:spcPts val="3705"/>
              </a:lnSpc>
            </a:pPr>
            <a:r>
              <a:rPr lang="en-US" sz="3087" dirty="0">
                <a:solidFill>
                  <a:srgbClr val="2CEAFD"/>
                </a:solidFill>
                <a:latin typeface="Times New Roman"/>
              </a:rPr>
              <a:t>The methodology involved </a:t>
            </a:r>
            <a:r>
              <a:rPr lang="en-US" sz="3087" dirty="0">
                <a:solidFill>
                  <a:srgbClr val="C4FF00"/>
                </a:solidFill>
                <a:latin typeface="Times New Roman"/>
              </a:rPr>
              <a:t>solving 16 problem statements using SQL queries.</a:t>
            </a:r>
            <a:r>
              <a:rPr lang="en-US" sz="3087" dirty="0">
                <a:solidFill>
                  <a:srgbClr val="2CEAFD"/>
                </a:solidFill>
                <a:latin typeface="Times New Roman"/>
              </a:rPr>
              <a:t> These problem statements, also provided by </a:t>
            </a:r>
            <a:r>
              <a:rPr lang="en-US" sz="3087" dirty="0" err="1">
                <a:solidFill>
                  <a:srgbClr val="52FF00"/>
                </a:solidFill>
                <a:latin typeface="Times New Roman Bold Italics"/>
              </a:rPr>
              <a:t>Mentorness</a:t>
            </a:r>
            <a:r>
              <a:rPr lang="en-US" sz="3087" dirty="0">
                <a:solidFill>
                  <a:srgbClr val="2CEAFD"/>
                </a:solidFill>
                <a:latin typeface="Times New Roman"/>
              </a:rPr>
              <a:t>, guided the analysis and helped uncover </a:t>
            </a:r>
            <a:r>
              <a:rPr lang="en-US" sz="3087" dirty="0">
                <a:solidFill>
                  <a:srgbClr val="52FF00"/>
                </a:solidFill>
                <a:latin typeface="Times New Roman Bold Italics"/>
              </a:rPr>
              <a:t>key insights</a:t>
            </a:r>
            <a:r>
              <a:rPr lang="en-US" sz="3087" dirty="0">
                <a:solidFill>
                  <a:srgbClr val="2CEAFD"/>
                </a:solidFill>
                <a:latin typeface="Times New Roman"/>
              </a:rPr>
              <a:t> into game behavior. The use of SQL and the MySQL database system allowed for </a:t>
            </a:r>
            <a:r>
              <a:rPr lang="en-US" sz="3087" dirty="0">
                <a:solidFill>
                  <a:srgbClr val="52FF00"/>
                </a:solidFill>
                <a:latin typeface="Times New Roman Bold Italics"/>
              </a:rPr>
              <a:t>robust data manipulation</a:t>
            </a:r>
            <a:r>
              <a:rPr lang="en-US" sz="3087" dirty="0">
                <a:solidFill>
                  <a:srgbClr val="2CEAFD"/>
                </a:solidFill>
                <a:latin typeface="Times New Roman"/>
              </a:rPr>
              <a:t> and querying capabilities, enabling a thorough exploration of the dataset.</a:t>
            </a:r>
          </a:p>
          <a:p>
            <a:pPr algn="just">
              <a:lnSpc>
                <a:spcPts val="3705"/>
              </a:lnSpc>
            </a:pPr>
            <a:endParaRPr lang="en-US" sz="3087" dirty="0">
              <a:solidFill>
                <a:srgbClr val="2CEAFD"/>
              </a:solidFill>
              <a:latin typeface="Times New Roman"/>
            </a:endParaRPr>
          </a:p>
          <a:p>
            <a:pPr algn="just">
              <a:lnSpc>
                <a:spcPts val="3705"/>
              </a:lnSpc>
            </a:pPr>
            <a:r>
              <a:rPr lang="en-US" sz="3087" dirty="0">
                <a:solidFill>
                  <a:srgbClr val="2CEAFD"/>
                </a:solidFill>
                <a:latin typeface="Times New Roman"/>
              </a:rPr>
              <a:t>This approach ensured a systematic and rigorous analysis of the data, leading to valuable insights and conclusions.</a:t>
            </a:r>
          </a:p>
        </p:txBody>
      </p:sp>
    </p:spTree>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p:spPr>
      </p:sp>
      <p:sp>
        <p:nvSpPr>
          <p:cNvPr id="3" name="Freeform 3"/>
          <p:cNvSpPr/>
          <p:nvPr/>
        </p:nvSpPr>
        <p:spPr>
          <a:xfrm flipH="1">
            <a:off x="0" y="5614050"/>
            <a:ext cx="9107752" cy="4672950"/>
          </a:xfrm>
          <a:custGeom>
            <a:avLst/>
            <a:gdLst/>
            <a:ahLst/>
            <a:cxnLst/>
            <a:rect l="l" t="t" r="r" b="b"/>
            <a:pathLst>
              <a:path w="9107752" h="4672950">
                <a:moveTo>
                  <a:pt x="9107752" y="0"/>
                </a:moveTo>
                <a:lnTo>
                  <a:pt x="0" y="0"/>
                </a:lnTo>
                <a:lnTo>
                  <a:pt x="0" y="4672950"/>
                </a:lnTo>
                <a:lnTo>
                  <a:pt x="9107752" y="4672950"/>
                </a:lnTo>
                <a:lnTo>
                  <a:pt x="9107752" y="0"/>
                </a:lnTo>
                <a:close/>
              </a:path>
            </a:pathLst>
          </a:custGeom>
          <a:blipFill>
            <a:blip r:embed="rId4"/>
            <a:stretch>
              <a:fillRect l="-62707" t="-78379" b="-2"/>
            </a:stretch>
          </a:blipFill>
        </p:spPr>
      </p:sp>
      <p:sp>
        <p:nvSpPr>
          <p:cNvPr id="4" name="TextBox 4"/>
          <p:cNvSpPr txBox="1"/>
          <p:nvPr/>
        </p:nvSpPr>
        <p:spPr>
          <a:xfrm>
            <a:off x="1531425" y="962425"/>
            <a:ext cx="12164323" cy="933450"/>
          </a:xfrm>
          <a:prstGeom prst="rect">
            <a:avLst/>
          </a:prstGeom>
        </p:spPr>
        <p:txBody>
          <a:bodyPr lIns="0" tIns="0" rIns="0" bIns="0" rtlCol="0" anchor="t">
            <a:spAutoFit/>
          </a:bodyPr>
          <a:lstStyle/>
          <a:p>
            <a:pPr algn="l">
              <a:lnSpc>
                <a:spcPts val="7200"/>
              </a:lnSpc>
            </a:pPr>
            <a:r>
              <a:rPr lang="en-US" sz="6000" dirty="0">
                <a:solidFill>
                  <a:srgbClr val="00FF57"/>
                </a:solidFill>
                <a:latin typeface="Squada One"/>
              </a:rPr>
              <a:t>Uploading CSVs into MySQL</a:t>
            </a:r>
          </a:p>
        </p:txBody>
      </p:sp>
      <p:sp>
        <p:nvSpPr>
          <p:cNvPr id="5" name="TextBox 5"/>
          <p:cNvSpPr txBox="1"/>
          <p:nvPr/>
        </p:nvSpPr>
        <p:spPr>
          <a:xfrm>
            <a:off x="1028700" y="2309435"/>
            <a:ext cx="16476244" cy="7096125"/>
          </a:xfrm>
          <a:prstGeom prst="rect">
            <a:avLst/>
          </a:prstGeom>
        </p:spPr>
        <p:txBody>
          <a:bodyPr lIns="0" tIns="0" rIns="0" bIns="0" rtlCol="0" anchor="t">
            <a:spAutoFit/>
          </a:bodyPr>
          <a:lstStyle/>
          <a:p>
            <a:pPr>
              <a:lnSpc>
                <a:spcPts val="4693"/>
              </a:lnSpc>
            </a:pPr>
            <a:r>
              <a:rPr lang="en-US" sz="3911" dirty="0">
                <a:solidFill>
                  <a:srgbClr val="FF00E5"/>
                </a:solidFill>
                <a:latin typeface="Squada One"/>
              </a:rPr>
              <a:t>To upload CSV files into MySQL, you can follow these steps:</a:t>
            </a:r>
          </a:p>
          <a:p>
            <a:pPr>
              <a:lnSpc>
                <a:spcPts val="4693"/>
              </a:lnSpc>
            </a:pPr>
            <a:endParaRPr lang="en-US" sz="3911" dirty="0">
              <a:solidFill>
                <a:srgbClr val="FF00E5"/>
              </a:solidFill>
              <a:latin typeface="Squada One"/>
            </a:endParaRPr>
          </a:p>
          <a:p>
            <a:pPr marL="844428" lvl="1" indent="-422214">
              <a:lnSpc>
                <a:spcPts val="4693"/>
              </a:lnSpc>
              <a:buFont typeface="Arial"/>
              <a:buChar char="•"/>
            </a:pPr>
            <a:r>
              <a:rPr lang="en-US" sz="3911" dirty="0">
                <a:solidFill>
                  <a:srgbClr val="C4FF00"/>
                </a:solidFill>
                <a:latin typeface="Squada One"/>
              </a:rPr>
              <a:t>Preparation: Ensure that you have the CSV files ready and accessible.</a:t>
            </a:r>
          </a:p>
          <a:p>
            <a:pPr>
              <a:lnSpc>
                <a:spcPts val="4693"/>
              </a:lnSpc>
            </a:pPr>
            <a:endParaRPr lang="en-US" sz="3911" dirty="0">
              <a:solidFill>
                <a:srgbClr val="C4FF00"/>
              </a:solidFill>
              <a:latin typeface="Squada One"/>
            </a:endParaRPr>
          </a:p>
          <a:p>
            <a:pPr marL="844428" lvl="1" indent="-422214">
              <a:lnSpc>
                <a:spcPts val="4693"/>
              </a:lnSpc>
              <a:buFont typeface="Arial"/>
              <a:buChar char="•"/>
            </a:pPr>
            <a:r>
              <a:rPr lang="en-US" sz="3911" dirty="0">
                <a:solidFill>
                  <a:srgbClr val="C4FF00"/>
                </a:solidFill>
                <a:latin typeface="Squada One"/>
              </a:rPr>
              <a:t>Database Creation: Create a database in MySQL where you want to import the CSV data.</a:t>
            </a:r>
          </a:p>
          <a:p>
            <a:pPr>
              <a:lnSpc>
                <a:spcPts val="4693"/>
              </a:lnSpc>
            </a:pPr>
            <a:endParaRPr lang="en-US" sz="3911" dirty="0">
              <a:solidFill>
                <a:srgbClr val="C4FF00"/>
              </a:solidFill>
              <a:latin typeface="Squada One"/>
            </a:endParaRPr>
          </a:p>
          <a:p>
            <a:pPr>
              <a:lnSpc>
                <a:spcPts val="4693"/>
              </a:lnSpc>
            </a:pPr>
            <a:r>
              <a:rPr lang="en-US" sz="3911" dirty="0">
                <a:solidFill>
                  <a:srgbClr val="C4FF00"/>
                </a:solidFill>
                <a:latin typeface="Squada One"/>
              </a:rPr>
              <a:t>                                  CREATE DATABASE </a:t>
            </a:r>
            <a:r>
              <a:rPr lang="en-US" sz="3911" dirty="0" err="1">
                <a:solidFill>
                  <a:srgbClr val="C4FF00"/>
                </a:solidFill>
                <a:latin typeface="Squada One"/>
              </a:rPr>
              <a:t>Game_Analysis</a:t>
            </a:r>
            <a:r>
              <a:rPr lang="en-US" sz="3911" dirty="0">
                <a:solidFill>
                  <a:srgbClr val="C4FF00"/>
                </a:solidFill>
                <a:latin typeface="Squada One"/>
              </a:rPr>
              <a:t>;</a:t>
            </a:r>
          </a:p>
          <a:p>
            <a:pPr>
              <a:lnSpc>
                <a:spcPts val="4693"/>
              </a:lnSpc>
            </a:pPr>
            <a:endParaRPr lang="en-US" sz="3911" dirty="0">
              <a:solidFill>
                <a:srgbClr val="C4FF00"/>
              </a:solidFill>
              <a:latin typeface="Squada One"/>
            </a:endParaRPr>
          </a:p>
          <a:p>
            <a:pPr marL="844428" lvl="1" indent="-422214">
              <a:lnSpc>
                <a:spcPts val="4693"/>
              </a:lnSpc>
              <a:buFont typeface="Arial"/>
              <a:buChar char="•"/>
            </a:pPr>
            <a:r>
              <a:rPr lang="en-US" sz="3911" dirty="0">
                <a:solidFill>
                  <a:srgbClr val="C4FF00"/>
                </a:solidFill>
                <a:latin typeface="Squada One"/>
              </a:rPr>
              <a:t>Data Import: Use MySQL's LOAD DATA INFILE statement to import the data from CSV files into your MySQL tables.</a:t>
            </a:r>
          </a:p>
          <a:p>
            <a:pPr>
              <a:lnSpc>
                <a:spcPts val="4693"/>
              </a:lnSpc>
              <a:spcBef>
                <a:spcPct val="0"/>
              </a:spcBef>
            </a:pPr>
            <a:endParaRPr lang="en-US" sz="3911" dirty="0">
              <a:solidFill>
                <a:srgbClr val="C4FF00"/>
              </a:solidFill>
              <a:latin typeface="Squada One"/>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H="1">
            <a:off x="0" y="5614050"/>
            <a:ext cx="9107752" cy="4672950"/>
          </a:xfrm>
          <a:custGeom>
            <a:avLst/>
            <a:gdLst/>
            <a:ahLst/>
            <a:cxnLst/>
            <a:rect l="l" t="t" r="r" b="b"/>
            <a:pathLst>
              <a:path w="9107752" h="4672950">
                <a:moveTo>
                  <a:pt x="9107752" y="0"/>
                </a:moveTo>
                <a:lnTo>
                  <a:pt x="0" y="0"/>
                </a:lnTo>
                <a:lnTo>
                  <a:pt x="0" y="4672950"/>
                </a:lnTo>
                <a:lnTo>
                  <a:pt x="9107752" y="4672950"/>
                </a:lnTo>
                <a:lnTo>
                  <a:pt x="9107752" y="0"/>
                </a:lnTo>
                <a:close/>
              </a:path>
            </a:pathLst>
          </a:custGeom>
          <a:blipFill>
            <a:blip r:embed="rId3"/>
            <a:stretch>
              <a:fillRect l="-62707" t="-78379" b="-2"/>
            </a:stretch>
          </a:blipFill>
        </p:spPr>
      </p:sp>
      <p:sp>
        <p:nvSpPr>
          <p:cNvPr id="3" name="TextBox 3"/>
          <p:cNvSpPr txBox="1"/>
          <p:nvPr/>
        </p:nvSpPr>
        <p:spPr>
          <a:xfrm>
            <a:off x="7112851" y="1350999"/>
            <a:ext cx="12221126" cy="6962775"/>
          </a:xfrm>
          <a:prstGeom prst="rect">
            <a:avLst/>
          </a:prstGeom>
        </p:spPr>
        <p:txBody>
          <a:bodyPr lIns="0" tIns="0" rIns="0" bIns="0" rtlCol="0" anchor="t">
            <a:spAutoFit/>
          </a:bodyPr>
          <a:lstStyle/>
          <a:p>
            <a:pPr algn="just">
              <a:lnSpc>
                <a:spcPts val="2487"/>
              </a:lnSpc>
            </a:pPr>
            <a:r>
              <a:rPr lang="en-US" sz="2073">
                <a:solidFill>
                  <a:srgbClr val="E6EA00"/>
                </a:solidFill>
                <a:latin typeface="Times New Roman Bold"/>
              </a:rPr>
              <a:t>Rename table level_details2 to ld</a:t>
            </a:r>
          </a:p>
          <a:p>
            <a:pPr algn="just">
              <a:lnSpc>
                <a:spcPts val="2487"/>
              </a:lnSpc>
            </a:pPr>
            <a:r>
              <a:rPr lang="en-US" sz="2073">
                <a:solidFill>
                  <a:srgbClr val="FF00E5"/>
                </a:solidFill>
                <a:latin typeface="Times New Roman Bold"/>
              </a:rPr>
              <a:t>ALTER TABLE level_details2 RENAME TO ld;</a:t>
            </a:r>
          </a:p>
          <a:p>
            <a:pPr algn="just">
              <a:lnSpc>
                <a:spcPts val="2487"/>
              </a:lnSpc>
            </a:pPr>
            <a:endParaRPr lang="en-US" sz="2073">
              <a:solidFill>
                <a:srgbClr val="FF00E5"/>
              </a:solidFill>
              <a:latin typeface="Times New Roman Bold"/>
            </a:endParaRPr>
          </a:p>
          <a:p>
            <a:pPr algn="just">
              <a:lnSpc>
                <a:spcPts val="2487"/>
              </a:lnSpc>
            </a:pPr>
            <a:r>
              <a:rPr lang="en-US" sz="2073">
                <a:solidFill>
                  <a:srgbClr val="E6EA00"/>
                </a:solidFill>
                <a:latin typeface="Times New Roman Bold"/>
              </a:rPr>
              <a:t>Drop the column 'myunknowncolumn' from the ld table</a:t>
            </a:r>
          </a:p>
          <a:p>
            <a:pPr algn="just">
              <a:lnSpc>
                <a:spcPts val="2487"/>
              </a:lnSpc>
            </a:pPr>
            <a:r>
              <a:rPr lang="en-US" sz="2073">
                <a:solidFill>
                  <a:srgbClr val="FF00E5"/>
                </a:solidFill>
                <a:latin typeface="Times New Roman Bold"/>
              </a:rPr>
              <a:t>ALTER TABLE ld DROP COLUMN myunknowncolumn;</a:t>
            </a:r>
          </a:p>
          <a:p>
            <a:pPr algn="just">
              <a:lnSpc>
                <a:spcPts val="2487"/>
              </a:lnSpc>
            </a:pPr>
            <a:endParaRPr lang="en-US" sz="2073">
              <a:solidFill>
                <a:srgbClr val="FF00E5"/>
              </a:solidFill>
              <a:latin typeface="Times New Roman Bold"/>
            </a:endParaRPr>
          </a:p>
          <a:p>
            <a:pPr algn="just">
              <a:lnSpc>
                <a:spcPts val="2487"/>
              </a:lnSpc>
            </a:pPr>
            <a:r>
              <a:rPr lang="en-US" sz="2073">
                <a:solidFill>
                  <a:srgbClr val="E6EA00"/>
                </a:solidFill>
                <a:latin typeface="Times New Roman Bold"/>
              </a:rPr>
              <a:t>Change the data type of 'timestamp' column to datetime and rename it to 'start_datetime'</a:t>
            </a:r>
          </a:p>
          <a:p>
            <a:pPr algn="just">
              <a:lnSpc>
                <a:spcPts val="2487"/>
              </a:lnSpc>
            </a:pPr>
            <a:r>
              <a:rPr lang="en-US" sz="2073">
                <a:solidFill>
                  <a:srgbClr val="FF00E5"/>
                </a:solidFill>
                <a:latin typeface="Times New Roman Bold"/>
              </a:rPr>
              <a:t>ALTER TABLE ld CHANGE COLUMN timestamp start_datetime DATETIME;</a:t>
            </a:r>
          </a:p>
          <a:p>
            <a:pPr algn="just">
              <a:lnSpc>
                <a:spcPts val="2487"/>
              </a:lnSpc>
            </a:pPr>
            <a:endParaRPr lang="en-US" sz="2073">
              <a:solidFill>
                <a:srgbClr val="FF00E5"/>
              </a:solidFill>
              <a:latin typeface="Times New Roman Bold"/>
            </a:endParaRPr>
          </a:p>
          <a:p>
            <a:pPr algn="just">
              <a:lnSpc>
                <a:spcPts val="2487"/>
              </a:lnSpc>
            </a:pPr>
            <a:r>
              <a:rPr lang="en-US" sz="2073">
                <a:solidFill>
                  <a:srgbClr val="E6EA00"/>
                </a:solidFill>
                <a:latin typeface="Times New Roman Bold"/>
              </a:rPr>
              <a:t>Modify the data type of 'Dev_Id' column to varchar(10)</a:t>
            </a:r>
          </a:p>
          <a:p>
            <a:pPr algn="just">
              <a:lnSpc>
                <a:spcPts val="2487"/>
              </a:lnSpc>
            </a:pPr>
            <a:r>
              <a:rPr lang="en-US" sz="2073">
                <a:solidFill>
                  <a:srgbClr val="FF00E5"/>
                </a:solidFill>
                <a:latin typeface="Times New Roman Bold"/>
              </a:rPr>
              <a:t>ALTER TABLE ld MODIFY COLUMN Dev_Id VARCHAR(10);</a:t>
            </a:r>
          </a:p>
          <a:p>
            <a:pPr algn="just">
              <a:lnSpc>
                <a:spcPts val="2487"/>
              </a:lnSpc>
            </a:pPr>
            <a:endParaRPr lang="en-US" sz="2073">
              <a:solidFill>
                <a:srgbClr val="FF00E5"/>
              </a:solidFill>
              <a:latin typeface="Times New Roman Bold"/>
            </a:endParaRPr>
          </a:p>
          <a:p>
            <a:pPr algn="just">
              <a:lnSpc>
                <a:spcPts val="2487"/>
              </a:lnSpc>
            </a:pPr>
            <a:r>
              <a:rPr lang="en-US" sz="2073">
                <a:solidFill>
                  <a:srgbClr val="E6EA00"/>
                </a:solidFill>
                <a:latin typeface="Times New Roman Bold"/>
              </a:rPr>
              <a:t>Modify the data type of 'Difficulty' column to varchar(15)</a:t>
            </a:r>
          </a:p>
          <a:p>
            <a:pPr algn="just">
              <a:lnSpc>
                <a:spcPts val="2487"/>
              </a:lnSpc>
            </a:pPr>
            <a:r>
              <a:rPr lang="en-US" sz="2073">
                <a:solidFill>
                  <a:srgbClr val="FF00E5"/>
                </a:solidFill>
                <a:latin typeface="Times New Roman Bold"/>
              </a:rPr>
              <a:t>ALTER TABLE ld MODIFY COLUMN Difficulty VARCHAR(15);</a:t>
            </a:r>
          </a:p>
          <a:p>
            <a:pPr algn="just">
              <a:lnSpc>
                <a:spcPts val="2487"/>
              </a:lnSpc>
            </a:pPr>
            <a:endParaRPr lang="en-US" sz="2073">
              <a:solidFill>
                <a:srgbClr val="FF00E5"/>
              </a:solidFill>
              <a:latin typeface="Times New Roman Bold"/>
            </a:endParaRPr>
          </a:p>
          <a:p>
            <a:pPr algn="just">
              <a:lnSpc>
                <a:spcPts val="2487"/>
              </a:lnSpc>
            </a:pPr>
            <a:r>
              <a:rPr lang="en-US" sz="2073">
                <a:solidFill>
                  <a:srgbClr val="E6EA00"/>
                </a:solidFill>
                <a:latin typeface="Times New Roman Bold"/>
              </a:rPr>
              <a:t>Add a composite primary key consisting of P_ID, Dev_id, and start_datetime columns to the ld table</a:t>
            </a:r>
          </a:p>
          <a:p>
            <a:pPr algn="just">
              <a:lnSpc>
                <a:spcPts val="2487"/>
              </a:lnSpc>
            </a:pPr>
            <a:r>
              <a:rPr lang="en-US" sz="2073">
                <a:solidFill>
                  <a:srgbClr val="FF00E5"/>
                </a:solidFill>
                <a:latin typeface="Times New Roman Bold"/>
              </a:rPr>
              <a:t>ALTER TABLE ld ADD PRIMARY KEY(P_ID, Dev_id, start_datetime);</a:t>
            </a:r>
          </a:p>
          <a:p>
            <a:pPr algn="just">
              <a:lnSpc>
                <a:spcPts val="2487"/>
              </a:lnSpc>
            </a:pPr>
            <a:endParaRPr lang="en-US" sz="2073">
              <a:solidFill>
                <a:srgbClr val="FF00E5"/>
              </a:solidFill>
              <a:latin typeface="Times New Roman Bold"/>
            </a:endParaRPr>
          </a:p>
          <a:p>
            <a:pPr algn="just">
              <a:lnSpc>
                <a:spcPts val="2487"/>
              </a:lnSpc>
            </a:pPr>
            <a:endParaRPr lang="en-US" sz="2073">
              <a:solidFill>
                <a:srgbClr val="FF00E5"/>
              </a:solidFill>
              <a:latin typeface="Times New Roman Bold"/>
            </a:endParaRPr>
          </a:p>
          <a:p>
            <a:pPr algn="just">
              <a:lnSpc>
                <a:spcPts val="2487"/>
              </a:lnSpc>
            </a:pPr>
            <a:endParaRPr lang="en-US" sz="2073">
              <a:solidFill>
                <a:srgbClr val="FF00E5"/>
              </a:solidFill>
              <a:latin typeface="Times New Roman Bold"/>
            </a:endParaRPr>
          </a:p>
          <a:p>
            <a:pPr algn="just">
              <a:lnSpc>
                <a:spcPts val="2487"/>
              </a:lnSpc>
            </a:pPr>
            <a:endParaRPr lang="en-US" sz="2073">
              <a:solidFill>
                <a:srgbClr val="FF00E5"/>
              </a:solidFill>
              <a:latin typeface="Times New Roman Bold"/>
            </a:endParaRPr>
          </a:p>
          <a:p>
            <a:pPr marL="763547" lvl="1" indent="-381773" algn="just">
              <a:lnSpc>
                <a:spcPts val="2487"/>
              </a:lnSpc>
            </a:pPr>
            <a:endParaRPr lang="en-US" sz="2073">
              <a:solidFill>
                <a:srgbClr val="FF00E5"/>
              </a:solidFill>
              <a:latin typeface="Times New Roman Bold"/>
            </a:endParaRPr>
          </a:p>
        </p:txBody>
      </p:sp>
      <p:sp>
        <p:nvSpPr>
          <p:cNvPr id="4" name="Freeform 4"/>
          <p:cNvSpPr/>
          <p:nvPr/>
        </p:nvSpPr>
        <p:spPr>
          <a:xfrm>
            <a:off x="769664" y="1398624"/>
            <a:ext cx="5143500" cy="4610100"/>
          </a:xfrm>
          <a:custGeom>
            <a:avLst/>
            <a:gdLst/>
            <a:ahLst/>
            <a:cxnLst/>
            <a:rect l="l" t="t" r="r" b="b"/>
            <a:pathLst>
              <a:path w="5143500" h="4610100">
                <a:moveTo>
                  <a:pt x="0" y="0"/>
                </a:moveTo>
                <a:lnTo>
                  <a:pt x="5143500" y="0"/>
                </a:lnTo>
                <a:lnTo>
                  <a:pt x="5143500" y="4610100"/>
                </a:lnTo>
                <a:lnTo>
                  <a:pt x="0" y="4610100"/>
                </a:lnTo>
                <a:lnTo>
                  <a:pt x="0" y="0"/>
                </a:lnTo>
                <a:close/>
              </a:path>
            </a:pathLst>
          </a:custGeom>
          <a:blipFill>
            <a:blip r:embed="rId4"/>
            <a:stretch>
              <a:fillRect b="-11570"/>
            </a:stretch>
          </a:blipFill>
        </p:spPr>
      </p:sp>
      <p:sp>
        <p:nvSpPr>
          <p:cNvPr id="5" name="TextBox 5"/>
          <p:cNvSpPr txBox="1"/>
          <p:nvPr/>
        </p:nvSpPr>
        <p:spPr>
          <a:xfrm>
            <a:off x="296909" y="280481"/>
            <a:ext cx="12164323" cy="933450"/>
          </a:xfrm>
          <a:prstGeom prst="rect">
            <a:avLst/>
          </a:prstGeom>
        </p:spPr>
        <p:txBody>
          <a:bodyPr lIns="0" tIns="0" rIns="0" bIns="0" rtlCol="0" anchor="t">
            <a:spAutoFit/>
          </a:bodyPr>
          <a:lstStyle/>
          <a:p>
            <a:pPr algn="l">
              <a:lnSpc>
                <a:spcPts val="7200"/>
              </a:lnSpc>
            </a:pPr>
            <a:r>
              <a:rPr lang="en-US" sz="6000">
                <a:solidFill>
                  <a:srgbClr val="00FF57"/>
                </a:solidFill>
                <a:latin typeface="Squada One"/>
              </a:rPr>
              <a:t>Data Cleaning &amp; Transformation</a:t>
            </a:r>
          </a:p>
        </p:txBody>
      </p:sp>
      <p:sp>
        <p:nvSpPr>
          <p:cNvPr id="6" name="TextBox 6"/>
          <p:cNvSpPr txBox="1"/>
          <p:nvPr/>
        </p:nvSpPr>
        <p:spPr>
          <a:xfrm>
            <a:off x="176357" y="5483550"/>
            <a:ext cx="13398839" cy="4895850"/>
          </a:xfrm>
          <a:prstGeom prst="rect">
            <a:avLst/>
          </a:prstGeom>
        </p:spPr>
        <p:txBody>
          <a:bodyPr lIns="0" tIns="0" rIns="0" bIns="0" rtlCol="0" anchor="t">
            <a:spAutoFit/>
          </a:bodyPr>
          <a:lstStyle/>
          <a:p>
            <a:pPr algn="just">
              <a:lnSpc>
                <a:spcPts val="2559"/>
              </a:lnSpc>
            </a:pPr>
            <a:r>
              <a:rPr lang="en-US" sz="2132">
                <a:solidFill>
                  <a:srgbClr val="E6EA00"/>
                </a:solidFill>
                <a:latin typeface="Times New Roman Bold"/>
              </a:rPr>
              <a:t>Rename table player_details to pd</a:t>
            </a:r>
          </a:p>
          <a:p>
            <a:pPr algn="just">
              <a:lnSpc>
                <a:spcPts val="2559"/>
              </a:lnSpc>
            </a:pPr>
            <a:r>
              <a:rPr lang="en-US" sz="2132">
                <a:solidFill>
                  <a:srgbClr val="52FF00"/>
                </a:solidFill>
                <a:latin typeface="Times New Roman Bold"/>
              </a:rPr>
              <a:t>ALTER TABLE player_details RENAME TO pd;</a:t>
            </a:r>
          </a:p>
          <a:p>
            <a:pPr algn="just">
              <a:lnSpc>
                <a:spcPts val="2559"/>
              </a:lnSpc>
            </a:pPr>
            <a:endParaRPr lang="en-US" sz="2132">
              <a:solidFill>
                <a:srgbClr val="52FF00"/>
              </a:solidFill>
              <a:latin typeface="Times New Roman Bold"/>
            </a:endParaRPr>
          </a:p>
          <a:p>
            <a:pPr algn="just">
              <a:lnSpc>
                <a:spcPts val="2559"/>
              </a:lnSpc>
            </a:pPr>
            <a:r>
              <a:rPr lang="en-US" sz="2132">
                <a:solidFill>
                  <a:srgbClr val="E6EA00"/>
                </a:solidFill>
                <a:latin typeface="Times New Roman Bold"/>
              </a:rPr>
              <a:t>Drop the column 'myunknowncolumn' from the pd table</a:t>
            </a:r>
          </a:p>
          <a:p>
            <a:pPr algn="just">
              <a:lnSpc>
                <a:spcPts val="2559"/>
              </a:lnSpc>
            </a:pPr>
            <a:r>
              <a:rPr lang="en-US" sz="2132">
                <a:solidFill>
                  <a:srgbClr val="00FF57"/>
                </a:solidFill>
                <a:latin typeface="Times New Roman Bold"/>
              </a:rPr>
              <a:t>ALTER TABLE pd DROP COLUMN myunknowncolumn;</a:t>
            </a:r>
          </a:p>
          <a:p>
            <a:pPr algn="just">
              <a:lnSpc>
                <a:spcPts val="2559"/>
              </a:lnSpc>
            </a:pPr>
            <a:endParaRPr lang="en-US" sz="2132">
              <a:solidFill>
                <a:srgbClr val="00FF57"/>
              </a:solidFill>
              <a:latin typeface="Times New Roman Bold"/>
            </a:endParaRPr>
          </a:p>
          <a:p>
            <a:pPr algn="just">
              <a:lnSpc>
                <a:spcPts val="2559"/>
              </a:lnSpc>
            </a:pPr>
            <a:r>
              <a:rPr lang="en-US" sz="2132">
                <a:solidFill>
                  <a:srgbClr val="E6EA00"/>
                </a:solidFill>
                <a:latin typeface="Times New Roman Bold"/>
              </a:rPr>
              <a:t>Modify the data type of 'L1_Status' column to varchar(30)</a:t>
            </a:r>
          </a:p>
          <a:p>
            <a:pPr algn="just">
              <a:lnSpc>
                <a:spcPts val="2559"/>
              </a:lnSpc>
            </a:pPr>
            <a:r>
              <a:rPr lang="en-US" sz="2132">
                <a:solidFill>
                  <a:srgbClr val="00FF57"/>
                </a:solidFill>
                <a:latin typeface="Times New Roman Bold"/>
              </a:rPr>
              <a:t>ALTER TABLE pd MODIFY COLUMN L1_Status VARCHAR(30);</a:t>
            </a:r>
          </a:p>
          <a:p>
            <a:pPr algn="just">
              <a:lnSpc>
                <a:spcPts val="2559"/>
              </a:lnSpc>
            </a:pPr>
            <a:endParaRPr lang="en-US" sz="2132">
              <a:solidFill>
                <a:srgbClr val="00FF57"/>
              </a:solidFill>
              <a:latin typeface="Times New Roman Bold"/>
            </a:endParaRPr>
          </a:p>
          <a:p>
            <a:pPr algn="just">
              <a:lnSpc>
                <a:spcPts val="2559"/>
              </a:lnSpc>
            </a:pPr>
            <a:r>
              <a:rPr lang="en-US" sz="2132">
                <a:solidFill>
                  <a:srgbClr val="E6EA00"/>
                </a:solidFill>
                <a:latin typeface="Times New Roman Bold"/>
              </a:rPr>
              <a:t>Modify the data type of 'L2_Status' column to varchar(30)</a:t>
            </a:r>
          </a:p>
          <a:p>
            <a:pPr algn="just">
              <a:lnSpc>
                <a:spcPts val="2559"/>
              </a:lnSpc>
            </a:pPr>
            <a:r>
              <a:rPr lang="en-US" sz="2132">
                <a:solidFill>
                  <a:srgbClr val="00FF57"/>
                </a:solidFill>
                <a:latin typeface="Times New Roman Bold"/>
              </a:rPr>
              <a:t>ALTER TABLE pd MODIFY COLUMN L2_Status VARCHAR(30);</a:t>
            </a:r>
          </a:p>
          <a:p>
            <a:pPr algn="just">
              <a:lnSpc>
                <a:spcPts val="2559"/>
              </a:lnSpc>
            </a:pPr>
            <a:endParaRPr lang="en-US" sz="2132">
              <a:solidFill>
                <a:srgbClr val="00FF57"/>
              </a:solidFill>
              <a:latin typeface="Times New Roman Bold"/>
            </a:endParaRPr>
          </a:p>
          <a:p>
            <a:pPr algn="just">
              <a:lnSpc>
                <a:spcPts val="2559"/>
              </a:lnSpc>
            </a:pPr>
            <a:r>
              <a:rPr lang="en-US" sz="2132">
                <a:solidFill>
                  <a:srgbClr val="E6EA00"/>
                </a:solidFill>
                <a:latin typeface="Times New Roman Bold"/>
              </a:rPr>
              <a:t>Modify the data type of 'P_ID' column to int and add it as the primary key</a:t>
            </a:r>
          </a:p>
          <a:p>
            <a:pPr algn="just">
              <a:lnSpc>
                <a:spcPts val="2559"/>
              </a:lnSpc>
            </a:pPr>
            <a:r>
              <a:rPr lang="en-US" sz="2132">
                <a:solidFill>
                  <a:srgbClr val="00FF57"/>
                </a:solidFill>
                <a:latin typeface="Times New Roman Bold"/>
              </a:rPr>
              <a:t>ALTER TABLE pd MODIFY COLUMN P_ID INT PRIMARY KEY;</a:t>
            </a:r>
          </a:p>
          <a:p>
            <a:pPr marL="785402" lvl="1" indent="-392701" algn="just">
              <a:lnSpc>
                <a:spcPts val="2559"/>
              </a:lnSpc>
            </a:pPr>
            <a:endParaRPr lang="en-US" sz="2132">
              <a:solidFill>
                <a:srgbClr val="00FF57"/>
              </a:solidFill>
              <a:latin typeface="Times New Roman Bold"/>
            </a:endParaRPr>
          </a:p>
        </p:txBody>
      </p:sp>
      <p:sp>
        <p:nvSpPr>
          <p:cNvPr id="7" name="TextBox 7"/>
          <p:cNvSpPr txBox="1"/>
          <p:nvPr/>
        </p:nvSpPr>
        <p:spPr>
          <a:xfrm>
            <a:off x="176357" y="1700679"/>
            <a:ext cx="6084151" cy="866775"/>
          </a:xfrm>
          <a:prstGeom prst="rect">
            <a:avLst/>
          </a:prstGeom>
        </p:spPr>
        <p:txBody>
          <a:bodyPr lIns="0" tIns="0" rIns="0" bIns="0" rtlCol="0" anchor="t">
            <a:spAutoFit/>
          </a:bodyPr>
          <a:lstStyle/>
          <a:p>
            <a:pPr algn="just">
              <a:lnSpc>
                <a:spcPts val="3447"/>
              </a:lnSpc>
            </a:pPr>
            <a:r>
              <a:rPr lang="en-US" sz="2873">
                <a:solidFill>
                  <a:srgbClr val="00E8FF"/>
                </a:solidFill>
                <a:latin typeface="Squada One"/>
              </a:rPr>
              <a:t>Use These Queries To Clean And Transform The Data</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stretch>
              <a:fillRect/>
            </a:stretch>
          </a:blipFill>
        </p:spPr>
      </p:sp>
      <p:sp>
        <p:nvSpPr>
          <p:cNvPr id="3" name="Freeform 3"/>
          <p:cNvSpPr/>
          <p:nvPr/>
        </p:nvSpPr>
        <p:spPr>
          <a:xfrm>
            <a:off x="-661350" y="-291076"/>
            <a:ext cx="19115796" cy="10752652"/>
          </a:xfrm>
          <a:custGeom>
            <a:avLst/>
            <a:gdLst/>
            <a:ahLst/>
            <a:cxnLst/>
            <a:rect l="l" t="t" r="r" b="b"/>
            <a:pathLst>
              <a:path w="19115796" h="10752652">
                <a:moveTo>
                  <a:pt x="0" y="0"/>
                </a:moveTo>
                <a:lnTo>
                  <a:pt x="19115796" y="0"/>
                </a:lnTo>
                <a:lnTo>
                  <a:pt x="19115796" y="10752652"/>
                </a:lnTo>
                <a:lnTo>
                  <a:pt x="0" y="10752652"/>
                </a:lnTo>
                <a:lnTo>
                  <a:pt x="0" y="0"/>
                </a:lnTo>
                <a:close/>
              </a:path>
            </a:pathLst>
          </a:custGeom>
          <a:blipFill>
            <a:blip r:embed="rId4"/>
            <a:stretch>
              <a:fillRect/>
            </a:stretch>
          </a:blipFill>
        </p:spPr>
      </p:sp>
      <p:sp>
        <p:nvSpPr>
          <p:cNvPr id="4" name="Freeform 4"/>
          <p:cNvSpPr/>
          <p:nvPr/>
        </p:nvSpPr>
        <p:spPr>
          <a:xfrm>
            <a:off x="17553300" y="6109150"/>
            <a:ext cx="148200" cy="3576900"/>
          </a:xfrm>
          <a:custGeom>
            <a:avLst/>
            <a:gdLst/>
            <a:ahLst/>
            <a:cxnLst/>
            <a:rect l="l" t="t" r="r" b="b"/>
            <a:pathLst>
              <a:path w="148200" h="3576900">
                <a:moveTo>
                  <a:pt x="0" y="0"/>
                </a:moveTo>
                <a:lnTo>
                  <a:pt x="148200" y="0"/>
                </a:lnTo>
                <a:lnTo>
                  <a:pt x="148200" y="3576900"/>
                </a:lnTo>
                <a:lnTo>
                  <a:pt x="0" y="3576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11300" y="616950"/>
            <a:ext cx="300600" cy="757900"/>
          </a:xfrm>
          <a:custGeom>
            <a:avLst/>
            <a:gdLst/>
            <a:ahLst/>
            <a:cxnLst/>
            <a:rect l="l" t="t" r="r" b="b"/>
            <a:pathLst>
              <a:path w="300600" h="757900">
                <a:moveTo>
                  <a:pt x="0" y="0"/>
                </a:moveTo>
                <a:lnTo>
                  <a:pt x="300600" y="0"/>
                </a:lnTo>
                <a:lnTo>
                  <a:pt x="300600" y="757900"/>
                </a:lnTo>
                <a:lnTo>
                  <a:pt x="0" y="7579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122900" y="3161585"/>
            <a:ext cx="12927026" cy="5895130"/>
          </a:xfrm>
          <a:prstGeom prst="rect">
            <a:avLst/>
          </a:prstGeom>
        </p:spPr>
        <p:txBody>
          <a:bodyPr lIns="0" tIns="0" rIns="0" bIns="0" rtlCol="0" anchor="t">
            <a:spAutoFit/>
          </a:bodyPr>
          <a:lstStyle/>
          <a:p>
            <a:pPr algn="ctr">
              <a:lnSpc>
                <a:spcPts val="15472"/>
              </a:lnSpc>
            </a:pPr>
            <a:r>
              <a:rPr lang="en-US" sz="12893" dirty="0">
                <a:solidFill>
                  <a:srgbClr val="00C2FF"/>
                </a:solidFill>
                <a:latin typeface="Squada One"/>
              </a:rPr>
              <a:t>Insights,</a:t>
            </a:r>
            <a:r>
              <a:rPr lang="en-US" sz="12893" dirty="0">
                <a:solidFill>
                  <a:srgbClr val="FFFFFF"/>
                </a:solidFill>
                <a:latin typeface="Squada One"/>
              </a:rPr>
              <a:t> </a:t>
            </a:r>
            <a:r>
              <a:rPr lang="en-US" sz="12893" dirty="0">
                <a:solidFill>
                  <a:srgbClr val="FF00E5"/>
                </a:solidFill>
                <a:latin typeface="Squada One"/>
              </a:rPr>
              <a:t>Queries &amp; their</a:t>
            </a:r>
            <a:r>
              <a:rPr lang="en-US" sz="12893" dirty="0">
                <a:solidFill>
                  <a:srgbClr val="FFFFFF"/>
                </a:solidFill>
                <a:latin typeface="Squada One"/>
              </a:rPr>
              <a:t> </a:t>
            </a:r>
            <a:r>
              <a:rPr lang="en-US" sz="12893" dirty="0">
                <a:solidFill>
                  <a:srgbClr val="52FF00"/>
                </a:solidFill>
                <a:latin typeface="Squada One"/>
              </a:rPr>
              <a:t>Significance</a:t>
            </a:r>
          </a:p>
          <a:p>
            <a:pPr algn="ctr">
              <a:lnSpc>
                <a:spcPts val="15472"/>
              </a:lnSpc>
            </a:pPr>
            <a:endParaRPr lang="en-US" sz="12893" dirty="0">
              <a:solidFill>
                <a:srgbClr val="52FF00"/>
              </a:solidFill>
              <a:latin typeface="Squada One"/>
            </a:endParaRPr>
          </a:p>
        </p:txBody>
      </p:sp>
      <p:sp>
        <p:nvSpPr>
          <p:cNvPr id="7" name="Freeform 7"/>
          <p:cNvSpPr/>
          <p:nvPr/>
        </p:nvSpPr>
        <p:spPr>
          <a:xfrm>
            <a:off x="2122900" y="7608150"/>
            <a:ext cx="453000" cy="757900"/>
          </a:xfrm>
          <a:custGeom>
            <a:avLst/>
            <a:gdLst/>
            <a:ahLst/>
            <a:cxnLst/>
            <a:rect l="l" t="t" r="r" b="b"/>
            <a:pathLst>
              <a:path w="453000" h="757900">
                <a:moveTo>
                  <a:pt x="0" y="0"/>
                </a:moveTo>
                <a:lnTo>
                  <a:pt x="453000" y="0"/>
                </a:lnTo>
                <a:lnTo>
                  <a:pt x="453000" y="757900"/>
                </a:lnTo>
                <a:lnTo>
                  <a:pt x="0" y="757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15355199" y="1933867"/>
            <a:ext cx="453000" cy="757900"/>
          </a:xfrm>
          <a:custGeom>
            <a:avLst/>
            <a:gdLst/>
            <a:ahLst/>
            <a:cxnLst/>
            <a:rect l="l" t="t" r="r" b="b"/>
            <a:pathLst>
              <a:path w="453000" h="757900">
                <a:moveTo>
                  <a:pt x="0" y="0"/>
                </a:moveTo>
                <a:lnTo>
                  <a:pt x="453000" y="0"/>
                </a:lnTo>
                <a:lnTo>
                  <a:pt x="453000" y="757900"/>
                </a:lnTo>
                <a:lnTo>
                  <a:pt x="0" y="757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49278" y="-252724"/>
            <a:ext cx="19186554" cy="10792448"/>
          </a:xfrm>
          <a:custGeom>
            <a:avLst/>
            <a:gdLst/>
            <a:ahLst/>
            <a:cxnLst/>
            <a:rect l="l" t="t" r="r" b="b"/>
            <a:pathLst>
              <a:path w="19186554" h="10792448">
                <a:moveTo>
                  <a:pt x="0" y="0"/>
                </a:moveTo>
                <a:lnTo>
                  <a:pt x="19186554" y="0"/>
                </a:lnTo>
                <a:lnTo>
                  <a:pt x="19186554" y="10792448"/>
                </a:lnTo>
                <a:lnTo>
                  <a:pt x="0" y="10792448"/>
                </a:lnTo>
                <a:lnTo>
                  <a:pt x="0" y="0"/>
                </a:lnTo>
                <a:close/>
              </a:path>
            </a:pathLst>
          </a:custGeom>
          <a:blipFill>
            <a:blip r:embed="rId3"/>
            <a:stretch>
              <a:fillRect/>
            </a:stretch>
          </a:blipFill>
          <a:ln cap="sq">
            <a:noFill/>
            <a:prstDash val="solid"/>
            <a:miter/>
          </a:ln>
        </p:spPr>
      </p:sp>
      <p:grpSp>
        <p:nvGrpSpPr>
          <p:cNvPr id="3" name="Group 3"/>
          <p:cNvGrpSpPr/>
          <p:nvPr/>
        </p:nvGrpSpPr>
        <p:grpSpPr>
          <a:xfrm>
            <a:off x="17009550" y="8208050"/>
            <a:ext cx="148200" cy="148200"/>
            <a:chOff x="0" y="0"/>
            <a:chExt cx="197600" cy="197600"/>
          </a:xfrm>
        </p:grpSpPr>
        <p:sp>
          <p:nvSpPr>
            <p:cNvPr id="4" name="Freeform 4"/>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5" name="Group 5"/>
          <p:cNvGrpSpPr/>
          <p:nvPr/>
        </p:nvGrpSpPr>
        <p:grpSpPr>
          <a:xfrm>
            <a:off x="16704750" y="8512900"/>
            <a:ext cx="148200" cy="148200"/>
            <a:chOff x="0" y="0"/>
            <a:chExt cx="197600" cy="197600"/>
          </a:xfrm>
        </p:grpSpPr>
        <p:sp>
          <p:nvSpPr>
            <p:cNvPr id="6" name="Freeform 6"/>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grpSp>
        <p:nvGrpSpPr>
          <p:cNvPr id="7" name="Group 7"/>
          <p:cNvGrpSpPr/>
          <p:nvPr/>
        </p:nvGrpSpPr>
        <p:grpSpPr>
          <a:xfrm>
            <a:off x="17009550" y="8817750"/>
            <a:ext cx="148200" cy="148200"/>
            <a:chOff x="0" y="0"/>
            <a:chExt cx="197600" cy="197600"/>
          </a:xfrm>
        </p:grpSpPr>
        <p:sp>
          <p:nvSpPr>
            <p:cNvPr id="8" name="Freeform 8"/>
            <p:cNvSpPr/>
            <p:nvPr/>
          </p:nvSpPr>
          <p:spPr>
            <a:xfrm>
              <a:off x="0" y="0"/>
              <a:ext cx="197612" cy="197612"/>
            </a:xfrm>
            <a:custGeom>
              <a:avLst/>
              <a:gdLst/>
              <a:ahLst/>
              <a:cxnLst/>
              <a:rect l="l" t="t" r="r" b="b"/>
              <a:pathLst>
                <a:path w="197612" h="197612">
                  <a:moveTo>
                    <a:pt x="0" y="0"/>
                  </a:moveTo>
                  <a:lnTo>
                    <a:pt x="197612" y="0"/>
                  </a:lnTo>
                  <a:lnTo>
                    <a:pt x="197612" y="197612"/>
                  </a:lnTo>
                  <a:lnTo>
                    <a:pt x="0" y="197612"/>
                  </a:lnTo>
                  <a:close/>
                </a:path>
              </a:pathLst>
            </a:custGeom>
            <a:solidFill>
              <a:srgbClr val="DD3D6E"/>
            </a:solidFill>
          </p:spPr>
        </p:sp>
      </p:grpSp>
      <p:sp>
        <p:nvSpPr>
          <p:cNvPr id="9" name="Freeform 9"/>
          <p:cNvSpPr/>
          <p:nvPr/>
        </p:nvSpPr>
        <p:spPr>
          <a:xfrm>
            <a:off x="12787872" y="2102040"/>
            <a:ext cx="4471428" cy="7156260"/>
          </a:xfrm>
          <a:custGeom>
            <a:avLst/>
            <a:gdLst/>
            <a:ahLst/>
            <a:cxnLst/>
            <a:rect l="l" t="t" r="r" b="b"/>
            <a:pathLst>
              <a:path w="4471428" h="7156260">
                <a:moveTo>
                  <a:pt x="0" y="0"/>
                </a:moveTo>
                <a:lnTo>
                  <a:pt x="4471428" y="0"/>
                </a:lnTo>
                <a:lnTo>
                  <a:pt x="4471428" y="7156260"/>
                </a:lnTo>
                <a:lnTo>
                  <a:pt x="0" y="7156260"/>
                </a:lnTo>
                <a:lnTo>
                  <a:pt x="0" y="0"/>
                </a:lnTo>
                <a:close/>
              </a:path>
            </a:pathLst>
          </a:custGeom>
          <a:blipFill>
            <a:blip r:embed="rId4"/>
            <a:stretch>
              <a:fillRect/>
            </a:stretch>
          </a:blipFill>
        </p:spPr>
      </p:sp>
      <p:sp>
        <p:nvSpPr>
          <p:cNvPr id="10" name="TextBox 10"/>
          <p:cNvSpPr txBox="1"/>
          <p:nvPr/>
        </p:nvSpPr>
        <p:spPr>
          <a:xfrm>
            <a:off x="1287673" y="657225"/>
            <a:ext cx="15225150" cy="1809690"/>
          </a:xfrm>
          <a:prstGeom prst="rect">
            <a:avLst/>
          </a:prstGeom>
        </p:spPr>
        <p:txBody>
          <a:bodyPr lIns="0" tIns="0" rIns="0" bIns="0" rtlCol="0" anchor="t">
            <a:spAutoFit/>
          </a:bodyPr>
          <a:lstStyle/>
          <a:p>
            <a:pPr algn="l">
              <a:lnSpc>
                <a:spcPts val="14280"/>
              </a:lnSpc>
            </a:pPr>
            <a:r>
              <a:rPr lang="en-US" sz="11900">
                <a:solidFill>
                  <a:srgbClr val="FFFFFF"/>
                </a:solidFill>
                <a:latin typeface="Squada One"/>
              </a:rPr>
              <a:t>01  </a:t>
            </a:r>
          </a:p>
        </p:txBody>
      </p:sp>
      <p:sp>
        <p:nvSpPr>
          <p:cNvPr id="11" name="TextBox 11"/>
          <p:cNvSpPr txBox="1"/>
          <p:nvPr/>
        </p:nvSpPr>
        <p:spPr>
          <a:xfrm>
            <a:off x="2978483" y="1304925"/>
            <a:ext cx="15225150" cy="504765"/>
          </a:xfrm>
          <a:prstGeom prst="rect">
            <a:avLst/>
          </a:prstGeom>
        </p:spPr>
        <p:txBody>
          <a:bodyPr lIns="0" tIns="0" rIns="0" bIns="0" rtlCol="0" anchor="t">
            <a:spAutoFit/>
          </a:bodyPr>
          <a:lstStyle/>
          <a:p>
            <a:pPr algn="l">
              <a:lnSpc>
                <a:spcPts val="3960"/>
              </a:lnSpc>
            </a:pPr>
            <a:r>
              <a:rPr lang="en-US" sz="3300">
                <a:solidFill>
                  <a:srgbClr val="FFFFFF"/>
                </a:solidFill>
                <a:latin typeface="Squada One"/>
              </a:rPr>
              <a:t>EXTRACT ‘P-ID’,’DEV-ID’,’Pname’ and ‘Difficulty_level’ of all players at level 0</a:t>
            </a:r>
          </a:p>
        </p:txBody>
      </p:sp>
      <p:sp>
        <p:nvSpPr>
          <p:cNvPr id="12" name="TextBox 12"/>
          <p:cNvSpPr txBox="1"/>
          <p:nvPr/>
        </p:nvSpPr>
        <p:spPr>
          <a:xfrm>
            <a:off x="2103647" y="2836699"/>
            <a:ext cx="5825195" cy="3123962"/>
          </a:xfrm>
          <a:prstGeom prst="rect">
            <a:avLst/>
          </a:prstGeom>
        </p:spPr>
        <p:txBody>
          <a:bodyPr lIns="0" tIns="0" rIns="0" bIns="0" rtlCol="0" anchor="t">
            <a:spAutoFit/>
          </a:bodyPr>
          <a:lstStyle/>
          <a:p>
            <a:pPr>
              <a:lnSpc>
                <a:spcPts val="3095"/>
              </a:lnSpc>
            </a:pPr>
            <a:r>
              <a:rPr lang="en-US" sz="2579">
                <a:solidFill>
                  <a:srgbClr val="52FF00"/>
                </a:solidFill>
                <a:latin typeface="Squada One"/>
              </a:rPr>
              <a:t>SELECT </a:t>
            </a:r>
          </a:p>
          <a:p>
            <a:pPr>
              <a:lnSpc>
                <a:spcPts val="3095"/>
              </a:lnSpc>
            </a:pPr>
            <a:r>
              <a:rPr lang="en-US" sz="2579">
                <a:solidFill>
                  <a:srgbClr val="52FF00"/>
                </a:solidFill>
                <a:latin typeface="Squada One"/>
              </a:rPr>
              <a:t>    ld.P_ID, ld.Dev_ID, pd.PName,ld.Difficulty</a:t>
            </a:r>
          </a:p>
          <a:p>
            <a:pPr>
              <a:lnSpc>
                <a:spcPts val="3095"/>
              </a:lnSpc>
            </a:pPr>
            <a:r>
              <a:rPr lang="en-US" sz="2579">
                <a:solidFill>
                  <a:srgbClr val="52FF00"/>
                </a:solidFill>
                <a:latin typeface="Squada One"/>
              </a:rPr>
              <a:t>FROM </a:t>
            </a:r>
          </a:p>
          <a:p>
            <a:pPr>
              <a:lnSpc>
                <a:spcPts val="3095"/>
              </a:lnSpc>
            </a:pPr>
            <a:r>
              <a:rPr lang="en-US" sz="2579">
                <a:solidFill>
                  <a:srgbClr val="52FF00"/>
                </a:solidFill>
                <a:latin typeface="Squada One"/>
              </a:rPr>
              <a:t>    ld</a:t>
            </a:r>
          </a:p>
          <a:p>
            <a:pPr>
              <a:lnSpc>
                <a:spcPts val="3095"/>
              </a:lnSpc>
            </a:pPr>
            <a:r>
              <a:rPr lang="en-US" sz="2579">
                <a:solidFill>
                  <a:srgbClr val="52FF00"/>
                </a:solidFill>
                <a:latin typeface="Squada One"/>
              </a:rPr>
              <a:t>JOIN </a:t>
            </a:r>
          </a:p>
          <a:p>
            <a:pPr>
              <a:lnSpc>
                <a:spcPts val="3095"/>
              </a:lnSpc>
            </a:pPr>
            <a:r>
              <a:rPr lang="en-US" sz="2579">
                <a:solidFill>
                  <a:srgbClr val="52FF00"/>
                </a:solidFill>
                <a:latin typeface="Squada One"/>
              </a:rPr>
              <a:t>    pd ON ld.P_ID = pd.P_ID</a:t>
            </a:r>
          </a:p>
          <a:p>
            <a:pPr>
              <a:lnSpc>
                <a:spcPts val="3095"/>
              </a:lnSpc>
            </a:pPr>
            <a:r>
              <a:rPr lang="en-US" sz="2579">
                <a:solidFill>
                  <a:srgbClr val="52FF00"/>
                </a:solidFill>
                <a:latin typeface="Squada One"/>
              </a:rPr>
              <a:t>WHERE </a:t>
            </a:r>
          </a:p>
          <a:p>
            <a:pPr algn="l">
              <a:lnSpc>
                <a:spcPts val="3095"/>
              </a:lnSpc>
            </a:pPr>
            <a:r>
              <a:rPr lang="en-US" sz="2579">
                <a:solidFill>
                  <a:srgbClr val="52FF00"/>
                </a:solidFill>
                <a:latin typeface="Squada One"/>
              </a:rPr>
              <a:t>    ld.Level = 0;</a:t>
            </a:r>
          </a:p>
        </p:txBody>
      </p:sp>
      <p:sp>
        <p:nvSpPr>
          <p:cNvPr id="13" name="TextBox 13"/>
          <p:cNvSpPr txBox="1"/>
          <p:nvPr/>
        </p:nvSpPr>
        <p:spPr>
          <a:xfrm>
            <a:off x="1643859" y="7314324"/>
            <a:ext cx="11144013" cy="1276261"/>
          </a:xfrm>
          <a:prstGeom prst="rect">
            <a:avLst/>
          </a:prstGeom>
        </p:spPr>
        <p:txBody>
          <a:bodyPr lIns="0" tIns="0" rIns="0" bIns="0" rtlCol="0" anchor="t">
            <a:spAutoFit/>
          </a:bodyPr>
          <a:lstStyle/>
          <a:p>
            <a:pPr>
              <a:lnSpc>
                <a:spcPts val="3335"/>
              </a:lnSpc>
            </a:pPr>
            <a:endParaRPr/>
          </a:p>
          <a:p>
            <a:pPr algn="l">
              <a:lnSpc>
                <a:spcPts val="3335"/>
              </a:lnSpc>
            </a:pPr>
            <a:r>
              <a:rPr lang="en-US" sz="2779">
                <a:solidFill>
                  <a:srgbClr val="00E8FF"/>
                </a:solidFill>
                <a:latin typeface="Squada One"/>
              </a:rPr>
              <a:t>Significance: Identifying players at Level 0 helps to identify new or inexperienced gamers, which allows for targeted support or marketing campaigns. </a:t>
            </a:r>
          </a:p>
        </p:txBody>
      </p:sp>
      <p:graphicFrame>
        <p:nvGraphicFramePr>
          <p:cNvPr id="14" name="Table 14"/>
          <p:cNvGraphicFramePr>
            <a:graphicFrameLocks noGrp="1"/>
          </p:cNvGraphicFramePr>
          <p:nvPr/>
        </p:nvGraphicFramePr>
        <p:xfrm>
          <a:off x="7928843" y="2836699"/>
          <a:ext cx="7258727" cy="2781300"/>
        </p:xfrm>
        <a:graphic>
          <a:graphicData uri="http://schemas.openxmlformats.org/drawingml/2006/table">
            <a:tbl>
              <a:tblPr/>
              <a:tblGrid>
                <a:gridCol w="1305804">
                  <a:extLst>
                    <a:ext uri="{9D8B030D-6E8A-4147-A177-3AD203B41FA5}">
                      <a16:colId xmlns:a16="http://schemas.microsoft.com/office/drawing/2014/main" val="20000"/>
                    </a:ext>
                  </a:extLst>
                </a:gridCol>
                <a:gridCol w="1864093">
                  <a:extLst>
                    <a:ext uri="{9D8B030D-6E8A-4147-A177-3AD203B41FA5}">
                      <a16:colId xmlns:a16="http://schemas.microsoft.com/office/drawing/2014/main" val="20001"/>
                    </a:ext>
                  </a:extLst>
                </a:gridCol>
                <a:gridCol w="2360610">
                  <a:extLst>
                    <a:ext uri="{9D8B030D-6E8A-4147-A177-3AD203B41FA5}">
                      <a16:colId xmlns:a16="http://schemas.microsoft.com/office/drawing/2014/main" val="20002"/>
                    </a:ext>
                  </a:extLst>
                </a:gridCol>
                <a:gridCol w="1728220">
                  <a:extLst>
                    <a:ext uri="{9D8B030D-6E8A-4147-A177-3AD203B41FA5}">
                      <a16:colId xmlns:a16="http://schemas.microsoft.com/office/drawing/2014/main" val="20003"/>
                    </a:ext>
                  </a:extLst>
                </a:gridCol>
              </a:tblGrid>
              <a:tr h="556260">
                <a:tc>
                  <a:txBody>
                    <a:bodyPr/>
                    <a:lstStyle/>
                    <a:p>
                      <a:pPr algn="ctr">
                        <a:lnSpc>
                          <a:spcPts val="1960"/>
                        </a:lnSpc>
                        <a:defRPr/>
                      </a:pPr>
                      <a:r>
                        <a:rPr lang="en-US" sz="1400">
                          <a:solidFill>
                            <a:srgbClr val="00E8FF"/>
                          </a:solidFill>
                          <a:latin typeface="Acid Bold"/>
                        </a:rPr>
                        <a:t>P_ID</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00E8FF"/>
                          </a:solidFill>
                          <a:latin typeface="Acid Bold"/>
                        </a:rPr>
                        <a:t>Dev_ID</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00E8FF"/>
                          </a:solidFill>
                          <a:latin typeface="Acid Bold"/>
                        </a:rPr>
                        <a:t>PName</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00E8FF"/>
                          </a:solidFill>
                          <a:latin typeface="Acid Bold"/>
                        </a:rPr>
                        <a:t>Difficulty</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0"/>
                  </a:ext>
                </a:extLst>
              </a:tr>
              <a:tr h="556260">
                <a:tc>
                  <a:txBody>
                    <a:bodyPr/>
                    <a:lstStyle/>
                    <a:p>
                      <a:pPr algn="ctr">
                        <a:lnSpc>
                          <a:spcPts val="1960"/>
                        </a:lnSpc>
                        <a:defRPr/>
                      </a:pPr>
                      <a:r>
                        <a:rPr lang="en-US" sz="1400">
                          <a:solidFill>
                            <a:srgbClr val="FFFFFF"/>
                          </a:solidFill>
                          <a:latin typeface="Acid Bold"/>
                        </a:rPr>
                        <a:t>211</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bd_017</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breezy-indigo-starfish</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Low</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1"/>
                  </a:ext>
                </a:extLst>
              </a:tr>
              <a:tr h="556260">
                <a:tc>
                  <a:txBody>
                    <a:bodyPr/>
                    <a:lstStyle/>
                    <a:p>
                      <a:pPr algn="ctr">
                        <a:lnSpc>
                          <a:spcPts val="1960"/>
                        </a:lnSpc>
                        <a:defRPr/>
                      </a:pPr>
                      <a:r>
                        <a:rPr lang="en-US" sz="1400">
                          <a:solidFill>
                            <a:srgbClr val="FFFFFF"/>
                          </a:solidFill>
                          <a:latin typeface="Acid Bold"/>
                        </a:rPr>
                        <a:t>300</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zm_015</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lanky-asparagus-gar</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Difficult</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2"/>
                  </a:ext>
                </a:extLst>
              </a:tr>
              <a:tr h="556260">
                <a:tc>
                  <a:txBody>
                    <a:bodyPr/>
                    <a:lstStyle/>
                    <a:p>
                      <a:pPr algn="ctr">
                        <a:lnSpc>
                          <a:spcPts val="1960"/>
                        </a:lnSpc>
                        <a:defRPr/>
                      </a:pPr>
                      <a:r>
                        <a:rPr lang="en-US" sz="1400">
                          <a:solidFill>
                            <a:srgbClr val="FFFFFF"/>
                          </a:solidFill>
                          <a:latin typeface="Acid Bold"/>
                        </a:rPr>
                        <a:t>310</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bd_015</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gloppy-tomato-wasp</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Difficult</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3"/>
                  </a:ext>
                </a:extLst>
              </a:tr>
              <a:tr h="556260">
                <a:tc>
                  <a:txBody>
                    <a:bodyPr/>
                    <a:lstStyle/>
                    <a:p>
                      <a:pPr algn="ctr">
                        <a:lnSpc>
                          <a:spcPts val="1960"/>
                        </a:lnSpc>
                        <a:defRPr/>
                      </a:pPr>
                      <a:r>
                        <a:rPr lang="en-US" sz="1400">
                          <a:solidFill>
                            <a:srgbClr val="FFFFFF"/>
                          </a:solidFill>
                          <a:latin typeface="Acid Bold"/>
                        </a:rPr>
                        <a:t>358</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zm_013</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skinny-grey-quetzal</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tc>
                  <a:txBody>
                    <a:bodyPr/>
                    <a:lstStyle/>
                    <a:p>
                      <a:pPr algn="ctr">
                        <a:lnSpc>
                          <a:spcPts val="1960"/>
                        </a:lnSpc>
                        <a:defRPr/>
                      </a:pPr>
                      <a:r>
                        <a:rPr lang="en-US" sz="1400">
                          <a:solidFill>
                            <a:srgbClr val="FFFFFF"/>
                          </a:solidFill>
                          <a:latin typeface="Acid Bold"/>
                        </a:rPr>
                        <a:t>Medium</a:t>
                      </a:r>
                      <a:endParaRPr lang="en-US" sz="1100"/>
                    </a:p>
                  </a:txBody>
                  <a:tcPr marL="104775" marR="104775" marT="104775" marB="104775" anchor="ctr">
                    <a:lnL w="19050" cap="flat" cmpd="sng" algn="ctr">
                      <a:solidFill>
                        <a:srgbClr val="FF00E5"/>
                      </a:solidFill>
                      <a:prstDash val="solid"/>
                      <a:round/>
                      <a:headEnd type="none" w="med" len="med"/>
                      <a:tailEnd type="none" w="med" len="med"/>
                    </a:lnL>
                    <a:lnR w="19050" cap="flat" cmpd="sng" algn="ctr">
                      <a:solidFill>
                        <a:srgbClr val="FF00E5"/>
                      </a:solidFill>
                      <a:prstDash val="solid"/>
                      <a:round/>
                      <a:headEnd type="none" w="med" len="med"/>
                      <a:tailEnd type="none" w="med" len="med"/>
                    </a:lnR>
                    <a:lnT w="19050" cap="flat" cmpd="sng" algn="ctr">
                      <a:solidFill>
                        <a:srgbClr val="FF00E5"/>
                      </a:solidFill>
                      <a:prstDash val="solid"/>
                      <a:round/>
                      <a:headEnd type="none" w="med" len="med"/>
                      <a:tailEnd type="none" w="med" len="med"/>
                    </a:lnT>
                    <a:lnB w="19050" cap="flat" cmpd="sng" algn="ctr">
                      <a:solidFill>
                        <a:srgbClr val="FF00E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3364</Words>
  <Application>Microsoft Office PowerPoint</Application>
  <PresentationFormat>Custom</PresentationFormat>
  <Paragraphs>719</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Squartiqa</vt:lpstr>
      <vt:lpstr>Times New Roman</vt:lpstr>
      <vt:lpstr>Arial Black</vt:lpstr>
      <vt:lpstr>Squada One</vt:lpstr>
      <vt:lpstr>Acid Bold</vt:lpstr>
      <vt:lpstr>Times New Roman Bold Italics</vt:lpstr>
      <vt:lpstr>Arial</vt:lpstr>
      <vt:lpstr>Times New Roman Bold</vt:lpstr>
      <vt:lpstr>Calibri</vt:lpstr>
      <vt:lpstr>Squartiqa Strike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Agency by Slidesgo.pptx</dc:title>
  <cp:lastModifiedBy>XTYLISH MOSTAQUL ARIF</cp:lastModifiedBy>
  <cp:revision>4</cp:revision>
  <dcterms:created xsi:type="dcterms:W3CDTF">2006-08-16T00:00:00Z</dcterms:created>
  <dcterms:modified xsi:type="dcterms:W3CDTF">2024-04-22T11:27:35Z</dcterms:modified>
  <dc:identifier>DAGDDbAa5Ig</dc:identifier>
</cp:coreProperties>
</file>