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1">
  <p:sldMasterIdLst>
    <p:sldMasterId id="2147483649" r:id="rId1"/>
  </p:sldMasterIdLst>
  <p:notesMasterIdLst>
    <p:notesMasterId r:id="rId28"/>
  </p:notesMasterIdLst>
  <p:handoutMasterIdLst>
    <p:handoutMasterId r:id="rId29"/>
  </p:handoutMasterIdLst>
  <p:sldIdLst>
    <p:sldId id="256" r:id="rId2"/>
    <p:sldId id="1244" r:id="rId3"/>
    <p:sldId id="1245" r:id="rId4"/>
    <p:sldId id="1250" r:id="rId5"/>
    <p:sldId id="1247" r:id="rId6"/>
    <p:sldId id="1248" r:id="rId7"/>
    <p:sldId id="1148" r:id="rId8"/>
    <p:sldId id="1164" r:id="rId9"/>
    <p:sldId id="1165" r:id="rId10"/>
    <p:sldId id="1166" r:id="rId11"/>
    <p:sldId id="1167" r:id="rId12"/>
    <p:sldId id="1170" r:id="rId13"/>
    <p:sldId id="1169" r:id="rId14"/>
    <p:sldId id="1277" r:id="rId15"/>
    <p:sldId id="1171" r:id="rId16"/>
    <p:sldId id="1172" r:id="rId17"/>
    <p:sldId id="1173" r:id="rId18"/>
    <p:sldId id="1174" r:id="rId19"/>
    <p:sldId id="1175" r:id="rId20"/>
    <p:sldId id="1176" r:id="rId21"/>
    <p:sldId id="1279" r:id="rId22"/>
    <p:sldId id="1190" r:id="rId23"/>
    <p:sldId id="1202" r:id="rId24"/>
    <p:sldId id="1194" r:id="rId25"/>
    <p:sldId id="1258" r:id="rId26"/>
    <p:sldId id="1281" r:id="rId27"/>
  </p:sldIdLst>
  <p:sldSz cx="10287000" cy="7921625"/>
  <p:notesSz cx="9928225" cy="6797675"/>
  <p:defaultTextStyle>
    <a:defPPr>
      <a:defRPr lang="fr-FR"/>
    </a:defPPr>
    <a:lvl1pPr algn="l" rtl="0" fontAlgn="base">
      <a:spcBef>
        <a:spcPct val="0"/>
      </a:spcBef>
      <a:spcAft>
        <a:spcPct val="0"/>
      </a:spcAft>
      <a:defRPr kern="1200">
        <a:solidFill>
          <a:schemeClr val="tx1"/>
        </a:solidFill>
        <a:latin typeface="Tahoma" pitchFamily="34" charset="0"/>
        <a:ea typeface="+mn-ea"/>
        <a:cs typeface="Arial" charset="0"/>
      </a:defRPr>
    </a:lvl1pPr>
    <a:lvl2pPr marL="448560" algn="l" rtl="0" fontAlgn="base">
      <a:spcBef>
        <a:spcPct val="0"/>
      </a:spcBef>
      <a:spcAft>
        <a:spcPct val="0"/>
      </a:spcAft>
      <a:defRPr kern="1200">
        <a:solidFill>
          <a:schemeClr val="tx1"/>
        </a:solidFill>
        <a:latin typeface="Tahoma" pitchFamily="34" charset="0"/>
        <a:ea typeface="+mn-ea"/>
        <a:cs typeface="Arial" charset="0"/>
      </a:defRPr>
    </a:lvl2pPr>
    <a:lvl3pPr marL="897121" algn="l" rtl="0" fontAlgn="base">
      <a:spcBef>
        <a:spcPct val="0"/>
      </a:spcBef>
      <a:spcAft>
        <a:spcPct val="0"/>
      </a:spcAft>
      <a:defRPr kern="1200">
        <a:solidFill>
          <a:schemeClr val="tx1"/>
        </a:solidFill>
        <a:latin typeface="Tahoma" pitchFamily="34" charset="0"/>
        <a:ea typeface="+mn-ea"/>
        <a:cs typeface="Arial" charset="0"/>
      </a:defRPr>
    </a:lvl3pPr>
    <a:lvl4pPr marL="1345681" algn="l" rtl="0" fontAlgn="base">
      <a:spcBef>
        <a:spcPct val="0"/>
      </a:spcBef>
      <a:spcAft>
        <a:spcPct val="0"/>
      </a:spcAft>
      <a:defRPr kern="1200">
        <a:solidFill>
          <a:schemeClr val="tx1"/>
        </a:solidFill>
        <a:latin typeface="Tahoma" pitchFamily="34" charset="0"/>
        <a:ea typeface="+mn-ea"/>
        <a:cs typeface="Arial" charset="0"/>
      </a:defRPr>
    </a:lvl4pPr>
    <a:lvl5pPr marL="1794242" algn="l" rtl="0" fontAlgn="base">
      <a:spcBef>
        <a:spcPct val="0"/>
      </a:spcBef>
      <a:spcAft>
        <a:spcPct val="0"/>
      </a:spcAft>
      <a:defRPr kern="1200">
        <a:solidFill>
          <a:schemeClr val="tx1"/>
        </a:solidFill>
        <a:latin typeface="Tahoma" pitchFamily="34" charset="0"/>
        <a:ea typeface="+mn-ea"/>
        <a:cs typeface="Arial" charset="0"/>
      </a:defRPr>
    </a:lvl5pPr>
    <a:lvl6pPr marL="2242802" algn="l" defTabSz="897121" rtl="0" eaLnBrk="1" latinLnBrk="0" hangingPunct="1">
      <a:defRPr kern="1200">
        <a:solidFill>
          <a:schemeClr val="tx1"/>
        </a:solidFill>
        <a:latin typeface="Tahoma" pitchFamily="34" charset="0"/>
        <a:ea typeface="+mn-ea"/>
        <a:cs typeface="Arial" charset="0"/>
      </a:defRPr>
    </a:lvl6pPr>
    <a:lvl7pPr marL="2691363" algn="l" defTabSz="897121" rtl="0" eaLnBrk="1" latinLnBrk="0" hangingPunct="1">
      <a:defRPr kern="1200">
        <a:solidFill>
          <a:schemeClr val="tx1"/>
        </a:solidFill>
        <a:latin typeface="Tahoma" pitchFamily="34" charset="0"/>
        <a:ea typeface="+mn-ea"/>
        <a:cs typeface="Arial" charset="0"/>
      </a:defRPr>
    </a:lvl7pPr>
    <a:lvl8pPr marL="3139923" algn="l" defTabSz="897121" rtl="0" eaLnBrk="1" latinLnBrk="0" hangingPunct="1">
      <a:defRPr kern="1200">
        <a:solidFill>
          <a:schemeClr val="tx1"/>
        </a:solidFill>
        <a:latin typeface="Tahoma" pitchFamily="34" charset="0"/>
        <a:ea typeface="+mn-ea"/>
        <a:cs typeface="Arial" charset="0"/>
      </a:defRPr>
    </a:lvl8pPr>
    <a:lvl9pPr marL="3588483" algn="l" defTabSz="897121"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495">
          <p15:clr>
            <a:srgbClr val="A4A3A4"/>
          </p15:clr>
        </p15:guide>
        <p15:guide id="2" pos="3241">
          <p15:clr>
            <a:srgbClr val="A4A3A4"/>
          </p15:clr>
        </p15:guide>
      </p15:sldGuideLst>
    </p:ext>
    <p:ext uri="{2D200454-40CA-4A62-9FC3-DE9A4176ACB9}">
      <p15:notesGuideLst xmlns:p15="http://schemas.microsoft.com/office/powerpoint/2012/main">
        <p15:guide id="1" orient="horz" pos="2158" userDrawn="1">
          <p15:clr>
            <a:srgbClr val="A4A3A4"/>
          </p15:clr>
        </p15:guide>
        <p15:guide id="2" pos="3129" userDrawn="1">
          <p15:clr>
            <a:srgbClr val="A4A3A4"/>
          </p15:clr>
        </p15:guide>
        <p15:guide id="3" orient="horz" pos="2140" userDrawn="1">
          <p15:clr>
            <a:srgbClr val="A4A3A4"/>
          </p15:clr>
        </p15:guide>
        <p15:guide id="4" pos="31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ahim Souici" initials="B.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0"/>
    <a:srgbClr val="0000FF"/>
    <a:srgbClr val="CCFFFF"/>
    <a:srgbClr val="00A1DA"/>
    <a:srgbClr val="F8E556"/>
    <a:srgbClr val="FFFF66"/>
    <a:srgbClr val="FFFFCC"/>
    <a:srgbClr val="FF9933"/>
    <a:srgbClr val="FF99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24" autoAdjust="0"/>
    <p:restoredTop sz="96038" autoAdjust="0"/>
  </p:normalViewPr>
  <p:slideViewPr>
    <p:cSldViewPr snapToObjects="1" showGuides="1">
      <p:cViewPr varScale="1">
        <p:scale>
          <a:sx n="63" d="100"/>
          <a:sy n="63" d="100"/>
        </p:scale>
        <p:origin x="648" y="48"/>
      </p:cViewPr>
      <p:guideLst>
        <p:guide orient="horz" pos="2495"/>
        <p:guide pos="3241"/>
      </p:guideLst>
    </p:cSldViewPr>
  </p:slideViewPr>
  <p:outlineViewPr>
    <p:cViewPr>
      <p:scale>
        <a:sx n="33" d="100"/>
        <a:sy n="33" d="100"/>
      </p:scale>
      <p:origin x="52" y="68146"/>
    </p:cViewPr>
  </p:outlineViewPr>
  <p:notesTextViewPr>
    <p:cViewPr>
      <p:scale>
        <a:sx n="100" d="100"/>
        <a:sy n="100" d="100"/>
      </p:scale>
      <p:origin x="0" y="0"/>
    </p:cViewPr>
  </p:notesTextViewPr>
  <p:sorterViewPr>
    <p:cViewPr>
      <p:scale>
        <a:sx n="66" d="100"/>
        <a:sy n="66" d="100"/>
      </p:scale>
      <p:origin x="0" y="15992"/>
    </p:cViewPr>
  </p:sorterViewPr>
  <p:notesViewPr>
    <p:cSldViewPr snapToObjects="1" showGuides="1">
      <p:cViewPr varScale="1">
        <p:scale>
          <a:sx n="35" d="100"/>
          <a:sy n="35" d="100"/>
        </p:scale>
        <p:origin x="-2530" y="-72"/>
      </p:cViewPr>
      <p:guideLst>
        <p:guide orient="horz" pos="2158"/>
        <p:guide pos="3129"/>
        <p:guide orient="horz" pos="2140"/>
        <p:guide pos="312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4" y="0"/>
            <a:ext cx="4303313" cy="340210"/>
          </a:xfrm>
          <a:prstGeom prst="rect">
            <a:avLst/>
          </a:prstGeom>
        </p:spPr>
        <p:txBody>
          <a:bodyPr vert="horz" lIns="91721" tIns="45861" rIns="91721" bIns="45861" rtlCol="0"/>
          <a:lstStyle>
            <a:lvl1pPr algn="l">
              <a:defRPr sz="1200"/>
            </a:lvl1pPr>
          </a:lstStyle>
          <a:p>
            <a:endParaRPr lang="fr-FR"/>
          </a:p>
        </p:txBody>
      </p:sp>
      <p:sp>
        <p:nvSpPr>
          <p:cNvPr id="3" name="Espace réservé de la date 2"/>
          <p:cNvSpPr>
            <a:spLocks noGrp="1"/>
          </p:cNvSpPr>
          <p:nvPr>
            <p:ph type="dt" sz="quarter" idx="1"/>
          </p:nvPr>
        </p:nvSpPr>
        <p:spPr>
          <a:xfrm>
            <a:off x="5622594" y="0"/>
            <a:ext cx="4303313" cy="340210"/>
          </a:xfrm>
          <a:prstGeom prst="rect">
            <a:avLst/>
          </a:prstGeom>
        </p:spPr>
        <p:txBody>
          <a:bodyPr vert="horz" lIns="91721" tIns="45861" rIns="91721" bIns="45861" rtlCol="0"/>
          <a:lstStyle>
            <a:lvl1pPr algn="r">
              <a:defRPr sz="1200"/>
            </a:lvl1pPr>
          </a:lstStyle>
          <a:p>
            <a:fld id="{6476F6F9-72C3-4FD7-AC3F-A76977132976}" type="datetimeFigureOut">
              <a:rPr lang="fr-FR" smtClean="0"/>
              <a:pPr/>
              <a:t>09/06/2020</a:t>
            </a:fld>
            <a:endParaRPr lang="fr-FR"/>
          </a:p>
        </p:txBody>
      </p:sp>
      <p:sp>
        <p:nvSpPr>
          <p:cNvPr id="4" name="Espace réservé du pied de page 3"/>
          <p:cNvSpPr>
            <a:spLocks noGrp="1"/>
          </p:cNvSpPr>
          <p:nvPr>
            <p:ph type="ftr" sz="quarter" idx="2"/>
          </p:nvPr>
        </p:nvSpPr>
        <p:spPr>
          <a:xfrm>
            <a:off x="4" y="6456379"/>
            <a:ext cx="4303313" cy="340210"/>
          </a:xfrm>
          <a:prstGeom prst="rect">
            <a:avLst/>
          </a:prstGeom>
        </p:spPr>
        <p:txBody>
          <a:bodyPr vert="horz" lIns="91721" tIns="45861" rIns="91721" bIns="45861"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622594" y="6456379"/>
            <a:ext cx="4303313" cy="340210"/>
          </a:xfrm>
          <a:prstGeom prst="rect">
            <a:avLst/>
          </a:prstGeom>
        </p:spPr>
        <p:txBody>
          <a:bodyPr vert="horz" lIns="91721" tIns="45861" rIns="91721" bIns="45861" rtlCol="0" anchor="b"/>
          <a:lstStyle>
            <a:lvl1pPr algn="r">
              <a:defRPr sz="1200"/>
            </a:lvl1pPr>
          </a:lstStyle>
          <a:p>
            <a:fld id="{51E2F17F-33B7-4DBB-BCE7-98CDDDFF9FFD}" type="slidenum">
              <a:rPr lang="fr-FR" smtClean="0"/>
              <a:pPr/>
              <a:t>‹N°›</a:t>
            </a:fld>
            <a:endParaRPr lang="fr-FR"/>
          </a:p>
        </p:txBody>
      </p:sp>
    </p:spTree>
    <p:extLst>
      <p:ext uri="{BB962C8B-B14F-4D97-AF65-F5344CB8AC3E}">
        <p14:creationId xmlns:p14="http://schemas.microsoft.com/office/powerpoint/2010/main" val="280365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3" y="0"/>
            <a:ext cx="4300995" cy="339884"/>
          </a:xfrm>
          <a:prstGeom prst="rect">
            <a:avLst/>
          </a:prstGeom>
        </p:spPr>
        <p:txBody>
          <a:bodyPr vert="horz" lIns="91721" tIns="45861" rIns="91721" bIns="45861" rtlCol="0"/>
          <a:lstStyle>
            <a:lvl1pPr algn="l">
              <a:defRPr sz="1200">
                <a:cs typeface="+mn-cs"/>
              </a:defRPr>
            </a:lvl1pPr>
          </a:lstStyle>
          <a:p>
            <a:pPr>
              <a:defRPr/>
            </a:pPr>
            <a:endParaRPr lang="fr-FR" dirty="0"/>
          </a:p>
        </p:txBody>
      </p:sp>
      <p:sp>
        <p:nvSpPr>
          <p:cNvPr id="3" name="Espace réservé de la date 2"/>
          <p:cNvSpPr>
            <a:spLocks noGrp="1"/>
          </p:cNvSpPr>
          <p:nvPr>
            <p:ph type="dt" idx="1"/>
          </p:nvPr>
        </p:nvSpPr>
        <p:spPr>
          <a:xfrm>
            <a:off x="5624918" y="0"/>
            <a:ext cx="4300995" cy="339884"/>
          </a:xfrm>
          <a:prstGeom prst="rect">
            <a:avLst/>
          </a:prstGeom>
        </p:spPr>
        <p:txBody>
          <a:bodyPr vert="horz" lIns="91721" tIns="45861" rIns="91721" bIns="45861" rtlCol="0"/>
          <a:lstStyle>
            <a:lvl1pPr algn="r">
              <a:defRPr sz="1200">
                <a:cs typeface="+mn-cs"/>
              </a:defRPr>
            </a:lvl1pPr>
          </a:lstStyle>
          <a:p>
            <a:pPr>
              <a:defRPr/>
            </a:pPr>
            <a:fld id="{46C70824-C1EE-4E61-952C-718E02558424}" type="datetimeFigureOut">
              <a:rPr lang="fr-FR"/>
              <a:pPr>
                <a:defRPr/>
              </a:pPr>
              <a:t>09/06/2020</a:t>
            </a:fld>
            <a:endParaRPr lang="fr-FR"/>
          </a:p>
        </p:txBody>
      </p:sp>
      <p:sp>
        <p:nvSpPr>
          <p:cNvPr id="4" name="Espace réservé de l'image des diapositives 3"/>
          <p:cNvSpPr>
            <a:spLocks noGrp="1" noRot="1" noChangeAspect="1"/>
          </p:cNvSpPr>
          <p:nvPr>
            <p:ph type="sldImg" idx="2"/>
          </p:nvPr>
        </p:nvSpPr>
        <p:spPr>
          <a:xfrm>
            <a:off x="3309938" y="509588"/>
            <a:ext cx="3308350" cy="2549525"/>
          </a:xfrm>
          <a:prstGeom prst="rect">
            <a:avLst/>
          </a:prstGeom>
          <a:noFill/>
          <a:ln w="12700">
            <a:solidFill>
              <a:prstClr val="black"/>
            </a:solidFill>
          </a:ln>
        </p:spPr>
        <p:txBody>
          <a:bodyPr vert="horz" lIns="91721" tIns="45861" rIns="91721" bIns="45861" rtlCol="0" anchor="ctr"/>
          <a:lstStyle/>
          <a:p>
            <a:pPr lvl="0"/>
            <a:endParaRPr lang="fr-FR" noProof="0"/>
          </a:p>
        </p:txBody>
      </p:sp>
      <p:sp>
        <p:nvSpPr>
          <p:cNvPr id="5" name="Espace réservé des commentaires 4"/>
          <p:cNvSpPr>
            <a:spLocks noGrp="1"/>
          </p:cNvSpPr>
          <p:nvPr>
            <p:ph type="body" sz="quarter" idx="3"/>
          </p:nvPr>
        </p:nvSpPr>
        <p:spPr>
          <a:xfrm>
            <a:off x="992364" y="3228350"/>
            <a:ext cx="7943507" cy="3058954"/>
          </a:xfrm>
          <a:prstGeom prst="rect">
            <a:avLst/>
          </a:prstGeom>
        </p:spPr>
        <p:txBody>
          <a:bodyPr vert="horz" lIns="91721" tIns="45861" rIns="91721" bIns="45861"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3" y="6456699"/>
            <a:ext cx="4300995" cy="339884"/>
          </a:xfrm>
          <a:prstGeom prst="rect">
            <a:avLst/>
          </a:prstGeom>
        </p:spPr>
        <p:txBody>
          <a:bodyPr vert="horz" lIns="91721" tIns="45861" rIns="91721" bIns="45861" rtlCol="0" anchor="b"/>
          <a:lstStyle>
            <a:lvl1pPr algn="l">
              <a:defRPr sz="1200">
                <a:cs typeface="+mn-cs"/>
              </a:defRPr>
            </a:lvl1pPr>
          </a:lstStyle>
          <a:p>
            <a:pPr>
              <a:defRPr/>
            </a:pPr>
            <a:endParaRPr lang="fr-FR"/>
          </a:p>
        </p:txBody>
      </p:sp>
      <p:sp>
        <p:nvSpPr>
          <p:cNvPr id="7" name="Espace réservé du numéro de diapositive 6"/>
          <p:cNvSpPr>
            <a:spLocks noGrp="1"/>
          </p:cNvSpPr>
          <p:nvPr>
            <p:ph type="sldNum" sz="quarter" idx="5"/>
          </p:nvPr>
        </p:nvSpPr>
        <p:spPr>
          <a:xfrm>
            <a:off x="5624918" y="6456699"/>
            <a:ext cx="4300995" cy="339884"/>
          </a:xfrm>
          <a:prstGeom prst="rect">
            <a:avLst/>
          </a:prstGeom>
        </p:spPr>
        <p:txBody>
          <a:bodyPr vert="horz" lIns="91721" tIns="45861" rIns="91721" bIns="45861" rtlCol="0" anchor="b"/>
          <a:lstStyle>
            <a:lvl1pPr algn="r">
              <a:defRPr sz="1200">
                <a:cs typeface="+mn-cs"/>
              </a:defRPr>
            </a:lvl1pPr>
          </a:lstStyle>
          <a:p>
            <a:pPr>
              <a:defRPr/>
            </a:pPr>
            <a:fld id="{380B8E59-5235-46B8-92B6-D4606778EDD1}" type="slidenum">
              <a:rPr lang="fr-FR"/>
              <a:pPr>
                <a:defRPr/>
              </a:pPr>
              <a:t>‹N°›</a:t>
            </a:fld>
            <a:endParaRPr lang="fr-FR"/>
          </a:p>
        </p:txBody>
      </p:sp>
    </p:spTree>
    <p:extLst>
      <p:ext uri="{BB962C8B-B14F-4D97-AF65-F5344CB8AC3E}">
        <p14:creationId xmlns:p14="http://schemas.microsoft.com/office/powerpoint/2010/main" val="1653678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48560" algn="l" rtl="0" eaLnBrk="0" fontAlgn="base" hangingPunct="0">
      <a:spcBef>
        <a:spcPct val="30000"/>
      </a:spcBef>
      <a:spcAft>
        <a:spcPct val="0"/>
      </a:spcAft>
      <a:defRPr sz="1200" kern="1200">
        <a:solidFill>
          <a:schemeClr val="tx1"/>
        </a:solidFill>
        <a:latin typeface="+mn-lt"/>
        <a:ea typeface="+mn-ea"/>
        <a:cs typeface="+mn-cs"/>
      </a:defRPr>
    </a:lvl2pPr>
    <a:lvl3pPr marL="897121" algn="l" rtl="0" eaLnBrk="0" fontAlgn="base" hangingPunct="0">
      <a:spcBef>
        <a:spcPct val="30000"/>
      </a:spcBef>
      <a:spcAft>
        <a:spcPct val="0"/>
      </a:spcAft>
      <a:defRPr sz="1200" kern="1200">
        <a:solidFill>
          <a:schemeClr val="tx1"/>
        </a:solidFill>
        <a:latin typeface="+mn-lt"/>
        <a:ea typeface="+mn-ea"/>
        <a:cs typeface="+mn-cs"/>
      </a:defRPr>
    </a:lvl3pPr>
    <a:lvl4pPr marL="1345681" algn="l" rtl="0" eaLnBrk="0" fontAlgn="base" hangingPunct="0">
      <a:spcBef>
        <a:spcPct val="30000"/>
      </a:spcBef>
      <a:spcAft>
        <a:spcPct val="0"/>
      </a:spcAft>
      <a:defRPr sz="1200" kern="1200">
        <a:solidFill>
          <a:schemeClr val="tx1"/>
        </a:solidFill>
        <a:latin typeface="+mn-lt"/>
        <a:ea typeface="+mn-ea"/>
        <a:cs typeface="+mn-cs"/>
      </a:defRPr>
    </a:lvl4pPr>
    <a:lvl5pPr marL="1794242" algn="l" rtl="0" eaLnBrk="0" fontAlgn="base" hangingPunct="0">
      <a:spcBef>
        <a:spcPct val="30000"/>
      </a:spcBef>
      <a:spcAft>
        <a:spcPct val="0"/>
      </a:spcAft>
      <a:defRPr sz="1200" kern="1200">
        <a:solidFill>
          <a:schemeClr val="tx1"/>
        </a:solidFill>
        <a:latin typeface="+mn-lt"/>
        <a:ea typeface="+mn-ea"/>
        <a:cs typeface="+mn-cs"/>
      </a:defRPr>
    </a:lvl5pPr>
    <a:lvl6pPr marL="2242802" algn="l" defTabSz="897121" rtl="0" eaLnBrk="1" latinLnBrk="0" hangingPunct="1">
      <a:defRPr sz="1200" kern="1200">
        <a:solidFill>
          <a:schemeClr val="tx1"/>
        </a:solidFill>
        <a:latin typeface="+mn-lt"/>
        <a:ea typeface="+mn-ea"/>
        <a:cs typeface="+mn-cs"/>
      </a:defRPr>
    </a:lvl6pPr>
    <a:lvl7pPr marL="2691363" algn="l" defTabSz="897121" rtl="0" eaLnBrk="1" latinLnBrk="0" hangingPunct="1">
      <a:defRPr sz="1200" kern="1200">
        <a:solidFill>
          <a:schemeClr val="tx1"/>
        </a:solidFill>
        <a:latin typeface="+mn-lt"/>
        <a:ea typeface="+mn-ea"/>
        <a:cs typeface="+mn-cs"/>
      </a:defRPr>
    </a:lvl7pPr>
    <a:lvl8pPr marL="3139923" algn="l" defTabSz="897121" rtl="0" eaLnBrk="1" latinLnBrk="0" hangingPunct="1">
      <a:defRPr sz="1200" kern="1200">
        <a:solidFill>
          <a:schemeClr val="tx1"/>
        </a:solidFill>
        <a:latin typeface="+mn-lt"/>
        <a:ea typeface="+mn-ea"/>
        <a:cs typeface="+mn-cs"/>
      </a:defRPr>
    </a:lvl8pPr>
    <a:lvl9pPr marL="3588483" algn="l" defTabSz="89712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3491"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3492"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EAA7642-0C71-44D7-BBC9-5D42DD7B8F5F}" type="slidenum">
              <a:rPr lang="fr-FR" smtClean="0">
                <a:cs typeface="Arial" charset="0"/>
              </a:rPr>
              <a:pPr/>
              <a:t>1</a:t>
            </a:fld>
            <a:endParaRPr lang="fr-FR" dirty="0">
              <a:cs typeface="Arial" charset="0"/>
            </a:endParaRPr>
          </a:p>
        </p:txBody>
      </p:sp>
    </p:spTree>
    <p:extLst>
      <p:ext uri="{BB962C8B-B14F-4D97-AF65-F5344CB8AC3E}">
        <p14:creationId xmlns:p14="http://schemas.microsoft.com/office/powerpoint/2010/main" val="3213814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10</a:t>
            </a:fld>
            <a:endParaRPr lang="fr-FR" dirty="0">
              <a:cs typeface="Arial" charset="0"/>
            </a:endParaRPr>
          </a:p>
        </p:txBody>
      </p:sp>
    </p:spTree>
    <p:extLst>
      <p:ext uri="{BB962C8B-B14F-4D97-AF65-F5344CB8AC3E}">
        <p14:creationId xmlns:p14="http://schemas.microsoft.com/office/powerpoint/2010/main" val="784762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11</a:t>
            </a:fld>
            <a:endParaRPr lang="fr-FR" dirty="0">
              <a:cs typeface="Arial" charset="0"/>
            </a:endParaRPr>
          </a:p>
        </p:txBody>
      </p:sp>
    </p:spTree>
    <p:extLst>
      <p:ext uri="{BB962C8B-B14F-4D97-AF65-F5344CB8AC3E}">
        <p14:creationId xmlns:p14="http://schemas.microsoft.com/office/powerpoint/2010/main" val="545520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12</a:t>
            </a:fld>
            <a:endParaRPr lang="fr-FR" dirty="0">
              <a:cs typeface="Arial" charset="0"/>
            </a:endParaRPr>
          </a:p>
        </p:txBody>
      </p:sp>
    </p:spTree>
    <p:extLst>
      <p:ext uri="{BB962C8B-B14F-4D97-AF65-F5344CB8AC3E}">
        <p14:creationId xmlns:p14="http://schemas.microsoft.com/office/powerpoint/2010/main" val="1724997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13</a:t>
            </a:fld>
            <a:endParaRPr lang="fr-FR" dirty="0">
              <a:cs typeface="Arial" charset="0"/>
            </a:endParaRPr>
          </a:p>
        </p:txBody>
      </p:sp>
    </p:spTree>
    <p:extLst>
      <p:ext uri="{BB962C8B-B14F-4D97-AF65-F5344CB8AC3E}">
        <p14:creationId xmlns:p14="http://schemas.microsoft.com/office/powerpoint/2010/main" val="3460385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14</a:t>
            </a:fld>
            <a:endParaRPr lang="fr-FR" dirty="0">
              <a:cs typeface="Arial" charset="0"/>
            </a:endParaRPr>
          </a:p>
        </p:txBody>
      </p:sp>
    </p:spTree>
    <p:extLst>
      <p:ext uri="{BB962C8B-B14F-4D97-AF65-F5344CB8AC3E}">
        <p14:creationId xmlns:p14="http://schemas.microsoft.com/office/powerpoint/2010/main" val="544937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15</a:t>
            </a:fld>
            <a:endParaRPr lang="fr-FR" dirty="0">
              <a:cs typeface="Arial" charset="0"/>
            </a:endParaRPr>
          </a:p>
        </p:txBody>
      </p:sp>
    </p:spTree>
    <p:extLst>
      <p:ext uri="{BB962C8B-B14F-4D97-AF65-F5344CB8AC3E}">
        <p14:creationId xmlns:p14="http://schemas.microsoft.com/office/powerpoint/2010/main" val="656321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16</a:t>
            </a:fld>
            <a:endParaRPr lang="fr-FR" dirty="0">
              <a:cs typeface="Arial" charset="0"/>
            </a:endParaRPr>
          </a:p>
        </p:txBody>
      </p:sp>
    </p:spTree>
    <p:extLst>
      <p:ext uri="{BB962C8B-B14F-4D97-AF65-F5344CB8AC3E}">
        <p14:creationId xmlns:p14="http://schemas.microsoft.com/office/powerpoint/2010/main" val="1966556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17</a:t>
            </a:fld>
            <a:endParaRPr lang="fr-FR" dirty="0">
              <a:cs typeface="Arial" charset="0"/>
            </a:endParaRPr>
          </a:p>
        </p:txBody>
      </p:sp>
    </p:spTree>
    <p:extLst>
      <p:ext uri="{BB962C8B-B14F-4D97-AF65-F5344CB8AC3E}">
        <p14:creationId xmlns:p14="http://schemas.microsoft.com/office/powerpoint/2010/main" val="381419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18</a:t>
            </a:fld>
            <a:endParaRPr lang="fr-FR" dirty="0">
              <a:cs typeface="Arial" charset="0"/>
            </a:endParaRPr>
          </a:p>
        </p:txBody>
      </p:sp>
    </p:spTree>
    <p:extLst>
      <p:ext uri="{BB962C8B-B14F-4D97-AF65-F5344CB8AC3E}">
        <p14:creationId xmlns:p14="http://schemas.microsoft.com/office/powerpoint/2010/main" val="1227060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19</a:t>
            </a:fld>
            <a:endParaRPr lang="fr-FR" dirty="0">
              <a:cs typeface="Arial" charset="0"/>
            </a:endParaRPr>
          </a:p>
        </p:txBody>
      </p:sp>
    </p:spTree>
    <p:extLst>
      <p:ext uri="{BB962C8B-B14F-4D97-AF65-F5344CB8AC3E}">
        <p14:creationId xmlns:p14="http://schemas.microsoft.com/office/powerpoint/2010/main" val="2443190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2</a:t>
            </a:fld>
            <a:endParaRPr lang="fr-FR" dirty="0">
              <a:cs typeface="Arial" charset="0"/>
            </a:endParaRPr>
          </a:p>
        </p:txBody>
      </p:sp>
    </p:spTree>
    <p:extLst>
      <p:ext uri="{BB962C8B-B14F-4D97-AF65-F5344CB8AC3E}">
        <p14:creationId xmlns:p14="http://schemas.microsoft.com/office/powerpoint/2010/main" val="32817893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20</a:t>
            </a:fld>
            <a:endParaRPr lang="fr-FR" dirty="0">
              <a:cs typeface="Arial" charset="0"/>
            </a:endParaRPr>
          </a:p>
        </p:txBody>
      </p:sp>
    </p:spTree>
    <p:extLst>
      <p:ext uri="{BB962C8B-B14F-4D97-AF65-F5344CB8AC3E}">
        <p14:creationId xmlns:p14="http://schemas.microsoft.com/office/powerpoint/2010/main" val="4108480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21</a:t>
            </a:fld>
            <a:endParaRPr lang="fr-FR" dirty="0">
              <a:cs typeface="Arial" charset="0"/>
            </a:endParaRPr>
          </a:p>
        </p:txBody>
      </p:sp>
    </p:spTree>
    <p:extLst>
      <p:ext uri="{BB962C8B-B14F-4D97-AF65-F5344CB8AC3E}">
        <p14:creationId xmlns:p14="http://schemas.microsoft.com/office/powerpoint/2010/main" val="2409204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22</a:t>
            </a:fld>
            <a:endParaRPr lang="fr-FR" dirty="0">
              <a:cs typeface="Arial" charset="0"/>
            </a:endParaRPr>
          </a:p>
        </p:txBody>
      </p:sp>
    </p:spTree>
    <p:extLst>
      <p:ext uri="{BB962C8B-B14F-4D97-AF65-F5344CB8AC3E}">
        <p14:creationId xmlns:p14="http://schemas.microsoft.com/office/powerpoint/2010/main" val="1402391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23</a:t>
            </a:fld>
            <a:endParaRPr lang="fr-FR" dirty="0">
              <a:cs typeface="Arial" charset="0"/>
            </a:endParaRPr>
          </a:p>
        </p:txBody>
      </p:sp>
    </p:spTree>
    <p:extLst>
      <p:ext uri="{BB962C8B-B14F-4D97-AF65-F5344CB8AC3E}">
        <p14:creationId xmlns:p14="http://schemas.microsoft.com/office/powerpoint/2010/main" val="4163506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24</a:t>
            </a:fld>
            <a:endParaRPr lang="fr-FR" dirty="0">
              <a:cs typeface="Arial" charset="0"/>
            </a:endParaRPr>
          </a:p>
        </p:txBody>
      </p:sp>
    </p:spTree>
    <p:extLst>
      <p:ext uri="{BB962C8B-B14F-4D97-AF65-F5344CB8AC3E}">
        <p14:creationId xmlns:p14="http://schemas.microsoft.com/office/powerpoint/2010/main" val="4214882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25</a:t>
            </a:fld>
            <a:endParaRPr lang="fr-FR" dirty="0">
              <a:cs typeface="Arial" charset="0"/>
            </a:endParaRPr>
          </a:p>
        </p:txBody>
      </p:sp>
    </p:spTree>
    <p:extLst>
      <p:ext uri="{BB962C8B-B14F-4D97-AF65-F5344CB8AC3E}">
        <p14:creationId xmlns:p14="http://schemas.microsoft.com/office/powerpoint/2010/main" val="4214882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26</a:t>
            </a:fld>
            <a:endParaRPr lang="fr-FR" dirty="0">
              <a:cs typeface="Arial" charset="0"/>
            </a:endParaRPr>
          </a:p>
        </p:txBody>
      </p:sp>
    </p:spTree>
    <p:extLst>
      <p:ext uri="{BB962C8B-B14F-4D97-AF65-F5344CB8AC3E}">
        <p14:creationId xmlns:p14="http://schemas.microsoft.com/office/powerpoint/2010/main" val="2590025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3</a:t>
            </a:fld>
            <a:endParaRPr lang="fr-FR" dirty="0">
              <a:cs typeface="Arial" charset="0"/>
            </a:endParaRPr>
          </a:p>
        </p:txBody>
      </p:sp>
    </p:spTree>
    <p:extLst>
      <p:ext uri="{BB962C8B-B14F-4D97-AF65-F5344CB8AC3E}">
        <p14:creationId xmlns:p14="http://schemas.microsoft.com/office/powerpoint/2010/main" val="3885476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4</a:t>
            </a:fld>
            <a:endParaRPr lang="fr-FR" dirty="0">
              <a:cs typeface="Arial" charset="0"/>
            </a:endParaRPr>
          </a:p>
        </p:txBody>
      </p:sp>
    </p:spTree>
    <p:extLst>
      <p:ext uri="{BB962C8B-B14F-4D97-AF65-F5344CB8AC3E}">
        <p14:creationId xmlns:p14="http://schemas.microsoft.com/office/powerpoint/2010/main" val="1098271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5</a:t>
            </a:fld>
            <a:endParaRPr lang="fr-FR" dirty="0">
              <a:cs typeface="Arial" charset="0"/>
            </a:endParaRPr>
          </a:p>
        </p:txBody>
      </p:sp>
    </p:spTree>
    <p:extLst>
      <p:ext uri="{BB962C8B-B14F-4D97-AF65-F5344CB8AC3E}">
        <p14:creationId xmlns:p14="http://schemas.microsoft.com/office/powerpoint/2010/main" val="1098271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6</a:t>
            </a:fld>
            <a:endParaRPr lang="fr-FR" dirty="0">
              <a:cs typeface="Arial" charset="0"/>
            </a:endParaRPr>
          </a:p>
        </p:txBody>
      </p:sp>
    </p:spTree>
    <p:extLst>
      <p:ext uri="{BB962C8B-B14F-4D97-AF65-F5344CB8AC3E}">
        <p14:creationId xmlns:p14="http://schemas.microsoft.com/office/powerpoint/2010/main" val="870954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7</a:t>
            </a:fld>
            <a:endParaRPr lang="fr-FR" dirty="0">
              <a:cs typeface="Arial" charset="0"/>
            </a:endParaRPr>
          </a:p>
        </p:txBody>
      </p:sp>
    </p:spTree>
    <p:extLst>
      <p:ext uri="{BB962C8B-B14F-4D97-AF65-F5344CB8AC3E}">
        <p14:creationId xmlns:p14="http://schemas.microsoft.com/office/powerpoint/2010/main" val="848497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8</a:t>
            </a:fld>
            <a:endParaRPr lang="fr-FR" dirty="0">
              <a:cs typeface="Arial" charset="0"/>
            </a:endParaRPr>
          </a:p>
        </p:txBody>
      </p:sp>
    </p:spTree>
    <p:extLst>
      <p:ext uri="{BB962C8B-B14F-4D97-AF65-F5344CB8AC3E}">
        <p14:creationId xmlns:p14="http://schemas.microsoft.com/office/powerpoint/2010/main" val="1520799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xfrm>
            <a:off x="3309938" y="509588"/>
            <a:ext cx="3308350" cy="2549525"/>
          </a:xfrm>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a:p>
        </p:txBody>
      </p:sp>
      <p:sp>
        <p:nvSpPr>
          <p:cNvPr id="645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5CB1E8-FBEC-40CB-8952-8BD04809DA94}" type="slidenum">
              <a:rPr lang="fr-FR" smtClean="0">
                <a:cs typeface="Arial" charset="0"/>
              </a:rPr>
              <a:pPr/>
              <a:t>9</a:t>
            </a:fld>
            <a:endParaRPr lang="fr-FR" dirty="0">
              <a:cs typeface="Arial" charset="0"/>
            </a:endParaRPr>
          </a:p>
        </p:txBody>
      </p:sp>
    </p:spTree>
    <p:extLst>
      <p:ext uri="{BB962C8B-B14F-4D97-AF65-F5344CB8AC3E}">
        <p14:creationId xmlns:p14="http://schemas.microsoft.com/office/powerpoint/2010/main" val="3374700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Freeform 4"/>
          <p:cNvSpPr>
            <a:spLocks/>
          </p:cNvSpPr>
          <p:nvPr/>
        </p:nvSpPr>
        <p:spPr bwMode="auto">
          <a:xfrm>
            <a:off x="321471" y="3238335"/>
            <a:ext cx="1788" cy="3506053"/>
          </a:xfrm>
          <a:custGeom>
            <a:avLst/>
            <a:gdLst>
              <a:gd name="T0" fmla="*/ 0 h 1912"/>
              <a:gd name="T1" fmla="*/ 6 h 1912"/>
              <a:gd name="T2" fmla="*/ 6 h 1912"/>
              <a:gd name="T3" fmla="*/ 60 h 1912"/>
              <a:gd name="T4" fmla="*/ 1912 h 1912"/>
              <a:gd name="T5" fmla="*/ 1912 h 1912"/>
              <a:gd name="T6" fmla="*/ 0 h 1912"/>
              <a:gd name="T7" fmla="*/ 0 h 191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912">
                <a:moveTo>
                  <a:pt x="0" y="0"/>
                </a:moveTo>
                <a:lnTo>
                  <a:pt x="0" y="6"/>
                </a:lnTo>
                <a:lnTo>
                  <a:pt x="0" y="6"/>
                </a:lnTo>
                <a:lnTo>
                  <a:pt x="0" y="60"/>
                </a:lnTo>
                <a:lnTo>
                  <a:pt x="0" y="1912"/>
                </a:lnTo>
                <a:lnTo>
                  <a:pt x="0" y="1912"/>
                </a:lnTo>
                <a:lnTo>
                  <a:pt x="0" y="0"/>
                </a:lnTo>
                <a:lnTo>
                  <a:pt x="0" y="0"/>
                </a:lnTo>
                <a:close/>
              </a:path>
            </a:pathLst>
          </a:custGeom>
          <a:solidFill>
            <a:srgbClr val="6BBA27"/>
          </a:solidFill>
          <a:ln w="9525">
            <a:noFill/>
            <a:round/>
            <a:headEnd/>
            <a:tailEnd/>
          </a:ln>
        </p:spPr>
        <p:txBody>
          <a:bodyPr lIns="89712" tIns="44856" rIns="89712" bIns="44856"/>
          <a:lstStyle/>
          <a:p>
            <a:pPr>
              <a:defRPr/>
            </a:pPr>
            <a:endParaRPr lang="fr-FR">
              <a:cs typeface="+mn-cs"/>
            </a:endParaRPr>
          </a:p>
        </p:txBody>
      </p:sp>
      <p:sp>
        <p:nvSpPr>
          <p:cNvPr id="5122" name="Rectangle 2"/>
          <p:cNvSpPr>
            <a:spLocks noGrp="1" noChangeArrowheads="1"/>
          </p:cNvSpPr>
          <p:nvPr>
            <p:ph type="ctrTitle" sz="quarter"/>
          </p:nvPr>
        </p:nvSpPr>
        <p:spPr>
          <a:xfrm>
            <a:off x="771528" y="2306809"/>
            <a:ext cx="8743951" cy="1654007"/>
          </a:xfrm>
        </p:spPr>
        <p:txBody>
          <a:bodyPr anchor="b" anchorCtr="1"/>
          <a:lstStyle>
            <a:lvl1pPr algn="ctr">
              <a:defRPr/>
            </a:lvl1pPr>
          </a:lstStyle>
          <a:p>
            <a:r>
              <a:rPr lang="fr-FR"/>
              <a:t>Cliquez pour modifier le style du titre</a:t>
            </a:r>
          </a:p>
        </p:txBody>
      </p:sp>
      <p:sp>
        <p:nvSpPr>
          <p:cNvPr id="5123" name="Rectangle 3"/>
          <p:cNvSpPr>
            <a:spLocks noGrp="1" noChangeArrowheads="1"/>
          </p:cNvSpPr>
          <p:nvPr>
            <p:ph type="subTitle" sz="quarter" idx="1"/>
          </p:nvPr>
        </p:nvSpPr>
        <p:spPr>
          <a:xfrm>
            <a:off x="1543050" y="4488922"/>
            <a:ext cx="7200900" cy="2024415"/>
          </a:xfrm>
        </p:spPr>
        <p:txBody>
          <a:bodyPr/>
          <a:lstStyle>
            <a:lvl1pPr marL="0" indent="0" algn="ctr">
              <a:buFontTx/>
              <a:buNone/>
              <a:defRPr/>
            </a:lvl1pPr>
          </a:lstStyle>
          <a:p>
            <a:r>
              <a:rPr lang="fr-FR"/>
              <a:t>Cliquez pour modifier le style des sous-titres du masque</a:t>
            </a:r>
          </a:p>
        </p:txBody>
      </p:sp>
      <p:sp>
        <p:nvSpPr>
          <p:cNvPr id="5" name="Rectangle 5"/>
          <p:cNvSpPr>
            <a:spLocks noGrp="1" noChangeArrowheads="1"/>
          </p:cNvSpPr>
          <p:nvPr>
            <p:ph type="ftr" sz="quarter" idx="10"/>
          </p:nvPr>
        </p:nvSpPr>
        <p:spPr/>
        <p:txBody>
          <a:bodyPr/>
          <a:lstStyle>
            <a:lvl1pPr>
              <a:defRPr/>
            </a:lvl1pPr>
          </a:lstStyle>
          <a:p>
            <a:pPr>
              <a:defRPr/>
            </a:pPr>
            <a:endParaRPr lang="fr-FR"/>
          </a:p>
        </p:txBody>
      </p:sp>
      <p:sp>
        <p:nvSpPr>
          <p:cNvPr id="6" name="Rectangle 6"/>
          <p:cNvSpPr>
            <a:spLocks noGrp="1" noChangeArrowheads="1"/>
          </p:cNvSpPr>
          <p:nvPr>
            <p:ph type="sldNum" sz="quarter" idx="11"/>
          </p:nvPr>
        </p:nvSpPr>
        <p:spPr/>
        <p:txBody>
          <a:bodyPr/>
          <a:lstStyle>
            <a:lvl1pPr>
              <a:defRPr/>
            </a:lvl1pPr>
          </a:lstStyle>
          <a:p>
            <a:pPr>
              <a:defRPr/>
            </a:pPr>
            <a:fld id="{64EF4548-09EB-4906-B537-2E56A5249587}" type="slidenum">
              <a:rPr lang="fr-FR"/>
              <a:pPr>
                <a:defRPr/>
              </a:pPr>
              <a:t>‹N°›</a:t>
            </a:fld>
            <a:endParaRPr lang="fr-FR"/>
          </a:p>
        </p:txBody>
      </p:sp>
      <p:sp>
        <p:nvSpPr>
          <p:cNvPr id="7" name="Rectangle 7"/>
          <p:cNvSpPr>
            <a:spLocks noGrp="1" noChangeArrowheads="1"/>
          </p:cNvSpPr>
          <p:nvPr>
            <p:ph type="dt" sz="quarter" idx="12"/>
          </p:nvPr>
        </p:nvSpPr>
        <p:spPr/>
        <p:txBody>
          <a:bodyPr/>
          <a:lstStyle>
            <a:lvl1pPr>
              <a:defRPr/>
            </a:lvl1pPr>
          </a:lstStyle>
          <a:p>
            <a:pPr>
              <a:defRPr/>
            </a:pPr>
            <a:endParaRPr lang="fr-F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CD4E5FF0-F5E4-48A6-AF23-3B442F356F02}" type="slidenum">
              <a:rPr lang="fr-FR"/>
              <a:pPr>
                <a:defRPr/>
              </a:pPr>
              <a:t>‹N°›</a:t>
            </a:fld>
            <a:endParaRPr lang="fr-F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458077" y="337406"/>
            <a:ext cx="2314576" cy="6616024"/>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514353" y="337406"/>
            <a:ext cx="6772276" cy="66160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668AD182-F342-4977-9659-B06A9866FFF3}" type="slidenum">
              <a:rPr lang="fr-FR"/>
              <a:pPr>
                <a:defRPr/>
              </a:pPr>
              <a:t>‹N°›</a:t>
            </a:fld>
            <a:endParaRPr lang="fr-F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6987AC1B-38D4-4A69-9384-A070749764F6}" type="slidenum">
              <a:rPr lang="fr-FR"/>
              <a:pPr>
                <a:defRPr/>
              </a:pPr>
              <a:t>‹N°›</a:t>
            </a:fld>
            <a:endParaRPr lang="fr-F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12605" y="5090380"/>
            <a:ext cx="8743951" cy="1573322"/>
          </a:xfrm>
        </p:spPr>
        <p:txBody>
          <a:bodyPr anchor="t"/>
          <a:lstStyle>
            <a:lvl1pPr algn="l">
              <a:defRPr sz="3900" b="1" cap="all"/>
            </a:lvl1pPr>
          </a:lstStyle>
          <a:p>
            <a:r>
              <a:rPr lang="fr-FR"/>
              <a:t>Cliquez pour modifier le style du titre</a:t>
            </a:r>
          </a:p>
        </p:txBody>
      </p:sp>
      <p:sp>
        <p:nvSpPr>
          <p:cNvPr id="3" name="Espace réservé du texte 2"/>
          <p:cNvSpPr>
            <a:spLocks noGrp="1"/>
          </p:cNvSpPr>
          <p:nvPr>
            <p:ph type="body" idx="1"/>
          </p:nvPr>
        </p:nvSpPr>
        <p:spPr>
          <a:xfrm>
            <a:off x="812605" y="3357528"/>
            <a:ext cx="8743951" cy="1732855"/>
          </a:xfrm>
        </p:spPr>
        <p:txBody>
          <a:bodyPr anchor="b"/>
          <a:lstStyle>
            <a:lvl1pPr marL="0" indent="0">
              <a:buNone/>
              <a:defRPr sz="1900"/>
            </a:lvl1pPr>
            <a:lvl2pPr marL="448560" indent="0">
              <a:buNone/>
              <a:defRPr sz="1800"/>
            </a:lvl2pPr>
            <a:lvl3pPr marL="897121" indent="0">
              <a:buNone/>
              <a:defRPr sz="1600"/>
            </a:lvl3pPr>
            <a:lvl4pPr marL="1345681" indent="0">
              <a:buNone/>
              <a:defRPr sz="1400"/>
            </a:lvl4pPr>
            <a:lvl5pPr marL="1794242" indent="0">
              <a:buNone/>
              <a:defRPr sz="1400"/>
            </a:lvl5pPr>
            <a:lvl6pPr marL="2242802" indent="0">
              <a:buNone/>
              <a:defRPr sz="1400"/>
            </a:lvl6pPr>
            <a:lvl7pPr marL="2691363" indent="0">
              <a:buNone/>
              <a:defRPr sz="1400"/>
            </a:lvl7pPr>
            <a:lvl8pPr marL="3139923" indent="0">
              <a:buNone/>
              <a:defRPr sz="1400"/>
            </a:lvl8pPr>
            <a:lvl9pPr marL="3588483" indent="0">
              <a:buNone/>
              <a:defRPr sz="1400"/>
            </a:lvl9pPr>
          </a:lstStyle>
          <a:p>
            <a:pPr lvl="0"/>
            <a:r>
              <a:rPr lang="fr-FR"/>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4599991F-EDB4-4291-9D5B-3646631631DE}" type="slidenum">
              <a:rPr lang="fr-FR"/>
              <a:pPr>
                <a:defRPr/>
              </a:pPr>
              <a:t>‹N°›</a:t>
            </a:fld>
            <a:endParaRPr lang="fr-F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514352" y="2200450"/>
            <a:ext cx="4543426" cy="4752975"/>
          </a:xfrm>
        </p:spPr>
        <p:txBody>
          <a:bodyPr/>
          <a:lstStyle>
            <a:lvl1pPr>
              <a:defRPr sz="2800"/>
            </a:lvl1pPr>
            <a:lvl2pPr>
              <a:defRPr sz="2300"/>
            </a:lvl2pPr>
            <a:lvl3pPr>
              <a:defRPr sz="19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229227" y="2200450"/>
            <a:ext cx="4543426" cy="4752975"/>
          </a:xfrm>
        </p:spPr>
        <p:txBody>
          <a:bodyPr/>
          <a:lstStyle>
            <a:lvl1pPr>
              <a:defRPr sz="2800"/>
            </a:lvl1pPr>
            <a:lvl2pPr>
              <a:defRPr sz="2300"/>
            </a:lvl2pPr>
            <a:lvl3pPr>
              <a:defRPr sz="19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019EB1C3-6B30-431B-B2A8-7DA08D6DC097}" type="slidenum">
              <a:rPr lang="fr-FR"/>
              <a:pPr>
                <a:defRPr/>
              </a:pPr>
              <a:t>‹N°›</a:t>
            </a:fld>
            <a:endParaRPr lang="fr-F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14351" y="317233"/>
            <a:ext cx="9258300" cy="1320271"/>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514353" y="1773200"/>
            <a:ext cx="4545210" cy="738986"/>
          </a:xfrm>
        </p:spPr>
        <p:txBody>
          <a:bodyPr anchor="b"/>
          <a:lstStyle>
            <a:lvl1pPr marL="0" indent="0">
              <a:buNone/>
              <a:defRPr sz="2300" b="1"/>
            </a:lvl1pPr>
            <a:lvl2pPr marL="448560" indent="0">
              <a:buNone/>
              <a:defRPr sz="1900" b="1"/>
            </a:lvl2pPr>
            <a:lvl3pPr marL="897121" indent="0">
              <a:buNone/>
              <a:defRPr sz="1800" b="1"/>
            </a:lvl3pPr>
            <a:lvl4pPr marL="1345681" indent="0">
              <a:buNone/>
              <a:defRPr sz="1600" b="1"/>
            </a:lvl4pPr>
            <a:lvl5pPr marL="1794242" indent="0">
              <a:buNone/>
              <a:defRPr sz="1600" b="1"/>
            </a:lvl5pPr>
            <a:lvl6pPr marL="2242802" indent="0">
              <a:buNone/>
              <a:defRPr sz="1600" b="1"/>
            </a:lvl6pPr>
            <a:lvl7pPr marL="2691363" indent="0">
              <a:buNone/>
              <a:defRPr sz="1600" b="1"/>
            </a:lvl7pPr>
            <a:lvl8pPr marL="3139923" indent="0">
              <a:buNone/>
              <a:defRPr sz="1600" b="1"/>
            </a:lvl8pPr>
            <a:lvl9pPr marL="3588483"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514353" y="2512185"/>
            <a:ext cx="4545210" cy="4564105"/>
          </a:xfrm>
        </p:spPr>
        <p:txBody>
          <a:bodyPr/>
          <a:lstStyle>
            <a:lvl1pPr>
              <a:defRPr sz="2300"/>
            </a:lvl1pPr>
            <a:lvl2pPr>
              <a:defRPr sz="19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5225659" y="1773200"/>
            <a:ext cx="4546997" cy="738986"/>
          </a:xfrm>
        </p:spPr>
        <p:txBody>
          <a:bodyPr anchor="b"/>
          <a:lstStyle>
            <a:lvl1pPr marL="0" indent="0">
              <a:buNone/>
              <a:defRPr sz="2300" b="1"/>
            </a:lvl1pPr>
            <a:lvl2pPr marL="448560" indent="0">
              <a:buNone/>
              <a:defRPr sz="1900" b="1"/>
            </a:lvl2pPr>
            <a:lvl3pPr marL="897121" indent="0">
              <a:buNone/>
              <a:defRPr sz="1800" b="1"/>
            </a:lvl3pPr>
            <a:lvl4pPr marL="1345681" indent="0">
              <a:buNone/>
              <a:defRPr sz="1600" b="1"/>
            </a:lvl4pPr>
            <a:lvl5pPr marL="1794242" indent="0">
              <a:buNone/>
              <a:defRPr sz="1600" b="1"/>
            </a:lvl5pPr>
            <a:lvl6pPr marL="2242802" indent="0">
              <a:buNone/>
              <a:defRPr sz="1600" b="1"/>
            </a:lvl6pPr>
            <a:lvl7pPr marL="2691363" indent="0">
              <a:buNone/>
              <a:defRPr sz="1600" b="1"/>
            </a:lvl7pPr>
            <a:lvl8pPr marL="3139923" indent="0">
              <a:buNone/>
              <a:defRPr sz="1600" b="1"/>
            </a:lvl8pPr>
            <a:lvl9pPr marL="3588483"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5225659" y="2512185"/>
            <a:ext cx="4546997" cy="4564105"/>
          </a:xfrm>
        </p:spPr>
        <p:txBody>
          <a:bodyPr/>
          <a:lstStyle>
            <a:lvl1pPr>
              <a:defRPr sz="2300"/>
            </a:lvl1pPr>
            <a:lvl2pPr>
              <a:defRPr sz="19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4"/>
          <p:cNvSpPr>
            <a:spLocks noGrp="1" noChangeArrowheads="1"/>
          </p:cNvSpPr>
          <p:nvPr>
            <p:ph type="dt" sz="half" idx="10"/>
          </p:nvPr>
        </p:nvSpPr>
        <p:spPr>
          <a:ln/>
        </p:spPr>
        <p:txBody>
          <a:bodyPr/>
          <a:lstStyle>
            <a:lvl1pPr>
              <a:defRPr/>
            </a:lvl1pPr>
          </a:lstStyle>
          <a:p>
            <a:pPr>
              <a:defRPr/>
            </a:pPr>
            <a:endParaRPr lang="fr-FR"/>
          </a:p>
        </p:txBody>
      </p:sp>
      <p:sp>
        <p:nvSpPr>
          <p:cNvPr id="8" name="Rectangle 5"/>
          <p:cNvSpPr>
            <a:spLocks noGrp="1" noChangeArrowheads="1"/>
          </p:cNvSpPr>
          <p:nvPr>
            <p:ph type="ftr" sz="quarter" idx="11"/>
          </p:nvPr>
        </p:nvSpPr>
        <p:spPr>
          <a:ln/>
        </p:spPr>
        <p:txBody>
          <a:bodyPr/>
          <a:lstStyle>
            <a:lvl1pPr>
              <a:defRPr/>
            </a:lvl1pPr>
          </a:lstStyle>
          <a:p>
            <a:pPr>
              <a:defRPr/>
            </a:pPr>
            <a:endParaRPr lang="fr-FR"/>
          </a:p>
        </p:txBody>
      </p:sp>
      <p:sp>
        <p:nvSpPr>
          <p:cNvPr id="9" name="Rectangle 6"/>
          <p:cNvSpPr>
            <a:spLocks noGrp="1" noChangeArrowheads="1"/>
          </p:cNvSpPr>
          <p:nvPr>
            <p:ph type="sldNum" sz="quarter" idx="12"/>
          </p:nvPr>
        </p:nvSpPr>
        <p:spPr>
          <a:ln/>
        </p:spPr>
        <p:txBody>
          <a:bodyPr/>
          <a:lstStyle>
            <a:lvl1pPr>
              <a:defRPr/>
            </a:lvl1pPr>
          </a:lstStyle>
          <a:p>
            <a:pPr>
              <a:defRPr/>
            </a:pPr>
            <a:fld id="{5A618D69-C546-4CD9-B610-20C057A84CB3}" type="slidenum">
              <a:rPr lang="fr-FR"/>
              <a:pPr>
                <a:defRPr/>
              </a:pPr>
              <a:t>‹N°›</a:t>
            </a:fld>
            <a:endParaRPr lang="fr-F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pour modifier le style du titre</a:t>
            </a:r>
          </a:p>
        </p:txBody>
      </p:sp>
      <p:sp>
        <p:nvSpPr>
          <p:cNvPr id="3" name="Rectangle 4"/>
          <p:cNvSpPr>
            <a:spLocks noGrp="1" noChangeArrowheads="1"/>
          </p:cNvSpPr>
          <p:nvPr>
            <p:ph type="dt" sz="half" idx="10"/>
          </p:nvPr>
        </p:nvSpPr>
        <p:spPr>
          <a:ln/>
        </p:spPr>
        <p:txBody>
          <a:bodyPr/>
          <a:lstStyle>
            <a:lvl1pPr>
              <a:defRPr/>
            </a:lvl1pPr>
          </a:lstStyle>
          <a:p>
            <a:pPr>
              <a:defRPr/>
            </a:pPr>
            <a:endParaRPr lang="fr-FR"/>
          </a:p>
        </p:txBody>
      </p:sp>
      <p:sp>
        <p:nvSpPr>
          <p:cNvPr id="4" name="Rectangle 5"/>
          <p:cNvSpPr>
            <a:spLocks noGrp="1" noChangeArrowheads="1"/>
          </p:cNvSpPr>
          <p:nvPr>
            <p:ph type="ftr" sz="quarter" idx="11"/>
          </p:nvPr>
        </p:nvSpPr>
        <p:spPr>
          <a:ln/>
        </p:spPr>
        <p:txBody>
          <a:bodyPr/>
          <a:lstStyle>
            <a:lvl1pPr>
              <a:defRPr/>
            </a:lvl1pPr>
          </a:lstStyle>
          <a:p>
            <a:pPr>
              <a:defRPr/>
            </a:pPr>
            <a:endParaRPr lang="fr-FR"/>
          </a:p>
        </p:txBody>
      </p:sp>
      <p:sp>
        <p:nvSpPr>
          <p:cNvPr id="5" name="Rectangle 6"/>
          <p:cNvSpPr>
            <a:spLocks noGrp="1" noChangeArrowheads="1"/>
          </p:cNvSpPr>
          <p:nvPr>
            <p:ph type="sldNum" sz="quarter" idx="12"/>
          </p:nvPr>
        </p:nvSpPr>
        <p:spPr>
          <a:ln/>
        </p:spPr>
        <p:txBody>
          <a:bodyPr/>
          <a:lstStyle>
            <a:lvl1pPr>
              <a:defRPr/>
            </a:lvl1pPr>
          </a:lstStyle>
          <a:p>
            <a:pPr>
              <a:defRPr/>
            </a:pPr>
            <a:fld id="{D614B484-FAE3-4E9C-BDFE-A2BBECAA2B3B}" type="slidenum">
              <a:rPr lang="fr-FR"/>
              <a:pPr>
                <a:defRPr/>
              </a:pPr>
              <a:t>‹N°›</a:t>
            </a:fld>
            <a:endParaRPr lang="fr-F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FR"/>
          </a:p>
        </p:txBody>
      </p:sp>
      <p:sp>
        <p:nvSpPr>
          <p:cNvPr id="3" name="Rectangle 5"/>
          <p:cNvSpPr>
            <a:spLocks noGrp="1" noChangeArrowheads="1"/>
          </p:cNvSpPr>
          <p:nvPr>
            <p:ph type="ftr" sz="quarter" idx="11"/>
          </p:nvPr>
        </p:nvSpPr>
        <p:spPr>
          <a:ln/>
        </p:spPr>
        <p:txBody>
          <a:bodyPr/>
          <a:lstStyle>
            <a:lvl1pPr>
              <a:defRPr/>
            </a:lvl1pPr>
          </a:lstStyle>
          <a:p>
            <a:pPr>
              <a:defRPr/>
            </a:pPr>
            <a:endParaRPr lang="fr-FR"/>
          </a:p>
        </p:txBody>
      </p:sp>
      <p:sp>
        <p:nvSpPr>
          <p:cNvPr id="4" name="Rectangle 6"/>
          <p:cNvSpPr>
            <a:spLocks noGrp="1" noChangeArrowheads="1"/>
          </p:cNvSpPr>
          <p:nvPr>
            <p:ph type="sldNum" sz="quarter" idx="12"/>
          </p:nvPr>
        </p:nvSpPr>
        <p:spPr>
          <a:ln/>
        </p:spPr>
        <p:txBody>
          <a:bodyPr/>
          <a:lstStyle>
            <a:lvl1pPr>
              <a:defRPr/>
            </a:lvl1pPr>
          </a:lstStyle>
          <a:p>
            <a:pPr>
              <a:defRPr/>
            </a:pPr>
            <a:fld id="{B6D9AB36-EC1D-474F-83C5-E3CD02BECDF4}" type="slidenum">
              <a:rPr lang="fr-FR"/>
              <a:pPr>
                <a:defRPr/>
              </a:pPr>
              <a:t>‹N°›</a:t>
            </a:fld>
            <a:endParaRPr lang="fr-F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14357" y="315401"/>
            <a:ext cx="3384351" cy="1342277"/>
          </a:xfrm>
        </p:spPr>
        <p:txBody>
          <a:bodyPr anchor="b"/>
          <a:lstStyle>
            <a:lvl1pPr algn="l">
              <a:defRPr sz="1900" b="1"/>
            </a:lvl1pPr>
          </a:lstStyle>
          <a:p>
            <a:r>
              <a:rPr lang="fr-FR" dirty="0"/>
              <a:t>Cliquez pour modifier le style du titre</a:t>
            </a:r>
          </a:p>
        </p:txBody>
      </p:sp>
      <p:sp>
        <p:nvSpPr>
          <p:cNvPr id="3" name="Espace réservé du contenu 2"/>
          <p:cNvSpPr>
            <a:spLocks noGrp="1"/>
          </p:cNvSpPr>
          <p:nvPr>
            <p:ph idx="1"/>
          </p:nvPr>
        </p:nvSpPr>
        <p:spPr>
          <a:xfrm>
            <a:off x="4021936" y="315401"/>
            <a:ext cx="5750721" cy="6760889"/>
          </a:xfrm>
        </p:spPr>
        <p:txBody>
          <a:bodyPr/>
          <a:lstStyle>
            <a:lvl1pPr>
              <a:defRPr sz="3100"/>
            </a:lvl1pPr>
            <a:lvl2pPr>
              <a:defRPr sz="2800"/>
            </a:lvl2pPr>
            <a:lvl3pPr>
              <a:defRPr sz="2300"/>
            </a:lvl3pPr>
            <a:lvl4pPr>
              <a:defRPr sz="1900"/>
            </a:lvl4pPr>
            <a:lvl5pPr>
              <a:defRPr sz="1900"/>
            </a:lvl5pPr>
            <a:lvl6pPr>
              <a:defRPr sz="1900"/>
            </a:lvl6pPr>
            <a:lvl7pPr>
              <a:defRPr sz="1900"/>
            </a:lvl7pPr>
            <a:lvl8pPr>
              <a:defRPr sz="1900"/>
            </a:lvl8pPr>
            <a:lvl9pPr>
              <a:defRPr sz="19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p:cNvSpPr>
            <a:spLocks noGrp="1"/>
          </p:cNvSpPr>
          <p:nvPr>
            <p:ph type="body" sz="half" idx="2"/>
          </p:nvPr>
        </p:nvSpPr>
        <p:spPr>
          <a:xfrm>
            <a:off x="514357" y="1657677"/>
            <a:ext cx="3384351" cy="5418612"/>
          </a:xfrm>
        </p:spPr>
        <p:txBody>
          <a:bodyPr/>
          <a:lstStyle>
            <a:lvl1pPr marL="0" indent="0">
              <a:buNone/>
              <a:defRPr sz="1400"/>
            </a:lvl1pPr>
            <a:lvl2pPr marL="448560" indent="0">
              <a:buNone/>
              <a:defRPr sz="1200"/>
            </a:lvl2pPr>
            <a:lvl3pPr marL="897121" indent="0">
              <a:buNone/>
              <a:defRPr sz="1000"/>
            </a:lvl3pPr>
            <a:lvl4pPr marL="1345681" indent="0">
              <a:buNone/>
              <a:defRPr sz="900"/>
            </a:lvl4pPr>
            <a:lvl5pPr marL="1794242" indent="0">
              <a:buNone/>
              <a:defRPr sz="900"/>
            </a:lvl5pPr>
            <a:lvl6pPr marL="2242802" indent="0">
              <a:buNone/>
              <a:defRPr sz="900"/>
            </a:lvl6pPr>
            <a:lvl7pPr marL="2691363" indent="0">
              <a:buNone/>
              <a:defRPr sz="900"/>
            </a:lvl7pPr>
            <a:lvl8pPr marL="3139923" indent="0">
              <a:buNone/>
              <a:defRPr sz="900"/>
            </a:lvl8pPr>
            <a:lvl9pPr marL="3588483" indent="0">
              <a:buNone/>
              <a:defRPr sz="900"/>
            </a:lvl9pPr>
          </a:lstStyle>
          <a:p>
            <a:pPr lvl="0"/>
            <a:r>
              <a:rPr lang="fr-FR" dirty="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DB2E89D9-4BC8-4CF9-9BB2-DDB653178DC6}" type="slidenum">
              <a:rPr lang="fr-FR"/>
              <a:pPr>
                <a:defRPr/>
              </a:pPr>
              <a:t>‹N°›</a:t>
            </a:fld>
            <a:endParaRPr lang="fr-F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016324" y="5545142"/>
            <a:ext cx="6172200" cy="654635"/>
          </a:xfrm>
        </p:spPr>
        <p:txBody>
          <a:bodyPr anchor="b"/>
          <a:lstStyle>
            <a:lvl1pPr algn="l">
              <a:defRPr sz="1900" b="1"/>
            </a:lvl1pPr>
          </a:lstStyle>
          <a:p>
            <a:r>
              <a:rPr lang="fr-FR"/>
              <a:t>Cliquez pour modifier le style du titre</a:t>
            </a:r>
          </a:p>
        </p:txBody>
      </p:sp>
      <p:sp>
        <p:nvSpPr>
          <p:cNvPr id="3" name="Espace réservé pour une image  2"/>
          <p:cNvSpPr>
            <a:spLocks noGrp="1"/>
          </p:cNvSpPr>
          <p:nvPr>
            <p:ph type="pic" idx="1"/>
          </p:nvPr>
        </p:nvSpPr>
        <p:spPr>
          <a:xfrm>
            <a:off x="2016324" y="707812"/>
            <a:ext cx="6172200" cy="4752975"/>
          </a:xfrm>
        </p:spPr>
        <p:txBody>
          <a:bodyPr/>
          <a:lstStyle>
            <a:lvl1pPr marL="0" indent="0">
              <a:buNone/>
              <a:defRPr sz="3100"/>
            </a:lvl1pPr>
            <a:lvl2pPr marL="448560" indent="0">
              <a:buNone/>
              <a:defRPr sz="2800"/>
            </a:lvl2pPr>
            <a:lvl3pPr marL="897121" indent="0">
              <a:buNone/>
              <a:defRPr sz="2300"/>
            </a:lvl3pPr>
            <a:lvl4pPr marL="1345681" indent="0">
              <a:buNone/>
              <a:defRPr sz="1900"/>
            </a:lvl4pPr>
            <a:lvl5pPr marL="1794242" indent="0">
              <a:buNone/>
              <a:defRPr sz="1900"/>
            </a:lvl5pPr>
            <a:lvl6pPr marL="2242802" indent="0">
              <a:buNone/>
              <a:defRPr sz="1900"/>
            </a:lvl6pPr>
            <a:lvl7pPr marL="2691363" indent="0">
              <a:buNone/>
              <a:defRPr sz="1900"/>
            </a:lvl7pPr>
            <a:lvl8pPr marL="3139923" indent="0">
              <a:buNone/>
              <a:defRPr sz="1900"/>
            </a:lvl8pPr>
            <a:lvl9pPr marL="3588483" indent="0">
              <a:buNone/>
              <a:defRPr sz="1900"/>
            </a:lvl9pPr>
          </a:lstStyle>
          <a:p>
            <a:pPr lvl="0"/>
            <a:endParaRPr lang="fr-FR" noProof="0"/>
          </a:p>
        </p:txBody>
      </p:sp>
      <p:sp>
        <p:nvSpPr>
          <p:cNvPr id="4" name="Espace réservé du texte 3"/>
          <p:cNvSpPr>
            <a:spLocks noGrp="1"/>
          </p:cNvSpPr>
          <p:nvPr>
            <p:ph type="body" sz="half" idx="2"/>
          </p:nvPr>
        </p:nvSpPr>
        <p:spPr>
          <a:xfrm>
            <a:off x="2016324" y="6199778"/>
            <a:ext cx="6172200" cy="929690"/>
          </a:xfrm>
        </p:spPr>
        <p:txBody>
          <a:bodyPr/>
          <a:lstStyle>
            <a:lvl1pPr marL="0" indent="0">
              <a:buNone/>
              <a:defRPr sz="1400"/>
            </a:lvl1pPr>
            <a:lvl2pPr marL="448560" indent="0">
              <a:buNone/>
              <a:defRPr sz="1200"/>
            </a:lvl2pPr>
            <a:lvl3pPr marL="897121" indent="0">
              <a:buNone/>
              <a:defRPr sz="1000"/>
            </a:lvl3pPr>
            <a:lvl4pPr marL="1345681" indent="0">
              <a:buNone/>
              <a:defRPr sz="900"/>
            </a:lvl4pPr>
            <a:lvl5pPr marL="1794242" indent="0">
              <a:buNone/>
              <a:defRPr sz="900"/>
            </a:lvl5pPr>
            <a:lvl6pPr marL="2242802" indent="0">
              <a:buNone/>
              <a:defRPr sz="900"/>
            </a:lvl6pPr>
            <a:lvl7pPr marL="2691363" indent="0">
              <a:buNone/>
              <a:defRPr sz="900"/>
            </a:lvl7pPr>
            <a:lvl8pPr marL="3139923" indent="0">
              <a:buNone/>
              <a:defRPr sz="900"/>
            </a:lvl8pPr>
            <a:lvl9pPr marL="3588483"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19BE8262-D1FC-4DD7-82D8-A380FE38969F}" type="slidenum">
              <a:rPr lang="fr-FR"/>
              <a:pPr>
                <a:defRPr/>
              </a:pPr>
              <a:t>‹N°›</a:t>
            </a:fld>
            <a:endParaRPr lang="fr-F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14351" y="337405"/>
            <a:ext cx="9258300" cy="1598995"/>
          </a:xfrm>
          <a:prstGeom prst="rect">
            <a:avLst/>
          </a:prstGeom>
          <a:noFill/>
          <a:ln w="9525">
            <a:noFill/>
            <a:miter lim="800000"/>
            <a:headEnd/>
            <a:tailEnd/>
          </a:ln>
          <a:effectLst/>
        </p:spPr>
        <p:txBody>
          <a:bodyPr vert="horz" wrap="square" lIns="89712" tIns="44856" rIns="89712" bIns="44856" numCol="1" anchor="ctr" anchorCtr="0" compatLnSpc="1">
            <a:prstTxWarp prst="textNoShape">
              <a:avLst/>
            </a:prstTxWarp>
          </a:bodyPr>
          <a:lstStyle/>
          <a:p>
            <a:pPr lvl="0"/>
            <a:r>
              <a:rPr lang="fr-FR"/>
              <a:t>Cliquez pour modifier le style du titre</a:t>
            </a:r>
          </a:p>
        </p:txBody>
      </p:sp>
      <p:sp>
        <p:nvSpPr>
          <p:cNvPr id="4099" name="Rectangle 3"/>
          <p:cNvSpPr>
            <a:spLocks noGrp="1" noChangeArrowheads="1"/>
          </p:cNvSpPr>
          <p:nvPr>
            <p:ph type="body" idx="1"/>
          </p:nvPr>
        </p:nvSpPr>
        <p:spPr bwMode="auto">
          <a:xfrm>
            <a:off x="514351" y="2200450"/>
            <a:ext cx="9258300" cy="4752975"/>
          </a:xfrm>
          <a:prstGeom prst="rect">
            <a:avLst/>
          </a:prstGeom>
          <a:noFill/>
          <a:ln w="9525">
            <a:noFill/>
            <a:miter lim="800000"/>
            <a:headEnd/>
            <a:tailEnd/>
          </a:ln>
          <a:effectLst/>
        </p:spPr>
        <p:txBody>
          <a:bodyPr vert="horz" wrap="square" lIns="89712" tIns="44856" rIns="89712" bIns="44856"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100" name="Rectangle 4"/>
          <p:cNvSpPr>
            <a:spLocks noGrp="1" noChangeArrowheads="1"/>
          </p:cNvSpPr>
          <p:nvPr>
            <p:ph type="dt" sz="half" idx="2"/>
          </p:nvPr>
        </p:nvSpPr>
        <p:spPr bwMode="auto">
          <a:xfrm>
            <a:off x="514352" y="7213817"/>
            <a:ext cx="2400299" cy="550114"/>
          </a:xfrm>
          <a:prstGeom prst="rect">
            <a:avLst/>
          </a:prstGeom>
          <a:noFill/>
          <a:ln w="9525">
            <a:noFill/>
            <a:miter lim="800000"/>
            <a:headEnd/>
            <a:tailEnd/>
          </a:ln>
          <a:effectLst/>
        </p:spPr>
        <p:txBody>
          <a:bodyPr vert="horz" wrap="square" lIns="89712" tIns="44856" rIns="89712" bIns="44856" numCol="1" anchor="b" anchorCtr="0" compatLnSpc="1">
            <a:prstTxWarp prst="textNoShape">
              <a:avLst/>
            </a:prstTxWarp>
          </a:bodyPr>
          <a:lstStyle>
            <a:lvl1pPr>
              <a:defRPr sz="1400">
                <a:effectLst>
                  <a:outerShdw blurRad="38100" dist="38100" dir="2700000" algn="tl">
                    <a:srgbClr val="000000"/>
                  </a:outerShdw>
                </a:effectLst>
                <a:latin typeface="Arial" charset="0"/>
                <a:cs typeface="+mn-cs"/>
              </a:defRPr>
            </a:lvl1pPr>
          </a:lstStyle>
          <a:p>
            <a:pPr>
              <a:defRPr/>
            </a:pPr>
            <a:endParaRPr lang="fr-FR"/>
          </a:p>
        </p:txBody>
      </p:sp>
      <p:sp>
        <p:nvSpPr>
          <p:cNvPr id="4101" name="Rectangle 5"/>
          <p:cNvSpPr>
            <a:spLocks noGrp="1" noChangeArrowheads="1"/>
          </p:cNvSpPr>
          <p:nvPr>
            <p:ph type="ftr" sz="quarter" idx="3"/>
          </p:nvPr>
        </p:nvSpPr>
        <p:spPr bwMode="auto">
          <a:xfrm>
            <a:off x="3514726" y="7213817"/>
            <a:ext cx="3257550" cy="550114"/>
          </a:xfrm>
          <a:prstGeom prst="rect">
            <a:avLst/>
          </a:prstGeom>
          <a:noFill/>
          <a:ln w="9525">
            <a:noFill/>
            <a:miter lim="800000"/>
            <a:headEnd/>
            <a:tailEnd/>
          </a:ln>
          <a:effectLst/>
        </p:spPr>
        <p:txBody>
          <a:bodyPr vert="horz" wrap="square" lIns="89712" tIns="44856" rIns="89712" bIns="44856" numCol="1" anchor="b" anchorCtr="0" compatLnSpc="1">
            <a:prstTxWarp prst="textNoShape">
              <a:avLst/>
            </a:prstTxWarp>
          </a:bodyPr>
          <a:lstStyle>
            <a:lvl1pPr algn="ctr">
              <a:defRPr sz="1400">
                <a:effectLst>
                  <a:outerShdw blurRad="38100" dist="38100" dir="2700000" algn="tl">
                    <a:srgbClr val="000000"/>
                  </a:outerShdw>
                </a:effectLst>
                <a:latin typeface="Arial" charset="0"/>
                <a:cs typeface="+mn-cs"/>
              </a:defRPr>
            </a:lvl1pPr>
          </a:lstStyle>
          <a:p>
            <a:pPr>
              <a:defRPr/>
            </a:pPr>
            <a:endParaRPr lang="fr-FR"/>
          </a:p>
        </p:txBody>
      </p:sp>
      <p:sp>
        <p:nvSpPr>
          <p:cNvPr id="4102" name="Rectangle 6"/>
          <p:cNvSpPr>
            <a:spLocks noGrp="1" noChangeArrowheads="1"/>
          </p:cNvSpPr>
          <p:nvPr>
            <p:ph type="sldNum" sz="quarter" idx="4"/>
          </p:nvPr>
        </p:nvSpPr>
        <p:spPr bwMode="auto">
          <a:xfrm>
            <a:off x="7372355" y="7213817"/>
            <a:ext cx="2400299" cy="550114"/>
          </a:xfrm>
          <a:prstGeom prst="rect">
            <a:avLst/>
          </a:prstGeom>
          <a:noFill/>
          <a:ln w="9525">
            <a:noFill/>
            <a:miter lim="800000"/>
            <a:headEnd/>
            <a:tailEnd/>
          </a:ln>
          <a:effectLst/>
        </p:spPr>
        <p:txBody>
          <a:bodyPr vert="horz" wrap="square" lIns="89712" tIns="44856" rIns="89712" bIns="44856" numCol="1" anchor="b" anchorCtr="0" compatLnSpc="1">
            <a:prstTxWarp prst="textNoShape">
              <a:avLst/>
            </a:prstTxWarp>
          </a:bodyPr>
          <a:lstStyle>
            <a:lvl1pPr algn="r">
              <a:defRPr sz="1400">
                <a:effectLst>
                  <a:outerShdw blurRad="38100" dist="38100" dir="2700000" algn="tl">
                    <a:srgbClr val="000000"/>
                  </a:outerShdw>
                </a:effectLst>
                <a:latin typeface="Arial" charset="0"/>
                <a:cs typeface="+mn-cs"/>
              </a:defRPr>
            </a:lvl1pPr>
          </a:lstStyle>
          <a:p>
            <a:pPr>
              <a:defRPr/>
            </a:pPr>
            <a:fld id="{82591C65-04D6-4479-9ACD-C4AE90744A9E}"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hf hdr="0" ftr="0" dt="0"/>
  <p:txStyles>
    <p:titleStyle>
      <a:lvl1pPr algn="l" rtl="0" eaLnBrk="0" fontAlgn="base" hangingPunct="0">
        <a:spcBef>
          <a:spcPct val="0"/>
        </a:spcBef>
        <a:spcAft>
          <a:spcPct val="0"/>
        </a:spcAft>
        <a:defRPr sz="43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300">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sz="4300">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sz="4300">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sz="4300">
          <a:solidFill>
            <a:schemeClr val="tx2"/>
          </a:solidFill>
          <a:effectLst>
            <a:outerShdw blurRad="38100" dist="38100" dir="2700000" algn="tl">
              <a:srgbClr val="000000"/>
            </a:outerShdw>
          </a:effectLst>
          <a:latin typeface="Tahoma" pitchFamily="34" charset="0"/>
        </a:defRPr>
      </a:lvl5pPr>
      <a:lvl6pPr marL="448560" algn="l" rtl="0" fontAlgn="base">
        <a:spcBef>
          <a:spcPct val="0"/>
        </a:spcBef>
        <a:spcAft>
          <a:spcPct val="0"/>
        </a:spcAft>
        <a:defRPr sz="4300">
          <a:solidFill>
            <a:schemeClr val="tx2"/>
          </a:solidFill>
          <a:effectLst>
            <a:outerShdw blurRad="38100" dist="38100" dir="2700000" algn="tl">
              <a:srgbClr val="000000"/>
            </a:outerShdw>
          </a:effectLst>
          <a:latin typeface="Tahoma" pitchFamily="34" charset="0"/>
        </a:defRPr>
      </a:lvl6pPr>
      <a:lvl7pPr marL="897121" algn="l" rtl="0" fontAlgn="base">
        <a:spcBef>
          <a:spcPct val="0"/>
        </a:spcBef>
        <a:spcAft>
          <a:spcPct val="0"/>
        </a:spcAft>
        <a:defRPr sz="4300">
          <a:solidFill>
            <a:schemeClr val="tx2"/>
          </a:solidFill>
          <a:effectLst>
            <a:outerShdw blurRad="38100" dist="38100" dir="2700000" algn="tl">
              <a:srgbClr val="000000"/>
            </a:outerShdw>
          </a:effectLst>
          <a:latin typeface="Tahoma" pitchFamily="34" charset="0"/>
        </a:defRPr>
      </a:lvl7pPr>
      <a:lvl8pPr marL="1345681" algn="l" rtl="0" fontAlgn="base">
        <a:spcBef>
          <a:spcPct val="0"/>
        </a:spcBef>
        <a:spcAft>
          <a:spcPct val="0"/>
        </a:spcAft>
        <a:defRPr sz="4300">
          <a:solidFill>
            <a:schemeClr val="tx2"/>
          </a:solidFill>
          <a:effectLst>
            <a:outerShdw blurRad="38100" dist="38100" dir="2700000" algn="tl">
              <a:srgbClr val="000000"/>
            </a:outerShdw>
          </a:effectLst>
          <a:latin typeface="Tahoma" pitchFamily="34" charset="0"/>
        </a:defRPr>
      </a:lvl8pPr>
      <a:lvl9pPr marL="1794242" algn="l" rtl="0" fontAlgn="base">
        <a:spcBef>
          <a:spcPct val="0"/>
        </a:spcBef>
        <a:spcAft>
          <a:spcPct val="0"/>
        </a:spcAft>
        <a:defRPr sz="4300">
          <a:solidFill>
            <a:schemeClr val="tx2"/>
          </a:solidFill>
          <a:effectLst>
            <a:outerShdw blurRad="38100" dist="38100" dir="2700000" algn="tl">
              <a:srgbClr val="000000"/>
            </a:outerShdw>
          </a:effectLst>
          <a:latin typeface="Tahoma" pitchFamily="34" charset="0"/>
        </a:defRPr>
      </a:lvl9pPr>
    </p:titleStyle>
    <p:bodyStyle>
      <a:lvl1pPr marL="336420" indent="-336420" algn="l" rtl="0" eaLnBrk="0" fontAlgn="base" hangingPunct="0">
        <a:spcBef>
          <a:spcPct val="20000"/>
        </a:spcBef>
        <a:spcAft>
          <a:spcPct val="0"/>
        </a:spcAft>
        <a:buClr>
          <a:schemeClr val="hlink"/>
        </a:buClr>
        <a:buSzPct val="120000"/>
        <a:buChar char="•"/>
        <a:defRPr sz="3100">
          <a:solidFill>
            <a:schemeClr val="tx1"/>
          </a:solidFill>
          <a:effectLst>
            <a:outerShdw blurRad="38100" dist="38100" dir="2700000" algn="tl">
              <a:srgbClr val="000000"/>
            </a:outerShdw>
          </a:effectLst>
          <a:latin typeface="+mn-lt"/>
          <a:ea typeface="+mn-ea"/>
          <a:cs typeface="+mn-cs"/>
        </a:defRPr>
      </a:lvl1pPr>
      <a:lvl2pPr marL="728910" indent="-280350" algn="l" rtl="0" eaLnBrk="0" fontAlgn="base" hangingPunct="0">
        <a:spcBef>
          <a:spcPct val="20000"/>
        </a:spcBef>
        <a:spcAft>
          <a:spcPct val="0"/>
        </a:spcAft>
        <a:buFont typeface="Tahoma" pitchFamily="34" charset="0"/>
        <a:buChar char="–"/>
        <a:defRPr sz="2800">
          <a:solidFill>
            <a:schemeClr val="tx1"/>
          </a:solidFill>
          <a:effectLst>
            <a:outerShdw blurRad="38100" dist="38100" dir="2700000" algn="tl">
              <a:srgbClr val="000000"/>
            </a:outerShdw>
          </a:effectLst>
          <a:latin typeface="+mn-lt"/>
        </a:defRPr>
      </a:lvl2pPr>
      <a:lvl3pPr marL="1121401" indent="-224280" algn="l" rtl="0" eaLnBrk="0" fontAlgn="base" hangingPunct="0">
        <a:spcBef>
          <a:spcPct val="20000"/>
        </a:spcBef>
        <a:spcAft>
          <a:spcPct val="0"/>
        </a:spcAft>
        <a:buClr>
          <a:schemeClr val="hlink"/>
        </a:buClr>
        <a:buSzPct val="120000"/>
        <a:buChar char="•"/>
        <a:defRPr sz="2300">
          <a:solidFill>
            <a:schemeClr val="tx1"/>
          </a:solidFill>
          <a:effectLst>
            <a:outerShdw blurRad="38100" dist="38100" dir="2700000" algn="tl">
              <a:srgbClr val="000000"/>
            </a:outerShdw>
          </a:effectLst>
          <a:latin typeface="+mn-lt"/>
        </a:defRPr>
      </a:lvl3pPr>
      <a:lvl4pPr marL="1569961" indent="-224280" algn="l" rtl="0" eaLnBrk="0" fontAlgn="base" hangingPunct="0">
        <a:spcBef>
          <a:spcPct val="20000"/>
        </a:spcBef>
        <a:spcAft>
          <a:spcPct val="0"/>
        </a:spcAft>
        <a:buFont typeface="Tahoma" pitchFamily="34" charset="0"/>
        <a:buChar char="–"/>
        <a:defRPr sz="1900">
          <a:solidFill>
            <a:schemeClr val="tx1"/>
          </a:solidFill>
          <a:effectLst>
            <a:outerShdw blurRad="38100" dist="38100" dir="2700000" algn="tl">
              <a:srgbClr val="000000"/>
            </a:outerShdw>
          </a:effectLst>
          <a:latin typeface="+mn-lt"/>
        </a:defRPr>
      </a:lvl4pPr>
      <a:lvl5pPr marL="2018521" indent="-224280" algn="l" rtl="0" eaLnBrk="0" fontAlgn="base" hangingPunct="0">
        <a:spcBef>
          <a:spcPct val="20000"/>
        </a:spcBef>
        <a:spcAft>
          <a:spcPct val="0"/>
        </a:spcAft>
        <a:buClr>
          <a:schemeClr val="hlink"/>
        </a:buClr>
        <a:buSzPct val="80000"/>
        <a:buFont typeface="Wingdings" pitchFamily="2" charset="2"/>
        <a:buChar char="v"/>
        <a:defRPr sz="1900">
          <a:solidFill>
            <a:schemeClr val="tx1"/>
          </a:solidFill>
          <a:effectLst>
            <a:outerShdw blurRad="38100" dist="38100" dir="2700000" algn="tl">
              <a:srgbClr val="000000"/>
            </a:outerShdw>
          </a:effectLst>
          <a:latin typeface="+mn-lt"/>
        </a:defRPr>
      </a:lvl5pPr>
      <a:lvl6pPr marL="2467082" indent="-224280" algn="l" rtl="0" fontAlgn="base">
        <a:spcBef>
          <a:spcPct val="20000"/>
        </a:spcBef>
        <a:spcAft>
          <a:spcPct val="0"/>
        </a:spcAft>
        <a:buClr>
          <a:schemeClr val="hlink"/>
        </a:buClr>
        <a:buSzPct val="80000"/>
        <a:buFont typeface="Wingdings" pitchFamily="2" charset="2"/>
        <a:buChar char="v"/>
        <a:defRPr sz="1900">
          <a:solidFill>
            <a:schemeClr val="tx1"/>
          </a:solidFill>
          <a:effectLst>
            <a:outerShdw blurRad="38100" dist="38100" dir="2700000" algn="tl">
              <a:srgbClr val="000000"/>
            </a:outerShdw>
          </a:effectLst>
          <a:latin typeface="+mn-lt"/>
        </a:defRPr>
      </a:lvl6pPr>
      <a:lvl7pPr marL="2915642" indent="-224280" algn="l" rtl="0" fontAlgn="base">
        <a:spcBef>
          <a:spcPct val="20000"/>
        </a:spcBef>
        <a:spcAft>
          <a:spcPct val="0"/>
        </a:spcAft>
        <a:buClr>
          <a:schemeClr val="hlink"/>
        </a:buClr>
        <a:buSzPct val="80000"/>
        <a:buFont typeface="Wingdings" pitchFamily="2" charset="2"/>
        <a:buChar char="v"/>
        <a:defRPr sz="1900">
          <a:solidFill>
            <a:schemeClr val="tx1"/>
          </a:solidFill>
          <a:effectLst>
            <a:outerShdw blurRad="38100" dist="38100" dir="2700000" algn="tl">
              <a:srgbClr val="000000"/>
            </a:outerShdw>
          </a:effectLst>
          <a:latin typeface="+mn-lt"/>
        </a:defRPr>
      </a:lvl7pPr>
      <a:lvl8pPr marL="3364203" indent="-224280" algn="l" rtl="0" fontAlgn="base">
        <a:spcBef>
          <a:spcPct val="20000"/>
        </a:spcBef>
        <a:spcAft>
          <a:spcPct val="0"/>
        </a:spcAft>
        <a:buClr>
          <a:schemeClr val="hlink"/>
        </a:buClr>
        <a:buSzPct val="80000"/>
        <a:buFont typeface="Wingdings" pitchFamily="2" charset="2"/>
        <a:buChar char="v"/>
        <a:defRPr sz="1900">
          <a:solidFill>
            <a:schemeClr val="tx1"/>
          </a:solidFill>
          <a:effectLst>
            <a:outerShdw blurRad="38100" dist="38100" dir="2700000" algn="tl">
              <a:srgbClr val="000000"/>
            </a:outerShdw>
          </a:effectLst>
          <a:latin typeface="+mn-lt"/>
        </a:defRPr>
      </a:lvl8pPr>
      <a:lvl9pPr marL="3812763" indent="-224280" algn="l" rtl="0" fontAlgn="base">
        <a:spcBef>
          <a:spcPct val="20000"/>
        </a:spcBef>
        <a:spcAft>
          <a:spcPct val="0"/>
        </a:spcAft>
        <a:buClr>
          <a:schemeClr val="hlink"/>
        </a:buClr>
        <a:buSzPct val="80000"/>
        <a:buFont typeface="Wingdings" pitchFamily="2" charset="2"/>
        <a:buChar char="v"/>
        <a:defRPr sz="1900">
          <a:solidFill>
            <a:schemeClr val="tx1"/>
          </a:solidFill>
          <a:effectLst>
            <a:outerShdw blurRad="38100" dist="38100" dir="2700000" algn="tl">
              <a:srgbClr val="000000"/>
            </a:outerShdw>
          </a:effectLst>
          <a:latin typeface="+mn-lt"/>
        </a:defRPr>
      </a:lvl9pPr>
    </p:bodyStyle>
    <p:otherStyle>
      <a:defPPr>
        <a:defRPr lang="fr-FR"/>
      </a:defPPr>
      <a:lvl1pPr marL="0" algn="l" defTabSz="897121" rtl="0" eaLnBrk="1" latinLnBrk="0" hangingPunct="1">
        <a:defRPr sz="1800" kern="1200">
          <a:solidFill>
            <a:schemeClr val="tx1"/>
          </a:solidFill>
          <a:latin typeface="+mn-lt"/>
          <a:ea typeface="+mn-ea"/>
          <a:cs typeface="+mn-cs"/>
        </a:defRPr>
      </a:lvl1pPr>
      <a:lvl2pPr marL="448560" algn="l" defTabSz="897121" rtl="0" eaLnBrk="1" latinLnBrk="0" hangingPunct="1">
        <a:defRPr sz="1800" kern="1200">
          <a:solidFill>
            <a:schemeClr val="tx1"/>
          </a:solidFill>
          <a:latin typeface="+mn-lt"/>
          <a:ea typeface="+mn-ea"/>
          <a:cs typeface="+mn-cs"/>
        </a:defRPr>
      </a:lvl2pPr>
      <a:lvl3pPr marL="897121" algn="l" defTabSz="897121" rtl="0" eaLnBrk="1" latinLnBrk="0" hangingPunct="1">
        <a:defRPr sz="1800" kern="1200">
          <a:solidFill>
            <a:schemeClr val="tx1"/>
          </a:solidFill>
          <a:latin typeface="+mn-lt"/>
          <a:ea typeface="+mn-ea"/>
          <a:cs typeface="+mn-cs"/>
        </a:defRPr>
      </a:lvl3pPr>
      <a:lvl4pPr marL="1345681" algn="l" defTabSz="897121" rtl="0" eaLnBrk="1" latinLnBrk="0" hangingPunct="1">
        <a:defRPr sz="1800" kern="1200">
          <a:solidFill>
            <a:schemeClr val="tx1"/>
          </a:solidFill>
          <a:latin typeface="+mn-lt"/>
          <a:ea typeface="+mn-ea"/>
          <a:cs typeface="+mn-cs"/>
        </a:defRPr>
      </a:lvl4pPr>
      <a:lvl5pPr marL="1794242" algn="l" defTabSz="897121" rtl="0" eaLnBrk="1" latinLnBrk="0" hangingPunct="1">
        <a:defRPr sz="1800" kern="1200">
          <a:solidFill>
            <a:schemeClr val="tx1"/>
          </a:solidFill>
          <a:latin typeface="+mn-lt"/>
          <a:ea typeface="+mn-ea"/>
          <a:cs typeface="+mn-cs"/>
        </a:defRPr>
      </a:lvl5pPr>
      <a:lvl6pPr marL="2242802" algn="l" defTabSz="897121" rtl="0" eaLnBrk="1" latinLnBrk="0" hangingPunct="1">
        <a:defRPr sz="1800" kern="1200">
          <a:solidFill>
            <a:schemeClr val="tx1"/>
          </a:solidFill>
          <a:latin typeface="+mn-lt"/>
          <a:ea typeface="+mn-ea"/>
          <a:cs typeface="+mn-cs"/>
        </a:defRPr>
      </a:lvl6pPr>
      <a:lvl7pPr marL="2691363" algn="l" defTabSz="897121" rtl="0" eaLnBrk="1" latinLnBrk="0" hangingPunct="1">
        <a:defRPr sz="1800" kern="1200">
          <a:solidFill>
            <a:schemeClr val="tx1"/>
          </a:solidFill>
          <a:latin typeface="+mn-lt"/>
          <a:ea typeface="+mn-ea"/>
          <a:cs typeface="+mn-cs"/>
        </a:defRPr>
      </a:lvl7pPr>
      <a:lvl8pPr marL="3139923" algn="l" defTabSz="897121" rtl="0" eaLnBrk="1" latinLnBrk="0" hangingPunct="1">
        <a:defRPr sz="1800" kern="1200">
          <a:solidFill>
            <a:schemeClr val="tx1"/>
          </a:solidFill>
          <a:latin typeface="+mn-lt"/>
          <a:ea typeface="+mn-ea"/>
          <a:cs typeface="+mn-cs"/>
        </a:defRPr>
      </a:lvl8pPr>
      <a:lvl9pPr marL="3588483" algn="l" defTabSz="89712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55437" y="225527"/>
            <a:ext cx="9001188" cy="1815384"/>
          </a:xfrm>
          <a:effectLst>
            <a:innerShdw blurRad="63500" dist="50800" dir="13500000">
              <a:prstClr val="black">
                <a:alpha val="50000"/>
              </a:prstClr>
            </a:innerShdw>
          </a:effectLst>
        </p:spPr>
        <p:txBody>
          <a:bodyPr/>
          <a:lstStyle/>
          <a:p>
            <a:pPr eaLnBrk="1" hangingPunct="1">
              <a:lnSpc>
                <a:spcPct val="125000"/>
              </a:lnSpc>
              <a:defRPr/>
            </a:pPr>
            <a:br>
              <a:rPr lang="fr-FR" sz="3900" dirty="0">
                <a:solidFill>
                  <a:schemeClr val="bg1"/>
                </a:solidFill>
              </a:rPr>
            </a:br>
            <a:r>
              <a:rPr lang="fr-FR" sz="3900" dirty="0">
                <a:solidFill>
                  <a:schemeClr val="bg1"/>
                </a:solidFill>
              </a:rPr>
              <a:t> </a:t>
            </a:r>
            <a:br>
              <a:rPr lang="fr-FR" sz="3900" dirty="0">
                <a:solidFill>
                  <a:schemeClr val="bg1"/>
                </a:solidFill>
              </a:rPr>
            </a:br>
            <a:br>
              <a:rPr lang="fr-FR" sz="3900" dirty="0">
                <a:solidFill>
                  <a:schemeClr val="bg1"/>
                </a:solidFill>
              </a:rPr>
            </a:br>
            <a:br>
              <a:rPr lang="fr-FR" sz="3900" dirty="0">
                <a:solidFill>
                  <a:schemeClr val="bg1"/>
                </a:solidFill>
              </a:rPr>
            </a:br>
            <a:br>
              <a:rPr lang="fr-FR" sz="3900" dirty="0">
                <a:solidFill>
                  <a:schemeClr val="bg1"/>
                </a:solidFill>
              </a:rPr>
            </a:br>
            <a:br>
              <a:rPr lang="fr-FR" sz="3900" dirty="0">
                <a:solidFill>
                  <a:schemeClr val="bg1"/>
                </a:solidFill>
              </a:rPr>
            </a:br>
            <a:br>
              <a:rPr lang="fr-FR" sz="3900" dirty="0">
                <a:solidFill>
                  <a:schemeClr val="bg1"/>
                </a:solidFill>
              </a:rPr>
            </a:br>
            <a:br>
              <a:rPr lang="fr-FR" sz="3900" dirty="0">
                <a:solidFill>
                  <a:schemeClr val="bg1"/>
                </a:solidFill>
              </a:rPr>
            </a:br>
            <a:r>
              <a:rPr lang="fr-FR" sz="3900" dirty="0">
                <a:solidFill>
                  <a:schemeClr val="bg1"/>
                </a:solidFill>
              </a:rPr>
              <a:t> </a:t>
            </a:r>
            <a:br>
              <a:rPr lang="fr-FR" sz="3900" dirty="0">
                <a:solidFill>
                  <a:schemeClr val="bg1"/>
                </a:solidFill>
              </a:rPr>
            </a:br>
            <a:br>
              <a:rPr lang="fr-FR" sz="3900" dirty="0">
                <a:solidFill>
                  <a:schemeClr val="bg1"/>
                </a:solidFill>
              </a:rPr>
            </a:br>
            <a:r>
              <a:rPr lang="fr-FR" sz="3900" b="1" dirty="0">
                <a:ln w="12700">
                  <a:solidFill>
                    <a:schemeClr val="tx2">
                      <a:satMod val="155000"/>
                    </a:schemeClr>
                  </a:solidFill>
                  <a:prstDash val="solid"/>
                </a:ln>
                <a:solidFill>
                  <a:srgbClr val="0000FF"/>
                </a:solidFill>
                <a:effectLst>
                  <a:outerShdw blurRad="38100" dist="38100" dir="2700000" algn="tl">
                    <a:srgbClr val="000000">
                      <a:alpha val="43137"/>
                    </a:srgbClr>
                  </a:outerShdw>
                </a:effectLst>
              </a:rPr>
              <a:t>Cours de systèmes d’exploitation centralisés</a:t>
            </a:r>
            <a:endParaRPr lang="fr-FR" sz="3900" dirty="0">
              <a:solidFill>
                <a:srgbClr val="0000FF"/>
              </a:solidFill>
              <a:effectLst>
                <a:outerShdw blurRad="38100" dist="38100" dir="2700000" algn="tl">
                  <a:srgbClr val="000000">
                    <a:alpha val="43137"/>
                  </a:srgbClr>
                </a:outerShdw>
              </a:effectLst>
            </a:endParaRPr>
          </a:p>
        </p:txBody>
      </p:sp>
      <p:sp>
        <p:nvSpPr>
          <p:cNvPr id="2051" name="Rectangle 3"/>
          <p:cNvSpPr>
            <a:spLocks noGrp="1" noChangeArrowheads="1"/>
          </p:cNvSpPr>
          <p:nvPr>
            <p:ph type="subTitle" idx="1"/>
          </p:nvPr>
        </p:nvSpPr>
        <p:spPr>
          <a:xfrm>
            <a:off x="241069" y="2297641"/>
            <a:ext cx="9804866" cy="5033531"/>
          </a:xfrm>
        </p:spPr>
        <p:txBody>
          <a:bodyPr/>
          <a:lstStyle/>
          <a:p>
            <a:pPr marL="353197" indent="-353197" eaLnBrk="1" hangingPunct="1">
              <a:lnSpc>
                <a:spcPct val="125000"/>
              </a:lnSpc>
              <a:spcBef>
                <a:spcPts val="883"/>
              </a:spcBef>
              <a:defRPr/>
            </a:pPr>
            <a:endParaRPr lang="fr-FR" b="1" dirty="0">
              <a:solidFill>
                <a:srgbClr val="000000"/>
              </a:solidFill>
              <a:effectLst/>
            </a:endParaRPr>
          </a:p>
          <a:p>
            <a:pPr marL="353197" indent="-353197" eaLnBrk="1" hangingPunct="1">
              <a:lnSpc>
                <a:spcPct val="125000"/>
              </a:lnSpc>
              <a:spcBef>
                <a:spcPts val="883"/>
              </a:spcBef>
              <a:defRPr/>
            </a:pPr>
            <a:r>
              <a:rPr lang="fr-FR" sz="3200" b="1" dirty="0">
                <a:solidFill>
                  <a:srgbClr val="0000FF"/>
                </a:solidFill>
                <a:effectLst>
                  <a:outerShdw blurRad="38100" dist="38100" dir="2700000" algn="tl">
                    <a:srgbClr val="000000">
                      <a:alpha val="43137"/>
                    </a:srgbClr>
                  </a:outerShdw>
                </a:effectLst>
              </a:rPr>
              <a:t>Chapitre 5</a:t>
            </a:r>
          </a:p>
          <a:p>
            <a:pPr marL="353197" indent="-353197" eaLnBrk="1" hangingPunct="1">
              <a:lnSpc>
                <a:spcPct val="125000"/>
              </a:lnSpc>
              <a:spcBef>
                <a:spcPts val="883"/>
              </a:spcBef>
              <a:defRPr/>
            </a:pPr>
            <a:r>
              <a:rPr lang="fr-FR" sz="3200" b="1" dirty="0">
                <a:solidFill>
                  <a:srgbClr val="0000FF"/>
                </a:solidFill>
                <a:effectLst>
                  <a:outerShdw blurRad="38100" dist="38100" dir="2700000" algn="tl">
                    <a:srgbClr val="000000">
                      <a:alpha val="43137"/>
                    </a:srgbClr>
                  </a:outerShdw>
                </a:effectLst>
              </a:rPr>
              <a:t>Systèmes de gestion des fichiers</a:t>
            </a:r>
          </a:p>
          <a:p>
            <a:pPr marL="353197" indent="-353197" eaLnBrk="1" hangingPunct="1">
              <a:lnSpc>
                <a:spcPct val="125000"/>
              </a:lnSpc>
              <a:spcBef>
                <a:spcPts val="883"/>
              </a:spcBef>
              <a:defRPr/>
            </a:pPr>
            <a:r>
              <a:rPr lang="fr-FR" dirty="0">
                <a:solidFill>
                  <a:srgbClr val="0000FF"/>
                </a:solidFill>
                <a:effectLst>
                  <a:outerShdw blurRad="38100" dist="38100" dir="2700000" algn="tl">
                    <a:srgbClr val="000000">
                      <a:alpha val="43137"/>
                    </a:srgbClr>
                  </a:outerShdw>
                </a:effectLst>
              </a:rPr>
              <a:t>FAT 32</a:t>
            </a:r>
          </a:p>
          <a:p>
            <a:pPr marL="353197" indent="-353197" eaLnBrk="1" hangingPunct="1">
              <a:lnSpc>
                <a:spcPct val="125000"/>
              </a:lnSpc>
              <a:spcBef>
                <a:spcPts val="883"/>
              </a:spcBef>
              <a:defRPr/>
            </a:pPr>
            <a:endParaRPr lang="fr-FR" dirty="0">
              <a:solidFill>
                <a:srgbClr val="0000FF"/>
              </a:solidFill>
              <a:effectLst>
                <a:outerShdw blurRad="38100" dist="38100" dir="2700000" algn="tl">
                  <a:srgbClr val="000000">
                    <a:alpha val="43137"/>
                  </a:srgbClr>
                </a:outerShdw>
              </a:effectLst>
            </a:endParaRPr>
          </a:p>
        </p:txBody>
      </p:sp>
      <p:sp>
        <p:nvSpPr>
          <p:cNvPr id="4" name="Espace réservé du numéro de diapositive 3"/>
          <p:cNvSpPr>
            <a:spLocks noGrp="1"/>
          </p:cNvSpPr>
          <p:nvPr>
            <p:ph type="sldNum" sz="quarter" idx="11"/>
          </p:nvPr>
        </p:nvSpPr>
        <p:spPr>
          <a:xfrm>
            <a:off x="9436500" y="7485001"/>
            <a:ext cx="850500" cy="415833"/>
          </a:xfrm>
        </p:spPr>
        <p:txBody>
          <a:bodyPr/>
          <a:lstStyle/>
          <a:p>
            <a:pPr>
              <a:defRPr/>
            </a:pPr>
            <a:r>
              <a:rPr lang="fr-FR" sz="1900" b="1" dirty="0">
                <a:solidFill>
                  <a:srgbClr val="0000FF"/>
                </a:solidFill>
                <a:effectLst>
                  <a:outerShdw blurRad="38100" dist="38100" dir="2700000" algn="tl">
                    <a:srgbClr val="000000">
                      <a:alpha val="43137"/>
                    </a:srgbClr>
                  </a:outerShdw>
                </a:effectLst>
              </a:rPr>
              <a:t>- </a:t>
            </a:r>
            <a:fld id="{F9703BE3-3E23-4709-BB03-581747941D7D}" type="slidenum">
              <a:rPr lang="fr-FR" sz="1900" b="1" smtClean="0">
                <a:solidFill>
                  <a:srgbClr val="0000FF"/>
                </a:solidFill>
                <a:effectLst>
                  <a:outerShdw blurRad="38100" dist="38100" dir="2700000" algn="tl">
                    <a:srgbClr val="000000">
                      <a:alpha val="43137"/>
                    </a:srgbClr>
                  </a:outerShdw>
                </a:effectLst>
              </a:rPr>
              <a:pPr>
                <a:defRPr/>
              </a:pPr>
              <a:t>1</a:t>
            </a:fld>
            <a:r>
              <a:rPr lang="fr-FR" sz="1900" b="1" dirty="0">
                <a:solidFill>
                  <a:srgbClr val="0000FF"/>
                </a:solidFill>
                <a:effectLst>
                  <a:outerShdw blurRad="38100" dist="38100" dir="2700000" algn="tl">
                    <a:srgbClr val="000000">
                      <a:alpha val="43137"/>
                    </a:srgbClr>
                  </a:outerShdw>
                </a:effectLst>
              </a:rPr>
              <a:t> -</a:t>
            </a:r>
          </a:p>
        </p:txBody>
      </p:sp>
      <p:sp>
        <p:nvSpPr>
          <p:cNvPr id="6" name="Espace réservé de la date 5"/>
          <p:cNvSpPr>
            <a:spLocks noGrp="1"/>
          </p:cNvSpPr>
          <p:nvPr>
            <p:ph type="dt" sz="quarter" idx="12"/>
          </p:nvPr>
        </p:nvSpPr>
        <p:spPr>
          <a:xfrm>
            <a:off x="160702" y="7371543"/>
            <a:ext cx="2400299" cy="550114"/>
          </a:xfrm>
        </p:spPr>
        <p:txBody>
          <a:bodyPr/>
          <a:lstStyle/>
          <a:p>
            <a:pPr>
              <a:defRPr/>
            </a:pPr>
            <a:r>
              <a:rPr lang="fr-FR" sz="1900" b="1" dirty="0">
                <a:solidFill>
                  <a:srgbClr val="0000FF"/>
                </a:solidFill>
                <a:effectLst>
                  <a:outerShdw blurRad="38100" dist="38100" dir="2700000" algn="tl">
                    <a:srgbClr val="000000">
                      <a:alpha val="43137"/>
                    </a:srgbClr>
                  </a:outerShdw>
                </a:effectLst>
              </a:rPr>
              <a:t>ESI_1CS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321436" y="286248"/>
            <a:ext cx="9751219" cy="4768792"/>
          </a:xfrm>
          <a:solidFill>
            <a:schemeClr val="bg1">
              <a:alpha val="0"/>
            </a:schemeClr>
          </a:solidFill>
        </p:spPr>
        <p:txBody>
          <a:bodyPr wrap="square">
            <a:spAutoFit/>
          </a:bodyPr>
          <a:lstStyle/>
          <a:p>
            <a:pPr algn="l"/>
            <a:r>
              <a:rPr lang="fr-FR" sz="2400" b="1" dirty="0">
                <a:solidFill>
                  <a:srgbClr val="0000FF"/>
                </a:solidFill>
                <a:effectLst/>
              </a:rPr>
              <a:t>2. Bloc des paramètres du BIOS (BIOS </a:t>
            </a:r>
            <a:r>
              <a:rPr lang="fr-FR" sz="2400" b="1" dirty="0" err="1">
                <a:solidFill>
                  <a:srgbClr val="0000FF"/>
                </a:solidFill>
                <a:effectLst/>
              </a:rPr>
              <a:t>Parameters</a:t>
            </a:r>
            <a:r>
              <a:rPr lang="fr-FR" sz="2400" b="1" dirty="0">
                <a:solidFill>
                  <a:srgbClr val="0000FF"/>
                </a:solidFill>
                <a:effectLst/>
              </a:rPr>
              <a:t> Bock)</a:t>
            </a:r>
            <a:endParaRPr lang="fr-FR" sz="2400" dirty="0">
              <a:solidFill>
                <a:srgbClr val="0000FF"/>
              </a:solidFill>
              <a:effectLst/>
            </a:endParaRPr>
          </a:p>
          <a:p>
            <a:pPr marL="822325" indent="-457200" algn="l">
              <a:lnSpc>
                <a:spcPct val="125000"/>
              </a:lnSpc>
              <a:spcBef>
                <a:spcPts val="900"/>
              </a:spcBef>
              <a:buAutoNum type="arabicPeriod"/>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dirty="0">
              <a:effectLst/>
            </a:endParaRPr>
          </a:p>
        </p:txBody>
      </p:sp>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10</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0"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2"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9571" name="Rectangle 3"/>
          <p:cNvSpPr>
            <a:spLocks noChangeArrowheads="1"/>
          </p:cNvSpPr>
          <p:nvPr/>
        </p:nvSpPr>
        <p:spPr bwMode="auto">
          <a:xfrm>
            <a:off x="0" y="0"/>
            <a:ext cx="10287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9" name="Tableau 8"/>
          <p:cNvGraphicFramePr>
            <a:graphicFrameLocks noGrp="1"/>
          </p:cNvGraphicFramePr>
          <p:nvPr>
            <p:extLst>
              <p:ext uri="{D42A27DB-BD31-4B8C-83A1-F6EECF244321}">
                <p14:modId xmlns:p14="http://schemas.microsoft.com/office/powerpoint/2010/main" val="1113779534"/>
              </p:ext>
            </p:extLst>
          </p:nvPr>
        </p:nvGraphicFramePr>
        <p:xfrm>
          <a:off x="321436" y="960416"/>
          <a:ext cx="9751218" cy="6552000"/>
        </p:xfrm>
        <a:graphic>
          <a:graphicData uri="http://schemas.openxmlformats.org/drawingml/2006/table">
            <a:tbl>
              <a:tblPr/>
              <a:tblGrid>
                <a:gridCol w="1063096">
                  <a:extLst>
                    <a:ext uri="{9D8B030D-6E8A-4147-A177-3AD203B41FA5}">
                      <a16:colId xmlns:a16="http://schemas.microsoft.com/office/drawing/2014/main" val="20000"/>
                    </a:ext>
                  </a:extLst>
                </a:gridCol>
                <a:gridCol w="7973810">
                  <a:extLst>
                    <a:ext uri="{9D8B030D-6E8A-4147-A177-3AD203B41FA5}">
                      <a16:colId xmlns:a16="http://schemas.microsoft.com/office/drawing/2014/main" val="20001"/>
                    </a:ext>
                  </a:extLst>
                </a:gridCol>
                <a:gridCol w="714312">
                  <a:extLst>
                    <a:ext uri="{9D8B030D-6E8A-4147-A177-3AD203B41FA5}">
                      <a16:colId xmlns:a16="http://schemas.microsoft.com/office/drawing/2014/main" val="20002"/>
                    </a:ext>
                  </a:extLst>
                </a:gridCol>
              </a:tblGrid>
              <a:tr h="504000">
                <a:tc>
                  <a:txBody>
                    <a:bodyPr/>
                    <a:lstStyle/>
                    <a:p>
                      <a:pPr algn="just">
                        <a:lnSpc>
                          <a:spcPts val="1800"/>
                        </a:lnSpc>
                        <a:spcBef>
                          <a:spcPts val="400"/>
                        </a:spcBef>
                        <a:spcAft>
                          <a:spcPts val="0"/>
                        </a:spcAft>
                      </a:pPr>
                      <a:r>
                        <a:rPr lang="fr-FR" sz="2000" b="0" u="none" kern="1400" dirty="0">
                          <a:latin typeface="+mn-lt"/>
                          <a:ea typeface="Times New Roman"/>
                          <a:cs typeface="Times New Roman"/>
                        </a:rPr>
                        <a:t>Position</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just">
                        <a:lnSpc>
                          <a:spcPts val="1800"/>
                        </a:lnSpc>
                        <a:spcBef>
                          <a:spcPts val="400"/>
                        </a:spcBef>
                        <a:spcAft>
                          <a:spcPts val="0"/>
                        </a:spcAft>
                      </a:pPr>
                      <a:r>
                        <a:rPr lang="fr-FR" sz="2000" b="0" u="none" kern="1400" dirty="0">
                          <a:latin typeface="+mn-lt"/>
                          <a:ea typeface="Times New Roman"/>
                          <a:cs typeface="Times New Roman"/>
                        </a:rPr>
                        <a:t>Contenu</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just">
                        <a:lnSpc>
                          <a:spcPts val="1800"/>
                        </a:lnSpc>
                        <a:spcBef>
                          <a:spcPts val="400"/>
                        </a:spcBef>
                        <a:spcAft>
                          <a:spcPts val="0"/>
                        </a:spcAft>
                      </a:pPr>
                      <a:r>
                        <a:rPr lang="fr-FR" sz="2000" b="0" u="none" kern="1400" dirty="0">
                          <a:latin typeface="+mn-lt"/>
                          <a:ea typeface="Times New Roman"/>
                          <a:cs typeface="Times New Roman"/>
                        </a:rPr>
                        <a:t>Taille</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0"/>
                  </a:ext>
                </a:extLst>
              </a:tr>
              <a:tr h="504000">
                <a:tc>
                  <a:txBody>
                    <a:bodyPr/>
                    <a:lstStyle/>
                    <a:p>
                      <a:pPr algn="ctr">
                        <a:lnSpc>
                          <a:spcPts val="1800"/>
                        </a:lnSpc>
                        <a:spcBef>
                          <a:spcPts val="400"/>
                        </a:spcBef>
                        <a:spcAft>
                          <a:spcPts val="0"/>
                        </a:spcAft>
                      </a:pPr>
                      <a:r>
                        <a:rPr lang="fr-FR" sz="2000" b="0" u="none" kern="1400" dirty="0">
                          <a:latin typeface="+mn-lt"/>
                          <a:ea typeface="Times New Roman"/>
                          <a:cs typeface="Times New Roman"/>
                        </a:rPr>
                        <a:t>11</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just">
                        <a:lnSpc>
                          <a:spcPts val="1800"/>
                        </a:lnSpc>
                        <a:spcBef>
                          <a:spcPts val="400"/>
                        </a:spcBef>
                        <a:spcAft>
                          <a:spcPts val="0"/>
                        </a:spcAft>
                      </a:pPr>
                      <a:r>
                        <a:rPr lang="fr-FR" sz="2000" b="0" u="none" kern="1400" dirty="0">
                          <a:latin typeface="+mn-lt"/>
                          <a:ea typeface="Times New Roman"/>
                          <a:cs typeface="Times New Roman"/>
                        </a:rPr>
                        <a:t>Nombre d’octets par secteur</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2</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1"/>
                  </a:ext>
                </a:extLst>
              </a:tr>
              <a:tr h="504000">
                <a:tc>
                  <a:txBody>
                    <a:bodyPr/>
                    <a:lstStyle/>
                    <a:p>
                      <a:pPr algn="ctr">
                        <a:lnSpc>
                          <a:spcPts val="1800"/>
                        </a:lnSpc>
                        <a:spcBef>
                          <a:spcPts val="400"/>
                        </a:spcBef>
                        <a:spcAft>
                          <a:spcPts val="0"/>
                        </a:spcAft>
                      </a:pPr>
                      <a:r>
                        <a:rPr lang="fr-FR" sz="2000" b="0" u="none" kern="1400" dirty="0">
                          <a:latin typeface="+mn-lt"/>
                          <a:ea typeface="Times New Roman"/>
                          <a:cs typeface="Times New Roman"/>
                        </a:rPr>
                        <a:t>13</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just">
                        <a:lnSpc>
                          <a:spcPts val="1800"/>
                        </a:lnSpc>
                        <a:spcBef>
                          <a:spcPts val="400"/>
                        </a:spcBef>
                        <a:spcAft>
                          <a:spcPts val="0"/>
                        </a:spcAft>
                      </a:pPr>
                      <a:r>
                        <a:rPr lang="fr-FR" sz="2000" b="0" u="none" kern="1400" dirty="0">
                          <a:latin typeface="+mn-lt"/>
                          <a:ea typeface="Times New Roman"/>
                          <a:cs typeface="Times New Roman"/>
                        </a:rPr>
                        <a:t>Nombre de secteurs par cluster</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1</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2"/>
                  </a:ext>
                </a:extLst>
              </a:tr>
              <a:tr h="504000">
                <a:tc>
                  <a:txBody>
                    <a:bodyPr/>
                    <a:lstStyle/>
                    <a:p>
                      <a:pPr algn="ctr">
                        <a:lnSpc>
                          <a:spcPts val="1800"/>
                        </a:lnSpc>
                        <a:spcBef>
                          <a:spcPts val="400"/>
                        </a:spcBef>
                        <a:spcAft>
                          <a:spcPts val="0"/>
                        </a:spcAft>
                      </a:pPr>
                      <a:r>
                        <a:rPr lang="fr-FR" sz="2000" b="0" u="none" kern="1400" dirty="0">
                          <a:latin typeface="+mn-lt"/>
                          <a:ea typeface="Times New Roman"/>
                          <a:cs typeface="Times New Roman"/>
                        </a:rPr>
                        <a:t>14</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just">
                        <a:lnSpc>
                          <a:spcPts val="1800"/>
                        </a:lnSpc>
                        <a:spcBef>
                          <a:spcPts val="400"/>
                        </a:spcBef>
                        <a:spcAft>
                          <a:spcPts val="0"/>
                        </a:spcAft>
                      </a:pPr>
                      <a:r>
                        <a:rPr lang="fr-FR" sz="2000" b="0" u="none" kern="1400" dirty="0">
                          <a:latin typeface="+mn-lt"/>
                          <a:ea typeface="Times New Roman"/>
                          <a:cs typeface="Times New Roman"/>
                        </a:rPr>
                        <a:t>Nombre de secteurs réservés</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2</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3"/>
                  </a:ext>
                </a:extLst>
              </a:tr>
              <a:tr h="504000">
                <a:tc>
                  <a:txBody>
                    <a:bodyPr/>
                    <a:lstStyle/>
                    <a:p>
                      <a:pPr algn="ctr">
                        <a:lnSpc>
                          <a:spcPts val="1800"/>
                        </a:lnSpc>
                        <a:spcBef>
                          <a:spcPts val="400"/>
                        </a:spcBef>
                        <a:spcAft>
                          <a:spcPts val="0"/>
                        </a:spcAft>
                      </a:pPr>
                      <a:r>
                        <a:rPr lang="fr-FR" sz="2000" b="0" u="none" kern="1400" dirty="0">
                          <a:latin typeface="+mn-lt"/>
                          <a:ea typeface="Times New Roman"/>
                          <a:cs typeface="Times New Roman"/>
                        </a:rPr>
                        <a:t>16</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just">
                        <a:lnSpc>
                          <a:spcPts val="1800"/>
                        </a:lnSpc>
                        <a:spcBef>
                          <a:spcPts val="400"/>
                        </a:spcBef>
                        <a:spcAft>
                          <a:spcPts val="0"/>
                        </a:spcAft>
                      </a:pPr>
                      <a:r>
                        <a:rPr lang="fr-FR" sz="2000" b="0" u="none" kern="1400" dirty="0">
                          <a:latin typeface="+mn-lt"/>
                          <a:ea typeface="Times New Roman"/>
                          <a:cs typeface="Times New Roman"/>
                        </a:rPr>
                        <a:t>Nombre de FAT</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1</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4"/>
                  </a:ext>
                </a:extLst>
              </a:tr>
              <a:tr h="504000">
                <a:tc>
                  <a:txBody>
                    <a:bodyPr/>
                    <a:lstStyle/>
                    <a:p>
                      <a:pPr algn="ctr">
                        <a:lnSpc>
                          <a:spcPts val="1800"/>
                        </a:lnSpc>
                        <a:spcBef>
                          <a:spcPts val="400"/>
                        </a:spcBef>
                        <a:spcAft>
                          <a:spcPts val="0"/>
                        </a:spcAft>
                      </a:pPr>
                      <a:r>
                        <a:rPr lang="fr-FR" sz="2000" b="0" u="none" kern="1400" dirty="0">
                          <a:latin typeface="+mn-lt"/>
                          <a:ea typeface="Times New Roman"/>
                          <a:cs typeface="Times New Roman"/>
                        </a:rPr>
                        <a:t>17</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FEEC"/>
                    </a:solidFill>
                  </a:tcPr>
                </a:tc>
                <a:tc>
                  <a:txBody>
                    <a:bodyPr/>
                    <a:lstStyle/>
                    <a:p>
                      <a:pPr algn="just">
                        <a:lnSpc>
                          <a:spcPts val="1800"/>
                        </a:lnSpc>
                        <a:spcBef>
                          <a:spcPts val="400"/>
                        </a:spcBef>
                        <a:spcAft>
                          <a:spcPts val="0"/>
                        </a:spcAft>
                      </a:pPr>
                      <a:r>
                        <a:rPr lang="fr-FR" sz="2000" b="0" u="none" kern="1400" dirty="0">
                          <a:latin typeface="+mn-lt"/>
                          <a:ea typeface="Times New Roman"/>
                          <a:cs typeface="Times New Roman"/>
                        </a:rPr>
                        <a:t>Nombre d’entrées pour le répertoire racine «\» (</a:t>
                      </a:r>
                      <a:r>
                        <a:rPr lang="fr-FR" sz="2000" b="1" u="none" kern="1400" dirty="0">
                          <a:latin typeface="+mn-lt"/>
                          <a:ea typeface="Times New Roman"/>
                          <a:cs typeface="Times New Roman"/>
                        </a:rPr>
                        <a:t>FAT 12 et 16</a:t>
                      </a:r>
                      <a:r>
                        <a:rPr lang="fr-FR" sz="2000" b="0" u="none" kern="1400" dirty="0">
                          <a:latin typeface="+mn-lt"/>
                          <a:ea typeface="Times New Roman"/>
                          <a:cs typeface="Times New Roman"/>
                        </a:rPr>
                        <a:t>)</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FEEC"/>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2</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FEEC"/>
                    </a:solidFill>
                  </a:tcPr>
                </a:tc>
                <a:extLst>
                  <a:ext uri="{0D108BD9-81ED-4DB2-BD59-A6C34878D82A}">
                    <a16:rowId xmlns:a16="http://schemas.microsoft.com/office/drawing/2014/main" val="10005"/>
                  </a:ext>
                </a:extLst>
              </a:tr>
              <a:tr h="504000">
                <a:tc>
                  <a:txBody>
                    <a:bodyPr/>
                    <a:lstStyle/>
                    <a:p>
                      <a:pPr algn="ctr">
                        <a:lnSpc>
                          <a:spcPts val="1800"/>
                        </a:lnSpc>
                        <a:spcBef>
                          <a:spcPts val="400"/>
                        </a:spcBef>
                        <a:spcAft>
                          <a:spcPts val="0"/>
                        </a:spcAft>
                      </a:pPr>
                      <a:r>
                        <a:rPr lang="fr-FR" sz="2000" b="0" u="none" kern="1400" dirty="0">
                          <a:latin typeface="+mn-lt"/>
                          <a:ea typeface="Times New Roman"/>
                          <a:cs typeface="Times New Roman"/>
                        </a:rPr>
                        <a:t>19-20</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E556"/>
                    </a:solidFill>
                  </a:tcPr>
                </a:tc>
                <a:tc>
                  <a:txBody>
                    <a:bodyPr/>
                    <a:lstStyle/>
                    <a:p>
                      <a:pPr algn="just">
                        <a:lnSpc>
                          <a:spcPts val="1800"/>
                        </a:lnSpc>
                        <a:spcBef>
                          <a:spcPts val="400"/>
                        </a:spcBef>
                        <a:spcAft>
                          <a:spcPts val="0"/>
                        </a:spcAft>
                      </a:pPr>
                      <a:r>
                        <a:rPr lang="fr-FR" sz="2000" b="0" u="none" kern="1400" dirty="0">
                          <a:latin typeface="+mn-lt"/>
                          <a:ea typeface="Times New Roman"/>
                          <a:cs typeface="Times New Roman"/>
                        </a:rPr>
                        <a:t>Nombre de secteurs par partition(partition de petite capacité &lt; 32Mo)</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E556"/>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2</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E556"/>
                    </a:solidFill>
                  </a:tcPr>
                </a:tc>
                <a:extLst>
                  <a:ext uri="{0D108BD9-81ED-4DB2-BD59-A6C34878D82A}">
                    <a16:rowId xmlns:a16="http://schemas.microsoft.com/office/drawing/2014/main" val="10006"/>
                  </a:ext>
                </a:extLst>
              </a:tr>
              <a:tr h="504000">
                <a:tc>
                  <a:txBody>
                    <a:bodyPr/>
                    <a:lstStyle/>
                    <a:p>
                      <a:pPr algn="ctr">
                        <a:lnSpc>
                          <a:spcPts val="1800"/>
                        </a:lnSpc>
                        <a:spcBef>
                          <a:spcPts val="400"/>
                        </a:spcBef>
                        <a:spcAft>
                          <a:spcPts val="0"/>
                        </a:spcAft>
                      </a:pPr>
                      <a:r>
                        <a:rPr lang="fr-FR" sz="2000" b="0" u="none" kern="1400" dirty="0">
                          <a:latin typeface="+mn-lt"/>
                          <a:ea typeface="Times New Roman"/>
                          <a:cs typeface="Times New Roman"/>
                        </a:rPr>
                        <a:t>21</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just">
                        <a:lnSpc>
                          <a:spcPts val="1800"/>
                        </a:lnSpc>
                        <a:spcBef>
                          <a:spcPts val="400"/>
                        </a:spcBef>
                        <a:spcAft>
                          <a:spcPts val="0"/>
                        </a:spcAft>
                      </a:pPr>
                      <a:r>
                        <a:rPr lang="fr-FR" sz="2000" b="0" u="none" kern="1400" dirty="0">
                          <a:latin typeface="+mn-lt"/>
                          <a:ea typeface="Times New Roman"/>
                          <a:cs typeface="Times New Roman"/>
                        </a:rPr>
                        <a:t>Descripteur du support (valeur hexadécimale, disque : dur F8)</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1</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7"/>
                  </a:ext>
                </a:extLst>
              </a:tr>
              <a:tr h="504000">
                <a:tc>
                  <a:txBody>
                    <a:bodyPr/>
                    <a:lstStyle/>
                    <a:p>
                      <a:pPr algn="ctr">
                        <a:lnSpc>
                          <a:spcPts val="1800"/>
                        </a:lnSpc>
                        <a:spcBef>
                          <a:spcPts val="400"/>
                        </a:spcBef>
                        <a:spcAft>
                          <a:spcPts val="0"/>
                        </a:spcAft>
                      </a:pPr>
                      <a:r>
                        <a:rPr lang="fr-FR" sz="2000" b="0" u="none" kern="1400" dirty="0">
                          <a:latin typeface="+mn-lt"/>
                          <a:ea typeface="Times New Roman"/>
                          <a:cs typeface="Times New Roman"/>
                        </a:rPr>
                        <a:t>22</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FEEC"/>
                    </a:solidFill>
                  </a:tcPr>
                </a:tc>
                <a:tc>
                  <a:txBody>
                    <a:bodyPr/>
                    <a:lstStyle/>
                    <a:p>
                      <a:pPr algn="just">
                        <a:lnSpc>
                          <a:spcPts val="1800"/>
                        </a:lnSpc>
                        <a:spcBef>
                          <a:spcPts val="400"/>
                        </a:spcBef>
                        <a:spcAft>
                          <a:spcPts val="0"/>
                        </a:spcAft>
                      </a:pPr>
                      <a:r>
                        <a:rPr lang="fr-FR" sz="2000" b="0" u="none" kern="1400" dirty="0">
                          <a:latin typeface="+mn-lt"/>
                          <a:ea typeface="Times New Roman"/>
                          <a:cs typeface="Times New Roman"/>
                        </a:rPr>
                        <a:t>Nombre de secteurs par FAT(FAT12 et 16; </a:t>
                      </a:r>
                      <a:r>
                        <a:rPr lang="fr-FR" sz="2000" b="0" u="none" kern="1400" dirty="0">
                          <a:solidFill>
                            <a:srgbClr val="0000FF"/>
                          </a:solidFill>
                          <a:latin typeface="+mn-lt"/>
                          <a:ea typeface="Times New Roman"/>
                          <a:cs typeface="Times New Roman"/>
                        </a:rPr>
                        <a:t>Pour FAT32 octets 36 à 39</a:t>
                      </a:r>
                      <a:r>
                        <a:rPr lang="fr-FR" sz="2000" b="0" u="none" kern="1400" dirty="0">
                          <a:latin typeface="+mn-lt"/>
                          <a:ea typeface="Times New Roman"/>
                          <a:cs typeface="Times New Roman"/>
                        </a:rPr>
                        <a:t>)</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FEEC"/>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2</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FEEC"/>
                    </a:solidFill>
                  </a:tcPr>
                </a:tc>
                <a:extLst>
                  <a:ext uri="{0D108BD9-81ED-4DB2-BD59-A6C34878D82A}">
                    <a16:rowId xmlns:a16="http://schemas.microsoft.com/office/drawing/2014/main" val="10008"/>
                  </a:ext>
                </a:extLst>
              </a:tr>
              <a:tr h="504000">
                <a:tc>
                  <a:txBody>
                    <a:bodyPr/>
                    <a:lstStyle/>
                    <a:p>
                      <a:pPr algn="ctr">
                        <a:lnSpc>
                          <a:spcPts val="1800"/>
                        </a:lnSpc>
                        <a:spcBef>
                          <a:spcPts val="400"/>
                        </a:spcBef>
                        <a:spcAft>
                          <a:spcPts val="0"/>
                        </a:spcAft>
                      </a:pPr>
                      <a:r>
                        <a:rPr lang="fr-FR" sz="2000" b="0" u="none" kern="1400" dirty="0">
                          <a:latin typeface="+mn-lt"/>
                          <a:ea typeface="Times New Roman"/>
                          <a:cs typeface="Times New Roman"/>
                        </a:rPr>
                        <a:t>24</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E556"/>
                    </a:solidFill>
                  </a:tcPr>
                </a:tc>
                <a:tc>
                  <a:txBody>
                    <a:bodyPr/>
                    <a:lstStyle/>
                    <a:p>
                      <a:pPr algn="just">
                        <a:lnSpc>
                          <a:spcPts val="1800"/>
                        </a:lnSpc>
                        <a:spcBef>
                          <a:spcPts val="400"/>
                        </a:spcBef>
                        <a:spcAft>
                          <a:spcPts val="0"/>
                        </a:spcAft>
                      </a:pPr>
                      <a:r>
                        <a:rPr lang="fr-FR" sz="2000" b="0" u="none" kern="1400" dirty="0">
                          <a:latin typeface="+mn-lt"/>
                          <a:ea typeface="Times New Roman"/>
                          <a:cs typeface="Times New Roman"/>
                        </a:rPr>
                        <a:t>Nombre de secteurs par piste</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E556"/>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2</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E556"/>
                    </a:solidFill>
                  </a:tcPr>
                </a:tc>
                <a:extLst>
                  <a:ext uri="{0D108BD9-81ED-4DB2-BD59-A6C34878D82A}">
                    <a16:rowId xmlns:a16="http://schemas.microsoft.com/office/drawing/2014/main" val="10009"/>
                  </a:ext>
                </a:extLst>
              </a:tr>
              <a:tr h="504000">
                <a:tc>
                  <a:txBody>
                    <a:bodyPr/>
                    <a:lstStyle/>
                    <a:p>
                      <a:pPr algn="ctr">
                        <a:lnSpc>
                          <a:spcPts val="1800"/>
                        </a:lnSpc>
                        <a:spcBef>
                          <a:spcPts val="400"/>
                        </a:spcBef>
                        <a:spcAft>
                          <a:spcPts val="0"/>
                        </a:spcAft>
                      </a:pPr>
                      <a:r>
                        <a:rPr lang="fr-FR" sz="2000" b="0" u="none" kern="1400" dirty="0">
                          <a:latin typeface="+mn-lt"/>
                          <a:ea typeface="Times New Roman"/>
                          <a:cs typeface="Times New Roman"/>
                        </a:rPr>
                        <a:t>26</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E556"/>
                    </a:solidFill>
                  </a:tcPr>
                </a:tc>
                <a:tc>
                  <a:txBody>
                    <a:bodyPr/>
                    <a:lstStyle/>
                    <a:p>
                      <a:pPr algn="just">
                        <a:lnSpc>
                          <a:spcPts val="1800"/>
                        </a:lnSpc>
                        <a:spcBef>
                          <a:spcPts val="400"/>
                        </a:spcBef>
                        <a:spcAft>
                          <a:spcPts val="0"/>
                        </a:spcAft>
                      </a:pPr>
                      <a:r>
                        <a:rPr lang="fr-FR" sz="2000" b="0" u="none" kern="1400" dirty="0">
                          <a:latin typeface="+mn-lt"/>
                          <a:ea typeface="Times New Roman"/>
                          <a:cs typeface="Times New Roman"/>
                        </a:rPr>
                        <a:t>Nombre de têtes de lecture-écriture</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E556"/>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2</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E556"/>
                    </a:solidFill>
                  </a:tcPr>
                </a:tc>
                <a:extLst>
                  <a:ext uri="{0D108BD9-81ED-4DB2-BD59-A6C34878D82A}">
                    <a16:rowId xmlns:a16="http://schemas.microsoft.com/office/drawing/2014/main" val="10010"/>
                  </a:ext>
                </a:extLst>
              </a:tr>
              <a:tr h="504000">
                <a:tc>
                  <a:txBody>
                    <a:bodyPr/>
                    <a:lstStyle/>
                    <a:p>
                      <a:pPr algn="ctr">
                        <a:lnSpc>
                          <a:spcPts val="1800"/>
                        </a:lnSpc>
                        <a:spcBef>
                          <a:spcPts val="400"/>
                        </a:spcBef>
                        <a:spcAft>
                          <a:spcPts val="0"/>
                        </a:spcAft>
                      </a:pPr>
                      <a:r>
                        <a:rPr lang="fr-FR" sz="2000" b="0" u="none" kern="1400" dirty="0">
                          <a:latin typeface="+mn-lt"/>
                          <a:ea typeface="Times New Roman"/>
                          <a:cs typeface="Times New Roman"/>
                        </a:rPr>
                        <a:t>28</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just">
                        <a:lnSpc>
                          <a:spcPts val="1800"/>
                        </a:lnSpc>
                        <a:spcBef>
                          <a:spcPts val="400"/>
                        </a:spcBef>
                        <a:spcAft>
                          <a:spcPts val="0"/>
                        </a:spcAft>
                      </a:pPr>
                      <a:r>
                        <a:rPr lang="fr-FR" sz="2000" u="none" kern="1400" dirty="0">
                          <a:latin typeface="+mn-lt"/>
                          <a:ea typeface="Times New Roman"/>
                          <a:cs typeface="Times New Roman"/>
                        </a:rPr>
                        <a:t>Nombre de secteurs avant la partition (0 si disque non partitionné)</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4</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11"/>
                  </a:ext>
                </a:extLst>
              </a:tr>
              <a:tr h="504000">
                <a:tc>
                  <a:txBody>
                    <a:bodyPr/>
                    <a:lstStyle/>
                    <a:p>
                      <a:pPr algn="ctr">
                        <a:lnSpc>
                          <a:spcPts val="1800"/>
                        </a:lnSpc>
                        <a:spcBef>
                          <a:spcPts val="400"/>
                        </a:spcBef>
                        <a:spcAft>
                          <a:spcPts val="0"/>
                        </a:spcAft>
                      </a:pPr>
                      <a:r>
                        <a:rPr lang="fr-FR" sz="2000" b="0" u="none" kern="1400" dirty="0">
                          <a:latin typeface="+mn-lt"/>
                          <a:ea typeface="Times New Roman"/>
                          <a:cs typeface="Times New Roman"/>
                        </a:rPr>
                        <a:t>32</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just">
                        <a:lnSpc>
                          <a:spcPts val="1800"/>
                        </a:lnSpc>
                        <a:spcBef>
                          <a:spcPts val="400"/>
                        </a:spcBef>
                        <a:spcAft>
                          <a:spcPts val="0"/>
                        </a:spcAft>
                      </a:pPr>
                      <a:r>
                        <a:rPr lang="fr-FR" sz="2000" u="none" kern="1400" dirty="0">
                          <a:latin typeface="+mn-lt"/>
                          <a:ea typeface="Times New Roman"/>
                          <a:cs typeface="Times New Roman"/>
                        </a:rPr>
                        <a:t>Nombre de secteurs de la partition (si positions 19,20</a:t>
                      </a:r>
                      <a:r>
                        <a:rPr lang="fr-FR" sz="2000" u="none" kern="1400" baseline="0" dirty="0">
                          <a:latin typeface="+mn-lt"/>
                          <a:ea typeface="Times New Roman"/>
                          <a:cs typeface="Times New Roman"/>
                        </a:rPr>
                        <a:t> </a:t>
                      </a:r>
                      <a:r>
                        <a:rPr lang="fr-FR" sz="2000" u="none" kern="1400" dirty="0">
                          <a:latin typeface="+mn-lt"/>
                          <a:ea typeface="Times New Roman"/>
                          <a:cs typeface="Times New Roman"/>
                        </a:rPr>
                        <a:t>= 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a:lnSpc>
                          <a:spcPts val="1800"/>
                        </a:lnSpc>
                        <a:spcBef>
                          <a:spcPts val="400"/>
                        </a:spcBef>
                        <a:spcAft>
                          <a:spcPts val="0"/>
                        </a:spcAft>
                      </a:pPr>
                      <a:r>
                        <a:rPr lang="en-GB" sz="2000" b="0" u="none" kern="1400" dirty="0">
                          <a:latin typeface="+mn-lt"/>
                          <a:ea typeface="Times New Roman"/>
                          <a:cs typeface="Times New Roman"/>
                        </a:rPr>
                        <a:t>4</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454812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p:cTn id="7" dur="1000" fill="hold"/>
                                        <p:tgtEl>
                                          <p:spTgt spid="1638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38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38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strVal val="#ppt_w*0.70"/>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321436" y="372"/>
            <a:ext cx="9751219" cy="4768792"/>
          </a:xfrm>
          <a:solidFill>
            <a:schemeClr val="bg1">
              <a:alpha val="0"/>
            </a:schemeClr>
          </a:solidFill>
        </p:spPr>
        <p:txBody>
          <a:bodyPr wrap="square">
            <a:spAutoFit/>
          </a:bodyPr>
          <a:lstStyle/>
          <a:p>
            <a:pPr algn="l"/>
            <a:r>
              <a:rPr lang="fr-FR" sz="2400" b="1" dirty="0">
                <a:solidFill>
                  <a:srgbClr val="0000FF"/>
                </a:solidFill>
                <a:effectLst/>
              </a:rPr>
              <a:t>3. Section FAT</a:t>
            </a:r>
            <a:endParaRPr lang="fr-FR" sz="2400" dirty="0">
              <a:solidFill>
                <a:srgbClr val="0000FF"/>
              </a:solidFill>
              <a:effectLst/>
            </a:endParaRPr>
          </a:p>
          <a:p>
            <a:pPr marL="822325" indent="-457200" algn="l">
              <a:lnSpc>
                <a:spcPct val="125000"/>
              </a:lnSpc>
              <a:spcBef>
                <a:spcPts val="900"/>
              </a:spcBef>
              <a:buAutoNum type="arabicPeriod"/>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dirty="0">
              <a:effectLst/>
            </a:endParaRPr>
          </a:p>
        </p:txBody>
      </p:sp>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11</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0"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2"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9571" name="Rectangle 3"/>
          <p:cNvSpPr>
            <a:spLocks noChangeArrowheads="1"/>
          </p:cNvSpPr>
          <p:nvPr/>
        </p:nvSpPr>
        <p:spPr bwMode="auto">
          <a:xfrm>
            <a:off x="0" y="0"/>
            <a:ext cx="10287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au 9"/>
          <p:cNvGraphicFramePr>
            <a:graphicFrameLocks noGrp="1"/>
          </p:cNvGraphicFramePr>
          <p:nvPr>
            <p:extLst>
              <p:ext uri="{D42A27DB-BD31-4B8C-83A1-F6EECF244321}">
                <p14:modId xmlns:p14="http://schemas.microsoft.com/office/powerpoint/2010/main" val="4222988517"/>
              </p:ext>
            </p:extLst>
          </p:nvPr>
        </p:nvGraphicFramePr>
        <p:xfrm>
          <a:off x="321436" y="576436"/>
          <a:ext cx="9751219" cy="6983997"/>
        </p:xfrm>
        <a:graphic>
          <a:graphicData uri="http://schemas.openxmlformats.org/drawingml/2006/table">
            <a:tbl>
              <a:tblPr/>
              <a:tblGrid>
                <a:gridCol w="1063097">
                  <a:extLst>
                    <a:ext uri="{9D8B030D-6E8A-4147-A177-3AD203B41FA5}">
                      <a16:colId xmlns:a16="http://schemas.microsoft.com/office/drawing/2014/main" val="20000"/>
                    </a:ext>
                  </a:extLst>
                </a:gridCol>
                <a:gridCol w="7902371">
                  <a:extLst>
                    <a:ext uri="{9D8B030D-6E8A-4147-A177-3AD203B41FA5}">
                      <a16:colId xmlns:a16="http://schemas.microsoft.com/office/drawing/2014/main" val="20001"/>
                    </a:ext>
                  </a:extLst>
                </a:gridCol>
                <a:gridCol w="785751">
                  <a:extLst>
                    <a:ext uri="{9D8B030D-6E8A-4147-A177-3AD203B41FA5}">
                      <a16:colId xmlns:a16="http://schemas.microsoft.com/office/drawing/2014/main" val="20002"/>
                    </a:ext>
                  </a:extLst>
                </a:gridCol>
              </a:tblGrid>
              <a:tr h="410820">
                <a:tc>
                  <a:txBody>
                    <a:bodyPr/>
                    <a:lstStyle/>
                    <a:p>
                      <a:pPr algn="just">
                        <a:lnSpc>
                          <a:spcPts val="1800"/>
                        </a:lnSpc>
                        <a:spcBef>
                          <a:spcPts val="400"/>
                        </a:spcBef>
                        <a:spcAft>
                          <a:spcPts val="0"/>
                        </a:spcAft>
                      </a:pPr>
                      <a:r>
                        <a:rPr lang="fr-FR" sz="2000" b="0" u="none" kern="1400" dirty="0">
                          <a:latin typeface="+mn-lt"/>
                          <a:ea typeface="Times New Roman"/>
                          <a:cs typeface="Times New Roman"/>
                        </a:rPr>
                        <a:t>Position</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a:lnSpc>
                          <a:spcPts val="1800"/>
                        </a:lnSpc>
                        <a:spcBef>
                          <a:spcPts val="400"/>
                        </a:spcBef>
                        <a:spcAft>
                          <a:spcPts val="0"/>
                        </a:spcAft>
                      </a:pPr>
                      <a:r>
                        <a:rPr lang="fr-FR" sz="2000" b="0" u="none" kern="1400" dirty="0">
                          <a:latin typeface="+mn-lt"/>
                          <a:ea typeface="Times New Roman"/>
                          <a:cs typeface="Times New Roman"/>
                        </a:rPr>
                        <a:t>Contenu</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just">
                        <a:lnSpc>
                          <a:spcPts val="1800"/>
                        </a:lnSpc>
                        <a:spcBef>
                          <a:spcPts val="400"/>
                        </a:spcBef>
                        <a:spcAft>
                          <a:spcPts val="0"/>
                        </a:spcAft>
                      </a:pPr>
                      <a:r>
                        <a:rPr lang="fr-FR" sz="2000" b="0" u="none" kern="1400">
                          <a:latin typeface="+mn-lt"/>
                          <a:ea typeface="Times New Roman"/>
                          <a:cs typeface="Times New Roman"/>
                        </a:rPr>
                        <a:t>Taille</a:t>
                      </a:r>
                      <a:endParaRPr lang="fr-FR" sz="2000" u="none" kern="140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0"/>
                  </a:ext>
                </a:extLst>
              </a:tr>
              <a:tr h="410820">
                <a:tc>
                  <a:txBody>
                    <a:bodyPr/>
                    <a:lstStyle/>
                    <a:p>
                      <a:pPr algn="ctr">
                        <a:lnSpc>
                          <a:spcPts val="1800"/>
                        </a:lnSpc>
                        <a:spcBef>
                          <a:spcPts val="400"/>
                        </a:spcBef>
                        <a:spcAft>
                          <a:spcPts val="0"/>
                        </a:spcAft>
                      </a:pPr>
                      <a:r>
                        <a:rPr lang="fr-FR" sz="2000" b="0" u="none" kern="1400" dirty="0">
                          <a:latin typeface="+mn-lt"/>
                          <a:ea typeface="Times New Roman"/>
                          <a:cs typeface="Times New Roman"/>
                        </a:rPr>
                        <a:t>36</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a:lnSpc>
                          <a:spcPts val="1800"/>
                        </a:lnSpc>
                        <a:spcBef>
                          <a:spcPts val="400"/>
                        </a:spcBef>
                        <a:spcAft>
                          <a:spcPts val="0"/>
                        </a:spcAft>
                      </a:pPr>
                      <a:r>
                        <a:rPr lang="fr-FR" sz="2000" b="0" u="none" kern="1400" dirty="0">
                          <a:solidFill>
                            <a:srgbClr val="0000FF"/>
                          </a:solidFill>
                          <a:latin typeface="+mn-lt"/>
                          <a:ea typeface="Times New Roman"/>
                          <a:cs typeface="Times New Roman"/>
                        </a:rPr>
                        <a:t>Nombre de secteurs par FAT32  (remplace positions 22-23)</a:t>
                      </a:r>
                      <a:endParaRPr lang="fr-FR" sz="2000" u="none" kern="1400" dirty="0">
                        <a:solidFill>
                          <a:srgbClr val="0000FF"/>
                        </a:solidFill>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4</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1"/>
                  </a:ext>
                </a:extLst>
              </a:tr>
              <a:tr h="410820">
                <a:tc>
                  <a:txBody>
                    <a:bodyPr/>
                    <a:lstStyle/>
                    <a:p>
                      <a:pPr algn="ctr">
                        <a:lnSpc>
                          <a:spcPts val="1800"/>
                        </a:lnSpc>
                        <a:spcBef>
                          <a:spcPts val="400"/>
                        </a:spcBef>
                        <a:spcAft>
                          <a:spcPts val="0"/>
                        </a:spcAft>
                      </a:pPr>
                      <a:r>
                        <a:rPr lang="fr-FR" sz="2000" b="0" u="none" kern="1400" dirty="0">
                          <a:latin typeface="+mn-lt"/>
                          <a:ea typeface="Times New Roman"/>
                          <a:cs typeface="Times New Roman"/>
                        </a:rPr>
                        <a:t>40</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a:lnSpc>
                          <a:spcPts val="1800"/>
                        </a:lnSpc>
                        <a:spcBef>
                          <a:spcPts val="400"/>
                        </a:spcBef>
                        <a:spcAft>
                          <a:spcPts val="0"/>
                        </a:spcAft>
                      </a:pPr>
                      <a:r>
                        <a:rPr lang="fr-FR" sz="2000" b="0" u="none" kern="1400" dirty="0">
                          <a:latin typeface="+mn-lt"/>
                          <a:ea typeface="Times New Roman"/>
                          <a:cs typeface="Times New Roman"/>
                        </a:rPr>
                        <a:t>Flags : utilisé pour le « </a:t>
                      </a:r>
                      <a:r>
                        <a:rPr lang="fr-FR" sz="2000" b="0" u="none" kern="1400" dirty="0" err="1">
                          <a:latin typeface="+mn-lt"/>
                          <a:ea typeface="Times New Roman"/>
                          <a:cs typeface="Times New Roman"/>
                        </a:rPr>
                        <a:t>mirroring</a:t>
                      </a:r>
                      <a:r>
                        <a:rPr lang="fr-FR" sz="2000" b="0" u="none" kern="1400" dirty="0">
                          <a:latin typeface="+mn-lt"/>
                          <a:ea typeface="Times New Roman"/>
                          <a:cs typeface="Times New Roman"/>
                        </a:rPr>
                        <a:t> » de la FAT</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2</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2"/>
                  </a:ext>
                </a:extLst>
              </a:tr>
              <a:tr h="410820">
                <a:tc>
                  <a:txBody>
                    <a:bodyPr/>
                    <a:lstStyle/>
                    <a:p>
                      <a:pPr algn="ctr">
                        <a:lnSpc>
                          <a:spcPts val="1800"/>
                        </a:lnSpc>
                        <a:spcBef>
                          <a:spcPts val="400"/>
                        </a:spcBef>
                        <a:spcAft>
                          <a:spcPts val="0"/>
                        </a:spcAft>
                      </a:pPr>
                      <a:r>
                        <a:rPr lang="fr-FR" sz="2000" b="0" u="none" kern="1400" dirty="0">
                          <a:latin typeface="+mn-lt"/>
                          <a:ea typeface="Times New Roman"/>
                          <a:cs typeface="Times New Roman"/>
                        </a:rPr>
                        <a:t>42</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a:lnSpc>
                          <a:spcPts val="1800"/>
                        </a:lnSpc>
                        <a:spcBef>
                          <a:spcPts val="400"/>
                        </a:spcBef>
                        <a:spcAft>
                          <a:spcPts val="0"/>
                        </a:spcAft>
                      </a:pPr>
                      <a:r>
                        <a:rPr lang="fr-FR" sz="2000" b="0" u="none" kern="1400" dirty="0">
                          <a:latin typeface="+mn-lt"/>
                          <a:ea typeface="Times New Roman"/>
                          <a:cs typeface="Times New Roman"/>
                        </a:rPr>
                        <a:t>Version du système de fichiers</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2</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3"/>
                  </a:ext>
                </a:extLst>
              </a:tr>
              <a:tr h="821659">
                <a:tc>
                  <a:txBody>
                    <a:bodyPr/>
                    <a:lstStyle/>
                    <a:p>
                      <a:pPr algn="ctr">
                        <a:lnSpc>
                          <a:spcPts val="1800"/>
                        </a:lnSpc>
                        <a:spcBef>
                          <a:spcPts val="400"/>
                        </a:spcBef>
                        <a:spcAft>
                          <a:spcPts val="0"/>
                        </a:spcAft>
                      </a:pPr>
                      <a:r>
                        <a:rPr lang="fr-FR" sz="2000" b="0" u="none" kern="1400" dirty="0">
                          <a:latin typeface="+mn-lt"/>
                          <a:ea typeface="Times New Roman"/>
                          <a:cs typeface="Times New Roman"/>
                        </a:rPr>
                        <a:t>44</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a:lnSpc>
                          <a:spcPts val="1800"/>
                        </a:lnSpc>
                        <a:spcBef>
                          <a:spcPts val="400"/>
                        </a:spcBef>
                        <a:spcAft>
                          <a:spcPts val="0"/>
                        </a:spcAft>
                      </a:pPr>
                      <a:r>
                        <a:rPr lang="fr-FR" sz="2000" b="0" u="none" kern="1400" dirty="0">
                          <a:solidFill>
                            <a:srgbClr val="0000FF"/>
                          </a:solidFill>
                          <a:latin typeface="+mn-lt"/>
                          <a:ea typeface="Times New Roman"/>
                          <a:cs typeface="Times New Roman"/>
                        </a:rPr>
                        <a:t>Premier cluster du répertoire racine(\) : </a:t>
                      </a:r>
                      <a:r>
                        <a:rPr lang="fr-FR" sz="2000" b="1" u="none" kern="1400" dirty="0">
                          <a:solidFill>
                            <a:srgbClr val="0000FF"/>
                          </a:solidFill>
                          <a:latin typeface="+mn-lt"/>
                          <a:ea typeface="Times New Roman"/>
                          <a:cs typeface="Times New Roman"/>
                        </a:rPr>
                        <a:t>cluster 2</a:t>
                      </a:r>
                      <a:r>
                        <a:rPr lang="fr-FR" sz="2000" b="0" u="none" kern="1400" dirty="0">
                          <a:solidFill>
                            <a:srgbClr val="0000FF"/>
                          </a:solidFill>
                          <a:latin typeface="+mn-lt"/>
                          <a:ea typeface="Times New Roman"/>
                          <a:cs typeface="Times New Roman"/>
                        </a:rPr>
                        <a:t> </a:t>
                      </a:r>
                      <a:br>
                        <a:rPr lang="fr-FR" sz="2000" b="0" u="none" kern="1400" dirty="0">
                          <a:solidFill>
                            <a:srgbClr val="0000FF"/>
                          </a:solidFill>
                          <a:latin typeface="+mn-lt"/>
                          <a:ea typeface="Times New Roman"/>
                          <a:cs typeface="Times New Roman"/>
                        </a:rPr>
                      </a:br>
                      <a:r>
                        <a:rPr lang="fr-FR" sz="2000" b="0" u="none" kern="1400" dirty="0">
                          <a:solidFill>
                            <a:srgbClr val="0000FF"/>
                          </a:solidFill>
                          <a:latin typeface="+mn-lt"/>
                          <a:ea typeface="Times New Roman"/>
                          <a:cs typeface="Times New Roman"/>
                        </a:rPr>
                        <a:t>(cette valeur peut changer si cluster 2 est défectueux)</a:t>
                      </a:r>
                      <a:endParaRPr lang="fr-FR" sz="2000" u="none" kern="1400" dirty="0">
                        <a:solidFill>
                          <a:srgbClr val="0000FF"/>
                        </a:solidFill>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4</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4"/>
                  </a:ext>
                </a:extLst>
              </a:tr>
              <a:tr h="821659">
                <a:tc>
                  <a:txBody>
                    <a:bodyPr/>
                    <a:lstStyle/>
                    <a:p>
                      <a:pPr algn="ctr">
                        <a:lnSpc>
                          <a:spcPts val="1800"/>
                        </a:lnSpc>
                        <a:spcBef>
                          <a:spcPts val="400"/>
                        </a:spcBef>
                        <a:spcAft>
                          <a:spcPts val="0"/>
                        </a:spcAft>
                      </a:pPr>
                      <a:r>
                        <a:rPr lang="fr-FR" sz="2000" b="0" u="none" kern="1400" dirty="0">
                          <a:latin typeface="+mn-lt"/>
                          <a:ea typeface="Times New Roman"/>
                          <a:cs typeface="Times New Roman"/>
                        </a:rPr>
                        <a:t>48</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a:lnSpc>
                          <a:spcPts val="1800"/>
                        </a:lnSpc>
                        <a:spcBef>
                          <a:spcPts val="400"/>
                        </a:spcBef>
                        <a:spcAft>
                          <a:spcPts val="0"/>
                        </a:spcAft>
                      </a:pPr>
                      <a:r>
                        <a:rPr lang="fr-FR" sz="2000" b="0" u="none" kern="1400" dirty="0">
                          <a:latin typeface="+mn-lt"/>
                          <a:ea typeface="Times New Roman"/>
                          <a:cs typeface="Times New Roman"/>
                        </a:rPr>
                        <a:t>Numéro de Secteur dans la zone réservée (secteur 1) du fichier d’information système : (</a:t>
                      </a:r>
                      <a:r>
                        <a:rPr lang="fr-FR" sz="2000" b="0" u="none" kern="1400" dirty="0" err="1">
                          <a:latin typeface="+mn-lt"/>
                          <a:ea typeface="Times New Roman"/>
                          <a:cs typeface="Times New Roman"/>
                        </a:rPr>
                        <a:t>Fsinfo</a:t>
                      </a:r>
                      <a:r>
                        <a:rPr lang="fr-FR" sz="2000" b="0" u="none" kern="1400" dirty="0">
                          <a:latin typeface="+mn-lt"/>
                          <a:ea typeface="Times New Roman"/>
                          <a:cs typeface="Times New Roman"/>
                        </a:rPr>
                        <a:t> </a:t>
                      </a:r>
                      <a:r>
                        <a:rPr lang="fr-FR" sz="2000" b="0" u="none" kern="1400" dirty="0" err="1">
                          <a:latin typeface="+mn-lt"/>
                          <a:ea typeface="Times New Roman"/>
                          <a:cs typeface="Times New Roman"/>
                        </a:rPr>
                        <a:t>sector</a:t>
                      </a:r>
                      <a:r>
                        <a:rPr lang="fr-FR" sz="2000" b="0" u="none" kern="1400" dirty="0">
                          <a:latin typeface="+mn-lt"/>
                          <a:ea typeface="Times New Roman"/>
                          <a:cs typeface="Times New Roman"/>
                        </a:rPr>
                        <a:t>)</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2</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5"/>
                  </a:ext>
                </a:extLst>
              </a:tr>
              <a:tr h="410820">
                <a:tc>
                  <a:txBody>
                    <a:bodyPr/>
                    <a:lstStyle/>
                    <a:p>
                      <a:pPr algn="ctr">
                        <a:lnSpc>
                          <a:spcPts val="1800"/>
                        </a:lnSpc>
                        <a:spcBef>
                          <a:spcPts val="400"/>
                        </a:spcBef>
                        <a:spcAft>
                          <a:spcPts val="0"/>
                        </a:spcAft>
                      </a:pPr>
                      <a:r>
                        <a:rPr lang="fr-FR" sz="2000" b="0" u="none" kern="1400" dirty="0">
                          <a:latin typeface="+mn-lt"/>
                          <a:ea typeface="Times New Roman"/>
                          <a:cs typeface="Times New Roman"/>
                        </a:rPr>
                        <a:t>50</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a:lnSpc>
                          <a:spcPts val="1800"/>
                        </a:lnSpc>
                        <a:spcBef>
                          <a:spcPts val="400"/>
                        </a:spcBef>
                        <a:spcAft>
                          <a:spcPts val="0"/>
                        </a:spcAft>
                      </a:pPr>
                      <a:r>
                        <a:rPr lang="fr-FR" sz="2000" b="0" u="none" kern="1400" dirty="0">
                          <a:latin typeface="+mn-lt"/>
                          <a:ea typeface="Times New Roman"/>
                          <a:cs typeface="Times New Roman"/>
                        </a:rPr>
                        <a:t>Copie du Secteur boot (secteur 6 de la zone réservée)</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2</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6"/>
                  </a:ext>
                </a:extLst>
              </a:tr>
              <a:tr h="410820">
                <a:tc>
                  <a:txBody>
                    <a:bodyPr/>
                    <a:lstStyle/>
                    <a:p>
                      <a:pPr algn="ctr">
                        <a:lnSpc>
                          <a:spcPts val="1800"/>
                        </a:lnSpc>
                        <a:spcBef>
                          <a:spcPts val="400"/>
                        </a:spcBef>
                        <a:spcAft>
                          <a:spcPts val="0"/>
                        </a:spcAft>
                      </a:pPr>
                      <a:r>
                        <a:rPr lang="fr-FR" sz="2000" b="0" u="none" kern="1400" dirty="0">
                          <a:latin typeface="+mn-lt"/>
                          <a:ea typeface="Times New Roman"/>
                          <a:cs typeface="Times New Roman"/>
                        </a:rPr>
                        <a:t>52</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a:lnSpc>
                          <a:spcPts val="1800"/>
                        </a:lnSpc>
                        <a:spcBef>
                          <a:spcPts val="400"/>
                        </a:spcBef>
                        <a:spcAft>
                          <a:spcPts val="0"/>
                        </a:spcAft>
                      </a:pPr>
                      <a:r>
                        <a:rPr lang="fr-FR" sz="2000" b="0" u="none" kern="1400" dirty="0">
                          <a:latin typeface="+mn-lt"/>
                          <a:ea typeface="Times New Roman"/>
                          <a:cs typeface="Times New Roman"/>
                        </a:rPr>
                        <a:t>12 octets réservés (12*0)</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12</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7"/>
                  </a:ext>
                </a:extLst>
              </a:tr>
              <a:tr h="410820">
                <a:tc>
                  <a:txBody>
                    <a:bodyPr/>
                    <a:lstStyle/>
                    <a:p>
                      <a:pPr algn="ctr">
                        <a:lnSpc>
                          <a:spcPts val="1800"/>
                        </a:lnSpc>
                        <a:spcBef>
                          <a:spcPts val="400"/>
                        </a:spcBef>
                        <a:spcAft>
                          <a:spcPts val="0"/>
                        </a:spcAft>
                      </a:pPr>
                      <a:r>
                        <a:rPr lang="fr-FR" sz="2000" b="0" u="none" kern="1400" dirty="0">
                          <a:latin typeface="+mn-lt"/>
                          <a:ea typeface="Times New Roman"/>
                          <a:cs typeface="Times New Roman"/>
                        </a:rPr>
                        <a:t>64</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a:lnSpc>
                          <a:spcPts val="1800"/>
                        </a:lnSpc>
                        <a:spcBef>
                          <a:spcPts val="400"/>
                        </a:spcBef>
                        <a:spcAft>
                          <a:spcPts val="0"/>
                        </a:spcAft>
                      </a:pPr>
                      <a:r>
                        <a:rPr lang="fr-FR" sz="2000" b="0" u="none" kern="1400" dirty="0">
                          <a:latin typeface="+mn-lt"/>
                          <a:ea typeface="Times New Roman"/>
                          <a:cs typeface="Times New Roman"/>
                        </a:rPr>
                        <a:t>BIOS driver : valeur hexa : 8x  (exemple : 80)</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1</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8"/>
                  </a:ext>
                </a:extLst>
              </a:tr>
              <a:tr h="410820">
                <a:tc>
                  <a:txBody>
                    <a:bodyPr/>
                    <a:lstStyle/>
                    <a:p>
                      <a:pPr algn="ctr">
                        <a:lnSpc>
                          <a:spcPts val="1800"/>
                        </a:lnSpc>
                        <a:spcBef>
                          <a:spcPts val="400"/>
                        </a:spcBef>
                        <a:spcAft>
                          <a:spcPts val="0"/>
                        </a:spcAft>
                      </a:pPr>
                      <a:r>
                        <a:rPr lang="fr-FR" sz="2000" b="0" u="none" kern="1400" dirty="0">
                          <a:latin typeface="+mn-lt"/>
                          <a:ea typeface="Times New Roman"/>
                          <a:cs typeface="Times New Roman"/>
                        </a:rPr>
                        <a:t>65</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a:lnSpc>
                          <a:spcPts val="1800"/>
                        </a:lnSpc>
                        <a:spcBef>
                          <a:spcPts val="400"/>
                        </a:spcBef>
                        <a:spcAft>
                          <a:spcPts val="0"/>
                        </a:spcAft>
                      </a:pPr>
                      <a:r>
                        <a:rPr lang="fr-FR" sz="2000" b="0" u="none" kern="1400" dirty="0">
                          <a:latin typeface="+mn-lt"/>
                          <a:ea typeface="Times New Roman"/>
                          <a:cs typeface="Times New Roman"/>
                        </a:rPr>
                        <a:t>Réservé :  (utilisé par Windows NT)</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1</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9"/>
                  </a:ext>
                </a:extLst>
              </a:tr>
              <a:tr h="821659">
                <a:tc>
                  <a:txBody>
                    <a:bodyPr/>
                    <a:lstStyle/>
                    <a:p>
                      <a:pPr algn="ctr">
                        <a:lnSpc>
                          <a:spcPts val="1800"/>
                        </a:lnSpc>
                        <a:spcBef>
                          <a:spcPts val="400"/>
                        </a:spcBef>
                        <a:spcAft>
                          <a:spcPts val="0"/>
                        </a:spcAft>
                      </a:pPr>
                      <a:r>
                        <a:rPr lang="fr-FR" sz="2000" b="0" u="none" kern="1400" dirty="0">
                          <a:latin typeface="+mn-lt"/>
                          <a:ea typeface="Times New Roman"/>
                          <a:cs typeface="Times New Roman"/>
                        </a:rPr>
                        <a:t>66</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a:lnSpc>
                          <a:spcPts val="1800"/>
                        </a:lnSpc>
                        <a:spcBef>
                          <a:spcPts val="400"/>
                        </a:spcBef>
                        <a:spcAft>
                          <a:spcPts val="0"/>
                        </a:spcAft>
                      </a:pPr>
                      <a:r>
                        <a:rPr lang="fr-FR" sz="2000" b="0" u="none" kern="1400" dirty="0">
                          <a:latin typeface="+mn-lt"/>
                          <a:ea typeface="Times New Roman"/>
                          <a:cs typeface="Times New Roman"/>
                        </a:rPr>
                        <a:t>Extension  de la signature boot  (0x29) : cela signifie que les </a:t>
                      </a:r>
                      <a:r>
                        <a:rPr lang="fr-FR" sz="2000" b="1" u="none" kern="1400" dirty="0">
                          <a:latin typeface="+mn-lt"/>
                          <a:ea typeface="Times New Roman"/>
                          <a:cs typeface="Times New Roman"/>
                        </a:rPr>
                        <a:t>3</a:t>
                      </a:r>
                      <a:r>
                        <a:rPr lang="fr-FR" sz="2000" b="0" u="none" kern="1400" dirty="0">
                          <a:latin typeface="+mn-lt"/>
                          <a:ea typeface="Times New Roman"/>
                          <a:cs typeface="Times New Roman"/>
                        </a:rPr>
                        <a:t> champs suivants existent dans le secteur  boot.</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1</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10"/>
                  </a:ext>
                </a:extLst>
              </a:tr>
              <a:tr h="410820">
                <a:tc>
                  <a:txBody>
                    <a:bodyPr/>
                    <a:lstStyle/>
                    <a:p>
                      <a:pPr algn="ctr">
                        <a:lnSpc>
                          <a:spcPts val="1800"/>
                        </a:lnSpc>
                        <a:spcBef>
                          <a:spcPts val="400"/>
                        </a:spcBef>
                        <a:spcAft>
                          <a:spcPts val="0"/>
                        </a:spcAft>
                      </a:pPr>
                      <a:r>
                        <a:rPr lang="fr-FR" sz="2000" b="0" u="none" kern="1400" dirty="0">
                          <a:latin typeface="+mn-lt"/>
                          <a:ea typeface="Times New Roman"/>
                          <a:cs typeface="Times New Roman"/>
                        </a:rPr>
                        <a:t>67</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a:lnSpc>
                          <a:spcPts val="1800"/>
                        </a:lnSpc>
                        <a:spcBef>
                          <a:spcPts val="400"/>
                        </a:spcBef>
                        <a:spcAft>
                          <a:spcPts val="0"/>
                        </a:spcAft>
                      </a:pPr>
                      <a:r>
                        <a:rPr lang="fr-FR" sz="2000" b="0" u="none" kern="1400" dirty="0">
                          <a:latin typeface="+mn-lt"/>
                          <a:ea typeface="Times New Roman"/>
                          <a:cs typeface="Times New Roman"/>
                        </a:rPr>
                        <a:t>Numéro de série du volume</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4</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11"/>
                  </a:ext>
                </a:extLst>
              </a:tr>
              <a:tr h="410820">
                <a:tc>
                  <a:txBody>
                    <a:bodyPr/>
                    <a:lstStyle/>
                    <a:p>
                      <a:pPr algn="ctr">
                        <a:lnSpc>
                          <a:spcPts val="1800"/>
                        </a:lnSpc>
                        <a:spcBef>
                          <a:spcPts val="400"/>
                        </a:spcBef>
                        <a:spcAft>
                          <a:spcPts val="0"/>
                        </a:spcAft>
                      </a:pPr>
                      <a:r>
                        <a:rPr lang="fr-FR" sz="2000" b="0" u="none" kern="1400" dirty="0">
                          <a:latin typeface="+mn-lt"/>
                          <a:ea typeface="Times New Roman"/>
                          <a:cs typeface="Times New Roman"/>
                        </a:rPr>
                        <a:t>71</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a:lnSpc>
                          <a:spcPts val="1800"/>
                        </a:lnSpc>
                        <a:spcBef>
                          <a:spcPts val="400"/>
                        </a:spcBef>
                        <a:spcAft>
                          <a:spcPts val="0"/>
                        </a:spcAft>
                      </a:pPr>
                      <a:r>
                        <a:rPr lang="fr-FR" sz="2000" b="0" u="none" kern="1400" dirty="0">
                          <a:latin typeface="+mn-lt"/>
                          <a:ea typeface="Times New Roman"/>
                          <a:cs typeface="Times New Roman"/>
                        </a:rPr>
                        <a:t>Label de volume(nom donné lors du formatage de la partition)</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11</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12"/>
                  </a:ext>
                </a:extLst>
              </a:tr>
              <a:tr h="410820">
                <a:tc>
                  <a:txBody>
                    <a:bodyPr/>
                    <a:lstStyle/>
                    <a:p>
                      <a:pPr algn="ctr">
                        <a:lnSpc>
                          <a:spcPts val="1800"/>
                        </a:lnSpc>
                        <a:spcBef>
                          <a:spcPts val="400"/>
                        </a:spcBef>
                        <a:spcAft>
                          <a:spcPts val="0"/>
                        </a:spcAft>
                      </a:pPr>
                      <a:r>
                        <a:rPr lang="fr-FR" sz="2000" b="0" u="none" kern="1400" dirty="0">
                          <a:latin typeface="+mn-lt"/>
                          <a:ea typeface="Times New Roman"/>
                          <a:cs typeface="Times New Roman"/>
                        </a:rPr>
                        <a:t>82</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a:lnSpc>
                          <a:spcPts val="1800"/>
                        </a:lnSpc>
                        <a:spcBef>
                          <a:spcPts val="400"/>
                        </a:spcBef>
                        <a:spcAft>
                          <a:spcPts val="0"/>
                        </a:spcAft>
                      </a:pPr>
                      <a:r>
                        <a:rPr lang="fr-FR" sz="2000" u="none" kern="1400" dirty="0">
                          <a:latin typeface="+mn-lt"/>
                          <a:ea typeface="Times New Roman"/>
                          <a:cs typeface="Times New Roman"/>
                        </a:rPr>
                        <a:t>Système de fichiers : ‘FAT32 ‘ </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a:lnSpc>
                          <a:spcPts val="1800"/>
                        </a:lnSpc>
                        <a:spcBef>
                          <a:spcPts val="400"/>
                        </a:spcBef>
                        <a:spcAft>
                          <a:spcPts val="0"/>
                        </a:spcAft>
                      </a:pPr>
                      <a:r>
                        <a:rPr lang="fr-FR" sz="2000" b="0" u="none" kern="1400" dirty="0">
                          <a:latin typeface="+mn-lt"/>
                          <a:ea typeface="Times New Roman"/>
                          <a:cs typeface="Times New Roman"/>
                        </a:rPr>
                        <a:t>8</a:t>
                      </a:r>
                      <a:endParaRPr lang="fr-FR" sz="2000" u="none"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454812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p:cTn id="7" dur="1000" fill="hold"/>
                                        <p:tgtEl>
                                          <p:spTgt spid="1638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38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38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strVal val="#ppt_w*0.70"/>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animEffect transition="in" filter="fade">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321436" y="286248"/>
            <a:ext cx="9751219" cy="7054033"/>
          </a:xfrm>
          <a:solidFill>
            <a:schemeClr val="bg1">
              <a:alpha val="0"/>
            </a:schemeClr>
          </a:solidFill>
        </p:spPr>
        <p:txBody>
          <a:bodyPr wrap="square">
            <a:spAutoFit/>
          </a:bodyPr>
          <a:lstStyle/>
          <a:p>
            <a:pPr marL="360000" indent="-360000" algn="l">
              <a:lnSpc>
                <a:spcPct val="125000"/>
              </a:lnSpc>
              <a:spcBef>
                <a:spcPts val="900"/>
              </a:spcBef>
            </a:pPr>
            <a:r>
              <a:rPr lang="fr-FR" sz="2400" b="1" dirty="0">
                <a:solidFill>
                  <a:srgbClr val="0000FF"/>
                </a:solidFill>
                <a:effectLst/>
              </a:rPr>
              <a:t>4.5.2 Les répertoires </a:t>
            </a:r>
          </a:p>
          <a:p>
            <a:pPr marL="360000" indent="-360000" algn="l">
              <a:lnSpc>
                <a:spcPct val="125000"/>
              </a:lnSpc>
              <a:spcBef>
                <a:spcPts val="900"/>
              </a:spcBef>
              <a:buFont typeface="Arial" pitchFamily="34" charset="0"/>
              <a:buChar char="•"/>
            </a:pPr>
            <a:r>
              <a:rPr lang="fr-FR" sz="2400" b="1" dirty="0">
                <a:solidFill>
                  <a:srgbClr val="0000FF"/>
                </a:solidFill>
                <a:effectLst/>
              </a:rPr>
              <a:t>Le répertoire racine ‘\’</a:t>
            </a:r>
          </a:p>
          <a:p>
            <a:pPr marL="360363" algn="l">
              <a:lnSpc>
                <a:spcPct val="125000"/>
              </a:lnSpc>
              <a:spcBef>
                <a:spcPts val="900"/>
              </a:spcBef>
            </a:pPr>
            <a:r>
              <a:rPr lang="fr-FR" sz="2200" dirty="0">
                <a:effectLst/>
              </a:rPr>
              <a:t>Il est créé lors du formatage du disque logique(partition). </a:t>
            </a:r>
          </a:p>
          <a:p>
            <a:pPr marL="360000" indent="-360000" algn="l">
              <a:lnSpc>
                <a:spcPct val="125000"/>
              </a:lnSpc>
              <a:spcBef>
                <a:spcPts val="900"/>
              </a:spcBef>
              <a:buFont typeface="Arial" pitchFamily="34" charset="0"/>
              <a:buChar char="•"/>
            </a:pPr>
            <a:endParaRPr lang="fr-FR" sz="2200" dirty="0">
              <a:effectLst/>
            </a:endParaRPr>
          </a:p>
          <a:p>
            <a:pPr marL="360000" indent="-360000" algn="l">
              <a:lnSpc>
                <a:spcPct val="125000"/>
              </a:lnSpc>
              <a:spcBef>
                <a:spcPts val="900"/>
              </a:spcBef>
            </a:pPr>
            <a:r>
              <a:rPr lang="fr-FR" sz="2400" b="1" dirty="0">
                <a:solidFill>
                  <a:srgbClr val="0000FF"/>
                </a:solidFill>
                <a:effectLst/>
              </a:rPr>
              <a:t>4.5.2.1 Entrée d’un répertoire</a:t>
            </a:r>
          </a:p>
          <a:p>
            <a:pPr marL="360000" indent="-360000" algn="l">
              <a:lnSpc>
                <a:spcPct val="125000"/>
              </a:lnSpc>
              <a:spcBef>
                <a:spcPts val="900"/>
              </a:spcBef>
              <a:buFont typeface="Arial" pitchFamily="34" charset="0"/>
              <a:buChar char="•"/>
            </a:pPr>
            <a:r>
              <a:rPr lang="fr-FR" sz="2200" dirty="0">
                <a:effectLst/>
              </a:rPr>
              <a:t>Une entrée d’un répertoire peut être:</a:t>
            </a:r>
          </a:p>
          <a:p>
            <a:pPr marL="717550" lvl="0" indent="-352425" algn="l">
              <a:lnSpc>
                <a:spcPct val="125000"/>
              </a:lnSpc>
              <a:spcBef>
                <a:spcPts val="900"/>
              </a:spcBef>
              <a:buFont typeface="Wingdings" pitchFamily="2" charset="2"/>
              <a:buChar char="ü"/>
            </a:pPr>
            <a:r>
              <a:rPr lang="fr-FR" sz="2200" dirty="0">
                <a:effectLst/>
              </a:rPr>
              <a:t>Un fichier,</a:t>
            </a:r>
          </a:p>
          <a:p>
            <a:pPr marL="717550" lvl="0" indent="-352425" algn="l">
              <a:lnSpc>
                <a:spcPct val="125000"/>
              </a:lnSpc>
              <a:spcBef>
                <a:spcPts val="900"/>
              </a:spcBef>
              <a:buFont typeface="Wingdings" pitchFamily="2" charset="2"/>
              <a:buChar char="ü"/>
            </a:pPr>
            <a:r>
              <a:rPr lang="fr-FR" sz="2200" dirty="0">
                <a:effectLst/>
              </a:rPr>
              <a:t>Un répertoire,</a:t>
            </a:r>
          </a:p>
          <a:p>
            <a:pPr marL="717550" lvl="0" indent="-352425" algn="l">
              <a:lnSpc>
                <a:spcPct val="125000"/>
              </a:lnSpc>
              <a:spcBef>
                <a:spcPts val="900"/>
              </a:spcBef>
              <a:buFont typeface="Wingdings" pitchFamily="2" charset="2"/>
              <a:buChar char="ü"/>
            </a:pPr>
            <a:r>
              <a:rPr lang="fr-FR" sz="2200" dirty="0">
                <a:effectLst/>
              </a:rPr>
              <a:t>Un  label de volume(disque).</a:t>
            </a:r>
          </a:p>
          <a:p>
            <a:pPr marL="631825" lvl="0" indent="-266700" algn="l">
              <a:lnSpc>
                <a:spcPct val="125000"/>
              </a:lnSpc>
              <a:spcBef>
                <a:spcPts val="900"/>
              </a:spcBef>
              <a:buFont typeface="Wingdings" pitchFamily="2" charset="2"/>
              <a:buChar char="ü"/>
            </a:pPr>
            <a:endParaRPr lang="fr-FR" sz="2200" dirty="0">
              <a:effectLst/>
            </a:endParaRPr>
          </a:p>
          <a:p>
            <a:pPr marL="360000" lvl="0" indent="-360000" algn="l">
              <a:lnSpc>
                <a:spcPct val="125000"/>
              </a:lnSpc>
              <a:spcBef>
                <a:spcPts val="900"/>
              </a:spcBef>
              <a:buFont typeface="Arial" pitchFamily="34" charset="0"/>
              <a:buChar char="•"/>
            </a:pPr>
            <a:r>
              <a:rPr lang="fr-FR" sz="2200" dirty="0">
                <a:effectLst/>
              </a:rPr>
              <a:t>A la création d’un répertoire, le système crée deux répertoires ‘.’ et  ‘..’</a:t>
            </a:r>
          </a:p>
          <a:p>
            <a:pPr marL="714375" lvl="0" indent="-349250" algn="l">
              <a:lnSpc>
                <a:spcPct val="125000"/>
              </a:lnSpc>
              <a:spcBef>
                <a:spcPts val="900"/>
              </a:spcBef>
              <a:buFont typeface="Wingdings" pitchFamily="2" charset="2"/>
              <a:buChar char="Ø"/>
            </a:pPr>
            <a:r>
              <a:rPr lang="fr-FR" sz="2200" dirty="0">
                <a:effectLst/>
              </a:rPr>
              <a:t>‘.’   : Répertoire courant,</a:t>
            </a:r>
          </a:p>
          <a:p>
            <a:pPr marL="714375" lvl="0" indent="-349250" algn="l">
              <a:lnSpc>
                <a:spcPct val="125000"/>
              </a:lnSpc>
              <a:spcBef>
                <a:spcPts val="900"/>
              </a:spcBef>
              <a:buFont typeface="Wingdings" pitchFamily="2" charset="2"/>
              <a:buChar char="Ø"/>
            </a:pPr>
            <a:r>
              <a:rPr lang="fr-FR" sz="2200" dirty="0">
                <a:effectLst/>
              </a:rPr>
              <a:t>‘..’  : Répertoire père.</a:t>
            </a:r>
          </a:p>
        </p:txBody>
      </p:sp>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12</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0"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2"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3454812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p:cTn id="7" dur="1000" fill="hold"/>
                                        <p:tgtEl>
                                          <p:spTgt spid="1638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38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388">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 calcmode="lin" valueType="num">
                                      <p:cBhvr>
                                        <p:cTn id="12" dur="1000" fill="hold"/>
                                        <p:tgtEl>
                                          <p:spTgt spid="16388">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16388">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16388">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16388">
                                            <p:txEl>
                                              <p:pRg st="2" end="2"/>
                                            </p:txEl>
                                          </p:spTgt>
                                        </p:tgtEl>
                                        <p:attrNameLst>
                                          <p:attrName>style.visibility</p:attrName>
                                        </p:attrNameLst>
                                      </p:cBhvr>
                                      <p:to>
                                        <p:strVal val="visible"/>
                                      </p:to>
                                    </p:set>
                                    <p:anim calcmode="lin" valueType="num">
                                      <p:cBhvr>
                                        <p:cTn id="17" dur="1000" fill="hold"/>
                                        <p:tgtEl>
                                          <p:spTgt spid="16388">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16388">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1638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16388">
                                            <p:txEl>
                                              <p:pRg st="4" end="4"/>
                                            </p:txEl>
                                          </p:spTgt>
                                        </p:tgtEl>
                                        <p:attrNameLst>
                                          <p:attrName>style.visibility</p:attrName>
                                        </p:attrNameLst>
                                      </p:cBhvr>
                                      <p:to>
                                        <p:strVal val="visible"/>
                                      </p:to>
                                    </p:set>
                                    <p:anim calcmode="lin" valueType="num">
                                      <p:cBhvr>
                                        <p:cTn id="24" dur="1000" fill="hold"/>
                                        <p:tgtEl>
                                          <p:spTgt spid="16388">
                                            <p:txEl>
                                              <p:pRg st="4" end="4"/>
                                            </p:txEl>
                                          </p:spTgt>
                                        </p:tgtEl>
                                        <p:attrNameLst>
                                          <p:attrName>ppt_w</p:attrName>
                                        </p:attrNameLst>
                                      </p:cBhvr>
                                      <p:tavLst>
                                        <p:tav tm="0">
                                          <p:val>
                                            <p:strVal val="#ppt_w*0.70"/>
                                          </p:val>
                                        </p:tav>
                                        <p:tav tm="100000">
                                          <p:val>
                                            <p:strVal val="#ppt_w"/>
                                          </p:val>
                                        </p:tav>
                                      </p:tavLst>
                                    </p:anim>
                                    <p:anim calcmode="lin" valueType="num">
                                      <p:cBhvr>
                                        <p:cTn id="25" dur="1000" fill="hold"/>
                                        <p:tgtEl>
                                          <p:spTgt spid="16388">
                                            <p:txEl>
                                              <p:pRg st="4" end="4"/>
                                            </p:txEl>
                                          </p:spTgt>
                                        </p:tgtEl>
                                        <p:attrNameLst>
                                          <p:attrName>ppt_h</p:attrName>
                                        </p:attrNameLst>
                                      </p:cBhvr>
                                      <p:tavLst>
                                        <p:tav tm="0">
                                          <p:val>
                                            <p:strVal val="#ppt_h"/>
                                          </p:val>
                                        </p:tav>
                                        <p:tav tm="100000">
                                          <p:val>
                                            <p:strVal val="#ppt_h"/>
                                          </p:val>
                                        </p:tav>
                                      </p:tavLst>
                                    </p:anim>
                                    <p:animEffect transition="in" filter="fade">
                                      <p:cBhvr>
                                        <p:cTn id="26" dur="1000"/>
                                        <p:tgtEl>
                                          <p:spTgt spid="16388">
                                            <p:txEl>
                                              <p:pRg st="4" end="4"/>
                                            </p:txEl>
                                          </p:spTgt>
                                        </p:tgtEl>
                                      </p:cBhvr>
                                    </p:animEffect>
                                  </p:childTnLst>
                                </p:cTn>
                              </p:par>
                              <p:par>
                                <p:cTn id="27" presetID="55" presetClass="entr" presetSubtype="0" fill="hold" nodeType="withEffect">
                                  <p:stCondLst>
                                    <p:cond delay="0"/>
                                  </p:stCondLst>
                                  <p:childTnLst>
                                    <p:set>
                                      <p:cBhvr>
                                        <p:cTn id="28" dur="1" fill="hold">
                                          <p:stCondLst>
                                            <p:cond delay="0"/>
                                          </p:stCondLst>
                                        </p:cTn>
                                        <p:tgtEl>
                                          <p:spTgt spid="16388">
                                            <p:txEl>
                                              <p:pRg st="5" end="5"/>
                                            </p:txEl>
                                          </p:spTgt>
                                        </p:tgtEl>
                                        <p:attrNameLst>
                                          <p:attrName>style.visibility</p:attrName>
                                        </p:attrNameLst>
                                      </p:cBhvr>
                                      <p:to>
                                        <p:strVal val="visible"/>
                                      </p:to>
                                    </p:set>
                                    <p:anim calcmode="lin" valueType="num">
                                      <p:cBhvr>
                                        <p:cTn id="29" dur="1000" fill="hold"/>
                                        <p:tgtEl>
                                          <p:spTgt spid="16388">
                                            <p:txEl>
                                              <p:pRg st="5" end="5"/>
                                            </p:txEl>
                                          </p:spTgt>
                                        </p:tgtEl>
                                        <p:attrNameLst>
                                          <p:attrName>ppt_w</p:attrName>
                                        </p:attrNameLst>
                                      </p:cBhvr>
                                      <p:tavLst>
                                        <p:tav tm="0">
                                          <p:val>
                                            <p:strVal val="#ppt_w*0.70"/>
                                          </p:val>
                                        </p:tav>
                                        <p:tav tm="100000">
                                          <p:val>
                                            <p:strVal val="#ppt_w"/>
                                          </p:val>
                                        </p:tav>
                                      </p:tavLst>
                                    </p:anim>
                                    <p:anim calcmode="lin" valueType="num">
                                      <p:cBhvr>
                                        <p:cTn id="30" dur="1000" fill="hold"/>
                                        <p:tgtEl>
                                          <p:spTgt spid="16388">
                                            <p:txEl>
                                              <p:pRg st="5" end="5"/>
                                            </p:txEl>
                                          </p:spTgt>
                                        </p:tgtEl>
                                        <p:attrNameLst>
                                          <p:attrName>ppt_h</p:attrName>
                                        </p:attrNameLst>
                                      </p:cBhvr>
                                      <p:tavLst>
                                        <p:tav tm="0">
                                          <p:val>
                                            <p:strVal val="#ppt_h"/>
                                          </p:val>
                                        </p:tav>
                                        <p:tav tm="100000">
                                          <p:val>
                                            <p:strVal val="#ppt_h"/>
                                          </p:val>
                                        </p:tav>
                                      </p:tavLst>
                                    </p:anim>
                                    <p:animEffect transition="in" filter="fade">
                                      <p:cBhvr>
                                        <p:cTn id="31" dur="1000"/>
                                        <p:tgtEl>
                                          <p:spTgt spid="16388">
                                            <p:txEl>
                                              <p:pRg st="5" end="5"/>
                                            </p:txEl>
                                          </p:spTgt>
                                        </p:tgtEl>
                                      </p:cBhvr>
                                    </p:animEffect>
                                  </p:childTnLst>
                                </p:cTn>
                              </p:par>
                              <p:par>
                                <p:cTn id="32" presetID="55" presetClass="entr" presetSubtype="0" fill="hold" nodeType="withEffect">
                                  <p:stCondLst>
                                    <p:cond delay="0"/>
                                  </p:stCondLst>
                                  <p:childTnLst>
                                    <p:set>
                                      <p:cBhvr>
                                        <p:cTn id="33" dur="1" fill="hold">
                                          <p:stCondLst>
                                            <p:cond delay="0"/>
                                          </p:stCondLst>
                                        </p:cTn>
                                        <p:tgtEl>
                                          <p:spTgt spid="16388">
                                            <p:txEl>
                                              <p:pRg st="6" end="6"/>
                                            </p:txEl>
                                          </p:spTgt>
                                        </p:tgtEl>
                                        <p:attrNameLst>
                                          <p:attrName>style.visibility</p:attrName>
                                        </p:attrNameLst>
                                      </p:cBhvr>
                                      <p:to>
                                        <p:strVal val="visible"/>
                                      </p:to>
                                    </p:set>
                                    <p:anim calcmode="lin" valueType="num">
                                      <p:cBhvr>
                                        <p:cTn id="34" dur="1000" fill="hold"/>
                                        <p:tgtEl>
                                          <p:spTgt spid="16388">
                                            <p:txEl>
                                              <p:pRg st="6" end="6"/>
                                            </p:txEl>
                                          </p:spTgt>
                                        </p:tgtEl>
                                        <p:attrNameLst>
                                          <p:attrName>ppt_w</p:attrName>
                                        </p:attrNameLst>
                                      </p:cBhvr>
                                      <p:tavLst>
                                        <p:tav tm="0">
                                          <p:val>
                                            <p:strVal val="#ppt_w*0.70"/>
                                          </p:val>
                                        </p:tav>
                                        <p:tav tm="100000">
                                          <p:val>
                                            <p:strVal val="#ppt_w"/>
                                          </p:val>
                                        </p:tav>
                                      </p:tavLst>
                                    </p:anim>
                                    <p:anim calcmode="lin" valueType="num">
                                      <p:cBhvr>
                                        <p:cTn id="35" dur="1000" fill="hold"/>
                                        <p:tgtEl>
                                          <p:spTgt spid="16388">
                                            <p:txEl>
                                              <p:pRg st="6" end="6"/>
                                            </p:txEl>
                                          </p:spTgt>
                                        </p:tgtEl>
                                        <p:attrNameLst>
                                          <p:attrName>ppt_h</p:attrName>
                                        </p:attrNameLst>
                                      </p:cBhvr>
                                      <p:tavLst>
                                        <p:tav tm="0">
                                          <p:val>
                                            <p:strVal val="#ppt_h"/>
                                          </p:val>
                                        </p:tav>
                                        <p:tav tm="100000">
                                          <p:val>
                                            <p:strVal val="#ppt_h"/>
                                          </p:val>
                                        </p:tav>
                                      </p:tavLst>
                                    </p:anim>
                                    <p:animEffect transition="in" filter="fade">
                                      <p:cBhvr>
                                        <p:cTn id="36" dur="1000"/>
                                        <p:tgtEl>
                                          <p:spTgt spid="16388">
                                            <p:txEl>
                                              <p:pRg st="6" end="6"/>
                                            </p:txEl>
                                          </p:spTgt>
                                        </p:tgtEl>
                                      </p:cBhvr>
                                    </p:animEffect>
                                  </p:childTnLst>
                                </p:cTn>
                              </p:par>
                              <p:par>
                                <p:cTn id="37" presetID="55" presetClass="entr" presetSubtype="0" fill="hold" nodeType="withEffect">
                                  <p:stCondLst>
                                    <p:cond delay="0"/>
                                  </p:stCondLst>
                                  <p:childTnLst>
                                    <p:set>
                                      <p:cBhvr>
                                        <p:cTn id="38" dur="1" fill="hold">
                                          <p:stCondLst>
                                            <p:cond delay="0"/>
                                          </p:stCondLst>
                                        </p:cTn>
                                        <p:tgtEl>
                                          <p:spTgt spid="16388">
                                            <p:txEl>
                                              <p:pRg st="7" end="7"/>
                                            </p:txEl>
                                          </p:spTgt>
                                        </p:tgtEl>
                                        <p:attrNameLst>
                                          <p:attrName>style.visibility</p:attrName>
                                        </p:attrNameLst>
                                      </p:cBhvr>
                                      <p:to>
                                        <p:strVal val="visible"/>
                                      </p:to>
                                    </p:set>
                                    <p:anim calcmode="lin" valueType="num">
                                      <p:cBhvr>
                                        <p:cTn id="39" dur="1000" fill="hold"/>
                                        <p:tgtEl>
                                          <p:spTgt spid="16388">
                                            <p:txEl>
                                              <p:pRg st="7" end="7"/>
                                            </p:txEl>
                                          </p:spTgt>
                                        </p:tgtEl>
                                        <p:attrNameLst>
                                          <p:attrName>ppt_w</p:attrName>
                                        </p:attrNameLst>
                                      </p:cBhvr>
                                      <p:tavLst>
                                        <p:tav tm="0">
                                          <p:val>
                                            <p:strVal val="#ppt_w*0.70"/>
                                          </p:val>
                                        </p:tav>
                                        <p:tav tm="100000">
                                          <p:val>
                                            <p:strVal val="#ppt_w"/>
                                          </p:val>
                                        </p:tav>
                                      </p:tavLst>
                                    </p:anim>
                                    <p:anim calcmode="lin" valueType="num">
                                      <p:cBhvr>
                                        <p:cTn id="40" dur="1000" fill="hold"/>
                                        <p:tgtEl>
                                          <p:spTgt spid="16388">
                                            <p:txEl>
                                              <p:pRg st="7" end="7"/>
                                            </p:txEl>
                                          </p:spTgt>
                                        </p:tgtEl>
                                        <p:attrNameLst>
                                          <p:attrName>ppt_h</p:attrName>
                                        </p:attrNameLst>
                                      </p:cBhvr>
                                      <p:tavLst>
                                        <p:tav tm="0">
                                          <p:val>
                                            <p:strVal val="#ppt_h"/>
                                          </p:val>
                                        </p:tav>
                                        <p:tav tm="100000">
                                          <p:val>
                                            <p:strVal val="#ppt_h"/>
                                          </p:val>
                                        </p:tav>
                                      </p:tavLst>
                                    </p:anim>
                                    <p:animEffect transition="in" filter="fade">
                                      <p:cBhvr>
                                        <p:cTn id="41" dur="1000"/>
                                        <p:tgtEl>
                                          <p:spTgt spid="16388">
                                            <p:txEl>
                                              <p:pRg st="7" end="7"/>
                                            </p:txEl>
                                          </p:spTgt>
                                        </p:tgtEl>
                                      </p:cBhvr>
                                    </p:animEffect>
                                  </p:childTnLst>
                                </p:cTn>
                              </p:par>
                              <p:par>
                                <p:cTn id="42" presetID="55" presetClass="entr" presetSubtype="0" fill="hold" nodeType="withEffect">
                                  <p:stCondLst>
                                    <p:cond delay="0"/>
                                  </p:stCondLst>
                                  <p:childTnLst>
                                    <p:set>
                                      <p:cBhvr>
                                        <p:cTn id="43" dur="1" fill="hold">
                                          <p:stCondLst>
                                            <p:cond delay="0"/>
                                          </p:stCondLst>
                                        </p:cTn>
                                        <p:tgtEl>
                                          <p:spTgt spid="16388">
                                            <p:txEl>
                                              <p:pRg st="8" end="8"/>
                                            </p:txEl>
                                          </p:spTgt>
                                        </p:tgtEl>
                                        <p:attrNameLst>
                                          <p:attrName>style.visibility</p:attrName>
                                        </p:attrNameLst>
                                      </p:cBhvr>
                                      <p:to>
                                        <p:strVal val="visible"/>
                                      </p:to>
                                    </p:set>
                                    <p:anim calcmode="lin" valueType="num">
                                      <p:cBhvr>
                                        <p:cTn id="44" dur="1000" fill="hold"/>
                                        <p:tgtEl>
                                          <p:spTgt spid="16388">
                                            <p:txEl>
                                              <p:pRg st="8" end="8"/>
                                            </p:txEl>
                                          </p:spTgt>
                                        </p:tgtEl>
                                        <p:attrNameLst>
                                          <p:attrName>ppt_w</p:attrName>
                                        </p:attrNameLst>
                                      </p:cBhvr>
                                      <p:tavLst>
                                        <p:tav tm="0">
                                          <p:val>
                                            <p:strVal val="#ppt_w*0.70"/>
                                          </p:val>
                                        </p:tav>
                                        <p:tav tm="100000">
                                          <p:val>
                                            <p:strVal val="#ppt_w"/>
                                          </p:val>
                                        </p:tav>
                                      </p:tavLst>
                                    </p:anim>
                                    <p:anim calcmode="lin" valueType="num">
                                      <p:cBhvr>
                                        <p:cTn id="45" dur="1000" fill="hold"/>
                                        <p:tgtEl>
                                          <p:spTgt spid="16388">
                                            <p:txEl>
                                              <p:pRg st="8" end="8"/>
                                            </p:txEl>
                                          </p:spTgt>
                                        </p:tgtEl>
                                        <p:attrNameLst>
                                          <p:attrName>ppt_h</p:attrName>
                                        </p:attrNameLst>
                                      </p:cBhvr>
                                      <p:tavLst>
                                        <p:tav tm="0">
                                          <p:val>
                                            <p:strVal val="#ppt_h"/>
                                          </p:val>
                                        </p:tav>
                                        <p:tav tm="100000">
                                          <p:val>
                                            <p:strVal val="#ppt_h"/>
                                          </p:val>
                                        </p:tav>
                                      </p:tavLst>
                                    </p:anim>
                                    <p:animEffect transition="in" filter="fade">
                                      <p:cBhvr>
                                        <p:cTn id="46" dur="1000"/>
                                        <p:tgtEl>
                                          <p:spTgt spid="16388">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5" presetClass="entr" presetSubtype="0" fill="hold" nodeType="clickEffect">
                                  <p:stCondLst>
                                    <p:cond delay="0"/>
                                  </p:stCondLst>
                                  <p:childTnLst>
                                    <p:set>
                                      <p:cBhvr>
                                        <p:cTn id="50" dur="1" fill="hold">
                                          <p:stCondLst>
                                            <p:cond delay="0"/>
                                          </p:stCondLst>
                                        </p:cTn>
                                        <p:tgtEl>
                                          <p:spTgt spid="16388">
                                            <p:txEl>
                                              <p:pRg st="10" end="10"/>
                                            </p:txEl>
                                          </p:spTgt>
                                        </p:tgtEl>
                                        <p:attrNameLst>
                                          <p:attrName>style.visibility</p:attrName>
                                        </p:attrNameLst>
                                      </p:cBhvr>
                                      <p:to>
                                        <p:strVal val="visible"/>
                                      </p:to>
                                    </p:set>
                                    <p:anim calcmode="lin" valueType="num">
                                      <p:cBhvr>
                                        <p:cTn id="51" dur="1000" fill="hold"/>
                                        <p:tgtEl>
                                          <p:spTgt spid="16388">
                                            <p:txEl>
                                              <p:pRg st="10" end="10"/>
                                            </p:txEl>
                                          </p:spTgt>
                                        </p:tgtEl>
                                        <p:attrNameLst>
                                          <p:attrName>ppt_w</p:attrName>
                                        </p:attrNameLst>
                                      </p:cBhvr>
                                      <p:tavLst>
                                        <p:tav tm="0">
                                          <p:val>
                                            <p:strVal val="#ppt_w*0.70"/>
                                          </p:val>
                                        </p:tav>
                                        <p:tav tm="100000">
                                          <p:val>
                                            <p:strVal val="#ppt_w"/>
                                          </p:val>
                                        </p:tav>
                                      </p:tavLst>
                                    </p:anim>
                                    <p:anim calcmode="lin" valueType="num">
                                      <p:cBhvr>
                                        <p:cTn id="52" dur="1000" fill="hold"/>
                                        <p:tgtEl>
                                          <p:spTgt spid="16388">
                                            <p:txEl>
                                              <p:pRg st="10" end="10"/>
                                            </p:txEl>
                                          </p:spTgt>
                                        </p:tgtEl>
                                        <p:attrNameLst>
                                          <p:attrName>ppt_h</p:attrName>
                                        </p:attrNameLst>
                                      </p:cBhvr>
                                      <p:tavLst>
                                        <p:tav tm="0">
                                          <p:val>
                                            <p:strVal val="#ppt_h"/>
                                          </p:val>
                                        </p:tav>
                                        <p:tav tm="100000">
                                          <p:val>
                                            <p:strVal val="#ppt_h"/>
                                          </p:val>
                                        </p:tav>
                                      </p:tavLst>
                                    </p:anim>
                                    <p:animEffect transition="in" filter="fade">
                                      <p:cBhvr>
                                        <p:cTn id="53" dur="1000"/>
                                        <p:tgtEl>
                                          <p:spTgt spid="16388">
                                            <p:txEl>
                                              <p:pRg st="10" end="10"/>
                                            </p:txEl>
                                          </p:spTgt>
                                        </p:tgtEl>
                                      </p:cBhvr>
                                    </p:animEffect>
                                  </p:childTnLst>
                                </p:cTn>
                              </p:par>
                              <p:par>
                                <p:cTn id="54" presetID="55" presetClass="entr" presetSubtype="0" fill="hold" nodeType="withEffect">
                                  <p:stCondLst>
                                    <p:cond delay="0"/>
                                  </p:stCondLst>
                                  <p:childTnLst>
                                    <p:set>
                                      <p:cBhvr>
                                        <p:cTn id="55" dur="1" fill="hold">
                                          <p:stCondLst>
                                            <p:cond delay="0"/>
                                          </p:stCondLst>
                                        </p:cTn>
                                        <p:tgtEl>
                                          <p:spTgt spid="16388">
                                            <p:txEl>
                                              <p:pRg st="11" end="11"/>
                                            </p:txEl>
                                          </p:spTgt>
                                        </p:tgtEl>
                                        <p:attrNameLst>
                                          <p:attrName>style.visibility</p:attrName>
                                        </p:attrNameLst>
                                      </p:cBhvr>
                                      <p:to>
                                        <p:strVal val="visible"/>
                                      </p:to>
                                    </p:set>
                                    <p:anim calcmode="lin" valueType="num">
                                      <p:cBhvr>
                                        <p:cTn id="56" dur="1000" fill="hold"/>
                                        <p:tgtEl>
                                          <p:spTgt spid="16388">
                                            <p:txEl>
                                              <p:pRg st="11" end="11"/>
                                            </p:txEl>
                                          </p:spTgt>
                                        </p:tgtEl>
                                        <p:attrNameLst>
                                          <p:attrName>ppt_w</p:attrName>
                                        </p:attrNameLst>
                                      </p:cBhvr>
                                      <p:tavLst>
                                        <p:tav tm="0">
                                          <p:val>
                                            <p:strVal val="#ppt_w*0.70"/>
                                          </p:val>
                                        </p:tav>
                                        <p:tav tm="100000">
                                          <p:val>
                                            <p:strVal val="#ppt_w"/>
                                          </p:val>
                                        </p:tav>
                                      </p:tavLst>
                                    </p:anim>
                                    <p:anim calcmode="lin" valueType="num">
                                      <p:cBhvr>
                                        <p:cTn id="57" dur="1000" fill="hold"/>
                                        <p:tgtEl>
                                          <p:spTgt spid="16388">
                                            <p:txEl>
                                              <p:pRg st="11" end="11"/>
                                            </p:txEl>
                                          </p:spTgt>
                                        </p:tgtEl>
                                        <p:attrNameLst>
                                          <p:attrName>ppt_h</p:attrName>
                                        </p:attrNameLst>
                                      </p:cBhvr>
                                      <p:tavLst>
                                        <p:tav tm="0">
                                          <p:val>
                                            <p:strVal val="#ppt_h"/>
                                          </p:val>
                                        </p:tav>
                                        <p:tav tm="100000">
                                          <p:val>
                                            <p:strVal val="#ppt_h"/>
                                          </p:val>
                                        </p:tav>
                                      </p:tavLst>
                                    </p:anim>
                                    <p:animEffect transition="in" filter="fade">
                                      <p:cBhvr>
                                        <p:cTn id="58" dur="1000"/>
                                        <p:tgtEl>
                                          <p:spTgt spid="16388">
                                            <p:txEl>
                                              <p:pRg st="11" end="11"/>
                                            </p:txEl>
                                          </p:spTgt>
                                        </p:tgtEl>
                                      </p:cBhvr>
                                    </p:animEffect>
                                  </p:childTnLst>
                                </p:cTn>
                              </p:par>
                              <p:par>
                                <p:cTn id="59" presetID="55" presetClass="entr" presetSubtype="0" fill="hold" nodeType="withEffect">
                                  <p:stCondLst>
                                    <p:cond delay="0"/>
                                  </p:stCondLst>
                                  <p:childTnLst>
                                    <p:set>
                                      <p:cBhvr>
                                        <p:cTn id="60" dur="1" fill="hold">
                                          <p:stCondLst>
                                            <p:cond delay="0"/>
                                          </p:stCondLst>
                                        </p:cTn>
                                        <p:tgtEl>
                                          <p:spTgt spid="16388">
                                            <p:txEl>
                                              <p:pRg st="12" end="12"/>
                                            </p:txEl>
                                          </p:spTgt>
                                        </p:tgtEl>
                                        <p:attrNameLst>
                                          <p:attrName>style.visibility</p:attrName>
                                        </p:attrNameLst>
                                      </p:cBhvr>
                                      <p:to>
                                        <p:strVal val="visible"/>
                                      </p:to>
                                    </p:set>
                                    <p:anim calcmode="lin" valueType="num">
                                      <p:cBhvr>
                                        <p:cTn id="61" dur="1000" fill="hold"/>
                                        <p:tgtEl>
                                          <p:spTgt spid="16388">
                                            <p:txEl>
                                              <p:pRg st="12" end="12"/>
                                            </p:txEl>
                                          </p:spTgt>
                                        </p:tgtEl>
                                        <p:attrNameLst>
                                          <p:attrName>ppt_w</p:attrName>
                                        </p:attrNameLst>
                                      </p:cBhvr>
                                      <p:tavLst>
                                        <p:tav tm="0">
                                          <p:val>
                                            <p:strVal val="#ppt_w*0.70"/>
                                          </p:val>
                                        </p:tav>
                                        <p:tav tm="100000">
                                          <p:val>
                                            <p:strVal val="#ppt_w"/>
                                          </p:val>
                                        </p:tav>
                                      </p:tavLst>
                                    </p:anim>
                                    <p:anim calcmode="lin" valueType="num">
                                      <p:cBhvr>
                                        <p:cTn id="62" dur="1000" fill="hold"/>
                                        <p:tgtEl>
                                          <p:spTgt spid="16388">
                                            <p:txEl>
                                              <p:pRg st="12" end="12"/>
                                            </p:txEl>
                                          </p:spTgt>
                                        </p:tgtEl>
                                        <p:attrNameLst>
                                          <p:attrName>ppt_h</p:attrName>
                                        </p:attrNameLst>
                                      </p:cBhvr>
                                      <p:tavLst>
                                        <p:tav tm="0">
                                          <p:val>
                                            <p:strVal val="#ppt_h"/>
                                          </p:val>
                                        </p:tav>
                                        <p:tav tm="100000">
                                          <p:val>
                                            <p:strVal val="#ppt_h"/>
                                          </p:val>
                                        </p:tav>
                                      </p:tavLst>
                                    </p:anim>
                                    <p:animEffect transition="in" filter="fade">
                                      <p:cBhvr>
                                        <p:cTn id="63" dur="1000"/>
                                        <p:tgtEl>
                                          <p:spTgt spid="1638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321436" y="286248"/>
            <a:ext cx="9751219" cy="7313976"/>
          </a:xfrm>
          <a:solidFill>
            <a:schemeClr val="bg1">
              <a:alpha val="0"/>
            </a:schemeClr>
          </a:solidFill>
        </p:spPr>
        <p:txBody>
          <a:bodyPr wrap="square">
            <a:spAutoFit/>
          </a:bodyPr>
          <a:lstStyle/>
          <a:p>
            <a:pPr marL="360000" indent="-360000" algn="l">
              <a:lnSpc>
                <a:spcPct val="125000"/>
              </a:lnSpc>
              <a:spcBef>
                <a:spcPts val="900"/>
              </a:spcBef>
              <a:buFont typeface="Arial" pitchFamily="34" charset="0"/>
              <a:buChar char="•"/>
            </a:pPr>
            <a:r>
              <a:rPr lang="fr-FR" sz="2200" dirty="0">
                <a:effectLst/>
              </a:rPr>
              <a:t>Dans la zone (adresse d’implantation) réservée au numéro du premier cluster on trouve:</a:t>
            </a:r>
          </a:p>
          <a:p>
            <a:pPr marL="714375" lvl="0" indent="-349250" algn="l">
              <a:lnSpc>
                <a:spcPct val="125000"/>
              </a:lnSpc>
              <a:spcBef>
                <a:spcPts val="900"/>
              </a:spcBef>
              <a:buFont typeface="Wingdings" pitchFamily="2" charset="2"/>
              <a:buChar char="Ø"/>
            </a:pPr>
            <a:r>
              <a:rPr lang="fr-FR" sz="2200" dirty="0">
                <a:effectLst/>
              </a:rPr>
              <a:t>Le N° du premier cluster du répertoire courant pour le répertoire  ‘.’ ,</a:t>
            </a:r>
          </a:p>
          <a:p>
            <a:pPr marL="714375" lvl="0" indent="-349250" algn="l">
              <a:lnSpc>
                <a:spcPct val="125000"/>
              </a:lnSpc>
              <a:spcBef>
                <a:spcPts val="900"/>
              </a:spcBef>
              <a:buFont typeface="Wingdings" pitchFamily="2" charset="2"/>
              <a:buChar char="Ø"/>
            </a:pPr>
            <a:r>
              <a:rPr lang="fr-FR" sz="2200" dirty="0">
                <a:effectLst/>
              </a:rPr>
              <a:t>Le N° du premier cluster du père pour le répertoire ‘..’ ;   ou </a:t>
            </a:r>
            <a:br>
              <a:rPr lang="fr-FR" sz="2200" dirty="0">
                <a:effectLst/>
              </a:rPr>
            </a:br>
            <a:r>
              <a:rPr lang="fr-FR" sz="2200" dirty="0">
                <a:effectLst/>
              </a:rPr>
              <a:t>Zéro si le répertoire parent  est ‘\’.</a:t>
            </a:r>
          </a:p>
          <a:p>
            <a:pPr marL="714375" lvl="0" indent="-349250" algn="l">
              <a:lnSpc>
                <a:spcPct val="125000"/>
              </a:lnSpc>
              <a:spcBef>
                <a:spcPts val="900"/>
              </a:spcBef>
              <a:buFont typeface="Wingdings" pitchFamily="2" charset="2"/>
              <a:buChar char="Ø"/>
            </a:pPr>
            <a:r>
              <a:rPr lang="fr-FR" sz="2200" dirty="0">
                <a:effectLst/>
              </a:rPr>
              <a:t>La zone réservée à la taille du fichier contient zéro.</a:t>
            </a:r>
          </a:p>
          <a:p>
            <a:pPr marL="360000" indent="-360000" algn="l">
              <a:lnSpc>
                <a:spcPct val="125000"/>
              </a:lnSpc>
              <a:spcBef>
                <a:spcPts val="900"/>
              </a:spcBef>
              <a:buFont typeface="Arial" pitchFamily="34" charset="0"/>
              <a:buChar char="•"/>
            </a:pPr>
            <a:r>
              <a:rPr lang="fr-FR" sz="2200" dirty="0">
                <a:effectLst/>
              </a:rPr>
              <a:t>Ces répertoires(. et ..) permettent de remonter dans l’arborescence.</a:t>
            </a:r>
          </a:p>
          <a:p>
            <a:pPr algn="l">
              <a:lnSpc>
                <a:spcPct val="125000"/>
              </a:lnSpc>
              <a:spcBef>
                <a:spcPts val="900"/>
              </a:spcBef>
            </a:pPr>
            <a:endParaRPr lang="fr-FR" sz="2200" dirty="0">
              <a:effectLst/>
            </a:endParaRPr>
          </a:p>
          <a:p>
            <a:pPr algn="l">
              <a:lnSpc>
                <a:spcPct val="125000"/>
              </a:lnSpc>
              <a:spcBef>
                <a:spcPts val="900"/>
              </a:spcBef>
            </a:pPr>
            <a:r>
              <a:rPr lang="fr-FR" sz="2200" b="1" dirty="0">
                <a:solidFill>
                  <a:srgbClr val="000070"/>
                </a:solidFill>
                <a:effectLst/>
              </a:rPr>
              <a:t>Exemple : Entrées d’un répertoire vide</a:t>
            </a:r>
            <a:r>
              <a:rPr lang="fr-FR" sz="2200" dirty="0">
                <a:effectLst/>
              </a:rPr>
              <a:t>.</a:t>
            </a:r>
          </a:p>
          <a:p>
            <a:pPr marL="285750" indent="-285750" algn="l">
              <a:lnSpc>
                <a:spcPct val="125000"/>
              </a:lnSpc>
              <a:spcBef>
                <a:spcPts val="900"/>
              </a:spcBef>
              <a:buFont typeface="Wingdings" panose="05000000000000000000" pitchFamily="2" charset="2"/>
              <a:buChar char="v"/>
            </a:pPr>
            <a:r>
              <a:rPr lang="fr-FR" sz="1800" dirty="0">
                <a:solidFill>
                  <a:srgbClr val="0000FF"/>
                </a:solidFill>
                <a:effectLst/>
              </a:rPr>
              <a:t>2E20202020202020202020</a:t>
            </a:r>
            <a:r>
              <a:rPr lang="fr-FR" sz="1800" dirty="0">
                <a:effectLst/>
              </a:rPr>
              <a:t> </a:t>
            </a:r>
            <a:r>
              <a:rPr lang="fr-FR" sz="1800" dirty="0">
                <a:solidFill>
                  <a:srgbClr val="336600"/>
                </a:solidFill>
                <a:effectLst/>
              </a:rPr>
              <a:t>10</a:t>
            </a:r>
            <a:r>
              <a:rPr lang="fr-FR" sz="1800" dirty="0">
                <a:effectLst/>
              </a:rPr>
              <a:t> 00 </a:t>
            </a:r>
            <a:r>
              <a:rPr lang="fr-FR" sz="1800" dirty="0">
                <a:solidFill>
                  <a:srgbClr val="FF9933"/>
                </a:solidFill>
                <a:effectLst/>
              </a:rPr>
              <a:t>44</a:t>
            </a:r>
            <a:r>
              <a:rPr lang="fr-FR" sz="1800" dirty="0">
                <a:effectLst/>
              </a:rPr>
              <a:t> </a:t>
            </a:r>
            <a:r>
              <a:rPr lang="fr-FR" sz="1800" dirty="0">
                <a:solidFill>
                  <a:srgbClr val="FFC000"/>
                </a:solidFill>
                <a:effectLst/>
              </a:rPr>
              <a:t>CF70</a:t>
            </a:r>
            <a:r>
              <a:rPr lang="fr-FR" sz="1800" dirty="0">
                <a:effectLst/>
              </a:rPr>
              <a:t> </a:t>
            </a:r>
            <a:r>
              <a:rPr lang="fr-FR" sz="1800" dirty="0">
                <a:solidFill>
                  <a:srgbClr val="800000"/>
                </a:solidFill>
                <a:effectLst/>
              </a:rPr>
              <a:t>AF4C</a:t>
            </a:r>
            <a:r>
              <a:rPr lang="fr-FR" sz="1800" dirty="0">
                <a:effectLst/>
              </a:rPr>
              <a:t> </a:t>
            </a:r>
            <a:r>
              <a:rPr lang="fr-FR" sz="1800" dirty="0" err="1">
                <a:solidFill>
                  <a:srgbClr val="800000"/>
                </a:solidFill>
                <a:effectLst/>
              </a:rPr>
              <a:t>AF4C</a:t>
            </a:r>
            <a:r>
              <a:rPr lang="fr-FR" sz="1800" dirty="0">
                <a:effectLst/>
              </a:rPr>
              <a:t> </a:t>
            </a:r>
            <a:r>
              <a:rPr lang="fr-FR" sz="1800" dirty="0">
                <a:solidFill>
                  <a:srgbClr val="000070"/>
                </a:solidFill>
                <a:effectLst/>
              </a:rPr>
              <a:t>1800</a:t>
            </a:r>
            <a:r>
              <a:rPr lang="fr-FR" sz="1800" dirty="0">
                <a:solidFill>
                  <a:srgbClr val="0000FF"/>
                </a:solidFill>
                <a:effectLst/>
              </a:rPr>
              <a:t> </a:t>
            </a:r>
            <a:r>
              <a:rPr lang="fr-FR" sz="1800" dirty="0">
                <a:solidFill>
                  <a:srgbClr val="FFC000"/>
                </a:solidFill>
                <a:effectLst/>
              </a:rPr>
              <a:t>D070</a:t>
            </a:r>
            <a:r>
              <a:rPr lang="fr-FR" sz="1800" dirty="0">
                <a:effectLst/>
              </a:rPr>
              <a:t> </a:t>
            </a:r>
            <a:r>
              <a:rPr lang="fr-FR" sz="1800" dirty="0">
                <a:solidFill>
                  <a:srgbClr val="800000"/>
                </a:solidFill>
                <a:effectLst/>
              </a:rPr>
              <a:t>AF4C</a:t>
            </a:r>
            <a:r>
              <a:rPr lang="fr-FR" sz="1800" dirty="0">
                <a:effectLst/>
              </a:rPr>
              <a:t> </a:t>
            </a:r>
            <a:r>
              <a:rPr lang="fr-FR" sz="1800" dirty="0">
                <a:solidFill>
                  <a:srgbClr val="000070"/>
                </a:solidFill>
                <a:effectLst/>
              </a:rPr>
              <a:t>7E16</a:t>
            </a:r>
            <a:r>
              <a:rPr lang="fr-FR" sz="1800" dirty="0">
                <a:solidFill>
                  <a:srgbClr val="0000FF"/>
                </a:solidFill>
                <a:effectLst/>
              </a:rPr>
              <a:t> </a:t>
            </a:r>
            <a:r>
              <a:rPr lang="fr-FR" sz="1800" dirty="0">
                <a:solidFill>
                  <a:srgbClr val="FF0000"/>
                </a:solidFill>
                <a:effectLst/>
              </a:rPr>
              <a:t>00000000</a:t>
            </a:r>
            <a:r>
              <a:rPr lang="fr-FR" sz="1800" dirty="0">
                <a:effectLst/>
              </a:rPr>
              <a:t> </a:t>
            </a:r>
            <a:r>
              <a:rPr lang="fr-FR" sz="2400" dirty="0">
                <a:solidFill>
                  <a:srgbClr val="0000FF"/>
                </a:solidFill>
                <a:effectLst/>
              </a:rPr>
              <a:t>.</a:t>
            </a:r>
          </a:p>
          <a:p>
            <a:pPr algn="l">
              <a:lnSpc>
                <a:spcPct val="125000"/>
              </a:lnSpc>
              <a:spcBef>
                <a:spcPts val="900"/>
              </a:spcBef>
            </a:pPr>
            <a:r>
              <a:rPr lang="fr-FR" sz="2200" dirty="0">
                <a:solidFill>
                  <a:srgbClr val="0000FF"/>
                </a:solidFill>
                <a:effectLst/>
              </a:rPr>
              <a:t>   Rep .  </a:t>
            </a:r>
            <a:r>
              <a:rPr lang="fr-FR" sz="2200" dirty="0">
                <a:effectLst/>
              </a:rPr>
              <a:t>; </a:t>
            </a:r>
            <a:r>
              <a:rPr lang="fr-FR" sz="2200" dirty="0">
                <a:solidFill>
                  <a:srgbClr val="000070"/>
                </a:solidFill>
                <a:effectLst/>
              </a:rPr>
              <a:t>Cluster : 1800 7E16 </a:t>
            </a:r>
            <a:r>
              <a:rPr lang="fr-FR" sz="2200" dirty="0">
                <a:solidFill>
                  <a:srgbClr val="000070"/>
                </a:solidFill>
                <a:effectLst/>
                <a:sym typeface="Wingdings" panose="05000000000000000000" pitchFamily="2" charset="2"/>
              </a:rPr>
              <a:t> 0018167E </a:t>
            </a:r>
            <a:r>
              <a:rPr lang="fr-FR" sz="2200" dirty="0">
                <a:effectLst/>
                <a:sym typeface="Wingdings" panose="05000000000000000000" pitchFamily="2" charset="2"/>
              </a:rPr>
              <a:t>;   </a:t>
            </a:r>
            <a:r>
              <a:rPr lang="fr-FR" sz="2200" dirty="0">
                <a:solidFill>
                  <a:srgbClr val="FF0000"/>
                </a:solidFill>
                <a:effectLst/>
                <a:sym typeface="Wingdings" panose="05000000000000000000" pitchFamily="2" charset="2"/>
              </a:rPr>
              <a:t>Taille = 0.</a:t>
            </a:r>
            <a:endParaRPr lang="fr-FR" sz="2200" dirty="0">
              <a:solidFill>
                <a:srgbClr val="FF0000"/>
              </a:solidFill>
              <a:effectLst/>
            </a:endParaRPr>
          </a:p>
          <a:p>
            <a:pPr marL="285750" indent="-285750" algn="l">
              <a:lnSpc>
                <a:spcPct val="125000"/>
              </a:lnSpc>
              <a:spcBef>
                <a:spcPts val="900"/>
              </a:spcBef>
              <a:buFont typeface="Wingdings" panose="05000000000000000000" pitchFamily="2" charset="2"/>
              <a:buChar char="v"/>
            </a:pPr>
            <a:r>
              <a:rPr lang="fr-FR" sz="1800" dirty="0">
                <a:solidFill>
                  <a:srgbClr val="0000FF"/>
                </a:solidFill>
                <a:effectLst/>
              </a:rPr>
              <a:t>2E2E202020202020202020</a:t>
            </a:r>
            <a:r>
              <a:rPr lang="fr-FR" sz="1800" dirty="0">
                <a:effectLst/>
              </a:rPr>
              <a:t> </a:t>
            </a:r>
            <a:r>
              <a:rPr lang="fr-FR" sz="1800" dirty="0">
                <a:solidFill>
                  <a:srgbClr val="336600"/>
                </a:solidFill>
                <a:effectLst/>
              </a:rPr>
              <a:t>10</a:t>
            </a:r>
            <a:r>
              <a:rPr lang="fr-FR" sz="1800" dirty="0">
                <a:effectLst/>
              </a:rPr>
              <a:t> 00 </a:t>
            </a:r>
            <a:r>
              <a:rPr lang="fr-FR" sz="1800" dirty="0">
                <a:solidFill>
                  <a:srgbClr val="FF9933"/>
                </a:solidFill>
                <a:effectLst/>
              </a:rPr>
              <a:t>44</a:t>
            </a:r>
            <a:r>
              <a:rPr lang="fr-FR" sz="1800" dirty="0">
                <a:effectLst/>
              </a:rPr>
              <a:t> </a:t>
            </a:r>
            <a:r>
              <a:rPr lang="fr-FR" sz="1800" dirty="0">
                <a:solidFill>
                  <a:srgbClr val="F8E556"/>
                </a:solidFill>
                <a:effectLst/>
              </a:rPr>
              <a:t>CF70</a:t>
            </a:r>
            <a:r>
              <a:rPr lang="fr-FR" sz="1800" dirty="0">
                <a:effectLst/>
              </a:rPr>
              <a:t> </a:t>
            </a:r>
            <a:r>
              <a:rPr lang="fr-FR" sz="1800" dirty="0">
                <a:solidFill>
                  <a:srgbClr val="C00000"/>
                </a:solidFill>
                <a:effectLst/>
              </a:rPr>
              <a:t>AF4C </a:t>
            </a:r>
            <a:r>
              <a:rPr lang="fr-FR" sz="1800" dirty="0" err="1">
                <a:solidFill>
                  <a:srgbClr val="C00000"/>
                </a:solidFill>
                <a:effectLst/>
              </a:rPr>
              <a:t>AF4C</a:t>
            </a:r>
            <a:r>
              <a:rPr lang="fr-FR" sz="1800" dirty="0">
                <a:solidFill>
                  <a:srgbClr val="C00000"/>
                </a:solidFill>
                <a:effectLst/>
              </a:rPr>
              <a:t> </a:t>
            </a:r>
            <a:r>
              <a:rPr lang="fr-FR" sz="1800" dirty="0">
                <a:solidFill>
                  <a:srgbClr val="000070"/>
                </a:solidFill>
                <a:effectLst/>
              </a:rPr>
              <a:t>1800</a:t>
            </a:r>
            <a:r>
              <a:rPr lang="fr-FR" sz="1800" dirty="0">
                <a:solidFill>
                  <a:srgbClr val="0000FF"/>
                </a:solidFill>
                <a:effectLst/>
              </a:rPr>
              <a:t> </a:t>
            </a:r>
            <a:r>
              <a:rPr lang="fr-FR" sz="1800" dirty="0">
                <a:solidFill>
                  <a:srgbClr val="F8E556"/>
                </a:solidFill>
                <a:effectLst/>
              </a:rPr>
              <a:t>D070</a:t>
            </a:r>
            <a:r>
              <a:rPr lang="fr-FR" sz="1800" dirty="0">
                <a:effectLst/>
              </a:rPr>
              <a:t> </a:t>
            </a:r>
            <a:r>
              <a:rPr lang="fr-FR" sz="1800" dirty="0">
                <a:solidFill>
                  <a:srgbClr val="C00000"/>
                </a:solidFill>
                <a:effectLst/>
              </a:rPr>
              <a:t>AF4C</a:t>
            </a:r>
            <a:r>
              <a:rPr lang="fr-FR" sz="1800" dirty="0">
                <a:effectLst/>
              </a:rPr>
              <a:t> </a:t>
            </a:r>
            <a:r>
              <a:rPr lang="fr-FR" sz="1800" dirty="0">
                <a:solidFill>
                  <a:srgbClr val="000070"/>
                </a:solidFill>
                <a:effectLst/>
              </a:rPr>
              <a:t>8615</a:t>
            </a:r>
            <a:r>
              <a:rPr lang="fr-FR" sz="1800" dirty="0">
                <a:solidFill>
                  <a:srgbClr val="0000FF"/>
                </a:solidFill>
                <a:effectLst/>
              </a:rPr>
              <a:t> </a:t>
            </a:r>
            <a:r>
              <a:rPr lang="fr-FR" sz="1800" dirty="0">
                <a:solidFill>
                  <a:srgbClr val="FF0000"/>
                </a:solidFill>
                <a:effectLst/>
              </a:rPr>
              <a:t>00000000</a:t>
            </a:r>
            <a:r>
              <a:rPr lang="fr-FR" sz="2000" dirty="0">
                <a:effectLst/>
              </a:rPr>
              <a:t> </a:t>
            </a:r>
            <a:r>
              <a:rPr lang="fr-FR" sz="2400" dirty="0">
                <a:solidFill>
                  <a:srgbClr val="0000FF"/>
                </a:solidFill>
                <a:effectLst/>
              </a:rPr>
              <a:t>..</a:t>
            </a:r>
          </a:p>
          <a:p>
            <a:pPr algn="l">
              <a:lnSpc>
                <a:spcPct val="125000"/>
              </a:lnSpc>
              <a:spcBef>
                <a:spcPts val="900"/>
              </a:spcBef>
            </a:pPr>
            <a:r>
              <a:rPr lang="fr-FR" sz="2200" dirty="0">
                <a:solidFill>
                  <a:srgbClr val="0000FF"/>
                </a:solidFill>
                <a:effectLst/>
              </a:rPr>
              <a:t>    Rep . .  </a:t>
            </a:r>
            <a:r>
              <a:rPr lang="fr-FR" sz="2200" dirty="0">
                <a:effectLst/>
              </a:rPr>
              <a:t>; </a:t>
            </a:r>
            <a:r>
              <a:rPr lang="fr-FR" sz="2200" dirty="0">
                <a:solidFill>
                  <a:srgbClr val="000070"/>
                </a:solidFill>
                <a:effectLst/>
              </a:rPr>
              <a:t>Cluster : 1800 8615 </a:t>
            </a:r>
            <a:r>
              <a:rPr lang="fr-FR" sz="2200" dirty="0">
                <a:solidFill>
                  <a:srgbClr val="000070"/>
                </a:solidFill>
                <a:effectLst/>
                <a:sym typeface="Wingdings" panose="05000000000000000000" pitchFamily="2" charset="2"/>
              </a:rPr>
              <a:t> 00181586 </a:t>
            </a:r>
            <a:r>
              <a:rPr lang="fr-FR" sz="2200" dirty="0">
                <a:effectLst/>
                <a:sym typeface="Wingdings" panose="05000000000000000000" pitchFamily="2" charset="2"/>
              </a:rPr>
              <a:t>;   </a:t>
            </a:r>
            <a:r>
              <a:rPr lang="fr-FR" sz="2200" dirty="0">
                <a:solidFill>
                  <a:srgbClr val="FF0000"/>
                </a:solidFill>
                <a:effectLst/>
                <a:sym typeface="Wingdings" panose="05000000000000000000" pitchFamily="2" charset="2"/>
              </a:rPr>
              <a:t>Taille = 0.</a:t>
            </a:r>
            <a:endParaRPr lang="fr-FR" sz="2200" dirty="0">
              <a:solidFill>
                <a:srgbClr val="FF0000"/>
              </a:solidFill>
              <a:effectLst/>
            </a:endParaRPr>
          </a:p>
          <a:p>
            <a:pPr marL="360000" indent="-360000" algn="l">
              <a:lnSpc>
                <a:spcPct val="125000"/>
              </a:lnSpc>
              <a:spcBef>
                <a:spcPts val="900"/>
              </a:spcBef>
              <a:buFont typeface="Arial" pitchFamily="34" charset="0"/>
              <a:buChar char="•"/>
            </a:pPr>
            <a:endParaRPr lang="fr-FR" sz="2200" dirty="0">
              <a:effectLst/>
            </a:endParaRPr>
          </a:p>
        </p:txBody>
      </p:sp>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13</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0"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2"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9571" name="Rectangle 3"/>
          <p:cNvSpPr>
            <a:spLocks noChangeArrowheads="1"/>
          </p:cNvSpPr>
          <p:nvPr/>
        </p:nvSpPr>
        <p:spPr bwMode="auto">
          <a:xfrm>
            <a:off x="0" y="0"/>
            <a:ext cx="10287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54812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p:cTn id="7" dur="1000" fill="hold"/>
                                        <p:tgtEl>
                                          <p:spTgt spid="1638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38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388">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 calcmode="lin" valueType="num">
                                      <p:cBhvr>
                                        <p:cTn id="12" dur="1000" fill="hold"/>
                                        <p:tgtEl>
                                          <p:spTgt spid="16388">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16388">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16388">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16388">
                                            <p:txEl>
                                              <p:pRg st="2" end="2"/>
                                            </p:txEl>
                                          </p:spTgt>
                                        </p:tgtEl>
                                        <p:attrNameLst>
                                          <p:attrName>style.visibility</p:attrName>
                                        </p:attrNameLst>
                                      </p:cBhvr>
                                      <p:to>
                                        <p:strVal val="visible"/>
                                      </p:to>
                                    </p:set>
                                    <p:anim calcmode="lin" valueType="num">
                                      <p:cBhvr>
                                        <p:cTn id="17" dur="1000" fill="hold"/>
                                        <p:tgtEl>
                                          <p:spTgt spid="16388">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16388">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16388">
                                            <p:txEl>
                                              <p:pRg st="2" end="2"/>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16388">
                                            <p:txEl>
                                              <p:pRg st="3" end="3"/>
                                            </p:txEl>
                                          </p:spTgt>
                                        </p:tgtEl>
                                        <p:attrNameLst>
                                          <p:attrName>style.visibility</p:attrName>
                                        </p:attrNameLst>
                                      </p:cBhvr>
                                      <p:to>
                                        <p:strVal val="visible"/>
                                      </p:to>
                                    </p:set>
                                    <p:anim calcmode="lin" valueType="num">
                                      <p:cBhvr>
                                        <p:cTn id="22" dur="1000" fill="hold"/>
                                        <p:tgtEl>
                                          <p:spTgt spid="16388">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16388">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16388">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nodeType="clickEffect">
                                  <p:stCondLst>
                                    <p:cond delay="0"/>
                                  </p:stCondLst>
                                  <p:childTnLst>
                                    <p:set>
                                      <p:cBhvr>
                                        <p:cTn id="28" dur="1" fill="hold">
                                          <p:stCondLst>
                                            <p:cond delay="0"/>
                                          </p:stCondLst>
                                        </p:cTn>
                                        <p:tgtEl>
                                          <p:spTgt spid="16388">
                                            <p:txEl>
                                              <p:pRg st="4" end="4"/>
                                            </p:txEl>
                                          </p:spTgt>
                                        </p:tgtEl>
                                        <p:attrNameLst>
                                          <p:attrName>style.visibility</p:attrName>
                                        </p:attrNameLst>
                                      </p:cBhvr>
                                      <p:to>
                                        <p:strVal val="visible"/>
                                      </p:to>
                                    </p:set>
                                    <p:anim calcmode="lin" valueType="num">
                                      <p:cBhvr>
                                        <p:cTn id="29" dur="1000" fill="hold"/>
                                        <p:tgtEl>
                                          <p:spTgt spid="16388">
                                            <p:txEl>
                                              <p:pRg st="4" end="4"/>
                                            </p:txEl>
                                          </p:spTgt>
                                        </p:tgtEl>
                                        <p:attrNameLst>
                                          <p:attrName>ppt_w</p:attrName>
                                        </p:attrNameLst>
                                      </p:cBhvr>
                                      <p:tavLst>
                                        <p:tav tm="0">
                                          <p:val>
                                            <p:strVal val="#ppt_w*0.70"/>
                                          </p:val>
                                        </p:tav>
                                        <p:tav tm="100000">
                                          <p:val>
                                            <p:strVal val="#ppt_w"/>
                                          </p:val>
                                        </p:tav>
                                      </p:tavLst>
                                    </p:anim>
                                    <p:anim calcmode="lin" valueType="num">
                                      <p:cBhvr>
                                        <p:cTn id="30" dur="1000" fill="hold"/>
                                        <p:tgtEl>
                                          <p:spTgt spid="16388">
                                            <p:txEl>
                                              <p:pRg st="4" end="4"/>
                                            </p:txEl>
                                          </p:spTgt>
                                        </p:tgtEl>
                                        <p:attrNameLst>
                                          <p:attrName>ppt_h</p:attrName>
                                        </p:attrNameLst>
                                      </p:cBhvr>
                                      <p:tavLst>
                                        <p:tav tm="0">
                                          <p:val>
                                            <p:strVal val="#ppt_h"/>
                                          </p:val>
                                        </p:tav>
                                        <p:tav tm="100000">
                                          <p:val>
                                            <p:strVal val="#ppt_h"/>
                                          </p:val>
                                        </p:tav>
                                      </p:tavLst>
                                    </p:anim>
                                    <p:animEffect transition="in" filter="fade">
                                      <p:cBhvr>
                                        <p:cTn id="31" dur="1000"/>
                                        <p:tgtEl>
                                          <p:spTgt spid="1638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nodeType="clickEffect">
                                  <p:stCondLst>
                                    <p:cond delay="0"/>
                                  </p:stCondLst>
                                  <p:childTnLst>
                                    <p:set>
                                      <p:cBhvr>
                                        <p:cTn id="35" dur="1" fill="hold">
                                          <p:stCondLst>
                                            <p:cond delay="0"/>
                                          </p:stCondLst>
                                        </p:cTn>
                                        <p:tgtEl>
                                          <p:spTgt spid="16388">
                                            <p:txEl>
                                              <p:pRg st="6" end="6"/>
                                            </p:txEl>
                                          </p:spTgt>
                                        </p:tgtEl>
                                        <p:attrNameLst>
                                          <p:attrName>style.visibility</p:attrName>
                                        </p:attrNameLst>
                                      </p:cBhvr>
                                      <p:to>
                                        <p:strVal val="visible"/>
                                      </p:to>
                                    </p:set>
                                    <p:anim calcmode="lin" valueType="num">
                                      <p:cBhvr>
                                        <p:cTn id="36" dur="1000" fill="hold"/>
                                        <p:tgtEl>
                                          <p:spTgt spid="16388">
                                            <p:txEl>
                                              <p:pRg st="6" end="6"/>
                                            </p:txEl>
                                          </p:spTgt>
                                        </p:tgtEl>
                                        <p:attrNameLst>
                                          <p:attrName>ppt_w</p:attrName>
                                        </p:attrNameLst>
                                      </p:cBhvr>
                                      <p:tavLst>
                                        <p:tav tm="0">
                                          <p:val>
                                            <p:strVal val="#ppt_w*0.70"/>
                                          </p:val>
                                        </p:tav>
                                        <p:tav tm="100000">
                                          <p:val>
                                            <p:strVal val="#ppt_w"/>
                                          </p:val>
                                        </p:tav>
                                      </p:tavLst>
                                    </p:anim>
                                    <p:anim calcmode="lin" valueType="num">
                                      <p:cBhvr>
                                        <p:cTn id="37" dur="1000" fill="hold"/>
                                        <p:tgtEl>
                                          <p:spTgt spid="16388">
                                            <p:txEl>
                                              <p:pRg st="6" end="6"/>
                                            </p:txEl>
                                          </p:spTgt>
                                        </p:tgtEl>
                                        <p:attrNameLst>
                                          <p:attrName>ppt_h</p:attrName>
                                        </p:attrNameLst>
                                      </p:cBhvr>
                                      <p:tavLst>
                                        <p:tav tm="0">
                                          <p:val>
                                            <p:strVal val="#ppt_h"/>
                                          </p:val>
                                        </p:tav>
                                        <p:tav tm="100000">
                                          <p:val>
                                            <p:strVal val="#ppt_h"/>
                                          </p:val>
                                        </p:tav>
                                      </p:tavLst>
                                    </p:anim>
                                    <p:animEffect transition="in" filter="fade">
                                      <p:cBhvr>
                                        <p:cTn id="38" dur="1000"/>
                                        <p:tgtEl>
                                          <p:spTgt spid="16388">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nodeType="clickEffect">
                                  <p:stCondLst>
                                    <p:cond delay="0"/>
                                  </p:stCondLst>
                                  <p:childTnLst>
                                    <p:set>
                                      <p:cBhvr>
                                        <p:cTn id="42" dur="1" fill="hold">
                                          <p:stCondLst>
                                            <p:cond delay="0"/>
                                          </p:stCondLst>
                                        </p:cTn>
                                        <p:tgtEl>
                                          <p:spTgt spid="16388">
                                            <p:txEl>
                                              <p:pRg st="7" end="7"/>
                                            </p:txEl>
                                          </p:spTgt>
                                        </p:tgtEl>
                                        <p:attrNameLst>
                                          <p:attrName>style.visibility</p:attrName>
                                        </p:attrNameLst>
                                      </p:cBhvr>
                                      <p:to>
                                        <p:strVal val="visible"/>
                                      </p:to>
                                    </p:set>
                                    <p:anim calcmode="lin" valueType="num">
                                      <p:cBhvr>
                                        <p:cTn id="43" dur="1000" fill="hold"/>
                                        <p:tgtEl>
                                          <p:spTgt spid="16388">
                                            <p:txEl>
                                              <p:pRg st="7" end="7"/>
                                            </p:txEl>
                                          </p:spTgt>
                                        </p:tgtEl>
                                        <p:attrNameLst>
                                          <p:attrName>ppt_w</p:attrName>
                                        </p:attrNameLst>
                                      </p:cBhvr>
                                      <p:tavLst>
                                        <p:tav tm="0">
                                          <p:val>
                                            <p:strVal val="#ppt_w*0.70"/>
                                          </p:val>
                                        </p:tav>
                                        <p:tav tm="100000">
                                          <p:val>
                                            <p:strVal val="#ppt_w"/>
                                          </p:val>
                                        </p:tav>
                                      </p:tavLst>
                                    </p:anim>
                                    <p:anim calcmode="lin" valueType="num">
                                      <p:cBhvr>
                                        <p:cTn id="44" dur="1000" fill="hold"/>
                                        <p:tgtEl>
                                          <p:spTgt spid="16388">
                                            <p:txEl>
                                              <p:pRg st="7" end="7"/>
                                            </p:txEl>
                                          </p:spTgt>
                                        </p:tgtEl>
                                        <p:attrNameLst>
                                          <p:attrName>ppt_h</p:attrName>
                                        </p:attrNameLst>
                                      </p:cBhvr>
                                      <p:tavLst>
                                        <p:tav tm="0">
                                          <p:val>
                                            <p:strVal val="#ppt_h"/>
                                          </p:val>
                                        </p:tav>
                                        <p:tav tm="100000">
                                          <p:val>
                                            <p:strVal val="#ppt_h"/>
                                          </p:val>
                                        </p:tav>
                                      </p:tavLst>
                                    </p:anim>
                                    <p:animEffect transition="in" filter="fade">
                                      <p:cBhvr>
                                        <p:cTn id="45" dur="1000"/>
                                        <p:tgtEl>
                                          <p:spTgt spid="16388">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5" presetClass="entr" presetSubtype="0" fill="hold" nodeType="clickEffect">
                                  <p:stCondLst>
                                    <p:cond delay="0"/>
                                  </p:stCondLst>
                                  <p:childTnLst>
                                    <p:set>
                                      <p:cBhvr>
                                        <p:cTn id="49" dur="1" fill="hold">
                                          <p:stCondLst>
                                            <p:cond delay="0"/>
                                          </p:stCondLst>
                                        </p:cTn>
                                        <p:tgtEl>
                                          <p:spTgt spid="16388">
                                            <p:txEl>
                                              <p:pRg st="8" end="8"/>
                                            </p:txEl>
                                          </p:spTgt>
                                        </p:tgtEl>
                                        <p:attrNameLst>
                                          <p:attrName>style.visibility</p:attrName>
                                        </p:attrNameLst>
                                      </p:cBhvr>
                                      <p:to>
                                        <p:strVal val="visible"/>
                                      </p:to>
                                    </p:set>
                                    <p:anim calcmode="lin" valueType="num">
                                      <p:cBhvr>
                                        <p:cTn id="50" dur="1000" fill="hold"/>
                                        <p:tgtEl>
                                          <p:spTgt spid="16388">
                                            <p:txEl>
                                              <p:pRg st="8" end="8"/>
                                            </p:txEl>
                                          </p:spTgt>
                                        </p:tgtEl>
                                        <p:attrNameLst>
                                          <p:attrName>ppt_w</p:attrName>
                                        </p:attrNameLst>
                                      </p:cBhvr>
                                      <p:tavLst>
                                        <p:tav tm="0">
                                          <p:val>
                                            <p:strVal val="#ppt_w*0.70"/>
                                          </p:val>
                                        </p:tav>
                                        <p:tav tm="100000">
                                          <p:val>
                                            <p:strVal val="#ppt_w"/>
                                          </p:val>
                                        </p:tav>
                                      </p:tavLst>
                                    </p:anim>
                                    <p:anim calcmode="lin" valueType="num">
                                      <p:cBhvr>
                                        <p:cTn id="51" dur="1000" fill="hold"/>
                                        <p:tgtEl>
                                          <p:spTgt spid="16388">
                                            <p:txEl>
                                              <p:pRg st="8" end="8"/>
                                            </p:txEl>
                                          </p:spTgt>
                                        </p:tgtEl>
                                        <p:attrNameLst>
                                          <p:attrName>ppt_h</p:attrName>
                                        </p:attrNameLst>
                                      </p:cBhvr>
                                      <p:tavLst>
                                        <p:tav tm="0">
                                          <p:val>
                                            <p:strVal val="#ppt_h"/>
                                          </p:val>
                                        </p:tav>
                                        <p:tav tm="100000">
                                          <p:val>
                                            <p:strVal val="#ppt_h"/>
                                          </p:val>
                                        </p:tav>
                                      </p:tavLst>
                                    </p:anim>
                                    <p:animEffect transition="in" filter="fade">
                                      <p:cBhvr>
                                        <p:cTn id="52" dur="1000"/>
                                        <p:tgtEl>
                                          <p:spTgt spid="1638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5" presetClass="entr" presetSubtype="0" fill="hold" nodeType="clickEffect">
                                  <p:stCondLst>
                                    <p:cond delay="0"/>
                                  </p:stCondLst>
                                  <p:childTnLst>
                                    <p:set>
                                      <p:cBhvr>
                                        <p:cTn id="56" dur="1" fill="hold">
                                          <p:stCondLst>
                                            <p:cond delay="0"/>
                                          </p:stCondLst>
                                        </p:cTn>
                                        <p:tgtEl>
                                          <p:spTgt spid="16388">
                                            <p:txEl>
                                              <p:pRg st="9" end="9"/>
                                            </p:txEl>
                                          </p:spTgt>
                                        </p:tgtEl>
                                        <p:attrNameLst>
                                          <p:attrName>style.visibility</p:attrName>
                                        </p:attrNameLst>
                                      </p:cBhvr>
                                      <p:to>
                                        <p:strVal val="visible"/>
                                      </p:to>
                                    </p:set>
                                    <p:anim calcmode="lin" valueType="num">
                                      <p:cBhvr>
                                        <p:cTn id="57" dur="1000" fill="hold"/>
                                        <p:tgtEl>
                                          <p:spTgt spid="16388">
                                            <p:txEl>
                                              <p:pRg st="9" end="9"/>
                                            </p:txEl>
                                          </p:spTgt>
                                        </p:tgtEl>
                                        <p:attrNameLst>
                                          <p:attrName>ppt_w</p:attrName>
                                        </p:attrNameLst>
                                      </p:cBhvr>
                                      <p:tavLst>
                                        <p:tav tm="0">
                                          <p:val>
                                            <p:strVal val="#ppt_w*0.70"/>
                                          </p:val>
                                        </p:tav>
                                        <p:tav tm="100000">
                                          <p:val>
                                            <p:strVal val="#ppt_w"/>
                                          </p:val>
                                        </p:tav>
                                      </p:tavLst>
                                    </p:anim>
                                    <p:anim calcmode="lin" valueType="num">
                                      <p:cBhvr>
                                        <p:cTn id="58" dur="1000" fill="hold"/>
                                        <p:tgtEl>
                                          <p:spTgt spid="16388">
                                            <p:txEl>
                                              <p:pRg st="9" end="9"/>
                                            </p:txEl>
                                          </p:spTgt>
                                        </p:tgtEl>
                                        <p:attrNameLst>
                                          <p:attrName>ppt_h</p:attrName>
                                        </p:attrNameLst>
                                      </p:cBhvr>
                                      <p:tavLst>
                                        <p:tav tm="0">
                                          <p:val>
                                            <p:strVal val="#ppt_h"/>
                                          </p:val>
                                        </p:tav>
                                        <p:tav tm="100000">
                                          <p:val>
                                            <p:strVal val="#ppt_h"/>
                                          </p:val>
                                        </p:tav>
                                      </p:tavLst>
                                    </p:anim>
                                    <p:animEffect transition="in" filter="fade">
                                      <p:cBhvr>
                                        <p:cTn id="59" dur="1000"/>
                                        <p:tgtEl>
                                          <p:spTgt spid="16388">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5" presetClass="entr" presetSubtype="0" fill="hold" nodeType="clickEffect">
                                  <p:stCondLst>
                                    <p:cond delay="0"/>
                                  </p:stCondLst>
                                  <p:childTnLst>
                                    <p:set>
                                      <p:cBhvr>
                                        <p:cTn id="63" dur="1" fill="hold">
                                          <p:stCondLst>
                                            <p:cond delay="0"/>
                                          </p:stCondLst>
                                        </p:cTn>
                                        <p:tgtEl>
                                          <p:spTgt spid="16388">
                                            <p:txEl>
                                              <p:pRg st="10" end="10"/>
                                            </p:txEl>
                                          </p:spTgt>
                                        </p:tgtEl>
                                        <p:attrNameLst>
                                          <p:attrName>style.visibility</p:attrName>
                                        </p:attrNameLst>
                                      </p:cBhvr>
                                      <p:to>
                                        <p:strVal val="visible"/>
                                      </p:to>
                                    </p:set>
                                    <p:anim calcmode="lin" valueType="num">
                                      <p:cBhvr>
                                        <p:cTn id="64" dur="1000" fill="hold"/>
                                        <p:tgtEl>
                                          <p:spTgt spid="16388">
                                            <p:txEl>
                                              <p:pRg st="10" end="10"/>
                                            </p:txEl>
                                          </p:spTgt>
                                        </p:tgtEl>
                                        <p:attrNameLst>
                                          <p:attrName>ppt_w</p:attrName>
                                        </p:attrNameLst>
                                      </p:cBhvr>
                                      <p:tavLst>
                                        <p:tav tm="0">
                                          <p:val>
                                            <p:strVal val="#ppt_w*0.70"/>
                                          </p:val>
                                        </p:tav>
                                        <p:tav tm="100000">
                                          <p:val>
                                            <p:strVal val="#ppt_w"/>
                                          </p:val>
                                        </p:tav>
                                      </p:tavLst>
                                    </p:anim>
                                    <p:anim calcmode="lin" valueType="num">
                                      <p:cBhvr>
                                        <p:cTn id="65" dur="1000" fill="hold"/>
                                        <p:tgtEl>
                                          <p:spTgt spid="16388">
                                            <p:txEl>
                                              <p:pRg st="10" end="10"/>
                                            </p:txEl>
                                          </p:spTgt>
                                        </p:tgtEl>
                                        <p:attrNameLst>
                                          <p:attrName>ppt_h</p:attrName>
                                        </p:attrNameLst>
                                      </p:cBhvr>
                                      <p:tavLst>
                                        <p:tav tm="0">
                                          <p:val>
                                            <p:strVal val="#ppt_h"/>
                                          </p:val>
                                        </p:tav>
                                        <p:tav tm="100000">
                                          <p:val>
                                            <p:strVal val="#ppt_h"/>
                                          </p:val>
                                        </p:tav>
                                      </p:tavLst>
                                    </p:anim>
                                    <p:animEffect transition="in" filter="fade">
                                      <p:cBhvr>
                                        <p:cTn id="66" dur="1000"/>
                                        <p:tgtEl>
                                          <p:spTgt spid="1638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321436" y="286248"/>
            <a:ext cx="9751219" cy="7121615"/>
          </a:xfrm>
          <a:solidFill>
            <a:schemeClr val="bg1">
              <a:alpha val="0"/>
            </a:schemeClr>
          </a:solidFill>
        </p:spPr>
        <p:txBody>
          <a:bodyPr wrap="square">
            <a:spAutoFit/>
          </a:bodyPr>
          <a:lstStyle/>
          <a:p>
            <a:pPr marL="360000" indent="-360000" algn="l">
              <a:lnSpc>
                <a:spcPct val="125000"/>
              </a:lnSpc>
              <a:spcBef>
                <a:spcPts val="900"/>
              </a:spcBef>
              <a:buFont typeface="Arial" pitchFamily="34" charset="0"/>
              <a:buChar char="•"/>
            </a:pPr>
            <a:r>
              <a:rPr lang="fr-FR" sz="2200" dirty="0">
                <a:effectLst/>
              </a:rPr>
              <a:t>Dans la zone (adresse d’implantation) réservée au numéro du premier cluster on trouve:</a:t>
            </a:r>
          </a:p>
          <a:p>
            <a:pPr marL="714375" lvl="0" indent="-349250" algn="l">
              <a:lnSpc>
                <a:spcPct val="125000"/>
              </a:lnSpc>
              <a:spcBef>
                <a:spcPts val="900"/>
              </a:spcBef>
              <a:buFont typeface="Wingdings" pitchFamily="2" charset="2"/>
              <a:buChar char="Ø"/>
            </a:pPr>
            <a:r>
              <a:rPr lang="fr-FR" sz="2200" dirty="0">
                <a:effectLst/>
              </a:rPr>
              <a:t>Le N° du premier cluster du répertoire courant pour le fichier  ‘.’ ,</a:t>
            </a:r>
          </a:p>
          <a:p>
            <a:pPr marL="714375" lvl="0" indent="-349250" algn="l">
              <a:lnSpc>
                <a:spcPct val="125000"/>
              </a:lnSpc>
              <a:spcBef>
                <a:spcPts val="900"/>
              </a:spcBef>
              <a:buFont typeface="Wingdings" pitchFamily="2" charset="2"/>
              <a:buChar char="Ø"/>
            </a:pPr>
            <a:r>
              <a:rPr lang="fr-FR" sz="2200" dirty="0">
                <a:effectLst/>
              </a:rPr>
              <a:t>Le N° du premier cluster du père pour le ficher ‘..’ ;   ou </a:t>
            </a:r>
            <a:br>
              <a:rPr lang="fr-FR" sz="2200" dirty="0">
                <a:effectLst/>
              </a:rPr>
            </a:br>
            <a:r>
              <a:rPr lang="fr-FR" sz="2200" dirty="0">
                <a:effectLst/>
              </a:rPr>
              <a:t>Zéro si le répertoire parent  est ‘\’.</a:t>
            </a:r>
          </a:p>
          <a:p>
            <a:pPr marL="714375" lvl="0" indent="-349250" algn="l">
              <a:lnSpc>
                <a:spcPct val="125000"/>
              </a:lnSpc>
              <a:spcBef>
                <a:spcPts val="900"/>
              </a:spcBef>
              <a:buFont typeface="Wingdings" pitchFamily="2" charset="2"/>
              <a:buChar char="Ø"/>
            </a:pPr>
            <a:r>
              <a:rPr lang="fr-FR" sz="2200" dirty="0">
                <a:effectLst/>
              </a:rPr>
              <a:t>La zone réservée à la taille du fichier contient zéro.</a:t>
            </a:r>
          </a:p>
          <a:p>
            <a:pPr marL="360000" indent="-360000" algn="l">
              <a:lnSpc>
                <a:spcPct val="125000"/>
              </a:lnSpc>
              <a:spcBef>
                <a:spcPts val="900"/>
              </a:spcBef>
              <a:buFont typeface="Arial" pitchFamily="34" charset="0"/>
              <a:buChar char="•"/>
            </a:pPr>
            <a:r>
              <a:rPr lang="fr-FR" sz="2200" dirty="0">
                <a:effectLst/>
              </a:rPr>
              <a:t>Ces fichiers(. et ..) permettent de remonter dans l’arborescence.</a:t>
            </a:r>
          </a:p>
          <a:p>
            <a:pPr marL="360000" indent="-360000" algn="l">
              <a:lnSpc>
                <a:spcPct val="125000"/>
              </a:lnSpc>
              <a:spcBef>
                <a:spcPts val="900"/>
              </a:spcBef>
              <a:buFont typeface="Arial" pitchFamily="34" charset="0"/>
              <a:buChar char="•"/>
            </a:pPr>
            <a:endParaRPr lang="fr-FR" sz="2200" dirty="0">
              <a:effectLst/>
            </a:endParaRPr>
          </a:p>
          <a:p>
            <a:pPr marL="360000" indent="-360000" algn="l">
              <a:lnSpc>
                <a:spcPct val="125000"/>
              </a:lnSpc>
              <a:spcBef>
                <a:spcPts val="900"/>
              </a:spcBef>
              <a:buFont typeface="Arial" pitchFamily="34" charset="0"/>
              <a:buChar char="•"/>
            </a:pPr>
            <a:r>
              <a:rPr lang="fr-FR" sz="2200" dirty="0">
                <a:effectLst/>
              </a:rPr>
              <a:t>Chaque entrée est constituée de 32 octets. </a:t>
            </a:r>
          </a:p>
          <a:p>
            <a:pPr marL="360000" indent="-360000" algn="l">
              <a:lnSpc>
                <a:spcPct val="125000"/>
              </a:lnSpc>
              <a:spcBef>
                <a:spcPts val="900"/>
              </a:spcBef>
              <a:buFont typeface="Arial" pitchFamily="34" charset="0"/>
              <a:buChar char="•"/>
            </a:pPr>
            <a:r>
              <a:rPr lang="fr-FR" sz="2200" dirty="0">
                <a:effectLst/>
              </a:rPr>
              <a:t>Le nombre maximal d’entrées des répertoires FAT32 est égal à 65534.</a:t>
            </a:r>
          </a:p>
          <a:p>
            <a:pPr marL="360000" indent="-360000" algn="l">
              <a:lnSpc>
                <a:spcPct val="125000"/>
              </a:lnSpc>
              <a:spcBef>
                <a:spcPts val="900"/>
              </a:spcBef>
              <a:buFont typeface="Arial" pitchFamily="34" charset="0"/>
              <a:buChar char="•"/>
            </a:pPr>
            <a:r>
              <a:rPr lang="fr-FR" sz="2200" dirty="0">
                <a:effectLst/>
              </a:rPr>
              <a:t>On distingue deux types d’entrées : </a:t>
            </a:r>
          </a:p>
          <a:p>
            <a:pPr marL="822325" lvl="0" indent="-457200" algn="l">
              <a:lnSpc>
                <a:spcPct val="125000"/>
              </a:lnSpc>
              <a:spcBef>
                <a:spcPts val="900"/>
              </a:spcBef>
              <a:buFont typeface="+mj-lt"/>
              <a:buAutoNum type="arabicPeriod"/>
            </a:pPr>
            <a:r>
              <a:rPr lang="fr-FR" sz="2200" dirty="0">
                <a:effectLst/>
              </a:rPr>
              <a:t>Entrée pour nom en format court(11 caractères(8</a:t>
            </a:r>
            <a:r>
              <a:rPr lang="fr-FR" sz="2200" b="1" dirty="0">
                <a:effectLst/>
              </a:rPr>
              <a:t>.</a:t>
            </a:r>
            <a:r>
              <a:rPr lang="fr-FR" sz="2200" dirty="0">
                <a:effectLst/>
              </a:rPr>
              <a:t>3)) : </a:t>
            </a:r>
            <a:r>
              <a:rPr lang="fr-FR" sz="2200" dirty="0" err="1">
                <a:solidFill>
                  <a:srgbClr val="0000FF"/>
                </a:solidFill>
                <a:effectLst/>
              </a:rPr>
              <a:t>nom</a:t>
            </a:r>
            <a:r>
              <a:rPr lang="fr-FR" sz="2200" b="1" dirty="0" err="1">
                <a:solidFill>
                  <a:srgbClr val="0000FF"/>
                </a:solidFill>
                <a:effectLst/>
              </a:rPr>
              <a:t>.</a:t>
            </a:r>
            <a:r>
              <a:rPr lang="fr-FR" sz="2200" dirty="0" err="1">
                <a:solidFill>
                  <a:srgbClr val="0000FF"/>
                </a:solidFill>
                <a:effectLst/>
              </a:rPr>
              <a:t>extension</a:t>
            </a:r>
            <a:r>
              <a:rPr lang="fr-FR" sz="2200" dirty="0">
                <a:effectLst/>
              </a:rPr>
              <a:t> ;</a:t>
            </a:r>
          </a:p>
          <a:p>
            <a:pPr marL="822325" lvl="0" indent="-457200" algn="l">
              <a:lnSpc>
                <a:spcPct val="125000"/>
              </a:lnSpc>
              <a:spcBef>
                <a:spcPts val="900"/>
              </a:spcBef>
              <a:buFont typeface="+mj-lt"/>
              <a:buAutoNum type="arabicPeriod"/>
            </a:pPr>
            <a:r>
              <a:rPr lang="fr-FR" sz="2200" dirty="0">
                <a:effectLst/>
              </a:rPr>
              <a:t>Entrée pour nom en format long(255 caractères).</a:t>
            </a:r>
          </a:p>
        </p:txBody>
      </p:sp>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14</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0"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2"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9571" name="Rectangle 3"/>
          <p:cNvSpPr>
            <a:spLocks noChangeArrowheads="1"/>
          </p:cNvSpPr>
          <p:nvPr/>
        </p:nvSpPr>
        <p:spPr bwMode="auto">
          <a:xfrm>
            <a:off x="0" y="0"/>
            <a:ext cx="10287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283051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p:cTn id="7" dur="1000" fill="hold"/>
                                        <p:tgtEl>
                                          <p:spTgt spid="1638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38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388">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 calcmode="lin" valueType="num">
                                      <p:cBhvr>
                                        <p:cTn id="12" dur="1000" fill="hold"/>
                                        <p:tgtEl>
                                          <p:spTgt spid="16388">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16388">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16388">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16388">
                                            <p:txEl>
                                              <p:pRg st="2" end="2"/>
                                            </p:txEl>
                                          </p:spTgt>
                                        </p:tgtEl>
                                        <p:attrNameLst>
                                          <p:attrName>style.visibility</p:attrName>
                                        </p:attrNameLst>
                                      </p:cBhvr>
                                      <p:to>
                                        <p:strVal val="visible"/>
                                      </p:to>
                                    </p:set>
                                    <p:anim calcmode="lin" valueType="num">
                                      <p:cBhvr>
                                        <p:cTn id="17" dur="1000" fill="hold"/>
                                        <p:tgtEl>
                                          <p:spTgt spid="16388">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16388">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16388">
                                            <p:txEl>
                                              <p:pRg st="2" end="2"/>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16388">
                                            <p:txEl>
                                              <p:pRg st="3" end="3"/>
                                            </p:txEl>
                                          </p:spTgt>
                                        </p:tgtEl>
                                        <p:attrNameLst>
                                          <p:attrName>style.visibility</p:attrName>
                                        </p:attrNameLst>
                                      </p:cBhvr>
                                      <p:to>
                                        <p:strVal val="visible"/>
                                      </p:to>
                                    </p:set>
                                    <p:anim calcmode="lin" valueType="num">
                                      <p:cBhvr>
                                        <p:cTn id="22" dur="1000" fill="hold"/>
                                        <p:tgtEl>
                                          <p:spTgt spid="16388">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16388">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16388">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nodeType="clickEffect">
                                  <p:stCondLst>
                                    <p:cond delay="0"/>
                                  </p:stCondLst>
                                  <p:childTnLst>
                                    <p:set>
                                      <p:cBhvr>
                                        <p:cTn id="28" dur="1" fill="hold">
                                          <p:stCondLst>
                                            <p:cond delay="0"/>
                                          </p:stCondLst>
                                        </p:cTn>
                                        <p:tgtEl>
                                          <p:spTgt spid="16388">
                                            <p:txEl>
                                              <p:pRg st="4" end="4"/>
                                            </p:txEl>
                                          </p:spTgt>
                                        </p:tgtEl>
                                        <p:attrNameLst>
                                          <p:attrName>style.visibility</p:attrName>
                                        </p:attrNameLst>
                                      </p:cBhvr>
                                      <p:to>
                                        <p:strVal val="visible"/>
                                      </p:to>
                                    </p:set>
                                    <p:anim calcmode="lin" valueType="num">
                                      <p:cBhvr>
                                        <p:cTn id="29" dur="1000" fill="hold"/>
                                        <p:tgtEl>
                                          <p:spTgt spid="16388">
                                            <p:txEl>
                                              <p:pRg st="4" end="4"/>
                                            </p:txEl>
                                          </p:spTgt>
                                        </p:tgtEl>
                                        <p:attrNameLst>
                                          <p:attrName>ppt_w</p:attrName>
                                        </p:attrNameLst>
                                      </p:cBhvr>
                                      <p:tavLst>
                                        <p:tav tm="0">
                                          <p:val>
                                            <p:strVal val="#ppt_w*0.70"/>
                                          </p:val>
                                        </p:tav>
                                        <p:tav tm="100000">
                                          <p:val>
                                            <p:strVal val="#ppt_w"/>
                                          </p:val>
                                        </p:tav>
                                      </p:tavLst>
                                    </p:anim>
                                    <p:anim calcmode="lin" valueType="num">
                                      <p:cBhvr>
                                        <p:cTn id="30" dur="1000" fill="hold"/>
                                        <p:tgtEl>
                                          <p:spTgt spid="16388">
                                            <p:txEl>
                                              <p:pRg st="4" end="4"/>
                                            </p:txEl>
                                          </p:spTgt>
                                        </p:tgtEl>
                                        <p:attrNameLst>
                                          <p:attrName>ppt_h</p:attrName>
                                        </p:attrNameLst>
                                      </p:cBhvr>
                                      <p:tavLst>
                                        <p:tav tm="0">
                                          <p:val>
                                            <p:strVal val="#ppt_h"/>
                                          </p:val>
                                        </p:tav>
                                        <p:tav tm="100000">
                                          <p:val>
                                            <p:strVal val="#ppt_h"/>
                                          </p:val>
                                        </p:tav>
                                      </p:tavLst>
                                    </p:anim>
                                    <p:animEffect transition="in" filter="fade">
                                      <p:cBhvr>
                                        <p:cTn id="31" dur="1000"/>
                                        <p:tgtEl>
                                          <p:spTgt spid="1638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nodeType="clickEffect">
                                  <p:stCondLst>
                                    <p:cond delay="0"/>
                                  </p:stCondLst>
                                  <p:childTnLst>
                                    <p:set>
                                      <p:cBhvr>
                                        <p:cTn id="35" dur="1" fill="hold">
                                          <p:stCondLst>
                                            <p:cond delay="0"/>
                                          </p:stCondLst>
                                        </p:cTn>
                                        <p:tgtEl>
                                          <p:spTgt spid="16388">
                                            <p:txEl>
                                              <p:pRg st="6" end="6"/>
                                            </p:txEl>
                                          </p:spTgt>
                                        </p:tgtEl>
                                        <p:attrNameLst>
                                          <p:attrName>style.visibility</p:attrName>
                                        </p:attrNameLst>
                                      </p:cBhvr>
                                      <p:to>
                                        <p:strVal val="visible"/>
                                      </p:to>
                                    </p:set>
                                    <p:anim calcmode="lin" valueType="num">
                                      <p:cBhvr>
                                        <p:cTn id="36" dur="1000" fill="hold"/>
                                        <p:tgtEl>
                                          <p:spTgt spid="16388">
                                            <p:txEl>
                                              <p:pRg st="6" end="6"/>
                                            </p:txEl>
                                          </p:spTgt>
                                        </p:tgtEl>
                                        <p:attrNameLst>
                                          <p:attrName>ppt_w</p:attrName>
                                        </p:attrNameLst>
                                      </p:cBhvr>
                                      <p:tavLst>
                                        <p:tav tm="0">
                                          <p:val>
                                            <p:strVal val="#ppt_w*0.70"/>
                                          </p:val>
                                        </p:tav>
                                        <p:tav tm="100000">
                                          <p:val>
                                            <p:strVal val="#ppt_w"/>
                                          </p:val>
                                        </p:tav>
                                      </p:tavLst>
                                    </p:anim>
                                    <p:anim calcmode="lin" valueType="num">
                                      <p:cBhvr>
                                        <p:cTn id="37" dur="1000" fill="hold"/>
                                        <p:tgtEl>
                                          <p:spTgt spid="16388">
                                            <p:txEl>
                                              <p:pRg st="6" end="6"/>
                                            </p:txEl>
                                          </p:spTgt>
                                        </p:tgtEl>
                                        <p:attrNameLst>
                                          <p:attrName>ppt_h</p:attrName>
                                        </p:attrNameLst>
                                      </p:cBhvr>
                                      <p:tavLst>
                                        <p:tav tm="0">
                                          <p:val>
                                            <p:strVal val="#ppt_h"/>
                                          </p:val>
                                        </p:tav>
                                        <p:tav tm="100000">
                                          <p:val>
                                            <p:strVal val="#ppt_h"/>
                                          </p:val>
                                        </p:tav>
                                      </p:tavLst>
                                    </p:anim>
                                    <p:animEffect transition="in" filter="fade">
                                      <p:cBhvr>
                                        <p:cTn id="38" dur="1000"/>
                                        <p:tgtEl>
                                          <p:spTgt spid="16388">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nodeType="clickEffect">
                                  <p:stCondLst>
                                    <p:cond delay="0"/>
                                  </p:stCondLst>
                                  <p:childTnLst>
                                    <p:set>
                                      <p:cBhvr>
                                        <p:cTn id="42" dur="1" fill="hold">
                                          <p:stCondLst>
                                            <p:cond delay="0"/>
                                          </p:stCondLst>
                                        </p:cTn>
                                        <p:tgtEl>
                                          <p:spTgt spid="16388">
                                            <p:txEl>
                                              <p:pRg st="7" end="7"/>
                                            </p:txEl>
                                          </p:spTgt>
                                        </p:tgtEl>
                                        <p:attrNameLst>
                                          <p:attrName>style.visibility</p:attrName>
                                        </p:attrNameLst>
                                      </p:cBhvr>
                                      <p:to>
                                        <p:strVal val="visible"/>
                                      </p:to>
                                    </p:set>
                                    <p:anim calcmode="lin" valueType="num">
                                      <p:cBhvr>
                                        <p:cTn id="43" dur="1000" fill="hold"/>
                                        <p:tgtEl>
                                          <p:spTgt spid="16388">
                                            <p:txEl>
                                              <p:pRg st="7" end="7"/>
                                            </p:txEl>
                                          </p:spTgt>
                                        </p:tgtEl>
                                        <p:attrNameLst>
                                          <p:attrName>ppt_w</p:attrName>
                                        </p:attrNameLst>
                                      </p:cBhvr>
                                      <p:tavLst>
                                        <p:tav tm="0">
                                          <p:val>
                                            <p:strVal val="#ppt_w*0.70"/>
                                          </p:val>
                                        </p:tav>
                                        <p:tav tm="100000">
                                          <p:val>
                                            <p:strVal val="#ppt_w"/>
                                          </p:val>
                                        </p:tav>
                                      </p:tavLst>
                                    </p:anim>
                                    <p:anim calcmode="lin" valueType="num">
                                      <p:cBhvr>
                                        <p:cTn id="44" dur="1000" fill="hold"/>
                                        <p:tgtEl>
                                          <p:spTgt spid="16388">
                                            <p:txEl>
                                              <p:pRg st="7" end="7"/>
                                            </p:txEl>
                                          </p:spTgt>
                                        </p:tgtEl>
                                        <p:attrNameLst>
                                          <p:attrName>ppt_h</p:attrName>
                                        </p:attrNameLst>
                                      </p:cBhvr>
                                      <p:tavLst>
                                        <p:tav tm="0">
                                          <p:val>
                                            <p:strVal val="#ppt_h"/>
                                          </p:val>
                                        </p:tav>
                                        <p:tav tm="100000">
                                          <p:val>
                                            <p:strVal val="#ppt_h"/>
                                          </p:val>
                                        </p:tav>
                                      </p:tavLst>
                                    </p:anim>
                                    <p:animEffect transition="in" filter="fade">
                                      <p:cBhvr>
                                        <p:cTn id="45" dur="1000"/>
                                        <p:tgtEl>
                                          <p:spTgt spid="16388">
                                            <p:txEl>
                                              <p:pRg st="7" end="7"/>
                                            </p:txEl>
                                          </p:spTgt>
                                        </p:tgtEl>
                                      </p:cBhvr>
                                    </p:animEffect>
                                  </p:childTnLst>
                                </p:cTn>
                              </p:par>
                              <p:par>
                                <p:cTn id="46" presetID="55" presetClass="entr" presetSubtype="0" fill="hold" nodeType="withEffect">
                                  <p:stCondLst>
                                    <p:cond delay="0"/>
                                  </p:stCondLst>
                                  <p:childTnLst>
                                    <p:set>
                                      <p:cBhvr>
                                        <p:cTn id="47" dur="1" fill="hold">
                                          <p:stCondLst>
                                            <p:cond delay="0"/>
                                          </p:stCondLst>
                                        </p:cTn>
                                        <p:tgtEl>
                                          <p:spTgt spid="16388">
                                            <p:txEl>
                                              <p:pRg st="8" end="8"/>
                                            </p:txEl>
                                          </p:spTgt>
                                        </p:tgtEl>
                                        <p:attrNameLst>
                                          <p:attrName>style.visibility</p:attrName>
                                        </p:attrNameLst>
                                      </p:cBhvr>
                                      <p:to>
                                        <p:strVal val="visible"/>
                                      </p:to>
                                    </p:set>
                                    <p:anim calcmode="lin" valueType="num">
                                      <p:cBhvr>
                                        <p:cTn id="48" dur="1000" fill="hold"/>
                                        <p:tgtEl>
                                          <p:spTgt spid="16388">
                                            <p:txEl>
                                              <p:pRg st="8" end="8"/>
                                            </p:txEl>
                                          </p:spTgt>
                                        </p:tgtEl>
                                        <p:attrNameLst>
                                          <p:attrName>ppt_w</p:attrName>
                                        </p:attrNameLst>
                                      </p:cBhvr>
                                      <p:tavLst>
                                        <p:tav tm="0">
                                          <p:val>
                                            <p:strVal val="#ppt_w*0.70"/>
                                          </p:val>
                                        </p:tav>
                                        <p:tav tm="100000">
                                          <p:val>
                                            <p:strVal val="#ppt_w"/>
                                          </p:val>
                                        </p:tav>
                                      </p:tavLst>
                                    </p:anim>
                                    <p:anim calcmode="lin" valueType="num">
                                      <p:cBhvr>
                                        <p:cTn id="49" dur="1000" fill="hold"/>
                                        <p:tgtEl>
                                          <p:spTgt spid="16388">
                                            <p:txEl>
                                              <p:pRg st="8" end="8"/>
                                            </p:txEl>
                                          </p:spTgt>
                                        </p:tgtEl>
                                        <p:attrNameLst>
                                          <p:attrName>ppt_h</p:attrName>
                                        </p:attrNameLst>
                                      </p:cBhvr>
                                      <p:tavLst>
                                        <p:tav tm="0">
                                          <p:val>
                                            <p:strVal val="#ppt_h"/>
                                          </p:val>
                                        </p:tav>
                                        <p:tav tm="100000">
                                          <p:val>
                                            <p:strVal val="#ppt_h"/>
                                          </p:val>
                                        </p:tav>
                                      </p:tavLst>
                                    </p:anim>
                                    <p:animEffect transition="in" filter="fade">
                                      <p:cBhvr>
                                        <p:cTn id="50" dur="1000"/>
                                        <p:tgtEl>
                                          <p:spTgt spid="16388">
                                            <p:txEl>
                                              <p:pRg st="8" end="8"/>
                                            </p:txEl>
                                          </p:spTgt>
                                        </p:tgtEl>
                                      </p:cBhvr>
                                    </p:animEffect>
                                  </p:childTnLst>
                                </p:cTn>
                              </p:par>
                              <p:par>
                                <p:cTn id="51" presetID="55" presetClass="entr" presetSubtype="0" fill="hold" nodeType="withEffect">
                                  <p:stCondLst>
                                    <p:cond delay="0"/>
                                  </p:stCondLst>
                                  <p:childTnLst>
                                    <p:set>
                                      <p:cBhvr>
                                        <p:cTn id="52" dur="1" fill="hold">
                                          <p:stCondLst>
                                            <p:cond delay="0"/>
                                          </p:stCondLst>
                                        </p:cTn>
                                        <p:tgtEl>
                                          <p:spTgt spid="16388">
                                            <p:txEl>
                                              <p:pRg st="9" end="9"/>
                                            </p:txEl>
                                          </p:spTgt>
                                        </p:tgtEl>
                                        <p:attrNameLst>
                                          <p:attrName>style.visibility</p:attrName>
                                        </p:attrNameLst>
                                      </p:cBhvr>
                                      <p:to>
                                        <p:strVal val="visible"/>
                                      </p:to>
                                    </p:set>
                                    <p:anim calcmode="lin" valueType="num">
                                      <p:cBhvr>
                                        <p:cTn id="53" dur="1000" fill="hold"/>
                                        <p:tgtEl>
                                          <p:spTgt spid="16388">
                                            <p:txEl>
                                              <p:pRg st="9" end="9"/>
                                            </p:txEl>
                                          </p:spTgt>
                                        </p:tgtEl>
                                        <p:attrNameLst>
                                          <p:attrName>ppt_w</p:attrName>
                                        </p:attrNameLst>
                                      </p:cBhvr>
                                      <p:tavLst>
                                        <p:tav tm="0">
                                          <p:val>
                                            <p:strVal val="#ppt_w*0.70"/>
                                          </p:val>
                                        </p:tav>
                                        <p:tav tm="100000">
                                          <p:val>
                                            <p:strVal val="#ppt_w"/>
                                          </p:val>
                                        </p:tav>
                                      </p:tavLst>
                                    </p:anim>
                                    <p:anim calcmode="lin" valueType="num">
                                      <p:cBhvr>
                                        <p:cTn id="54" dur="1000" fill="hold"/>
                                        <p:tgtEl>
                                          <p:spTgt spid="16388">
                                            <p:txEl>
                                              <p:pRg st="9" end="9"/>
                                            </p:txEl>
                                          </p:spTgt>
                                        </p:tgtEl>
                                        <p:attrNameLst>
                                          <p:attrName>ppt_h</p:attrName>
                                        </p:attrNameLst>
                                      </p:cBhvr>
                                      <p:tavLst>
                                        <p:tav tm="0">
                                          <p:val>
                                            <p:strVal val="#ppt_h"/>
                                          </p:val>
                                        </p:tav>
                                        <p:tav tm="100000">
                                          <p:val>
                                            <p:strVal val="#ppt_h"/>
                                          </p:val>
                                        </p:tav>
                                      </p:tavLst>
                                    </p:anim>
                                    <p:animEffect transition="in" filter="fade">
                                      <p:cBhvr>
                                        <p:cTn id="55" dur="1000"/>
                                        <p:tgtEl>
                                          <p:spTgt spid="16388">
                                            <p:txEl>
                                              <p:pRg st="9" end="9"/>
                                            </p:txEl>
                                          </p:spTgt>
                                        </p:tgtEl>
                                      </p:cBhvr>
                                    </p:animEffect>
                                  </p:childTnLst>
                                </p:cTn>
                              </p:par>
                              <p:par>
                                <p:cTn id="56" presetID="55" presetClass="entr" presetSubtype="0" fill="hold" nodeType="withEffect">
                                  <p:stCondLst>
                                    <p:cond delay="0"/>
                                  </p:stCondLst>
                                  <p:childTnLst>
                                    <p:set>
                                      <p:cBhvr>
                                        <p:cTn id="57" dur="1" fill="hold">
                                          <p:stCondLst>
                                            <p:cond delay="0"/>
                                          </p:stCondLst>
                                        </p:cTn>
                                        <p:tgtEl>
                                          <p:spTgt spid="16388">
                                            <p:txEl>
                                              <p:pRg st="10" end="10"/>
                                            </p:txEl>
                                          </p:spTgt>
                                        </p:tgtEl>
                                        <p:attrNameLst>
                                          <p:attrName>style.visibility</p:attrName>
                                        </p:attrNameLst>
                                      </p:cBhvr>
                                      <p:to>
                                        <p:strVal val="visible"/>
                                      </p:to>
                                    </p:set>
                                    <p:anim calcmode="lin" valueType="num">
                                      <p:cBhvr>
                                        <p:cTn id="58" dur="1000" fill="hold"/>
                                        <p:tgtEl>
                                          <p:spTgt spid="16388">
                                            <p:txEl>
                                              <p:pRg st="10" end="10"/>
                                            </p:txEl>
                                          </p:spTgt>
                                        </p:tgtEl>
                                        <p:attrNameLst>
                                          <p:attrName>ppt_w</p:attrName>
                                        </p:attrNameLst>
                                      </p:cBhvr>
                                      <p:tavLst>
                                        <p:tav tm="0">
                                          <p:val>
                                            <p:strVal val="#ppt_w*0.70"/>
                                          </p:val>
                                        </p:tav>
                                        <p:tav tm="100000">
                                          <p:val>
                                            <p:strVal val="#ppt_w"/>
                                          </p:val>
                                        </p:tav>
                                      </p:tavLst>
                                    </p:anim>
                                    <p:anim calcmode="lin" valueType="num">
                                      <p:cBhvr>
                                        <p:cTn id="59" dur="1000" fill="hold"/>
                                        <p:tgtEl>
                                          <p:spTgt spid="16388">
                                            <p:txEl>
                                              <p:pRg st="10" end="10"/>
                                            </p:txEl>
                                          </p:spTgt>
                                        </p:tgtEl>
                                        <p:attrNameLst>
                                          <p:attrName>ppt_h</p:attrName>
                                        </p:attrNameLst>
                                      </p:cBhvr>
                                      <p:tavLst>
                                        <p:tav tm="0">
                                          <p:val>
                                            <p:strVal val="#ppt_h"/>
                                          </p:val>
                                        </p:tav>
                                        <p:tav tm="100000">
                                          <p:val>
                                            <p:strVal val="#ppt_h"/>
                                          </p:val>
                                        </p:tav>
                                      </p:tavLst>
                                    </p:anim>
                                    <p:animEffect transition="in" filter="fade">
                                      <p:cBhvr>
                                        <p:cTn id="60" dur="1000"/>
                                        <p:tgtEl>
                                          <p:spTgt spid="1638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321436" y="286248"/>
            <a:ext cx="9751219" cy="6092231"/>
          </a:xfrm>
          <a:solidFill>
            <a:schemeClr val="bg1">
              <a:alpha val="0"/>
            </a:schemeClr>
          </a:solidFill>
        </p:spPr>
        <p:txBody>
          <a:bodyPr wrap="square">
            <a:spAutoFit/>
          </a:bodyPr>
          <a:lstStyle/>
          <a:p>
            <a:pPr algn="l">
              <a:lnSpc>
                <a:spcPct val="125000"/>
              </a:lnSpc>
              <a:spcBef>
                <a:spcPts val="900"/>
              </a:spcBef>
            </a:pPr>
            <a:r>
              <a:rPr lang="fr-FR" sz="2200" b="1" dirty="0">
                <a:solidFill>
                  <a:srgbClr val="0000FF"/>
                </a:solidFill>
                <a:effectLst/>
              </a:rPr>
              <a:t>4.5.2.2 Structure d’une entrée format court</a:t>
            </a:r>
          </a:p>
          <a:p>
            <a:pPr marL="360000" indent="-360000" algn="l">
              <a:lnSpc>
                <a:spcPct val="125000"/>
              </a:lnSpc>
              <a:spcBef>
                <a:spcPts val="900"/>
              </a:spcBef>
              <a:buFont typeface="Arial" pitchFamily="34" charset="0"/>
              <a:buChar char="•"/>
            </a:pPr>
            <a:r>
              <a:rPr lang="fr-FR" sz="2200" dirty="0">
                <a:effectLst/>
              </a:rPr>
              <a:t>Le nom d’un fichier est composé de deux parties:</a:t>
            </a:r>
          </a:p>
          <a:p>
            <a:pPr marL="714375" indent="-349250" algn="l">
              <a:lnSpc>
                <a:spcPct val="125000"/>
              </a:lnSpc>
              <a:spcBef>
                <a:spcPts val="900"/>
              </a:spcBef>
              <a:buFont typeface="Wingdings" pitchFamily="2" charset="2"/>
              <a:buChar char="ü"/>
            </a:pPr>
            <a:r>
              <a:rPr lang="fr-FR" sz="2200" dirty="0">
                <a:effectLst/>
              </a:rPr>
              <a:t> le nom sur 1 à 8 caractères ascii ,</a:t>
            </a:r>
          </a:p>
          <a:p>
            <a:pPr marL="714375" indent="-349250" algn="l">
              <a:lnSpc>
                <a:spcPct val="125000"/>
              </a:lnSpc>
              <a:spcBef>
                <a:spcPts val="900"/>
              </a:spcBef>
              <a:buFont typeface="Wingdings" pitchFamily="2" charset="2"/>
              <a:buChar char="ü"/>
            </a:pPr>
            <a:r>
              <a:rPr lang="fr-FR" sz="2200" dirty="0">
                <a:effectLst/>
              </a:rPr>
              <a:t> l’extension de 0 à 3 caractères ascii. </a:t>
            </a:r>
          </a:p>
          <a:p>
            <a:pPr marL="360000" indent="-360000" algn="l">
              <a:lnSpc>
                <a:spcPct val="125000"/>
              </a:lnSpc>
              <a:spcBef>
                <a:spcPts val="900"/>
              </a:spcBef>
              <a:buFont typeface="Arial" pitchFamily="34" charset="0"/>
              <a:buChar char="•"/>
            </a:pPr>
            <a:r>
              <a:rPr lang="fr-FR" sz="2200" b="1" u="sng" dirty="0">
                <a:solidFill>
                  <a:srgbClr val="0000FF"/>
                </a:solidFill>
                <a:effectLst/>
              </a:rPr>
              <a:t>Exemple</a:t>
            </a:r>
            <a:r>
              <a:rPr lang="fr-FR" sz="2200" dirty="0">
                <a:effectLst/>
              </a:rPr>
              <a:t> : command.com  </a:t>
            </a:r>
            <a:r>
              <a:rPr lang="fr-FR" sz="2200" dirty="0" err="1">
                <a:effectLst/>
              </a:rPr>
              <a:t>prog.c</a:t>
            </a:r>
            <a:r>
              <a:rPr lang="fr-FR" sz="2200" dirty="0">
                <a:effectLst/>
              </a:rPr>
              <a:t> ; Le point séparant le nom de l’extension n’est pas représenté.</a:t>
            </a:r>
          </a:p>
          <a:p>
            <a:pPr marL="360000" indent="-360000" algn="l">
              <a:lnSpc>
                <a:spcPct val="125000"/>
              </a:lnSpc>
              <a:spcBef>
                <a:spcPts val="900"/>
              </a:spcBef>
              <a:buFont typeface="Arial" pitchFamily="34" charset="0"/>
              <a:buChar char="•"/>
            </a:pPr>
            <a:r>
              <a:rPr lang="fr-FR" sz="2200" b="1" dirty="0">
                <a:solidFill>
                  <a:srgbClr val="0000FF"/>
                </a:solidFill>
                <a:effectLst/>
              </a:rPr>
              <a:t>Remarque</a:t>
            </a:r>
            <a:r>
              <a:rPr lang="fr-FR" sz="2200" dirty="0">
                <a:effectLst/>
              </a:rPr>
              <a:t> : </a:t>
            </a:r>
          </a:p>
          <a:p>
            <a:pPr marL="711200" indent="-347663" algn="l">
              <a:lnSpc>
                <a:spcPct val="125000"/>
              </a:lnSpc>
              <a:spcBef>
                <a:spcPts val="900"/>
              </a:spcBef>
              <a:buFont typeface="Wingdings" pitchFamily="2" charset="2"/>
              <a:buChar char="Ø"/>
            </a:pPr>
            <a:r>
              <a:rPr lang="fr-FR" sz="2200" dirty="0">
                <a:effectLst/>
              </a:rPr>
              <a:t>la suppression d’une entrée(descripteur de fichier) du répertoire est réalisée en affectant la valeur </a:t>
            </a:r>
            <a:r>
              <a:rPr lang="fr-FR" sz="2200" b="1" dirty="0">
                <a:solidFill>
                  <a:srgbClr val="0000FF"/>
                </a:solidFill>
                <a:effectLst/>
              </a:rPr>
              <a:t>0xE5</a:t>
            </a:r>
            <a:r>
              <a:rPr lang="fr-FR" sz="2200" dirty="0">
                <a:effectLst/>
              </a:rPr>
              <a:t>  au premier octet de l’entrée : </a:t>
            </a:r>
            <a:r>
              <a:rPr lang="fr-FR" sz="2200" dirty="0">
                <a:solidFill>
                  <a:srgbClr val="0000FF"/>
                </a:solidFill>
                <a:effectLst/>
              </a:rPr>
              <a:t>c’est une suppression logique</a:t>
            </a:r>
            <a:r>
              <a:rPr lang="fr-FR" sz="2200" dirty="0">
                <a:effectLst/>
              </a:rPr>
              <a:t>.</a:t>
            </a:r>
          </a:p>
          <a:p>
            <a:pPr marL="711200" indent="-347663" algn="l">
              <a:lnSpc>
                <a:spcPct val="125000"/>
              </a:lnSpc>
              <a:spcBef>
                <a:spcPts val="900"/>
              </a:spcBef>
              <a:buFont typeface="Wingdings" pitchFamily="2" charset="2"/>
              <a:buChar char="Ø"/>
            </a:pPr>
            <a:r>
              <a:rPr lang="fr-FR" sz="2200" dirty="0">
                <a:effectLst/>
              </a:rPr>
              <a:t>Entrée libre </a:t>
            </a:r>
            <a:r>
              <a:rPr lang="fr-FR" sz="2200" dirty="0">
                <a:solidFill>
                  <a:srgbClr val="0000FF"/>
                </a:solidFill>
                <a:effectLst/>
                <a:sym typeface="Wingdings" pitchFamily="2" charset="2"/>
              </a:rPr>
              <a:t></a:t>
            </a:r>
            <a:r>
              <a:rPr lang="fr-FR" sz="2200" dirty="0">
                <a:effectLst/>
                <a:sym typeface="Wingdings" pitchFamily="2" charset="2"/>
              </a:rPr>
              <a:t> premier octet = </a:t>
            </a:r>
            <a:r>
              <a:rPr lang="fr-FR" sz="2200" b="1" dirty="0">
                <a:solidFill>
                  <a:srgbClr val="0000FF"/>
                </a:solidFill>
                <a:effectLst/>
                <a:sym typeface="Wingdings" pitchFamily="2" charset="2"/>
              </a:rPr>
              <a:t>0x00</a:t>
            </a:r>
            <a:r>
              <a:rPr lang="fr-FR" sz="2200" dirty="0">
                <a:effectLst/>
                <a:sym typeface="Wingdings" pitchFamily="2" charset="2"/>
              </a:rPr>
              <a:t>.</a:t>
            </a:r>
            <a:endParaRPr lang="fr-FR" sz="2200" b="1" dirty="0">
              <a:effectLst/>
            </a:endParaRPr>
          </a:p>
          <a:p>
            <a:pPr marL="714375" indent="-349250" algn="l">
              <a:lnSpc>
                <a:spcPct val="125000"/>
              </a:lnSpc>
              <a:spcBef>
                <a:spcPts val="900"/>
              </a:spcBef>
            </a:pPr>
            <a:endParaRPr lang="fr-FR" sz="2200" dirty="0">
              <a:effectLst/>
            </a:endParaRPr>
          </a:p>
        </p:txBody>
      </p:sp>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15</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0"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2"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9571" name="Rectangle 3"/>
          <p:cNvSpPr>
            <a:spLocks noChangeArrowheads="1"/>
          </p:cNvSpPr>
          <p:nvPr/>
        </p:nvSpPr>
        <p:spPr bwMode="auto">
          <a:xfrm>
            <a:off x="0" y="0"/>
            <a:ext cx="10287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54812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p:cTn id="7" dur="1000" fill="hold"/>
                                        <p:tgtEl>
                                          <p:spTgt spid="1638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38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388">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 calcmode="lin" valueType="num">
                                      <p:cBhvr>
                                        <p:cTn id="12" dur="1000" fill="hold"/>
                                        <p:tgtEl>
                                          <p:spTgt spid="16388">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16388">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16388">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16388">
                                            <p:txEl>
                                              <p:pRg st="2" end="2"/>
                                            </p:txEl>
                                          </p:spTgt>
                                        </p:tgtEl>
                                        <p:attrNameLst>
                                          <p:attrName>style.visibility</p:attrName>
                                        </p:attrNameLst>
                                      </p:cBhvr>
                                      <p:to>
                                        <p:strVal val="visible"/>
                                      </p:to>
                                    </p:set>
                                    <p:anim calcmode="lin" valueType="num">
                                      <p:cBhvr>
                                        <p:cTn id="17" dur="1000" fill="hold"/>
                                        <p:tgtEl>
                                          <p:spTgt spid="16388">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16388">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16388">
                                            <p:txEl>
                                              <p:pRg st="2" end="2"/>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16388">
                                            <p:txEl>
                                              <p:pRg st="3" end="3"/>
                                            </p:txEl>
                                          </p:spTgt>
                                        </p:tgtEl>
                                        <p:attrNameLst>
                                          <p:attrName>style.visibility</p:attrName>
                                        </p:attrNameLst>
                                      </p:cBhvr>
                                      <p:to>
                                        <p:strVal val="visible"/>
                                      </p:to>
                                    </p:set>
                                    <p:anim calcmode="lin" valueType="num">
                                      <p:cBhvr>
                                        <p:cTn id="22" dur="1000" fill="hold"/>
                                        <p:tgtEl>
                                          <p:spTgt spid="16388">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16388">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16388">
                                            <p:txEl>
                                              <p:pRg st="3" end="3"/>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16388">
                                            <p:txEl>
                                              <p:pRg st="4" end="4"/>
                                            </p:txEl>
                                          </p:spTgt>
                                        </p:tgtEl>
                                        <p:attrNameLst>
                                          <p:attrName>style.visibility</p:attrName>
                                        </p:attrNameLst>
                                      </p:cBhvr>
                                      <p:to>
                                        <p:strVal val="visible"/>
                                      </p:to>
                                    </p:set>
                                    <p:anim calcmode="lin" valueType="num">
                                      <p:cBhvr>
                                        <p:cTn id="27" dur="1000" fill="hold"/>
                                        <p:tgtEl>
                                          <p:spTgt spid="16388">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16388">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16388">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nodeType="clickEffect">
                                  <p:stCondLst>
                                    <p:cond delay="0"/>
                                  </p:stCondLst>
                                  <p:childTnLst>
                                    <p:set>
                                      <p:cBhvr>
                                        <p:cTn id="33" dur="1" fill="hold">
                                          <p:stCondLst>
                                            <p:cond delay="0"/>
                                          </p:stCondLst>
                                        </p:cTn>
                                        <p:tgtEl>
                                          <p:spTgt spid="16388">
                                            <p:txEl>
                                              <p:pRg st="5" end="5"/>
                                            </p:txEl>
                                          </p:spTgt>
                                        </p:tgtEl>
                                        <p:attrNameLst>
                                          <p:attrName>style.visibility</p:attrName>
                                        </p:attrNameLst>
                                      </p:cBhvr>
                                      <p:to>
                                        <p:strVal val="visible"/>
                                      </p:to>
                                    </p:set>
                                    <p:anim calcmode="lin" valueType="num">
                                      <p:cBhvr>
                                        <p:cTn id="34" dur="1000" fill="hold"/>
                                        <p:tgtEl>
                                          <p:spTgt spid="16388">
                                            <p:txEl>
                                              <p:pRg st="5" end="5"/>
                                            </p:txEl>
                                          </p:spTgt>
                                        </p:tgtEl>
                                        <p:attrNameLst>
                                          <p:attrName>ppt_w</p:attrName>
                                        </p:attrNameLst>
                                      </p:cBhvr>
                                      <p:tavLst>
                                        <p:tav tm="0">
                                          <p:val>
                                            <p:strVal val="#ppt_w*0.70"/>
                                          </p:val>
                                        </p:tav>
                                        <p:tav tm="100000">
                                          <p:val>
                                            <p:strVal val="#ppt_w"/>
                                          </p:val>
                                        </p:tav>
                                      </p:tavLst>
                                    </p:anim>
                                    <p:anim calcmode="lin" valueType="num">
                                      <p:cBhvr>
                                        <p:cTn id="35" dur="1000" fill="hold"/>
                                        <p:tgtEl>
                                          <p:spTgt spid="16388">
                                            <p:txEl>
                                              <p:pRg st="5" end="5"/>
                                            </p:txEl>
                                          </p:spTgt>
                                        </p:tgtEl>
                                        <p:attrNameLst>
                                          <p:attrName>ppt_h</p:attrName>
                                        </p:attrNameLst>
                                      </p:cBhvr>
                                      <p:tavLst>
                                        <p:tav tm="0">
                                          <p:val>
                                            <p:strVal val="#ppt_h"/>
                                          </p:val>
                                        </p:tav>
                                        <p:tav tm="100000">
                                          <p:val>
                                            <p:strVal val="#ppt_h"/>
                                          </p:val>
                                        </p:tav>
                                      </p:tavLst>
                                    </p:anim>
                                    <p:animEffect transition="in" filter="fade">
                                      <p:cBhvr>
                                        <p:cTn id="36" dur="1000"/>
                                        <p:tgtEl>
                                          <p:spTgt spid="16388">
                                            <p:txEl>
                                              <p:pRg st="5" end="5"/>
                                            </p:txEl>
                                          </p:spTgt>
                                        </p:tgtEl>
                                      </p:cBhvr>
                                    </p:animEffect>
                                  </p:childTnLst>
                                </p:cTn>
                              </p:par>
                              <p:par>
                                <p:cTn id="37" presetID="55" presetClass="entr" presetSubtype="0" fill="hold" nodeType="withEffect">
                                  <p:stCondLst>
                                    <p:cond delay="0"/>
                                  </p:stCondLst>
                                  <p:childTnLst>
                                    <p:set>
                                      <p:cBhvr>
                                        <p:cTn id="38" dur="1" fill="hold">
                                          <p:stCondLst>
                                            <p:cond delay="0"/>
                                          </p:stCondLst>
                                        </p:cTn>
                                        <p:tgtEl>
                                          <p:spTgt spid="16388">
                                            <p:txEl>
                                              <p:pRg st="6" end="6"/>
                                            </p:txEl>
                                          </p:spTgt>
                                        </p:tgtEl>
                                        <p:attrNameLst>
                                          <p:attrName>style.visibility</p:attrName>
                                        </p:attrNameLst>
                                      </p:cBhvr>
                                      <p:to>
                                        <p:strVal val="visible"/>
                                      </p:to>
                                    </p:set>
                                    <p:anim calcmode="lin" valueType="num">
                                      <p:cBhvr>
                                        <p:cTn id="39" dur="1000" fill="hold"/>
                                        <p:tgtEl>
                                          <p:spTgt spid="16388">
                                            <p:txEl>
                                              <p:pRg st="6" end="6"/>
                                            </p:txEl>
                                          </p:spTgt>
                                        </p:tgtEl>
                                        <p:attrNameLst>
                                          <p:attrName>ppt_w</p:attrName>
                                        </p:attrNameLst>
                                      </p:cBhvr>
                                      <p:tavLst>
                                        <p:tav tm="0">
                                          <p:val>
                                            <p:strVal val="#ppt_w*0.70"/>
                                          </p:val>
                                        </p:tav>
                                        <p:tav tm="100000">
                                          <p:val>
                                            <p:strVal val="#ppt_w"/>
                                          </p:val>
                                        </p:tav>
                                      </p:tavLst>
                                    </p:anim>
                                    <p:anim calcmode="lin" valueType="num">
                                      <p:cBhvr>
                                        <p:cTn id="40" dur="1000" fill="hold"/>
                                        <p:tgtEl>
                                          <p:spTgt spid="16388">
                                            <p:txEl>
                                              <p:pRg st="6" end="6"/>
                                            </p:txEl>
                                          </p:spTgt>
                                        </p:tgtEl>
                                        <p:attrNameLst>
                                          <p:attrName>ppt_h</p:attrName>
                                        </p:attrNameLst>
                                      </p:cBhvr>
                                      <p:tavLst>
                                        <p:tav tm="0">
                                          <p:val>
                                            <p:strVal val="#ppt_h"/>
                                          </p:val>
                                        </p:tav>
                                        <p:tav tm="100000">
                                          <p:val>
                                            <p:strVal val="#ppt_h"/>
                                          </p:val>
                                        </p:tav>
                                      </p:tavLst>
                                    </p:anim>
                                    <p:animEffect transition="in" filter="fade">
                                      <p:cBhvr>
                                        <p:cTn id="41" dur="1000"/>
                                        <p:tgtEl>
                                          <p:spTgt spid="16388">
                                            <p:txEl>
                                              <p:pRg st="6" end="6"/>
                                            </p:txEl>
                                          </p:spTgt>
                                        </p:tgtEl>
                                      </p:cBhvr>
                                    </p:animEffect>
                                  </p:childTnLst>
                                </p:cTn>
                              </p:par>
                              <p:par>
                                <p:cTn id="42" presetID="55" presetClass="entr" presetSubtype="0" fill="hold" nodeType="withEffect">
                                  <p:stCondLst>
                                    <p:cond delay="0"/>
                                  </p:stCondLst>
                                  <p:childTnLst>
                                    <p:set>
                                      <p:cBhvr>
                                        <p:cTn id="43" dur="1" fill="hold">
                                          <p:stCondLst>
                                            <p:cond delay="0"/>
                                          </p:stCondLst>
                                        </p:cTn>
                                        <p:tgtEl>
                                          <p:spTgt spid="16388">
                                            <p:txEl>
                                              <p:pRg st="7" end="7"/>
                                            </p:txEl>
                                          </p:spTgt>
                                        </p:tgtEl>
                                        <p:attrNameLst>
                                          <p:attrName>style.visibility</p:attrName>
                                        </p:attrNameLst>
                                      </p:cBhvr>
                                      <p:to>
                                        <p:strVal val="visible"/>
                                      </p:to>
                                    </p:set>
                                    <p:anim calcmode="lin" valueType="num">
                                      <p:cBhvr>
                                        <p:cTn id="44" dur="1000" fill="hold"/>
                                        <p:tgtEl>
                                          <p:spTgt spid="16388">
                                            <p:txEl>
                                              <p:pRg st="7" end="7"/>
                                            </p:txEl>
                                          </p:spTgt>
                                        </p:tgtEl>
                                        <p:attrNameLst>
                                          <p:attrName>ppt_w</p:attrName>
                                        </p:attrNameLst>
                                      </p:cBhvr>
                                      <p:tavLst>
                                        <p:tav tm="0">
                                          <p:val>
                                            <p:strVal val="#ppt_w*0.70"/>
                                          </p:val>
                                        </p:tav>
                                        <p:tav tm="100000">
                                          <p:val>
                                            <p:strVal val="#ppt_w"/>
                                          </p:val>
                                        </p:tav>
                                      </p:tavLst>
                                    </p:anim>
                                    <p:anim calcmode="lin" valueType="num">
                                      <p:cBhvr>
                                        <p:cTn id="45" dur="1000" fill="hold"/>
                                        <p:tgtEl>
                                          <p:spTgt spid="16388">
                                            <p:txEl>
                                              <p:pRg st="7" end="7"/>
                                            </p:txEl>
                                          </p:spTgt>
                                        </p:tgtEl>
                                        <p:attrNameLst>
                                          <p:attrName>ppt_h</p:attrName>
                                        </p:attrNameLst>
                                      </p:cBhvr>
                                      <p:tavLst>
                                        <p:tav tm="0">
                                          <p:val>
                                            <p:strVal val="#ppt_h"/>
                                          </p:val>
                                        </p:tav>
                                        <p:tav tm="100000">
                                          <p:val>
                                            <p:strVal val="#ppt_h"/>
                                          </p:val>
                                        </p:tav>
                                      </p:tavLst>
                                    </p:anim>
                                    <p:animEffect transition="in" filter="fade">
                                      <p:cBhvr>
                                        <p:cTn id="46" dur="1000"/>
                                        <p:tgtEl>
                                          <p:spTgt spid="1638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321436" y="144388"/>
            <a:ext cx="9751219" cy="6977089"/>
          </a:xfrm>
          <a:solidFill>
            <a:schemeClr val="bg1">
              <a:alpha val="0"/>
            </a:schemeClr>
          </a:solidFill>
        </p:spPr>
        <p:txBody>
          <a:bodyPr wrap="square">
            <a:spAutoFit/>
          </a:bodyPr>
          <a:lstStyle/>
          <a:p>
            <a:pPr marL="358775" indent="-358775" algn="l">
              <a:lnSpc>
                <a:spcPct val="125000"/>
              </a:lnSpc>
              <a:spcBef>
                <a:spcPts val="900"/>
              </a:spcBef>
            </a:pPr>
            <a:r>
              <a:rPr lang="fr-FR" sz="2400" b="1" dirty="0">
                <a:solidFill>
                  <a:srgbClr val="000070"/>
                </a:solidFill>
                <a:effectLst/>
              </a:rPr>
              <a:t>Structure d’une entrée format court</a:t>
            </a:r>
            <a:endParaRPr lang="fr-FR" sz="24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dirty="0">
              <a:effectLst/>
            </a:endParaRPr>
          </a:p>
        </p:txBody>
      </p:sp>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16</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0"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2"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9571" name="Rectangle 3"/>
          <p:cNvSpPr>
            <a:spLocks noChangeArrowheads="1"/>
          </p:cNvSpPr>
          <p:nvPr/>
        </p:nvSpPr>
        <p:spPr bwMode="auto">
          <a:xfrm>
            <a:off x="0" y="0"/>
            <a:ext cx="10287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8" name="Tableau 7"/>
          <p:cNvGraphicFramePr>
            <a:graphicFrameLocks noGrp="1"/>
          </p:cNvGraphicFramePr>
          <p:nvPr>
            <p:extLst>
              <p:ext uri="{D42A27DB-BD31-4B8C-83A1-F6EECF244321}">
                <p14:modId xmlns:p14="http://schemas.microsoft.com/office/powerpoint/2010/main" val="1025884470"/>
              </p:ext>
            </p:extLst>
          </p:nvPr>
        </p:nvGraphicFramePr>
        <p:xfrm>
          <a:off x="321436" y="936476"/>
          <a:ext cx="9751219" cy="6407036"/>
        </p:xfrm>
        <a:graphic>
          <a:graphicData uri="http://schemas.openxmlformats.org/drawingml/2006/table">
            <a:tbl>
              <a:tblPr/>
              <a:tblGrid>
                <a:gridCol w="733181">
                  <a:extLst>
                    <a:ext uri="{9D8B030D-6E8A-4147-A177-3AD203B41FA5}">
                      <a16:colId xmlns:a16="http://schemas.microsoft.com/office/drawing/2014/main" val="20000"/>
                    </a:ext>
                  </a:extLst>
                </a:gridCol>
                <a:gridCol w="806497">
                  <a:extLst>
                    <a:ext uri="{9D8B030D-6E8A-4147-A177-3AD203B41FA5}">
                      <a16:colId xmlns:a16="http://schemas.microsoft.com/office/drawing/2014/main" val="20001"/>
                    </a:ext>
                  </a:extLst>
                </a:gridCol>
                <a:gridCol w="8211541">
                  <a:extLst>
                    <a:ext uri="{9D8B030D-6E8A-4147-A177-3AD203B41FA5}">
                      <a16:colId xmlns:a16="http://schemas.microsoft.com/office/drawing/2014/main" val="20002"/>
                    </a:ext>
                  </a:extLst>
                </a:gridCol>
              </a:tblGrid>
              <a:tr h="432000">
                <a:tc>
                  <a:txBody>
                    <a:bodyPr/>
                    <a:lstStyle/>
                    <a:p>
                      <a:pPr algn="just">
                        <a:lnSpc>
                          <a:spcPts val="1800"/>
                        </a:lnSpc>
                        <a:spcBef>
                          <a:spcPts val="400"/>
                        </a:spcBef>
                        <a:spcAft>
                          <a:spcPts val="0"/>
                        </a:spcAft>
                      </a:pPr>
                      <a:r>
                        <a:rPr lang="fr-FR" sz="2000" kern="1400" dirty="0" err="1">
                          <a:latin typeface="+mn-lt"/>
                          <a:ea typeface="Times New Roman"/>
                          <a:cs typeface="Times New Roman"/>
                        </a:rPr>
                        <a:t>dépl</a:t>
                      </a:r>
                      <a:endParaRPr lang="fr-FR" sz="2000" kern="1400" dirty="0">
                        <a:latin typeface="+mn-lt"/>
                        <a:ea typeface="Times New Roman"/>
                        <a:cs typeface="Times New Roman"/>
                      </a:endParaRP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000" kern="1400">
                          <a:latin typeface="+mn-lt"/>
                          <a:ea typeface="Times New Roman"/>
                          <a:cs typeface="Times New Roman"/>
                        </a:rPr>
                        <a:t>Taille</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000" kern="1400" dirty="0">
                          <a:latin typeface="+mn-lt"/>
                          <a:ea typeface="Times New Roman"/>
                          <a:cs typeface="Times New Roman"/>
                        </a:rPr>
                        <a:t>Contenu</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0"/>
                  </a:ext>
                </a:extLst>
              </a:tr>
              <a:tr h="432000">
                <a:tc>
                  <a:txBody>
                    <a:bodyPr/>
                    <a:lstStyle/>
                    <a:p>
                      <a:pPr algn="ctr">
                        <a:lnSpc>
                          <a:spcPts val="1800"/>
                        </a:lnSpc>
                        <a:spcBef>
                          <a:spcPts val="400"/>
                        </a:spcBef>
                        <a:spcAft>
                          <a:spcPts val="0"/>
                        </a:spcAft>
                      </a:pPr>
                      <a:r>
                        <a:rPr lang="fr-FR" sz="2000" kern="1400" dirty="0">
                          <a:solidFill>
                            <a:srgbClr val="0000FF"/>
                          </a:solidFill>
                          <a:latin typeface="+mn-lt"/>
                          <a:ea typeface="Times New Roman"/>
                          <a:cs typeface="Times New Roman"/>
                        </a:rPr>
                        <a:t>00</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000" kern="1400">
                          <a:solidFill>
                            <a:srgbClr val="0000FF"/>
                          </a:solidFill>
                          <a:latin typeface="+mn-lt"/>
                          <a:ea typeface="Times New Roman"/>
                          <a:cs typeface="Times New Roman"/>
                        </a:rPr>
                        <a:t>8</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000" kern="1400">
                          <a:solidFill>
                            <a:srgbClr val="0000FF"/>
                          </a:solidFill>
                          <a:latin typeface="+mn-lt"/>
                          <a:ea typeface="Times New Roman"/>
                          <a:cs typeface="Times New Roman"/>
                        </a:rPr>
                        <a:t>Nom : Caractères ASCII</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1"/>
                  </a:ext>
                </a:extLst>
              </a:tr>
              <a:tr h="504152">
                <a:tc>
                  <a:txBody>
                    <a:bodyPr/>
                    <a:lstStyle/>
                    <a:p>
                      <a:pPr algn="ctr">
                        <a:lnSpc>
                          <a:spcPts val="1800"/>
                        </a:lnSpc>
                        <a:spcBef>
                          <a:spcPts val="400"/>
                        </a:spcBef>
                        <a:spcAft>
                          <a:spcPts val="0"/>
                        </a:spcAft>
                      </a:pPr>
                      <a:r>
                        <a:rPr lang="fr-FR" sz="2000" kern="1400" dirty="0">
                          <a:solidFill>
                            <a:srgbClr val="0000FF"/>
                          </a:solidFill>
                          <a:latin typeface="+mn-lt"/>
                          <a:ea typeface="Times New Roman"/>
                          <a:cs typeface="Times New Roman"/>
                        </a:rPr>
                        <a:t>08</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000" kern="1400">
                          <a:solidFill>
                            <a:srgbClr val="0000FF"/>
                          </a:solidFill>
                          <a:latin typeface="+mn-lt"/>
                          <a:ea typeface="Times New Roman"/>
                          <a:cs typeface="Times New Roman"/>
                        </a:rPr>
                        <a:t>3</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000" kern="1400" dirty="0">
                          <a:solidFill>
                            <a:srgbClr val="0000FF"/>
                          </a:solidFill>
                          <a:latin typeface="+mn-lt"/>
                          <a:ea typeface="Times New Roman"/>
                          <a:cs typeface="Times New Roman"/>
                        </a:rPr>
                        <a:t>Extension : caractères ASCII</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2"/>
                  </a:ext>
                </a:extLst>
              </a:tr>
              <a:tr h="432000">
                <a:tc>
                  <a:txBody>
                    <a:bodyPr/>
                    <a:lstStyle/>
                    <a:p>
                      <a:pPr algn="ctr">
                        <a:lnSpc>
                          <a:spcPts val="1800"/>
                        </a:lnSpc>
                        <a:spcBef>
                          <a:spcPts val="400"/>
                        </a:spcBef>
                        <a:spcAft>
                          <a:spcPts val="0"/>
                        </a:spcAft>
                      </a:pPr>
                      <a:r>
                        <a:rPr lang="fr-FR" sz="2000" kern="1400" dirty="0">
                          <a:latin typeface="+mn-lt"/>
                          <a:ea typeface="Times New Roman"/>
                          <a:cs typeface="Times New Roman"/>
                        </a:rPr>
                        <a:t>11</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000" kern="1400" dirty="0">
                          <a:solidFill>
                            <a:schemeClr val="tx1"/>
                          </a:solidFill>
                          <a:latin typeface="+mn-lt"/>
                          <a:ea typeface="Times New Roman"/>
                          <a:cs typeface="Times New Roman"/>
                        </a:rPr>
                        <a:t>1</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25000"/>
                        </a:lnSpc>
                        <a:spcBef>
                          <a:spcPts val="0"/>
                        </a:spcBef>
                        <a:spcAft>
                          <a:spcPts val="0"/>
                        </a:spcAft>
                      </a:pPr>
                      <a:r>
                        <a:rPr lang="fr-FR" sz="2000" kern="1400" dirty="0">
                          <a:solidFill>
                            <a:schemeClr val="tx1"/>
                          </a:solidFill>
                          <a:latin typeface="+mn-lt"/>
                          <a:ea typeface="Times New Roman"/>
                          <a:cs typeface="Times New Roman"/>
                        </a:rPr>
                        <a:t>Attribut (Bit0: lecture seule, B</a:t>
                      </a:r>
                      <a:r>
                        <a:rPr lang="fr-FR" sz="2000" kern="1400" baseline="0" dirty="0">
                          <a:solidFill>
                            <a:schemeClr val="tx1"/>
                          </a:solidFill>
                          <a:latin typeface="+mn-lt"/>
                          <a:ea typeface="Times New Roman"/>
                          <a:cs typeface="Times New Roman"/>
                        </a:rPr>
                        <a:t>it1: caché,  Bit2: système, Bit3: label de volume,  Bit4:répertoire, Bit5:archive,   2 bits non utilisés</a:t>
                      </a:r>
                      <a:r>
                        <a:rPr lang="fr-FR" sz="2000" kern="1400" baseline="0" dirty="0">
                          <a:solidFill>
                            <a:srgbClr val="0000FF"/>
                          </a:solidFill>
                          <a:latin typeface="+mn-lt"/>
                          <a:ea typeface="Times New Roman"/>
                          <a:cs typeface="Times New Roman"/>
                        </a:rPr>
                        <a:t>)</a:t>
                      </a:r>
                      <a:endParaRPr lang="fr-FR" sz="2000" kern="1400" dirty="0">
                        <a:solidFill>
                          <a:srgbClr val="0000FF"/>
                        </a:solidFill>
                        <a:latin typeface="+mn-lt"/>
                        <a:ea typeface="Times New Roman"/>
                        <a:cs typeface="Times New Roman"/>
                      </a:endParaRP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3"/>
                  </a:ext>
                </a:extLst>
              </a:tr>
              <a:tr h="432000">
                <a:tc>
                  <a:txBody>
                    <a:bodyPr/>
                    <a:lstStyle/>
                    <a:p>
                      <a:pPr algn="ctr">
                        <a:lnSpc>
                          <a:spcPts val="1800"/>
                        </a:lnSpc>
                        <a:spcBef>
                          <a:spcPts val="400"/>
                        </a:spcBef>
                        <a:spcAft>
                          <a:spcPts val="0"/>
                        </a:spcAft>
                      </a:pPr>
                      <a:r>
                        <a:rPr lang="fr-FR" sz="2000" kern="1400" dirty="0">
                          <a:latin typeface="+mn-lt"/>
                          <a:ea typeface="Times New Roman"/>
                          <a:cs typeface="Times New Roman"/>
                        </a:rPr>
                        <a:t>12</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000" kern="1400">
                          <a:latin typeface="+mn-lt"/>
                          <a:ea typeface="Times New Roman"/>
                          <a:cs typeface="Times New Roman"/>
                        </a:rPr>
                        <a:t>1</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000" kern="1400" dirty="0">
                          <a:latin typeface="+mn-lt"/>
                          <a:ea typeface="Times New Roman"/>
                          <a:cs typeface="Times New Roman"/>
                        </a:rPr>
                        <a:t>Réservé pour Windows NT</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4"/>
                  </a:ext>
                </a:extLst>
              </a:tr>
              <a:tr h="432000">
                <a:tc>
                  <a:txBody>
                    <a:bodyPr/>
                    <a:lstStyle/>
                    <a:p>
                      <a:pPr algn="ctr">
                        <a:lnSpc>
                          <a:spcPts val="1800"/>
                        </a:lnSpc>
                        <a:spcBef>
                          <a:spcPts val="400"/>
                        </a:spcBef>
                        <a:spcAft>
                          <a:spcPts val="0"/>
                        </a:spcAft>
                      </a:pPr>
                      <a:r>
                        <a:rPr lang="fr-FR" sz="2000" kern="1400" dirty="0">
                          <a:latin typeface="+mn-lt"/>
                          <a:ea typeface="Times New Roman"/>
                          <a:cs typeface="Times New Roman"/>
                        </a:rPr>
                        <a:t>13</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000" kern="1400">
                          <a:latin typeface="+mn-lt"/>
                          <a:ea typeface="Times New Roman"/>
                          <a:cs typeface="Times New Roman"/>
                        </a:rPr>
                        <a:t>1</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000" kern="1400" dirty="0">
                          <a:latin typeface="+mn-lt"/>
                          <a:ea typeface="Times New Roman"/>
                          <a:cs typeface="Times New Roman"/>
                        </a:rPr>
                        <a:t>Partie « millième de seconde » du temps de création</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5"/>
                  </a:ext>
                </a:extLst>
              </a:tr>
              <a:tr h="432000">
                <a:tc>
                  <a:txBody>
                    <a:bodyPr/>
                    <a:lstStyle/>
                    <a:p>
                      <a:pPr algn="ctr">
                        <a:lnSpc>
                          <a:spcPts val="1800"/>
                        </a:lnSpc>
                        <a:spcBef>
                          <a:spcPts val="400"/>
                        </a:spcBef>
                        <a:spcAft>
                          <a:spcPts val="0"/>
                        </a:spcAft>
                      </a:pPr>
                      <a:r>
                        <a:rPr lang="fr-FR" sz="2000" kern="1400" dirty="0">
                          <a:latin typeface="+mn-lt"/>
                          <a:ea typeface="Times New Roman"/>
                          <a:cs typeface="Times New Roman"/>
                        </a:rPr>
                        <a:t>14</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000" kern="1400">
                          <a:latin typeface="+mn-lt"/>
                          <a:ea typeface="Times New Roman"/>
                          <a:cs typeface="Times New Roman"/>
                        </a:rPr>
                        <a:t>2</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000" kern="1400" dirty="0">
                          <a:latin typeface="+mn-lt"/>
                          <a:ea typeface="Times New Roman"/>
                          <a:cs typeface="Times New Roman"/>
                        </a:rPr>
                        <a:t>Heure de création: secondes(0 à 29),</a:t>
                      </a:r>
                      <a:r>
                        <a:rPr lang="fr-FR" sz="2000" kern="1400" baseline="0" dirty="0">
                          <a:latin typeface="+mn-lt"/>
                          <a:ea typeface="Times New Roman"/>
                          <a:cs typeface="Times New Roman"/>
                        </a:rPr>
                        <a:t> minute(0 à 59) , heure(0 à 23)</a:t>
                      </a:r>
                      <a:endParaRPr lang="fr-FR" sz="2000" kern="1400" dirty="0">
                        <a:latin typeface="+mn-lt"/>
                        <a:ea typeface="Times New Roman"/>
                        <a:cs typeface="Times New Roman"/>
                      </a:endParaRP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6"/>
                  </a:ext>
                </a:extLst>
              </a:tr>
              <a:tr h="432000">
                <a:tc>
                  <a:txBody>
                    <a:bodyPr/>
                    <a:lstStyle/>
                    <a:p>
                      <a:pPr algn="ctr">
                        <a:lnSpc>
                          <a:spcPts val="1800"/>
                        </a:lnSpc>
                        <a:spcBef>
                          <a:spcPts val="400"/>
                        </a:spcBef>
                        <a:spcAft>
                          <a:spcPts val="0"/>
                        </a:spcAft>
                      </a:pPr>
                      <a:r>
                        <a:rPr lang="fr-FR" sz="2000" kern="1400" dirty="0">
                          <a:latin typeface="+mn-lt"/>
                          <a:ea typeface="Times New Roman"/>
                          <a:cs typeface="Times New Roman"/>
                        </a:rPr>
                        <a:t>16</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000" kern="1400">
                          <a:latin typeface="+mn-lt"/>
                          <a:ea typeface="Times New Roman"/>
                          <a:cs typeface="Times New Roman"/>
                        </a:rPr>
                        <a:t>2</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000" kern="1400" dirty="0">
                          <a:latin typeface="+mn-lt"/>
                          <a:ea typeface="Times New Roman"/>
                          <a:cs typeface="Times New Roman"/>
                        </a:rPr>
                        <a:t>Date de création(date calculée à partir de </a:t>
                      </a:r>
                      <a:r>
                        <a:rPr lang="fr-FR" sz="2000" kern="1200" dirty="0">
                          <a:solidFill>
                            <a:schemeClr val="tx1"/>
                          </a:solidFill>
                          <a:latin typeface="+mn-lt"/>
                          <a:ea typeface="+mn-ea"/>
                          <a:cs typeface="+mn-cs"/>
                        </a:rPr>
                        <a:t>01/01/1980)</a:t>
                      </a:r>
                      <a:endParaRPr lang="fr-FR" sz="2000" kern="1400" dirty="0">
                        <a:latin typeface="+mn-lt"/>
                        <a:ea typeface="Times New Roman"/>
                        <a:cs typeface="Times New Roman"/>
                      </a:endParaRP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7"/>
                  </a:ext>
                </a:extLst>
              </a:tr>
              <a:tr h="432000">
                <a:tc>
                  <a:txBody>
                    <a:bodyPr/>
                    <a:lstStyle/>
                    <a:p>
                      <a:pPr algn="ctr">
                        <a:lnSpc>
                          <a:spcPts val="1800"/>
                        </a:lnSpc>
                        <a:spcBef>
                          <a:spcPts val="400"/>
                        </a:spcBef>
                        <a:spcAft>
                          <a:spcPts val="0"/>
                        </a:spcAft>
                      </a:pPr>
                      <a:r>
                        <a:rPr lang="fr-FR" sz="2000" kern="1400" dirty="0">
                          <a:latin typeface="+mn-lt"/>
                          <a:ea typeface="Times New Roman"/>
                          <a:cs typeface="Times New Roman"/>
                        </a:rPr>
                        <a:t>18</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000" kern="1400">
                          <a:latin typeface="+mn-lt"/>
                          <a:ea typeface="Times New Roman"/>
                          <a:cs typeface="Times New Roman"/>
                        </a:rPr>
                        <a:t>2</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000" kern="1400" dirty="0">
                          <a:latin typeface="+mn-lt"/>
                          <a:ea typeface="Times New Roman"/>
                          <a:cs typeface="Times New Roman"/>
                        </a:rPr>
                        <a:t>Date du dernier accès</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8"/>
                  </a:ext>
                </a:extLst>
              </a:tr>
              <a:tr h="432000">
                <a:tc>
                  <a:txBody>
                    <a:bodyPr/>
                    <a:lstStyle/>
                    <a:p>
                      <a:pPr algn="ctr">
                        <a:lnSpc>
                          <a:spcPts val="1800"/>
                        </a:lnSpc>
                        <a:spcBef>
                          <a:spcPts val="400"/>
                        </a:spcBef>
                        <a:spcAft>
                          <a:spcPts val="0"/>
                        </a:spcAft>
                      </a:pPr>
                      <a:r>
                        <a:rPr lang="fr-FR" sz="2000" kern="1400" dirty="0">
                          <a:solidFill>
                            <a:srgbClr val="000070"/>
                          </a:solidFill>
                          <a:latin typeface="+mn-lt"/>
                          <a:ea typeface="Times New Roman"/>
                          <a:cs typeface="Times New Roman"/>
                        </a:rPr>
                        <a:t>20</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000" kern="1400">
                          <a:solidFill>
                            <a:srgbClr val="000070"/>
                          </a:solidFill>
                          <a:latin typeface="+mn-lt"/>
                          <a:ea typeface="Times New Roman"/>
                          <a:cs typeface="Times New Roman"/>
                        </a:rPr>
                        <a:t>2</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000" kern="1400" dirty="0">
                          <a:solidFill>
                            <a:srgbClr val="000070"/>
                          </a:solidFill>
                          <a:latin typeface="+mn-lt"/>
                          <a:ea typeface="Times New Roman"/>
                          <a:cs typeface="Times New Roman"/>
                        </a:rPr>
                        <a:t>Numéro du premier cluster dans</a:t>
                      </a:r>
                      <a:r>
                        <a:rPr lang="fr-FR" sz="2000" kern="1200" baseline="0" dirty="0">
                          <a:solidFill>
                            <a:srgbClr val="000070"/>
                          </a:solidFill>
                          <a:latin typeface="+mn-lt"/>
                          <a:ea typeface="+mn-ea"/>
                          <a:cs typeface="+mn-cs"/>
                        </a:rPr>
                        <a:t> </a:t>
                      </a:r>
                      <a:r>
                        <a:rPr lang="fr-FR" sz="2000" kern="1200" dirty="0">
                          <a:solidFill>
                            <a:srgbClr val="000070"/>
                          </a:solidFill>
                          <a:latin typeface="+mn-lt"/>
                          <a:ea typeface="+mn-ea"/>
                          <a:cs typeface="+mn-cs"/>
                        </a:rPr>
                        <a:t>la FAT</a:t>
                      </a:r>
                      <a:r>
                        <a:rPr lang="fr-FR" sz="2000" kern="1400" dirty="0">
                          <a:solidFill>
                            <a:srgbClr val="000070"/>
                          </a:solidFill>
                          <a:latin typeface="+mn-lt"/>
                          <a:ea typeface="Times New Roman"/>
                          <a:cs typeface="Times New Roman"/>
                        </a:rPr>
                        <a:t> (poids fort pour FAT32)</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9"/>
                  </a:ext>
                </a:extLst>
              </a:tr>
              <a:tr h="432000">
                <a:tc>
                  <a:txBody>
                    <a:bodyPr/>
                    <a:lstStyle/>
                    <a:p>
                      <a:pPr algn="ctr">
                        <a:lnSpc>
                          <a:spcPts val="1800"/>
                        </a:lnSpc>
                        <a:spcBef>
                          <a:spcPts val="400"/>
                        </a:spcBef>
                        <a:spcAft>
                          <a:spcPts val="0"/>
                        </a:spcAft>
                      </a:pPr>
                      <a:r>
                        <a:rPr lang="fr-FR" sz="2000" kern="1400" dirty="0">
                          <a:latin typeface="+mn-lt"/>
                          <a:ea typeface="Times New Roman"/>
                          <a:cs typeface="Times New Roman"/>
                        </a:rPr>
                        <a:t>22</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000" kern="1400">
                          <a:latin typeface="+mn-lt"/>
                          <a:ea typeface="Times New Roman"/>
                          <a:cs typeface="Times New Roman"/>
                        </a:rPr>
                        <a:t>2</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000" kern="1400">
                          <a:latin typeface="+mn-lt"/>
                          <a:ea typeface="Times New Roman"/>
                          <a:cs typeface="Times New Roman"/>
                        </a:rPr>
                        <a:t>Heure de la dernière modification</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10"/>
                  </a:ext>
                </a:extLst>
              </a:tr>
              <a:tr h="432000">
                <a:tc>
                  <a:txBody>
                    <a:bodyPr/>
                    <a:lstStyle/>
                    <a:p>
                      <a:pPr algn="ctr">
                        <a:lnSpc>
                          <a:spcPts val="1800"/>
                        </a:lnSpc>
                        <a:spcBef>
                          <a:spcPts val="400"/>
                        </a:spcBef>
                        <a:spcAft>
                          <a:spcPts val="0"/>
                        </a:spcAft>
                      </a:pPr>
                      <a:r>
                        <a:rPr lang="fr-FR" sz="2000" kern="1400" dirty="0">
                          <a:latin typeface="+mn-lt"/>
                          <a:ea typeface="Times New Roman"/>
                          <a:cs typeface="Times New Roman"/>
                        </a:rPr>
                        <a:t>24</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000" kern="1400" dirty="0">
                          <a:latin typeface="+mn-lt"/>
                          <a:ea typeface="Times New Roman"/>
                          <a:cs typeface="Times New Roman"/>
                        </a:rPr>
                        <a:t>2</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000" kern="1400">
                          <a:latin typeface="+mn-lt"/>
                          <a:ea typeface="Times New Roman"/>
                          <a:cs typeface="Times New Roman"/>
                        </a:rPr>
                        <a:t>Date de la dernière modification</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11"/>
                  </a:ext>
                </a:extLst>
              </a:tr>
              <a:tr h="432000">
                <a:tc>
                  <a:txBody>
                    <a:bodyPr/>
                    <a:lstStyle/>
                    <a:p>
                      <a:pPr algn="ctr">
                        <a:lnSpc>
                          <a:spcPts val="1800"/>
                        </a:lnSpc>
                        <a:spcBef>
                          <a:spcPts val="400"/>
                        </a:spcBef>
                        <a:spcAft>
                          <a:spcPts val="0"/>
                        </a:spcAft>
                      </a:pPr>
                      <a:r>
                        <a:rPr lang="fr-FR" sz="2000" kern="1400" dirty="0">
                          <a:solidFill>
                            <a:srgbClr val="000070"/>
                          </a:solidFill>
                          <a:latin typeface="+mn-lt"/>
                          <a:ea typeface="Times New Roman"/>
                          <a:cs typeface="Times New Roman"/>
                        </a:rPr>
                        <a:t>26</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000" kern="1400" dirty="0">
                          <a:solidFill>
                            <a:srgbClr val="000070"/>
                          </a:solidFill>
                          <a:latin typeface="+mn-lt"/>
                          <a:ea typeface="Times New Roman"/>
                          <a:cs typeface="Times New Roman"/>
                        </a:rPr>
                        <a:t>2</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000" kern="1400" dirty="0">
                          <a:solidFill>
                            <a:srgbClr val="000070"/>
                          </a:solidFill>
                          <a:latin typeface="+mn-lt"/>
                          <a:ea typeface="Times New Roman"/>
                          <a:cs typeface="Times New Roman"/>
                        </a:rPr>
                        <a:t>Numéro du premier cluster </a:t>
                      </a:r>
                      <a:r>
                        <a:rPr lang="fr-FR" sz="2000" kern="1200" dirty="0">
                          <a:solidFill>
                            <a:srgbClr val="000070"/>
                          </a:solidFill>
                          <a:latin typeface="+mn-lt"/>
                          <a:ea typeface="+mn-ea"/>
                          <a:cs typeface="+mn-cs"/>
                        </a:rPr>
                        <a:t>dans la FAT</a:t>
                      </a:r>
                      <a:r>
                        <a:rPr lang="fr-FR" sz="2000" kern="1400" dirty="0">
                          <a:solidFill>
                            <a:srgbClr val="000070"/>
                          </a:solidFill>
                          <a:latin typeface="+mn-lt"/>
                          <a:ea typeface="Times New Roman"/>
                          <a:cs typeface="Times New Roman"/>
                        </a:rPr>
                        <a:t> (poids faible)</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12"/>
                  </a:ext>
                </a:extLst>
              </a:tr>
              <a:tr h="432000">
                <a:tc>
                  <a:txBody>
                    <a:bodyPr/>
                    <a:lstStyle/>
                    <a:p>
                      <a:pPr algn="ctr">
                        <a:lnSpc>
                          <a:spcPts val="1800"/>
                        </a:lnSpc>
                        <a:spcBef>
                          <a:spcPts val="400"/>
                        </a:spcBef>
                        <a:spcAft>
                          <a:spcPts val="0"/>
                        </a:spcAft>
                      </a:pPr>
                      <a:r>
                        <a:rPr lang="fr-FR" sz="2000" kern="1400">
                          <a:solidFill>
                            <a:srgbClr val="0000FF"/>
                          </a:solidFill>
                          <a:latin typeface="+mn-lt"/>
                          <a:ea typeface="Times New Roman"/>
                          <a:cs typeface="Times New Roman"/>
                        </a:rPr>
                        <a:t>28</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000" kern="1400" dirty="0">
                          <a:solidFill>
                            <a:srgbClr val="0000FF"/>
                          </a:solidFill>
                          <a:latin typeface="+mn-lt"/>
                          <a:ea typeface="Times New Roman"/>
                          <a:cs typeface="Times New Roman"/>
                        </a:rPr>
                        <a:t>4</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000" kern="1400" dirty="0">
                          <a:solidFill>
                            <a:srgbClr val="0000FF"/>
                          </a:solidFill>
                          <a:latin typeface="+mn-lt"/>
                          <a:ea typeface="Times New Roman"/>
                          <a:cs typeface="Times New Roman"/>
                        </a:rPr>
                        <a:t>Taille du fichier en octets(taille maxi= 4Giga octets)</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454812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p:cTn id="7" dur="1000" fill="hold"/>
                                        <p:tgtEl>
                                          <p:spTgt spid="1638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38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38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321436" y="341238"/>
            <a:ext cx="9751219" cy="7544808"/>
          </a:xfrm>
          <a:solidFill>
            <a:schemeClr val="bg1">
              <a:alpha val="0"/>
            </a:schemeClr>
          </a:solidFill>
        </p:spPr>
        <p:txBody>
          <a:bodyPr wrap="square">
            <a:spAutoFit/>
          </a:bodyPr>
          <a:lstStyle/>
          <a:p>
            <a:pPr marL="365125" indent="-349250" algn="l">
              <a:lnSpc>
                <a:spcPct val="125000"/>
              </a:lnSpc>
              <a:spcBef>
                <a:spcPts val="900"/>
              </a:spcBef>
            </a:pPr>
            <a:r>
              <a:rPr lang="fr-FR" sz="2200" b="1" dirty="0">
                <a:solidFill>
                  <a:srgbClr val="0000FF"/>
                </a:solidFill>
                <a:effectLst/>
              </a:rPr>
              <a:t>4.5.2.2 Structure d’une entrée format long</a:t>
            </a:r>
          </a:p>
          <a:p>
            <a:pPr marL="360000" indent="-360000" algn="l">
              <a:lnSpc>
                <a:spcPct val="125000"/>
              </a:lnSpc>
              <a:spcBef>
                <a:spcPts val="900"/>
              </a:spcBef>
              <a:buFont typeface="Arial" pitchFamily="34" charset="0"/>
              <a:buChar char="•"/>
            </a:pPr>
            <a:r>
              <a:rPr lang="fr-FR" sz="2200" dirty="0">
                <a:effectLst/>
              </a:rPr>
              <a:t>Le nom d’un fichier est composé de 1 à 255 caractères. </a:t>
            </a:r>
          </a:p>
          <a:p>
            <a:pPr marL="360000" indent="-360000" algn="l">
              <a:lnSpc>
                <a:spcPct val="125000"/>
              </a:lnSpc>
              <a:spcBef>
                <a:spcPts val="900"/>
              </a:spcBef>
              <a:buFont typeface="Arial" pitchFamily="34" charset="0"/>
              <a:buChar char="•"/>
            </a:pPr>
            <a:r>
              <a:rPr lang="fr-FR" sz="2200" dirty="0">
                <a:effectLst/>
              </a:rPr>
              <a:t>Un fichier est représenté dans le répertoire au moyen de :</a:t>
            </a:r>
          </a:p>
          <a:p>
            <a:pPr marL="719138" indent="-360363" algn="l">
              <a:lnSpc>
                <a:spcPct val="125000"/>
              </a:lnSpc>
              <a:spcBef>
                <a:spcPts val="900"/>
              </a:spcBef>
              <a:buFont typeface="Wingdings" pitchFamily="2" charset="2"/>
              <a:buChar char="Ø"/>
            </a:pPr>
            <a:r>
              <a:rPr lang="fr-FR" sz="2200" b="1" dirty="0">
                <a:solidFill>
                  <a:srgbClr val="0000FF"/>
                </a:solidFill>
                <a:effectLst/>
              </a:rPr>
              <a:t>Une à vingt entrées de format long </a:t>
            </a:r>
          </a:p>
          <a:p>
            <a:pPr marL="1077913" indent="-358775" algn="l">
              <a:lnSpc>
                <a:spcPct val="125000"/>
              </a:lnSpc>
              <a:spcBef>
                <a:spcPts val="900"/>
              </a:spcBef>
              <a:buFont typeface="Wingdings" pitchFamily="2" charset="2"/>
              <a:buChar char="ü"/>
            </a:pPr>
            <a:r>
              <a:rPr lang="fr-FR" sz="2200" dirty="0">
                <a:effectLst/>
              </a:rPr>
              <a:t>Une entrée = </a:t>
            </a:r>
            <a:r>
              <a:rPr lang="fr-FR" sz="2200" dirty="0">
                <a:solidFill>
                  <a:srgbClr val="0000FF"/>
                </a:solidFill>
                <a:effectLst/>
              </a:rPr>
              <a:t>32 octets</a:t>
            </a:r>
            <a:r>
              <a:rPr lang="fr-FR" sz="2200" dirty="0">
                <a:effectLst/>
              </a:rPr>
              <a:t>.</a:t>
            </a:r>
          </a:p>
          <a:p>
            <a:pPr marL="1077913" indent="-358775" algn="l">
              <a:lnSpc>
                <a:spcPct val="125000"/>
              </a:lnSpc>
              <a:spcBef>
                <a:spcPts val="900"/>
              </a:spcBef>
              <a:buFont typeface="Wingdings" pitchFamily="2" charset="2"/>
              <a:buChar char="ü"/>
            </a:pPr>
            <a:r>
              <a:rPr lang="fr-FR" sz="2200" dirty="0">
                <a:effectLst/>
              </a:rPr>
              <a:t>Chaque entrée peut contenir au plus </a:t>
            </a:r>
            <a:r>
              <a:rPr lang="fr-FR" sz="2200" dirty="0">
                <a:solidFill>
                  <a:srgbClr val="0000FF"/>
                </a:solidFill>
                <a:effectLst/>
              </a:rPr>
              <a:t>13 caractères </a:t>
            </a:r>
            <a:r>
              <a:rPr lang="fr-FR" sz="2200" dirty="0">
                <a:effectLst/>
              </a:rPr>
              <a:t>du nom. </a:t>
            </a:r>
          </a:p>
          <a:p>
            <a:pPr marL="1077913" lvl="1" indent="-358775">
              <a:lnSpc>
                <a:spcPct val="125000"/>
              </a:lnSpc>
              <a:spcBef>
                <a:spcPts val="900"/>
              </a:spcBef>
              <a:buClr>
                <a:schemeClr val="hlink"/>
              </a:buClr>
              <a:buSzPct val="120000"/>
              <a:buFont typeface="Wingdings" pitchFamily="2" charset="2"/>
              <a:buChar char="ü"/>
            </a:pPr>
            <a:r>
              <a:rPr lang="fr-FR" sz="2200" dirty="0">
                <a:effectLst/>
              </a:rPr>
              <a:t>Les caractères constituant les noms en format long sont représentés en UNICODE (UTF16: 2 octets par caractère),</a:t>
            </a:r>
          </a:p>
          <a:p>
            <a:pPr marL="719138" indent="-354013" algn="l">
              <a:lnSpc>
                <a:spcPct val="125000"/>
              </a:lnSpc>
              <a:spcBef>
                <a:spcPts val="900"/>
              </a:spcBef>
              <a:buFont typeface="Wingdings" pitchFamily="2" charset="2"/>
              <a:buChar char="Ø"/>
            </a:pPr>
            <a:r>
              <a:rPr lang="fr-FR" sz="2200" b="1" dirty="0">
                <a:solidFill>
                  <a:srgbClr val="0000FF"/>
                </a:solidFill>
                <a:effectLst/>
              </a:rPr>
              <a:t>Une entrée format court</a:t>
            </a:r>
            <a:r>
              <a:rPr lang="fr-FR" sz="2200" b="1" dirty="0">
                <a:effectLst/>
              </a:rPr>
              <a:t>. </a:t>
            </a:r>
            <a:br>
              <a:rPr lang="fr-FR" sz="2200" b="1" dirty="0">
                <a:effectLst/>
              </a:rPr>
            </a:br>
            <a:r>
              <a:rPr lang="fr-FR" sz="2200" dirty="0">
                <a:effectLst/>
              </a:rPr>
              <a:t>Dans une entrée en format court, le nom est constitué des </a:t>
            </a:r>
            <a:r>
              <a:rPr lang="fr-FR" sz="2200" dirty="0">
                <a:solidFill>
                  <a:srgbClr val="0000FF"/>
                </a:solidFill>
                <a:effectLst/>
              </a:rPr>
              <a:t>six premiers caractères</a:t>
            </a:r>
            <a:r>
              <a:rPr lang="fr-FR" sz="2200" dirty="0">
                <a:effectLst/>
              </a:rPr>
              <a:t>(lettres ou chiffres) suivi du caractère </a:t>
            </a:r>
            <a:r>
              <a:rPr lang="fr-FR" sz="2200" b="1" dirty="0">
                <a:solidFill>
                  <a:srgbClr val="0000FF"/>
                </a:solidFill>
                <a:effectLst/>
              </a:rPr>
              <a:t>~</a:t>
            </a:r>
            <a:r>
              <a:rPr lang="fr-FR" sz="2200" dirty="0">
                <a:effectLst/>
              </a:rPr>
              <a:t> qui est suivi d’un chiffre(numéro) et enfin l’extension(sans le point). </a:t>
            </a:r>
          </a:p>
          <a:p>
            <a:pPr marL="1077913" indent="-358775" algn="l">
              <a:lnSpc>
                <a:spcPct val="125000"/>
              </a:lnSpc>
              <a:spcBef>
                <a:spcPts val="900"/>
              </a:spcBef>
              <a:buFont typeface="Wingdings" pitchFamily="2" charset="2"/>
              <a:buChar char="ü"/>
            </a:pPr>
            <a:r>
              <a:rPr lang="fr-FR" sz="2200" dirty="0">
                <a:effectLst/>
              </a:rPr>
              <a:t>Le nom est converti en Majuscule. </a:t>
            </a:r>
          </a:p>
          <a:p>
            <a:pPr marL="1077913" indent="-358775" algn="l">
              <a:lnSpc>
                <a:spcPct val="125000"/>
              </a:lnSpc>
              <a:spcBef>
                <a:spcPts val="900"/>
              </a:spcBef>
              <a:buFont typeface="Wingdings" pitchFamily="2" charset="2"/>
              <a:buChar char="ü"/>
            </a:pPr>
            <a:r>
              <a:rPr lang="fr-FR" sz="2200" dirty="0">
                <a:effectLst/>
              </a:rPr>
              <a:t>Les caractères constituant les noms en format court sont représentés en ASCII (1 octet par caractère).</a:t>
            </a:r>
          </a:p>
        </p:txBody>
      </p:sp>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17</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0"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2"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3454812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p:cTn id="7" dur="1000" fill="hold"/>
                                        <p:tgtEl>
                                          <p:spTgt spid="1638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38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388">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 calcmode="lin" valueType="num">
                                      <p:cBhvr>
                                        <p:cTn id="12" dur="1000" fill="hold"/>
                                        <p:tgtEl>
                                          <p:spTgt spid="16388">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16388">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16388">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16388">
                                            <p:txEl>
                                              <p:pRg st="2" end="2"/>
                                            </p:txEl>
                                          </p:spTgt>
                                        </p:tgtEl>
                                        <p:attrNameLst>
                                          <p:attrName>style.visibility</p:attrName>
                                        </p:attrNameLst>
                                      </p:cBhvr>
                                      <p:to>
                                        <p:strVal val="visible"/>
                                      </p:to>
                                    </p:set>
                                    <p:anim calcmode="lin" valueType="num">
                                      <p:cBhvr>
                                        <p:cTn id="19" dur="1000" fill="hold"/>
                                        <p:tgtEl>
                                          <p:spTgt spid="16388">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16388">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16388">
                                            <p:txEl>
                                              <p:pRg st="2" end="2"/>
                                            </p:txEl>
                                          </p:spTgt>
                                        </p:tgtEl>
                                      </p:cBhvr>
                                    </p:animEffect>
                                  </p:childTnLst>
                                </p:cTn>
                              </p:par>
                              <p:par>
                                <p:cTn id="22" presetID="55" presetClass="entr" presetSubtype="0" fill="hold" nodeType="withEffect">
                                  <p:stCondLst>
                                    <p:cond delay="0"/>
                                  </p:stCondLst>
                                  <p:childTnLst>
                                    <p:set>
                                      <p:cBhvr>
                                        <p:cTn id="23" dur="1" fill="hold">
                                          <p:stCondLst>
                                            <p:cond delay="0"/>
                                          </p:stCondLst>
                                        </p:cTn>
                                        <p:tgtEl>
                                          <p:spTgt spid="16388">
                                            <p:txEl>
                                              <p:pRg st="3" end="3"/>
                                            </p:txEl>
                                          </p:spTgt>
                                        </p:tgtEl>
                                        <p:attrNameLst>
                                          <p:attrName>style.visibility</p:attrName>
                                        </p:attrNameLst>
                                      </p:cBhvr>
                                      <p:to>
                                        <p:strVal val="visible"/>
                                      </p:to>
                                    </p:set>
                                    <p:anim calcmode="lin" valueType="num">
                                      <p:cBhvr>
                                        <p:cTn id="24" dur="1000" fill="hold"/>
                                        <p:tgtEl>
                                          <p:spTgt spid="16388">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16388">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16388">
                                            <p:txEl>
                                              <p:pRg st="3" end="3"/>
                                            </p:txEl>
                                          </p:spTgt>
                                        </p:tgtEl>
                                      </p:cBhvr>
                                    </p:animEffect>
                                  </p:childTnLst>
                                </p:cTn>
                              </p:par>
                              <p:par>
                                <p:cTn id="27" presetID="55" presetClass="entr" presetSubtype="0" fill="hold" nodeType="withEffect">
                                  <p:stCondLst>
                                    <p:cond delay="0"/>
                                  </p:stCondLst>
                                  <p:childTnLst>
                                    <p:set>
                                      <p:cBhvr>
                                        <p:cTn id="28" dur="1" fill="hold">
                                          <p:stCondLst>
                                            <p:cond delay="0"/>
                                          </p:stCondLst>
                                        </p:cTn>
                                        <p:tgtEl>
                                          <p:spTgt spid="16388">
                                            <p:txEl>
                                              <p:pRg st="4" end="4"/>
                                            </p:txEl>
                                          </p:spTgt>
                                        </p:tgtEl>
                                        <p:attrNameLst>
                                          <p:attrName>style.visibility</p:attrName>
                                        </p:attrNameLst>
                                      </p:cBhvr>
                                      <p:to>
                                        <p:strVal val="visible"/>
                                      </p:to>
                                    </p:set>
                                    <p:anim calcmode="lin" valueType="num">
                                      <p:cBhvr>
                                        <p:cTn id="29" dur="1000" fill="hold"/>
                                        <p:tgtEl>
                                          <p:spTgt spid="16388">
                                            <p:txEl>
                                              <p:pRg st="4" end="4"/>
                                            </p:txEl>
                                          </p:spTgt>
                                        </p:tgtEl>
                                        <p:attrNameLst>
                                          <p:attrName>ppt_w</p:attrName>
                                        </p:attrNameLst>
                                      </p:cBhvr>
                                      <p:tavLst>
                                        <p:tav tm="0">
                                          <p:val>
                                            <p:strVal val="#ppt_w*0.70"/>
                                          </p:val>
                                        </p:tav>
                                        <p:tav tm="100000">
                                          <p:val>
                                            <p:strVal val="#ppt_w"/>
                                          </p:val>
                                        </p:tav>
                                      </p:tavLst>
                                    </p:anim>
                                    <p:anim calcmode="lin" valueType="num">
                                      <p:cBhvr>
                                        <p:cTn id="30" dur="1000" fill="hold"/>
                                        <p:tgtEl>
                                          <p:spTgt spid="16388">
                                            <p:txEl>
                                              <p:pRg st="4" end="4"/>
                                            </p:txEl>
                                          </p:spTgt>
                                        </p:tgtEl>
                                        <p:attrNameLst>
                                          <p:attrName>ppt_h</p:attrName>
                                        </p:attrNameLst>
                                      </p:cBhvr>
                                      <p:tavLst>
                                        <p:tav tm="0">
                                          <p:val>
                                            <p:strVal val="#ppt_h"/>
                                          </p:val>
                                        </p:tav>
                                        <p:tav tm="100000">
                                          <p:val>
                                            <p:strVal val="#ppt_h"/>
                                          </p:val>
                                        </p:tav>
                                      </p:tavLst>
                                    </p:anim>
                                    <p:animEffect transition="in" filter="fade">
                                      <p:cBhvr>
                                        <p:cTn id="31" dur="1000"/>
                                        <p:tgtEl>
                                          <p:spTgt spid="16388">
                                            <p:txEl>
                                              <p:pRg st="4" end="4"/>
                                            </p:txEl>
                                          </p:spTgt>
                                        </p:tgtEl>
                                      </p:cBhvr>
                                    </p:animEffect>
                                  </p:childTnLst>
                                </p:cTn>
                              </p:par>
                              <p:par>
                                <p:cTn id="32" presetID="55" presetClass="entr" presetSubtype="0" fill="hold" nodeType="withEffect">
                                  <p:stCondLst>
                                    <p:cond delay="0"/>
                                  </p:stCondLst>
                                  <p:childTnLst>
                                    <p:set>
                                      <p:cBhvr>
                                        <p:cTn id="33" dur="1" fill="hold">
                                          <p:stCondLst>
                                            <p:cond delay="0"/>
                                          </p:stCondLst>
                                        </p:cTn>
                                        <p:tgtEl>
                                          <p:spTgt spid="16388">
                                            <p:txEl>
                                              <p:pRg st="5" end="5"/>
                                            </p:txEl>
                                          </p:spTgt>
                                        </p:tgtEl>
                                        <p:attrNameLst>
                                          <p:attrName>style.visibility</p:attrName>
                                        </p:attrNameLst>
                                      </p:cBhvr>
                                      <p:to>
                                        <p:strVal val="visible"/>
                                      </p:to>
                                    </p:set>
                                    <p:anim calcmode="lin" valueType="num">
                                      <p:cBhvr>
                                        <p:cTn id="34" dur="1000" fill="hold"/>
                                        <p:tgtEl>
                                          <p:spTgt spid="16388">
                                            <p:txEl>
                                              <p:pRg st="5" end="5"/>
                                            </p:txEl>
                                          </p:spTgt>
                                        </p:tgtEl>
                                        <p:attrNameLst>
                                          <p:attrName>ppt_w</p:attrName>
                                        </p:attrNameLst>
                                      </p:cBhvr>
                                      <p:tavLst>
                                        <p:tav tm="0">
                                          <p:val>
                                            <p:strVal val="#ppt_w*0.70"/>
                                          </p:val>
                                        </p:tav>
                                        <p:tav tm="100000">
                                          <p:val>
                                            <p:strVal val="#ppt_w"/>
                                          </p:val>
                                        </p:tav>
                                      </p:tavLst>
                                    </p:anim>
                                    <p:anim calcmode="lin" valueType="num">
                                      <p:cBhvr>
                                        <p:cTn id="35" dur="1000" fill="hold"/>
                                        <p:tgtEl>
                                          <p:spTgt spid="16388">
                                            <p:txEl>
                                              <p:pRg st="5" end="5"/>
                                            </p:txEl>
                                          </p:spTgt>
                                        </p:tgtEl>
                                        <p:attrNameLst>
                                          <p:attrName>ppt_h</p:attrName>
                                        </p:attrNameLst>
                                      </p:cBhvr>
                                      <p:tavLst>
                                        <p:tav tm="0">
                                          <p:val>
                                            <p:strVal val="#ppt_h"/>
                                          </p:val>
                                        </p:tav>
                                        <p:tav tm="100000">
                                          <p:val>
                                            <p:strVal val="#ppt_h"/>
                                          </p:val>
                                        </p:tav>
                                      </p:tavLst>
                                    </p:anim>
                                    <p:animEffect transition="in" filter="fade">
                                      <p:cBhvr>
                                        <p:cTn id="36" dur="1000"/>
                                        <p:tgtEl>
                                          <p:spTgt spid="16388">
                                            <p:txEl>
                                              <p:pRg st="5" end="5"/>
                                            </p:txEl>
                                          </p:spTgt>
                                        </p:tgtEl>
                                      </p:cBhvr>
                                    </p:animEffect>
                                  </p:childTnLst>
                                </p:cTn>
                              </p:par>
                              <p:par>
                                <p:cTn id="37" presetID="55" presetClass="entr" presetSubtype="0" fill="hold" nodeType="withEffect">
                                  <p:stCondLst>
                                    <p:cond delay="0"/>
                                  </p:stCondLst>
                                  <p:childTnLst>
                                    <p:set>
                                      <p:cBhvr>
                                        <p:cTn id="38" dur="1" fill="hold">
                                          <p:stCondLst>
                                            <p:cond delay="0"/>
                                          </p:stCondLst>
                                        </p:cTn>
                                        <p:tgtEl>
                                          <p:spTgt spid="16388">
                                            <p:txEl>
                                              <p:pRg st="6" end="6"/>
                                            </p:txEl>
                                          </p:spTgt>
                                        </p:tgtEl>
                                        <p:attrNameLst>
                                          <p:attrName>style.visibility</p:attrName>
                                        </p:attrNameLst>
                                      </p:cBhvr>
                                      <p:to>
                                        <p:strVal val="visible"/>
                                      </p:to>
                                    </p:set>
                                    <p:anim calcmode="lin" valueType="num">
                                      <p:cBhvr>
                                        <p:cTn id="39" dur="1000" fill="hold"/>
                                        <p:tgtEl>
                                          <p:spTgt spid="16388">
                                            <p:txEl>
                                              <p:pRg st="6" end="6"/>
                                            </p:txEl>
                                          </p:spTgt>
                                        </p:tgtEl>
                                        <p:attrNameLst>
                                          <p:attrName>ppt_w</p:attrName>
                                        </p:attrNameLst>
                                      </p:cBhvr>
                                      <p:tavLst>
                                        <p:tav tm="0">
                                          <p:val>
                                            <p:strVal val="#ppt_w*0.70"/>
                                          </p:val>
                                        </p:tav>
                                        <p:tav tm="100000">
                                          <p:val>
                                            <p:strVal val="#ppt_w"/>
                                          </p:val>
                                        </p:tav>
                                      </p:tavLst>
                                    </p:anim>
                                    <p:anim calcmode="lin" valueType="num">
                                      <p:cBhvr>
                                        <p:cTn id="40" dur="1000" fill="hold"/>
                                        <p:tgtEl>
                                          <p:spTgt spid="16388">
                                            <p:txEl>
                                              <p:pRg st="6" end="6"/>
                                            </p:txEl>
                                          </p:spTgt>
                                        </p:tgtEl>
                                        <p:attrNameLst>
                                          <p:attrName>ppt_h</p:attrName>
                                        </p:attrNameLst>
                                      </p:cBhvr>
                                      <p:tavLst>
                                        <p:tav tm="0">
                                          <p:val>
                                            <p:strVal val="#ppt_h"/>
                                          </p:val>
                                        </p:tav>
                                        <p:tav tm="100000">
                                          <p:val>
                                            <p:strVal val="#ppt_h"/>
                                          </p:val>
                                        </p:tav>
                                      </p:tavLst>
                                    </p:anim>
                                    <p:animEffect transition="in" filter="fade">
                                      <p:cBhvr>
                                        <p:cTn id="41" dur="1000"/>
                                        <p:tgtEl>
                                          <p:spTgt spid="16388">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nodeType="clickEffect">
                                  <p:stCondLst>
                                    <p:cond delay="0"/>
                                  </p:stCondLst>
                                  <p:childTnLst>
                                    <p:set>
                                      <p:cBhvr>
                                        <p:cTn id="45" dur="1" fill="hold">
                                          <p:stCondLst>
                                            <p:cond delay="0"/>
                                          </p:stCondLst>
                                        </p:cTn>
                                        <p:tgtEl>
                                          <p:spTgt spid="16388">
                                            <p:txEl>
                                              <p:pRg st="7" end="7"/>
                                            </p:txEl>
                                          </p:spTgt>
                                        </p:tgtEl>
                                        <p:attrNameLst>
                                          <p:attrName>style.visibility</p:attrName>
                                        </p:attrNameLst>
                                      </p:cBhvr>
                                      <p:to>
                                        <p:strVal val="visible"/>
                                      </p:to>
                                    </p:set>
                                    <p:anim calcmode="lin" valueType="num">
                                      <p:cBhvr>
                                        <p:cTn id="46" dur="1000" fill="hold"/>
                                        <p:tgtEl>
                                          <p:spTgt spid="16388">
                                            <p:txEl>
                                              <p:pRg st="7" end="7"/>
                                            </p:txEl>
                                          </p:spTgt>
                                        </p:tgtEl>
                                        <p:attrNameLst>
                                          <p:attrName>ppt_w</p:attrName>
                                        </p:attrNameLst>
                                      </p:cBhvr>
                                      <p:tavLst>
                                        <p:tav tm="0">
                                          <p:val>
                                            <p:strVal val="#ppt_w*0.70"/>
                                          </p:val>
                                        </p:tav>
                                        <p:tav tm="100000">
                                          <p:val>
                                            <p:strVal val="#ppt_w"/>
                                          </p:val>
                                        </p:tav>
                                      </p:tavLst>
                                    </p:anim>
                                    <p:anim calcmode="lin" valueType="num">
                                      <p:cBhvr>
                                        <p:cTn id="47" dur="1000" fill="hold"/>
                                        <p:tgtEl>
                                          <p:spTgt spid="16388">
                                            <p:txEl>
                                              <p:pRg st="7" end="7"/>
                                            </p:txEl>
                                          </p:spTgt>
                                        </p:tgtEl>
                                        <p:attrNameLst>
                                          <p:attrName>ppt_h</p:attrName>
                                        </p:attrNameLst>
                                      </p:cBhvr>
                                      <p:tavLst>
                                        <p:tav tm="0">
                                          <p:val>
                                            <p:strVal val="#ppt_h"/>
                                          </p:val>
                                        </p:tav>
                                        <p:tav tm="100000">
                                          <p:val>
                                            <p:strVal val="#ppt_h"/>
                                          </p:val>
                                        </p:tav>
                                      </p:tavLst>
                                    </p:anim>
                                    <p:animEffect transition="in" filter="fade">
                                      <p:cBhvr>
                                        <p:cTn id="48" dur="1000"/>
                                        <p:tgtEl>
                                          <p:spTgt spid="16388">
                                            <p:txEl>
                                              <p:pRg st="7" end="7"/>
                                            </p:txEl>
                                          </p:spTgt>
                                        </p:tgtEl>
                                      </p:cBhvr>
                                    </p:animEffect>
                                  </p:childTnLst>
                                </p:cTn>
                              </p:par>
                              <p:par>
                                <p:cTn id="49" presetID="55" presetClass="entr" presetSubtype="0" fill="hold" nodeType="withEffect">
                                  <p:stCondLst>
                                    <p:cond delay="0"/>
                                  </p:stCondLst>
                                  <p:childTnLst>
                                    <p:set>
                                      <p:cBhvr>
                                        <p:cTn id="50" dur="1" fill="hold">
                                          <p:stCondLst>
                                            <p:cond delay="0"/>
                                          </p:stCondLst>
                                        </p:cTn>
                                        <p:tgtEl>
                                          <p:spTgt spid="16388">
                                            <p:txEl>
                                              <p:pRg st="8" end="8"/>
                                            </p:txEl>
                                          </p:spTgt>
                                        </p:tgtEl>
                                        <p:attrNameLst>
                                          <p:attrName>style.visibility</p:attrName>
                                        </p:attrNameLst>
                                      </p:cBhvr>
                                      <p:to>
                                        <p:strVal val="visible"/>
                                      </p:to>
                                    </p:set>
                                    <p:anim calcmode="lin" valueType="num">
                                      <p:cBhvr>
                                        <p:cTn id="51" dur="1000" fill="hold"/>
                                        <p:tgtEl>
                                          <p:spTgt spid="16388">
                                            <p:txEl>
                                              <p:pRg st="8" end="8"/>
                                            </p:txEl>
                                          </p:spTgt>
                                        </p:tgtEl>
                                        <p:attrNameLst>
                                          <p:attrName>ppt_w</p:attrName>
                                        </p:attrNameLst>
                                      </p:cBhvr>
                                      <p:tavLst>
                                        <p:tav tm="0">
                                          <p:val>
                                            <p:strVal val="#ppt_w*0.70"/>
                                          </p:val>
                                        </p:tav>
                                        <p:tav tm="100000">
                                          <p:val>
                                            <p:strVal val="#ppt_w"/>
                                          </p:val>
                                        </p:tav>
                                      </p:tavLst>
                                    </p:anim>
                                    <p:anim calcmode="lin" valueType="num">
                                      <p:cBhvr>
                                        <p:cTn id="52" dur="1000" fill="hold"/>
                                        <p:tgtEl>
                                          <p:spTgt spid="16388">
                                            <p:txEl>
                                              <p:pRg st="8" end="8"/>
                                            </p:txEl>
                                          </p:spTgt>
                                        </p:tgtEl>
                                        <p:attrNameLst>
                                          <p:attrName>ppt_h</p:attrName>
                                        </p:attrNameLst>
                                      </p:cBhvr>
                                      <p:tavLst>
                                        <p:tav tm="0">
                                          <p:val>
                                            <p:strVal val="#ppt_h"/>
                                          </p:val>
                                        </p:tav>
                                        <p:tav tm="100000">
                                          <p:val>
                                            <p:strVal val="#ppt_h"/>
                                          </p:val>
                                        </p:tav>
                                      </p:tavLst>
                                    </p:anim>
                                    <p:animEffect transition="in" filter="fade">
                                      <p:cBhvr>
                                        <p:cTn id="53" dur="1000"/>
                                        <p:tgtEl>
                                          <p:spTgt spid="16388">
                                            <p:txEl>
                                              <p:pRg st="8" end="8"/>
                                            </p:txEl>
                                          </p:spTgt>
                                        </p:tgtEl>
                                      </p:cBhvr>
                                    </p:animEffect>
                                  </p:childTnLst>
                                </p:cTn>
                              </p:par>
                              <p:par>
                                <p:cTn id="54" presetID="55" presetClass="entr" presetSubtype="0" fill="hold" nodeType="withEffect">
                                  <p:stCondLst>
                                    <p:cond delay="0"/>
                                  </p:stCondLst>
                                  <p:childTnLst>
                                    <p:set>
                                      <p:cBhvr>
                                        <p:cTn id="55" dur="1" fill="hold">
                                          <p:stCondLst>
                                            <p:cond delay="0"/>
                                          </p:stCondLst>
                                        </p:cTn>
                                        <p:tgtEl>
                                          <p:spTgt spid="16388">
                                            <p:txEl>
                                              <p:pRg st="9" end="9"/>
                                            </p:txEl>
                                          </p:spTgt>
                                        </p:tgtEl>
                                        <p:attrNameLst>
                                          <p:attrName>style.visibility</p:attrName>
                                        </p:attrNameLst>
                                      </p:cBhvr>
                                      <p:to>
                                        <p:strVal val="visible"/>
                                      </p:to>
                                    </p:set>
                                    <p:anim calcmode="lin" valueType="num">
                                      <p:cBhvr>
                                        <p:cTn id="56" dur="1000" fill="hold"/>
                                        <p:tgtEl>
                                          <p:spTgt spid="16388">
                                            <p:txEl>
                                              <p:pRg st="9" end="9"/>
                                            </p:txEl>
                                          </p:spTgt>
                                        </p:tgtEl>
                                        <p:attrNameLst>
                                          <p:attrName>ppt_w</p:attrName>
                                        </p:attrNameLst>
                                      </p:cBhvr>
                                      <p:tavLst>
                                        <p:tav tm="0">
                                          <p:val>
                                            <p:strVal val="#ppt_w*0.70"/>
                                          </p:val>
                                        </p:tav>
                                        <p:tav tm="100000">
                                          <p:val>
                                            <p:strVal val="#ppt_w"/>
                                          </p:val>
                                        </p:tav>
                                      </p:tavLst>
                                    </p:anim>
                                    <p:anim calcmode="lin" valueType="num">
                                      <p:cBhvr>
                                        <p:cTn id="57" dur="1000" fill="hold"/>
                                        <p:tgtEl>
                                          <p:spTgt spid="16388">
                                            <p:txEl>
                                              <p:pRg st="9" end="9"/>
                                            </p:txEl>
                                          </p:spTgt>
                                        </p:tgtEl>
                                        <p:attrNameLst>
                                          <p:attrName>ppt_h</p:attrName>
                                        </p:attrNameLst>
                                      </p:cBhvr>
                                      <p:tavLst>
                                        <p:tav tm="0">
                                          <p:val>
                                            <p:strVal val="#ppt_h"/>
                                          </p:val>
                                        </p:tav>
                                        <p:tav tm="100000">
                                          <p:val>
                                            <p:strVal val="#ppt_h"/>
                                          </p:val>
                                        </p:tav>
                                      </p:tavLst>
                                    </p:anim>
                                    <p:animEffect transition="in" filter="fade">
                                      <p:cBhvr>
                                        <p:cTn id="58" dur="1000"/>
                                        <p:tgtEl>
                                          <p:spTgt spid="1638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321436" y="216396"/>
            <a:ext cx="9751219" cy="6861672"/>
          </a:xfrm>
          <a:solidFill>
            <a:schemeClr val="bg1">
              <a:alpha val="0"/>
            </a:schemeClr>
          </a:solidFill>
        </p:spPr>
        <p:txBody>
          <a:bodyPr wrap="square">
            <a:spAutoFit/>
          </a:bodyPr>
          <a:lstStyle/>
          <a:p>
            <a:pPr marL="365125" indent="-349250" algn="l">
              <a:lnSpc>
                <a:spcPct val="125000"/>
              </a:lnSpc>
              <a:spcBef>
                <a:spcPts val="900"/>
              </a:spcBef>
            </a:pPr>
            <a:r>
              <a:rPr lang="fr-FR" sz="2200" b="1" dirty="0">
                <a:solidFill>
                  <a:srgbClr val="000070"/>
                </a:solidFill>
                <a:effectLst/>
              </a:rPr>
              <a:t>Entrées composant un nom en format long</a:t>
            </a:r>
          </a:p>
          <a:p>
            <a:pPr marL="365125" indent="-349250" algn="l">
              <a:lnSpc>
                <a:spcPct val="125000"/>
              </a:lnSpc>
              <a:spcBef>
                <a:spcPts val="900"/>
              </a:spcBef>
            </a:pPr>
            <a:endParaRPr lang="fr-FR" sz="2200" b="1" dirty="0">
              <a:solidFill>
                <a:srgbClr val="000070"/>
              </a:solidFill>
              <a:effectLst/>
            </a:endParaRPr>
          </a:p>
          <a:p>
            <a:pPr marL="365125" indent="-349250" algn="l">
              <a:lnSpc>
                <a:spcPct val="125000"/>
              </a:lnSpc>
              <a:spcBef>
                <a:spcPts val="900"/>
              </a:spcBef>
            </a:pPr>
            <a:endParaRPr lang="fr-FR" sz="2200" b="1" dirty="0">
              <a:solidFill>
                <a:srgbClr val="000070"/>
              </a:solidFill>
              <a:effectLst/>
            </a:endParaRPr>
          </a:p>
          <a:p>
            <a:pPr marL="365125" indent="-349250" algn="l">
              <a:lnSpc>
                <a:spcPct val="125000"/>
              </a:lnSpc>
              <a:spcBef>
                <a:spcPts val="900"/>
              </a:spcBef>
            </a:pPr>
            <a:endParaRPr lang="fr-FR" sz="2200" b="1" dirty="0">
              <a:solidFill>
                <a:srgbClr val="000070"/>
              </a:solidFill>
              <a:effectLst/>
            </a:endParaRPr>
          </a:p>
          <a:p>
            <a:pPr marL="365125" indent="-349250" algn="l">
              <a:lnSpc>
                <a:spcPct val="125000"/>
              </a:lnSpc>
              <a:spcBef>
                <a:spcPts val="900"/>
              </a:spcBef>
            </a:pPr>
            <a:endParaRPr lang="fr-FR" sz="2200" b="1" dirty="0">
              <a:solidFill>
                <a:srgbClr val="000070"/>
              </a:solidFill>
              <a:effectLst/>
            </a:endParaRPr>
          </a:p>
          <a:p>
            <a:pPr marL="365125" indent="-349250" algn="l">
              <a:lnSpc>
                <a:spcPct val="125000"/>
              </a:lnSpc>
              <a:spcBef>
                <a:spcPts val="900"/>
              </a:spcBef>
            </a:pPr>
            <a:endParaRPr lang="fr-FR" sz="2200" b="1" dirty="0">
              <a:solidFill>
                <a:srgbClr val="000070"/>
              </a:solidFill>
              <a:effectLst/>
            </a:endParaRPr>
          </a:p>
          <a:p>
            <a:pPr marL="365125" indent="-349250" algn="l">
              <a:lnSpc>
                <a:spcPct val="125000"/>
              </a:lnSpc>
              <a:spcBef>
                <a:spcPts val="900"/>
              </a:spcBef>
            </a:pPr>
            <a:endParaRPr lang="fr-FR" sz="2200" b="1" dirty="0">
              <a:solidFill>
                <a:srgbClr val="000070"/>
              </a:solidFill>
              <a:effectLst/>
            </a:endParaRPr>
          </a:p>
          <a:p>
            <a:pPr marL="365125" indent="-349250" algn="l">
              <a:lnSpc>
                <a:spcPct val="125000"/>
              </a:lnSpc>
              <a:spcBef>
                <a:spcPts val="900"/>
              </a:spcBef>
            </a:pPr>
            <a:endParaRPr lang="fr-FR" sz="2200" b="1" dirty="0">
              <a:solidFill>
                <a:srgbClr val="000070"/>
              </a:solidFill>
              <a:effectLst/>
            </a:endParaRPr>
          </a:p>
          <a:p>
            <a:pPr marL="365125" indent="-349250" algn="l">
              <a:lnSpc>
                <a:spcPct val="125000"/>
              </a:lnSpc>
              <a:spcBef>
                <a:spcPts val="900"/>
              </a:spcBef>
            </a:pPr>
            <a:endParaRPr lang="fr-FR" sz="2200" b="1" dirty="0">
              <a:solidFill>
                <a:srgbClr val="000070"/>
              </a:solidFill>
              <a:effectLst/>
            </a:endParaRPr>
          </a:p>
          <a:p>
            <a:pPr marL="365125" indent="-349250" algn="l">
              <a:lnSpc>
                <a:spcPct val="125000"/>
              </a:lnSpc>
              <a:spcBef>
                <a:spcPts val="900"/>
              </a:spcBef>
            </a:pPr>
            <a:endParaRPr lang="fr-FR" sz="2200" b="1" dirty="0">
              <a:solidFill>
                <a:srgbClr val="000070"/>
              </a:solidFill>
              <a:effectLst/>
            </a:endParaRPr>
          </a:p>
          <a:p>
            <a:pPr marL="365125" indent="-349250" algn="l">
              <a:lnSpc>
                <a:spcPct val="125000"/>
              </a:lnSpc>
              <a:spcBef>
                <a:spcPts val="900"/>
              </a:spcBef>
            </a:pPr>
            <a:endParaRPr lang="fr-FR" sz="2200" b="1" dirty="0">
              <a:solidFill>
                <a:srgbClr val="000070"/>
              </a:solidFill>
              <a:effectLst/>
            </a:endParaRPr>
          </a:p>
          <a:p>
            <a:pPr marL="365125" indent="-349250" algn="l">
              <a:lnSpc>
                <a:spcPct val="125000"/>
              </a:lnSpc>
              <a:spcBef>
                <a:spcPts val="900"/>
              </a:spcBef>
            </a:pPr>
            <a:r>
              <a:rPr lang="fr-FR" sz="2200" b="1" u="sng" dirty="0">
                <a:solidFill>
                  <a:srgbClr val="0000FF"/>
                </a:solidFill>
                <a:effectLst/>
              </a:rPr>
              <a:t>Remarque</a:t>
            </a:r>
            <a:r>
              <a:rPr lang="fr-FR" sz="2200" dirty="0">
                <a:effectLst/>
              </a:rPr>
              <a:t> : Un répertoire utilisant le format long ne doit jamais être trié car </a:t>
            </a:r>
            <a:r>
              <a:rPr lang="fr-FR" sz="2200" b="1" dirty="0">
                <a:solidFill>
                  <a:srgbClr val="0000FF"/>
                </a:solidFill>
                <a:effectLst/>
              </a:rPr>
              <a:t>l’ordre des entrées représentant un fichier est très important</a:t>
            </a:r>
            <a:r>
              <a:rPr lang="fr-FR" sz="2200" dirty="0">
                <a:solidFill>
                  <a:srgbClr val="0000FF"/>
                </a:solidFill>
                <a:effectLst/>
              </a:rPr>
              <a:t>.</a:t>
            </a:r>
            <a:endParaRPr lang="fr-FR" sz="2200" b="1" dirty="0">
              <a:solidFill>
                <a:srgbClr val="000070"/>
              </a:solidFill>
              <a:effectLst/>
            </a:endParaRPr>
          </a:p>
        </p:txBody>
      </p:sp>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18</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0"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2"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9571" name="Rectangle 3"/>
          <p:cNvSpPr>
            <a:spLocks noChangeArrowheads="1"/>
          </p:cNvSpPr>
          <p:nvPr/>
        </p:nvSpPr>
        <p:spPr bwMode="auto">
          <a:xfrm>
            <a:off x="0" y="0"/>
            <a:ext cx="10287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8" name="Tableau 7"/>
          <p:cNvGraphicFramePr>
            <a:graphicFrameLocks noGrp="1"/>
          </p:cNvGraphicFramePr>
          <p:nvPr>
            <p:extLst>
              <p:ext uri="{D42A27DB-BD31-4B8C-83A1-F6EECF244321}">
                <p14:modId xmlns:p14="http://schemas.microsoft.com/office/powerpoint/2010/main" val="1581583898"/>
              </p:ext>
            </p:extLst>
          </p:nvPr>
        </p:nvGraphicFramePr>
        <p:xfrm>
          <a:off x="571469" y="936476"/>
          <a:ext cx="9501186" cy="4957106"/>
        </p:xfrm>
        <a:graphic>
          <a:graphicData uri="http://schemas.openxmlformats.org/drawingml/2006/table">
            <a:tbl>
              <a:tblPr/>
              <a:tblGrid>
                <a:gridCol w="9501186">
                  <a:extLst>
                    <a:ext uri="{9D8B030D-6E8A-4147-A177-3AD203B41FA5}">
                      <a16:colId xmlns:a16="http://schemas.microsoft.com/office/drawing/2014/main" val="20000"/>
                    </a:ext>
                  </a:extLst>
                </a:gridCol>
              </a:tblGrid>
              <a:tr h="739210">
                <a:tc>
                  <a:txBody>
                    <a:bodyPr/>
                    <a:lstStyle/>
                    <a:p>
                      <a:pPr algn="l">
                        <a:lnSpc>
                          <a:spcPts val="1800"/>
                        </a:lnSpc>
                        <a:spcBef>
                          <a:spcPts val="400"/>
                        </a:spcBef>
                        <a:spcAft>
                          <a:spcPts val="0"/>
                        </a:spcAft>
                      </a:pPr>
                      <a:r>
                        <a:rPr lang="fr-FR" sz="2200" kern="1400" dirty="0">
                          <a:latin typeface="+mn-lt"/>
                          <a:ea typeface="Times New Roman"/>
                          <a:cs typeface="Times New Roman"/>
                        </a:rPr>
                        <a:t>Dernière entrée format long d’un fichier  f</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CC"/>
                    </a:solidFill>
                  </a:tcPr>
                </a:tc>
                <a:extLst>
                  <a:ext uri="{0D108BD9-81ED-4DB2-BD59-A6C34878D82A}">
                    <a16:rowId xmlns:a16="http://schemas.microsoft.com/office/drawing/2014/main" val="10000"/>
                  </a:ext>
                </a:extLst>
              </a:tr>
              <a:tr h="739210">
                <a:tc>
                  <a:txBody>
                    <a:bodyPr/>
                    <a:lstStyle/>
                    <a:p>
                      <a:pPr algn="l">
                        <a:lnSpc>
                          <a:spcPts val="1800"/>
                        </a:lnSpc>
                        <a:spcBef>
                          <a:spcPts val="400"/>
                        </a:spcBef>
                        <a:spcAft>
                          <a:spcPts val="0"/>
                        </a:spcAft>
                      </a:pPr>
                      <a:r>
                        <a:rPr lang="fr-FR" sz="2200" kern="1400" dirty="0">
                          <a:latin typeface="+mn-lt"/>
                          <a:ea typeface="Times New Roman"/>
                          <a:cs typeface="Times New Roman"/>
                        </a:rPr>
                        <a:t>Avant dernière entrée format long d’un fichier  f</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CC"/>
                    </a:solidFill>
                  </a:tcPr>
                </a:tc>
                <a:extLst>
                  <a:ext uri="{0D108BD9-81ED-4DB2-BD59-A6C34878D82A}">
                    <a16:rowId xmlns:a16="http://schemas.microsoft.com/office/drawing/2014/main" val="10001"/>
                  </a:ext>
                </a:extLst>
              </a:tr>
              <a:tr h="1164786">
                <a:tc>
                  <a:txBody>
                    <a:bodyPr/>
                    <a:lstStyle/>
                    <a:p>
                      <a:pPr algn="l">
                        <a:lnSpc>
                          <a:spcPts val="1800"/>
                        </a:lnSpc>
                        <a:spcBef>
                          <a:spcPts val="400"/>
                        </a:spcBef>
                        <a:spcAft>
                          <a:spcPts val="0"/>
                        </a:spcAft>
                      </a:pPr>
                      <a:r>
                        <a:rPr lang="fr-FR" sz="2200" kern="1400" dirty="0">
                          <a:latin typeface="+mn-lt"/>
                          <a:ea typeface="Times New Roman"/>
                          <a:cs typeface="Times New Roman"/>
                        </a:rPr>
                        <a:t>…</a:t>
                      </a:r>
                    </a:p>
                    <a:p>
                      <a:pPr algn="l">
                        <a:lnSpc>
                          <a:spcPts val="1800"/>
                        </a:lnSpc>
                        <a:spcBef>
                          <a:spcPts val="400"/>
                        </a:spcBef>
                        <a:spcAft>
                          <a:spcPts val="0"/>
                        </a:spcAft>
                      </a:pPr>
                      <a:r>
                        <a:rPr lang="fr-FR" sz="2200" kern="1400" dirty="0">
                          <a:latin typeface="+mn-lt"/>
                          <a:ea typeface="Times New Roman"/>
                          <a:cs typeface="Times New Roman"/>
                        </a:rPr>
                        <a:t>…</a:t>
                      </a:r>
                    </a:p>
                    <a:p>
                      <a:pPr algn="l">
                        <a:lnSpc>
                          <a:spcPts val="1800"/>
                        </a:lnSpc>
                        <a:spcBef>
                          <a:spcPts val="400"/>
                        </a:spcBef>
                        <a:spcAft>
                          <a:spcPts val="0"/>
                        </a:spcAft>
                      </a:pPr>
                      <a:r>
                        <a:rPr lang="fr-FR" sz="2200" kern="1400" dirty="0">
                          <a:latin typeface="+mn-lt"/>
                          <a:ea typeface="Times New Roman"/>
                          <a:cs typeface="Times New Roman"/>
                        </a:rPr>
                        <a:t>…</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CC"/>
                    </a:solidFill>
                  </a:tcPr>
                </a:tc>
                <a:extLst>
                  <a:ext uri="{0D108BD9-81ED-4DB2-BD59-A6C34878D82A}">
                    <a16:rowId xmlns:a16="http://schemas.microsoft.com/office/drawing/2014/main" val="10002"/>
                  </a:ext>
                </a:extLst>
              </a:tr>
              <a:tr h="739210">
                <a:tc>
                  <a:txBody>
                    <a:bodyPr/>
                    <a:lstStyle/>
                    <a:p>
                      <a:pPr algn="l">
                        <a:lnSpc>
                          <a:spcPts val="1800"/>
                        </a:lnSpc>
                        <a:spcBef>
                          <a:spcPts val="400"/>
                        </a:spcBef>
                        <a:spcAft>
                          <a:spcPts val="0"/>
                        </a:spcAft>
                      </a:pPr>
                      <a:r>
                        <a:rPr lang="fr-FR" sz="2200" kern="1400" dirty="0">
                          <a:latin typeface="+mn-lt"/>
                          <a:ea typeface="Times New Roman"/>
                          <a:cs typeface="Times New Roman"/>
                        </a:rPr>
                        <a:t>Deuxième entrée format long d’un fichier  f</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CC"/>
                    </a:solidFill>
                  </a:tcPr>
                </a:tc>
                <a:extLst>
                  <a:ext uri="{0D108BD9-81ED-4DB2-BD59-A6C34878D82A}">
                    <a16:rowId xmlns:a16="http://schemas.microsoft.com/office/drawing/2014/main" val="10003"/>
                  </a:ext>
                </a:extLst>
              </a:tr>
              <a:tr h="835480">
                <a:tc>
                  <a:txBody>
                    <a:bodyPr/>
                    <a:lstStyle/>
                    <a:p>
                      <a:pPr algn="l">
                        <a:lnSpc>
                          <a:spcPts val="1800"/>
                        </a:lnSpc>
                        <a:spcBef>
                          <a:spcPts val="400"/>
                        </a:spcBef>
                        <a:spcAft>
                          <a:spcPts val="0"/>
                        </a:spcAft>
                      </a:pPr>
                      <a:r>
                        <a:rPr lang="fr-FR" sz="2200" kern="1400" dirty="0">
                          <a:latin typeface="+mn-lt"/>
                          <a:ea typeface="Times New Roman"/>
                          <a:cs typeface="Times New Roman"/>
                        </a:rPr>
                        <a:t>Première entrée format long d’un fichier  f</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CC"/>
                    </a:solidFill>
                  </a:tcPr>
                </a:tc>
                <a:extLst>
                  <a:ext uri="{0D108BD9-81ED-4DB2-BD59-A6C34878D82A}">
                    <a16:rowId xmlns:a16="http://schemas.microsoft.com/office/drawing/2014/main" val="10004"/>
                  </a:ext>
                </a:extLst>
              </a:tr>
              <a:tr h="739210">
                <a:tc>
                  <a:txBody>
                    <a:bodyPr/>
                    <a:lstStyle/>
                    <a:p>
                      <a:pPr algn="l">
                        <a:lnSpc>
                          <a:spcPts val="1800"/>
                        </a:lnSpc>
                        <a:spcBef>
                          <a:spcPts val="400"/>
                        </a:spcBef>
                        <a:spcAft>
                          <a:spcPts val="0"/>
                        </a:spcAft>
                      </a:pPr>
                      <a:r>
                        <a:rPr lang="fr-FR" sz="2200" kern="1400" dirty="0">
                          <a:latin typeface="+mn-lt"/>
                          <a:ea typeface="Times New Roman"/>
                          <a:cs typeface="Times New Roman"/>
                        </a:rPr>
                        <a:t>Entrée format court d’un fichier  f</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FF33"/>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54812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p:cTn id="7" dur="1000" fill="hold"/>
                                        <p:tgtEl>
                                          <p:spTgt spid="1638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38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38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16388">
                                            <p:txEl>
                                              <p:pRg st="11" end="11"/>
                                            </p:txEl>
                                          </p:spTgt>
                                        </p:tgtEl>
                                        <p:attrNameLst>
                                          <p:attrName>style.visibility</p:attrName>
                                        </p:attrNameLst>
                                      </p:cBhvr>
                                      <p:to>
                                        <p:strVal val="visible"/>
                                      </p:to>
                                    </p:set>
                                    <p:anim calcmode="lin" valueType="num">
                                      <p:cBhvr>
                                        <p:cTn id="21" dur="1000" fill="hold"/>
                                        <p:tgtEl>
                                          <p:spTgt spid="16388">
                                            <p:txEl>
                                              <p:pRg st="11" end="11"/>
                                            </p:txEl>
                                          </p:spTgt>
                                        </p:tgtEl>
                                        <p:attrNameLst>
                                          <p:attrName>ppt_w</p:attrName>
                                        </p:attrNameLst>
                                      </p:cBhvr>
                                      <p:tavLst>
                                        <p:tav tm="0">
                                          <p:val>
                                            <p:strVal val="#ppt_w*0.70"/>
                                          </p:val>
                                        </p:tav>
                                        <p:tav tm="100000">
                                          <p:val>
                                            <p:strVal val="#ppt_w"/>
                                          </p:val>
                                        </p:tav>
                                      </p:tavLst>
                                    </p:anim>
                                    <p:anim calcmode="lin" valueType="num">
                                      <p:cBhvr>
                                        <p:cTn id="22" dur="1000" fill="hold"/>
                                        <p:tgtEl>
                                          <p:spTgt spid="16388">
                                            <p:txEl>
                                              <p:pRg st="11" end="11"/>
                                            </p:txEl>
                                          </p:spTgt>
                                        </p:tgtEl>
                                        <p:attrNameLst>
                                          <p:attrName>ppt_h</p:attrName>
                                        </p:attrNameLst>
                                      </p:cBhvr>
                                      <p:tavLst>
                                        <p:tav tm="0">
                                          <p:val>
                                            <p:strVal val="#ppt_h"/>
                                          </p:val>
                                        </p:tav>
                                        <p:tav tm="100000">
                                          <p:val>
                                            <p:strVal val="#ppt_h"/>
                                          </p:val>
                                        </p:tav>
                                      </p:tavLst>
                                    </p:anim>
                                    <p:animEffect transition="in" filter="fade">
                                      <p:cBhvr>
                                        <p:cTn id="23" dur="1000"/>
                                        <p:tgtEl>
                                          <p:spTgt spid="1638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321436" y="286248"/>
            <a:ext cx="9751219" cy="6929383"/>
          </a:xfrm>
          <a:solidFill>
            <a:schemeClr val="bg1">
              <a:alpha val="0"/>
            </a:schemeClr>
          </a:solidFill>
        </p:spPr>
        <p:txBody>
          <a:bodyPr wrap="square">
            <a:spAutoFit/>
          </a:bodyPr>
          <a:lstStyle/>
          <a:p>
            <a:pPr marL="365125" indent="-365125" algn="l">
              <a:buFont typeface="Arial" pitchFamily="34" charset="0"/>
              <a:buChar char="•"/>
            </a:pPr>
            <a:r>
              <a:rPr lang="fr-FR" sz="2200" b="1" dirty="0">
                <a:solidFill>
                  <a:srgbClr val="000070"/>
                </a:solidFill>
                <a:effectLst/>
              </a:rPr>
              <a:t>Contenu d’une entrée format Long :</a:t>
            </a:r>
          </a:p>
          <a:p>
            <a:pPr marL="365125" indent="-365125" algn="l"/>
            <a:endParaRPr lang="fr-FR" sz="2200" dirty="0">
              <a:effectLst/>
            </a:endParaRPr>
          </a:p>
          <a:p>
            <a:pPr marL="365125" indent="-365125" algn="l">
              <a:buFont typeface="Arial" pitchFamily="34" charset="0"/>
              <a:buChar char="•"/>
            </a:pPr>
            <a:endParaRPr lang="fr-FR" sz="2200" dirty="0">
              <a:effectLst/>
            </a:endParaRPr>
          </a:p>
          <a:p>
            <a:pPr marL="365125" indent="-365125" algn="l">
              <a:buFont typeface="Arial" pitchFamily="34" charset="0"/>
              <a:buChar char="•"/>
            </a:pPr>
            <a:endParaRPr lang="fr-FR" sz="2200" dirty="0">
              <a:effectLst/>
            </a:endParaRPr>
          </a:p>
          <a:p>
            <a:pPr marL="365125" indent="-365125" algn="l">
              <a:buFont typeface="Arial" pitchFamily="34" charset="0"/>
              <a:buChar char="•"/>
            </a:pPr>
            <a:endParaRPr lang="fr-FR" sz="2200" dirty="0">
              <a:effectLst/>
            </a:endParaRPr>
          </a:p>
          <a:p>
            <a:pPr marL="365125" indent="-365125" algn="l">
              <a:buFont typeface="Arial" pitchFamily="34" charset="0"/>
              <a:buChar char="•"/>
            </a:pPr>
            <a:endParaRPr lang="fr-FR" sz="2200" dirty="0">
              <a:effectLst/>
            </a:endParaRPr>
          </a:p>
          <a:p>
            <a:pPr marL="365125" indent="-365125" algn="l">
              <a:buFont typeface="Arial" pitchFamily="34" charset="0"/>
              <a:buChar char="•"/>
            </a:pPr>
            <a:endParaRPr lang="fr-FR" sz="2200" dirty="0">
              <a:effectLst/>
            </a:endParaRPr>
          </a:p>
          <a:p>
            <a:pPr marL="365125" indent="-365125" algn="l">
              <a:buFont typeface="Arial" pitchFamily="34" charset="0"/>
              <a:buChar char="•"/>
            </a:pPr>
            <a:endParaRPr lang="fr-FR" sz="2200" dirty="0">
              <a:effectLst/>
            </a:endParaRPr>
          </a:p>
          <a:p>
            <a:pPr marL="365125" indent="-365125" algn="l">
              <a:buFont typeface="Arial" pitchFamily="34" charset="0"/>
              <a:buChar char="•"/>
            </a:pPr>
            <a:endParaRPr lang="fr-FR" sz="2200" dirty="0">
              <a:effectLst/>
            </a:endParaRPr>
          </a:p>
          <a:p>
            <a:pPr marL="365125" indent="-365125" algn="l">
              <a:buFont typeface="Arial" pitchFamily="34" charset="0"/>
              <a:buChar char="•"/>
            </a:pPr>
            <a:endParaRPr lang="fr-FR" sz="2200" dirty="0">
              <a:effectLst/>
            </a:endParaRPr>
          </a:p>
          <a:p>
            <a:pPr marL="365125" indent="-365125" algn="l">
              <a:buFont typeface="Arial" pitchFamily="34" charset="0"/>
              <a:buChar char="•"/>
            </a:pPr>
            <a:endParaRPr lang="fr-FR" sz="2200" dirty="0">
              <a:effectLst/>
            </a:endParaRPr>
          </a:p>
          <a:p>
            <a:pPr marL="365125" indent="-365125" algn="l">
              <a:buFont typeface="Arial" pitchFamily="34" charset="0"/>
              <a:buChar char="•"/>
            </a:pPr>
            <a:endParaRPr lang="fr-FR" sz="2200" dirty="0">
              <a:effectLst/>
            </a:endParaRPr>
          </a:p>
          <a:p>
            <a:pPr marL="365125" indent="-365125" algn="l">
              <a:buFont typeface="Arial" pitchFamily="34" charset="0"/>
              <a:buChar char="•"/>
            </a:pPr>
            <a:endParaRPr lang="fr-FR" sz="2200" dirty="0">
              <a:effectLst/>
            </a:endParaRPr>
          </a:p>
          <a:p>
            <a:pPr marL="365125" indent="-365125" algn="l">
              <a:buFont typeface="Arial" pitchFamily="34" charset="0"/>
              <a:buChar char="•"/>
            </a:pPr>
            <a:endParaRPr lang="fr-FR" sz="2200" dirty="0">
              <a:effectLst/>
            </a:endParaRPr>
          </a:p>
          <a:p>
            <a:pPr marL="365125" indent="-365125" algn="l">
              <a:buFont typeface="Arial" pitchFamily="34" charset="0"/>
              <a:buChar char="•"/>
            </a:pPr>
            <a:endParaRPr lang="fr-FR" sz="2200" dirty="0">
              <a:effectLst/>
            </a:endParaRPr>
          </a:p>
          <a:p>
            <a:pPr marL="365125" indent="-365125" algn="l">
              <a:buFont typeface="Arial" pitchFamily="34" charset="0"/>
              <a:buChar char="•"/>
            </a:pPr>
            <a:r>
              <a:rPr lang="fr-FR" sz="2200" dirty="0">
                <a:solidFill>
                  <a:srgbClr val="000099"/>
                </a:solidFill>
                <a:effectLst/>
              </a:rPr>
              <a:t>L’attribut LFN=</a:t>
            </a:r>
            <a:r>
              <a:rPr lang="fr-FR" sz="2200" b="1" dirty="0">
                <a:solidFill>
                  <a:srgbClr val="000099"/>
                </a:solidFill>
                <a:effectLst/>
              </a:rPr>
              <a:t>0F</a:t>
            </a:r>
            <a:r>
              <a:rPr lang="fr-FR" sz="2200" dirty="0">
                <a:solidFill>
                  <a:srgbClr val="000099"/>
                </a:solidFill>
                <a:effectLst/>
              </a:rPr>
              <a:t> </a:t>
            </a:r>
            <a:r>
              <a:rPr lang="fr-FR" sz="2200" dirty="0">
                <a:solidFill>
                  <a:srgbClr val="000099"/>
                </a:solidFill>
                <a:effectLst/>
                <a:sym typeface="Wingdings" panose="05000000000000000000" pitchFamily="2" charset="2"/>
              </a:rPr>
              <a:t> entrée d’un nom en format long.</a:t>
            </a:r>
            <a:endParaRPr lang="fr-FR" sz="2200" dirty="0">
              <a:effectLst/>
            </a:endParaRPr>
          </a:p>
          <a:p>
            <a:pPr marL="365125" indent="-365125" algn="l">
              <a:buFont typeface="Arial" pitchFamily="34" charset="0"/>
              <a:buChar char="•"/>
            </a:pPr>
            <a:endParaRPr lang="fr-FR" sz="2200" dirty="0">
              <a:effectLst/>
            </a:endParaRPr>
          </a:p>
        </p:txBody>
      </p:sp>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19</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0"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2"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9571" name="Rectangle 3"/>
          <p:cNvSpPr>
            <a:spLocks noChangeArrowheads="1"/>
          </p:cNvSpPr>
          <p:nvPr/>
        </p:nvSpPr>
        <p:spPr bwMode="auto">
          <a:xfrm>
            <a:off x="0" y="0"/>
            <a:ext cx="10287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8" name="Tableau 7"/>
          <p:cNvGraphicFramePr>
            <a:graphicFrameLocks noGrp="1"/>
          </p:cNvGraphicFramePr>
          <p:nvPr>
            <p:extLst>
              <p:ext uri="{D42A27DB-BD31-4B8C-83A1-F6EECF244321}">
                <p14:modId xmlns:p14="http://schemas.microsoft.com/office/powerpoint/2010/main" val="540287138"/>
              </p:ext>
            </p:extLst>
          </p:nvPr>
        </p:nvGraphicFramePr>
        <p:xfrm>
          <a:off x="394494" y="1008484"/>
          <a:ext cx="9501187" cy="5072094"/>
        </p:xfrm>
        <a:graphic>
          <a:graphicData uri="http://schemas.openxmlformats.org/drawingml/2006/table">
            <a:tbl>
              <a:tblPr/>
              <a:tblGrid>
                <a:gridCol w="673317">
                  <a:extLst>
                    <a:ext uri="{9D8B030D-6E8A-4147-A177-3AD203B41FA5}">
                      <a16:colId xmlns:a16="http://schemas.microsoft.com/office/drawing/2014/main" val="20000"/>
                    </a:ext>
                  </a:extLst>
                </a:gridCol>
                <a:gridCol w="822944">
                  <a:extLst>
                    <a:ext uri="{9D8B030D-6E8A-4147-A177-3AD203B41FA5}">
                      <a16:colId xmlns:a16="http://schemas.microsoft.com/office/drawing/2014/main" val="20001"/>
                    </a:ext>
                  </a:extLst>
                </a:gridCol>
                <a:gridCol w="8004926">
                  <a:extLst>
                    <a:ext uri="{9D8B030D-6E8A-4147-A177-3AD203B41FA5}">
                      <a16:colId xmlns:a16="http://schemas.microsoft.com/office/drawing/2014/main" val="20002"/>
                    </a:ext>
                  </a:extLst>
                </a:gridCol>
              </a:tblGrid>
              <a:tr h="563566">
                <a:tc>
                  <a:txBody>
                    <a:bodyPr/>
                    <a:lstStyle/>
                    <a:p>
                      <a:pPr algn="just">
                        <a:lnSpc>
                          <a:spcPts val="1800"/>
                        </a:lnSpc>
                        <a:spcBef>
                          <a:spcPts val="400"/>
                        </a:spcBef>
                        <a:spcAft>
                          <a:spcPts val="0"/>
                        </a:spcAft>
                      </a:pPr>
                      <a:r>
                        <a:rPr lang="fr-FR" sz="2200" kern="1400" dirty="0" err="1">
                          <a:latin typeface="+mn-lt"/>
                          <a:ea typeface="Times New Roman"/>
                          <a:cs typeface="Times New Roman"/>
                        </a:rPr>
                        <a:t>dépl</a:t>
                      </a:r>
                      <a:endParaRPr lang="fr-FR" sz="2200" kern="1400" dirty="0">
                        <a:latin typeface="+mn-lt"/>
                        <a:ea typeface="Times New Roman"/>
                        <a:cs typeface="Times New Roman"/>
                      </a:endParaRP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200" kern="1400" dirty="0">
                          <a:latin typeface="+mn-lt"/>
                          <a:ea typeface="Times New Roman"/>
                          <a:cs typeface="Times New Roman"/>
                        </a:rPr>
                        <a:t>Taille</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200" kern="1400">
                          <a:latin typeface="+mn-lt"/>
                          <a:ea typeface="Times New Roman"/>
                          <a:cs typeface="Times New Roman"/>
                        </a:rPr>
                        <a:t>Contenu</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0"/>
                  </a:ext>
                </a:extLst>
              </a:tr>
              <a:tr h="563566">
                <a:tc>
                  <a:txBody>
                    <a:bodyPr/>
                    <a:lstStyle/>
                    <a:p>
                      <a:pPr algn="ctr">
                        <a:lnSpc>
                          <a:spcPts val="1800"/>
                        </a:lnSpc>
                        <a:spcBef>
                          <a:spcPts val="400"/>
                        </a:spcBef>
                        <a:spcAft>
                          <a:spcPts val="0"/>
                        </a:spcAft>
                      </a:pPr>
                      <a:r>
                        <a:rPr lang="fr-FR" sz="2200" kern="1400" dirty="0">
                          <a:latin typeface="+mn-lt"/>
                          <a:ea typeface="Times New Roman"/>
                          <a:cs typeface="Times New Roman"/>
                        </a:rPr>
                        <a:t>00</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200" kern="1400">
                          <a:latin typeface="+mn-lt"/>
                          <a:ea typeface="Times New Roman"/>
                          <a:cs typeface="Times New Roman"/>
                        </a:rPr>
                        <a:t>1</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200" kern="1400" dirty="0">
                          <a:latin typeface="+mn-lt"/>
                          <a:ea typeface="Times New Roman"/>
                          <a:cs typeface="Times New Roman"/>
                        </a:rPr>
                        <a:t>N° de l’entrée ; </a:t>
                      </a:r>
                      <a:r>
                        <a:rPr lang="fr-FR" sz="2200" kern="1400" dirty="0">
                          <a:solidFill>
                            <a:srgbClr val="0000FF"/>
                          </a:solidFill>
                          <a:latin typeface="+mn-lt"/>
                          <a:ea typeface="Times New Roman"/>
                          <a:cs typeface="Times New Roman"/>
                        </a:rPr>
                        <a:t>bit 6 (à partir de 0) de la dernière entrée = 1</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1"/>
                  </a:ext>
                </a:extLst>
              </a:tr>
              <a:tr h="563566">
                <a:tc>
                  <a:txBody>
                    <a:bodyPr/>
                    <a:lstStyle/>
                    <a:p>
                      <a:pPr algn="ctr">
                        <a:lnSpc>
                          <a:spcPts val="1800"/>
                        </a:lnSpc>
                        <a:spcBef>
                          <a:spcPts val="400"/>
                        </a:spcBef>
                        <a:spcAft>
                          <a:spcPts val="0"/>
                        </a:spcAft>
                      </a:pPr>
                      <a:r>
                        <a:rPr lang="fr-FR" sz="2200" kern="1400" dirty="0">
                          <a:latin typeface="+mn-lt"/>
                          <a:ea typeface="Times New Roman"/>
                          <a:cs typeface="Times New Roman"/>
                        </a:rPr>
                        <a:t>01</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200" kern="1400" dirty="0">
                          <a:latin typeface="+mn-lt"/>
                          <a:ea typeface="Times New Roman"/>
                          <a:cs typeface="Times New Roman"/>
                        </a:rPr>
                        <a:t>10</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200" kern="1400" dirty="0">
                          <a:latin typeface="+mn-lt"/>
                          <a:ea typeface="Times New Roman"/>
                          <a:cs typeface="Times New Roman"/>
                        </a:rPr>
                        <a:t>Nom : </a:t>
                      </a:r>
                      <a:r>
                        <a:rPr lang="fr-FR" sz="2200" kern="1400" dirty="0">
                          <a:solidFill>
                            <a:srgbClr val="0000FF"/>
                          </a:solidFill>
                          <a:latin typeface="+mn-lt"/>
                          <a:ea typeface="Times New Roman"/>
                          <a:cs typeface="Times New Roman"/>
                        </a:rPr>
                        <a:t>Caractères 1-5</a:t>
                      </a:r>
                      <a:r>
                        <a:rPr lang="fr-FR" sz="2200" kern="1400" dirty="0">
                          <a:latin typeface="+mn-lt"/>
                          <a:ea typeface="Times New Roman"/>
                          <a:cs typeface="Times New Roman"/>
                        </a:rPr>
                        <a:t> (UNICODE : UTF16)</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2"/>
                  </a:ext>
                </a:extLst>
              </a:tr>
              <a:tr h="563566">
                <a:tc>
                  <a:txBody>
                    <a:bodyPr/>
                    <a:lstStyle/>
                    <a:p>
                      <a:pPr algn="ctr">
                        <a:lnSpc>
                          <a:spcPts val="1800"/>
                        </a:lnSpc>
                        <a:spcBef>
                          <a:spcPts val="400"/>
                        </a:spcBef>
                        <a:spcAft>
                          <a:spcPts val="0"/>
                        </a:spcAft>
                      </a:pPr>
                      <a:r>
                        <a:rPr lang="fr-FR" sz="2200" kern="1400" dirty="0">
                          <a:latin typeface="+mn-lt"/>
                          <a:ea typeface="Times New Roman"/>
                          <a:cs typeface="Times New Roman"/>
                        </a:rPr>
                        <a:t>11</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200" kern="1400">
                          <a:latin typeface="+mn-lt"/>
                          <a:ea typeface="Times New Roman"/>
                          <a:cs typeface="Times New Roman"/>
                        </a:rPr>
                        <a:t>1</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200" kern="1400" dirty="0">
                          <a:latin typeface="+mn-lt"/>
                          <a:ea typeface="Times New Roman"/>
                          <a:cs typeface="Times New Roman"/>
                        </a:rPr>
                        <a:t>Attribut LFN = ‘</a:t>
                      </a:r>
                      <a:r>
                        <a:rPr lang="fr-FR" sz="2200" b="1" kern="1400" dirty="0">
                          <a:solidFill>
                            <a:srgbClr val="0000FF"/>
                          </a:solidFill>
                          <a:latin typeface="+mn-lt"/>
                          <a:ea typeface="Times New Roman"/>
                          <a:cs typeface="Times New Roman"/>
                        </a:rPr>
                        <a:t>0F</a:t>
                      </a:r>
                      <a:r>
                        <a:rPr lang="fr-FR" sz="2200" kern="1400" dirty="0">
                          <a:latin typeface="+mn-lt"/>
                          <a:ea typeface="Times New Roman"/>
                          <a:cs typeface="Times New Roman"/>
                        </a:rPr>
                        <a:t> ‘  : Nom en format long</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3"/>
                  </a:ext>
                </a:extLst>
              </a:tr>
              <a:tr h="563566">
                <a:tc>
                  <a:txBody>
                    <a:bodyPr/>
                    <a:lstStyle/>
                    <a:p>
                      <a:pPr algn="ctr">
                        <a:lnSpc>
                          <a:spcPts val="1800"/>
                        </a:lnSpc>
                        <a:spcBef>
                          <a:spcPts val="400"/>
                        </a:spcBef>
                        <a:spcAft>
                          <a:spcPts val="0"/>
                        </a:spcAft>
                      </a:pPr>
                      <a:r>
                        <a:rPr lang="fr-FR" sz="2200" kern="1400" dirty="0">
                          <a:latin typeface="+mn-lt"/>
                          <a:ea typeface="Times New Roman"/>
                          <a:cs typeface="Times New Roman"/>
                        </a:rPr>
                        <a:t>12</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200" kern="1400">
                          <a:latin typeface="+mn-lt"/>
                          <a:ea typeface="Times New Roman"/>
                          <a:cs typeface="Times New Roman"/>
                        </a:rPr>
                        <a:t>1</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200" kern="1400" dirty="0">
                          <a:latin typeface="+mn-lt"/>
                          <a:ea typeface="Times New Roman"/>
                          <a:cs typeface="Times New Roman"/>
                        </a:rPr>
                        <a:t> Réservé </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4"/>
                  </a:ext>
                </a:extLst>
              </a:tr>
              <a:tr h="563566">
                <a:tc>
                  <a:txBody>
                    <a:bodyPr/>
                    <a:lstStyle/>
                    <a:p>
                      <a:pPr algn="ctr">
                        <a:lnSpc>
                          <a:spcPts val="1800"/>
                        </a:lnSpc>
                        <a:spcBef>
                          <a:spcPts val="400"/>
                        </a:spcBef>
                        <a:spcAft>
                          <a:spcPts val="0"/>
                        </a:spcAft>
                      </a:pPr>
                      <a:r>
                        <a:rPr lang="fr-FR" sz="2200" kern="1400" dirty="0">
                          <a:latin typeface="+mn-lt"/>
                          <a:ea typeface="Times New Roman"/>
                          <a:cs typeface="Times New Roman"/>
                        </a:rPr>
                        <a:t>13</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200" kern="1400">
                          <a:latin typeface="+mn-lt"/>
                          <a:ea typeface="Times New Roman"/>
                          <a:cs typeface="Times New Roman"/>
                        </a:rPr>
                        <a:t>1</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200" kern="1400">
                          <a:latin typeface="+mn-lt"/>
                          <a:ea typeface="Times New Roman"/>
                          <a:cs typeface="Times New Roman"/>
                        </a:rPr>
                        <a:t>Caractère de contrôle : checksum</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5"/>
                  </a:ext>
                </a:extLst>
              </a:tr>
              <a:tr h="563566">
                <a:tc>
                  <a:txBody>
                    <a:bodyPr/>
                    <a:lstStyle/>
                    <a:p>
                      <a:pPr algn="ctr">
                        <a:lnSpc>
                          <a:spcPts val="1800"/>
                        </a:lnSpc>
                        <a:spcBef>
                          <a:spcPts val="400"/>
                        </a:spcBef>
                        <a:spcAft>
                          <a:spcPts val="0"/>
                        </a:spcAft>
                      </a:pPr>
                      <a:r>
                        <a:rPr lang="fr-FR" sz="2200" kern="1400" dirty="0">
                          <a:latin typeface="+mn-lt"/>
                          <a:ea typeface="Times New Roman"/>
                          <a:cs typeface="Times New Roman"/>
                        </a:rPr>
                        <a:t>14</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200" kern="1400">
                          <a:latin typeface="+mn-lt"/>
                          <a:ea typeface="Times New Roman"/>
                          <a:cs typeface="Times New Roman"/>
                        </a:rPr>
                        <a:t>12</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200" kern="1400" dirty="0">
                          <a:latin typeface="+mn-lt"/>
                          <a:ea typeface="Times New Roman"/>
                          <a:cs typeface="Times New Roman"/>
                        </a:rPr>
                        <a:t>Suite du nom : </a:t>
                      </a:r>
                      <a:r>
                        <a:rPr lang="fr-FR" sz="2200" kern="1400" dirty="0">
                          <a:solidFill>
                            <a:srgbClr val="0000FF"/>
                          </a:solidFill>
                          <a:latin typeface="+mn-lt"/>
                          <a:ea typeface="Times New Roman"/>
                          <a:cs typeface="Times New Roman"/>
                        </a:rPr>
                        <a:t>caractères 6-11 </a:t>
                      </a:r>
                      <a:r>
                        <a:rPr lang="fr-FR" sz="2200" kern="1400" dirty="0">
                          <a:latin typeface="+mn-lt"/>
                          <a:ea typeface="Times New Roman"/>
                          <a:cs typeface="Times New Roman"/>
                        </a:rPr>
                        <a:t>(UNICODE)</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6"/>
                  </a:ext>
                </a:extLst>
              </a:tr>
              <a:tr h="563566">
                <a:tc>
                  <a:txBody>
                    <a:bodyPr/>
                    <a:lstStyle/>
                    <a:p>
                      <a:pPr algn="ctr">
                        <a:lnSpc>
                          <a:spcPts val="1800"/>
                        </a:lnSpc>
                        <a:spcBef>
                          <a:spcPts val="400"/>
                        </a:spcBef>
                        <a:spcAft>
                          <a:spcPts val="0"/>
                        </a:spcAft>
                      </a:pPr>
                      <a:r>
                        <a:rPr lang="fr-FR" sz="2200" kern="1400" dirty="0">
                          <a:latin typeface="+mn-lt"/>
                          <a:ea typeface="Times New Roman"/>
                          <a:cs typeface="Times New Roman"/>
                        </a:rPr>
                        <a:t>26</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200" kern="1400">
                          <a:latin typeface="+mn-lt"/>
                          <a:ea typeface="Times New Roman"/>
                          <a:cs typeface="Times New Roman"/>
                        </a:rPr>
                        <a:t>2</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200" kern="1400" dirty="0">
                          <a:latin typeface="+mn-lt"/>
                          <a:ea typeface="Times New Roman"/>
                          <a:cs typeface="Times New Roman"/>
                        </a:rPr>
                        <a:t>0000</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7"/>
                  </a:ext>
                </a:extLst>
              </a:tr>
              <a:tr h="563566">
                <a:tc>
                  <a:txBody>
                    <a:bodyPr/>
                    <a:lstStyle/>
                    <a:p>
                      <a:pPr algn="ctr">
                        <a:lnSpc>
                          <a:spcPts val="1800"/>
                        </a:lnSpc>
                        <a:spcBef>
                          <a:spcPts val="400"/>
                        </a:spcBef>
                        <a:spcAft>
                          <a:spcPts val="0"/>
                        </a:spcAft>
                      </a:pPr>
                      <a:r>
                        <a:rPr lang="fr-FR" sz="2200" kern="1400" dirty="0">
                          <a:latin typeface="+mn-lt"/>
                          <a:ea typeface="Times New Roman"/>
                          <a:cs typeface="Times New Roman"/>
                        </a:rPr>
                        <a:t>28</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200" kern="1400" dirty="0">
                          <a:latin typeface="+mn-lt"/>
                          <a:ea typeface="Times New Roman"/>
                          <a:cs typeface="Times New Roman"/>
                        </a:rPr>
                        <a:t>4</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200" kern="1400" dirty="0">
                          <a:solidFill>
                            <a:srgbClr val="0000FF"/>
                          </a:solidFill>
                          <a:latin typeface="+mn-lt"/>
                          <a:ea typeface="Times New Roman"/>
                          <a:cs typeface="Times New Roman"/>
                        </a:rPr>
                        <a:t>Suite du nom : caractères 12-13  </a:t>
                      </a:r>
                      <a:r>
                        <a:rPr lang="fr-FR" sz="2200" kern="1400" dirty="0">
                          <a:latin typeface="+mn-lt"/>
                          <a:ea typeface="Times New Roman"/>
                          <a:cs typeface="Times New Roman"/>
                        </a:rPr>
                        <a:t>(UNICODE) </a:t>
                      </a:r>
                    </a:p>
                  </a:txBody>
                  <a:tcPr marL="44450" marR="4445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54812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p:cTn id="7" dur="1000" fill="hold"/>
                                        <p:tgtEl>
                                          <p:spTgt spid="1638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38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38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6388">
                                            <p:txEl>
                                              <p:pRg st="15" end="15"/>
                                            </p:txEl>
                                          </p:spTgt>
                                        </p:tgtEl>
                                        <p:attrNameLst>
                                          <p:attrName>style.visibility</p:attrName>
                                        </p:attrNameLst>
                                      </p:cBhvr>
                                      <p:to>
                                        <p:strVal val="visible"/>
                                      </p:to>
                                    </p:set>
                                    <p:anim calcmode="lin" valueType="num">
                                      <p:cBhvr>
                                        <p:cTn id="14" dur="1000" fill="hold"/>
                                        <p:tgtEl>
                                          <p:spTgt spid="16388">
                                            <p:txEl>
                                              <p:pRg st="15" end="15"/>
                                            </p:txEl>
                                          </p:spTgt>
                                        </p:tgtEl>
                                        <p:attrNameLst>
                                          <p:attrName>ppt_w</p:attrName>
                                        </p:attrNameLst>
                                      </p:cBhvr>
                                      <p:tavLst>
                                        <p:tav tm="0">
                                          <p:val>
                                            <p:strVal val="#ppt_w*0.70"/>
                                          </p:val>
                                        </p:tav>
                                        <p:tav tm="100000">
                                          <p:val>
                                            <p:strVal val="#ppt_w"/>
                                          </p:val>
                                        </p:tav>
                                      </p:tavLst>
                                    </p:anim>
                                    <p:anim calcmode="lin" valueType="num">
                                      <p:cBhvr>
                                        <p:cTn id="15" dur="1000" fill="hold"/>
                                        <p:tgtEl>
                                          <p:spTgt spid="16388">
                                            <p:txEl>
                                              <p:pRg st="15" end="15"/>
                                            </p:txEl>
                                          </p:spTgt>
                                        </p:tgtEl>
                                        <p:attrNameLst>
                                          <p:attrName>ppt_h</p:attrName>
                                        </p:attrNameLst>
                                      </p:cBhvr>
                                      <p:tavLst>
                                        <p:tav tm="0">
                                          <p:val>
                                            <p:strVal val="#ppt_h"/>
                                          </p:val>
                                        </p:tav>
                                        <p:tav tm="100000">
                                          <p:val>
                                            <p:strVal val="#ppt_h"/>
                                          </p:val>
                                        </p:tav>
                                      </p:tavLst>
                                    </p:anim>
                                    <p:animEffect transition="in" filter="fade">
                                      <p:cBhvr>
                                        <p:cTn id="16" dur="1000"/>
                                        <p:tgtEl>
                                          <p:spTgt spid="16388">
                                            <p:txEl>
                                              <p:pRg st="15" end="1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strVal val="#ppt_w*0.70"/>
                                          </p:val>
                                        </p:tav>
                                        <p:tav tm="100000">
                                          <p:val>
                                            <p:strVal val="#ppt_w"/>
                                          </p:val>
                                        </p:tav>
                                      </p:tavLst>
                                    </p:anim>
                                    <p:anim calcmode="lin" valueType="num">
                                      <p:cBhvr>
                                        <p:cTn id="22" dur="1000" fill="hold"/>
                                        <p:tgtEl>
                                          <p:spTgt spid="8"/>
                                        </p:tgtEl>
                                        <p:attrNameLst>
                                          <p:attrName>ppt_h</p:attrName>
                                        </p:attrNameLst>
                                      </p:cBhvr>
                                      <p:tavLst>
                                        <p:tav tm="0">
                                          <p:val>
                                            <p:strVal val="#ppt_h"/>
                                          </p:val>
                                        </p:tav>
                                        <p:tav tm="100000">
                                          <p:val>
                                            <p:strVal val="#ppt_h"/>
                                          </p:val>
                                        </p:tav>
                                      </p:tavLst>
                                    </p:anim>
                                    <p:animEffect transition="in" filter="fade">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321436" y="144388"/>
            <a:ext cx="9751219" cy="7861946"/>
          </a:xfrm>
          <a:solidFill>
            <a:schemeClr val="bg1"/>
          </a:solidFill>
        </p:spPr>
        <p:txBody>
          <a:bodyPr wrap="square">
            <a:spAutoFit/>
          </a:bodyPr>
          <a:lstStyle/>
          <a:p>
            <a:pPr marL="360000" indent="-360000" algn="l">
              <a:lnSpc>
                <a:spcPct val="125000"/>
              </a:lnSpc>
              <a:spcBef>
                <a:spcPts val="900"/>
              </a:spcBef>
            </a:pPr>
            <a:r>
              <a:rPr lang="en-US" sz="2400" b="1" dirty="0">
                <a:solidFill>
                  <a:srgbClr val="0000FF"/>
                </a:solidFill>
                <a:effectLst/>
              </a:rPr>
              <a:t>3.3 Utilisation des disques physiques</a:t>
            </a:r>
          </a:p>
          <a:p>
            <a:pPr marL="360000" indent="-360000" algn="l">
              <a:lnSpc>
                <a:spcPct val="125000"/>
              </a:lnSpc>
              <a:spcBef>
                <a:spcPts val="900"/>
              </a:spcBef>
              <a:buFont typeface="Arial" panose="020B0604020202020204" pitchFamily="34" charset="0"/>
              <a:buChar char="•"/>
            </a:pPr>
            <a:r>
              <a:rPr lang="en-US" sz="2400" dirty="0">
                <a:solidFill>
                  <a:srgbClr val="000070"/>
                </a:solidFill>
                <a:effectLst/>
              </a:rPr>
              <a:t>Un disque est un périphérique sur lequel on peut effectuer des operations de lecture/écriture sans tenir compte du système de fichiers. </a:t>
            </a:r>
          </a:p>
          <a:p>
            <a:pPr marL="360000" indent="-360000" algn="l">
              <a:lnSpc>
                <a:spcPct val="125000"/>
              </a:lnSpc>
              <a:spcBef>
                <a:spcPts val="900"/>
              </a:spcBef>
            </a:pPr>
            <a:r>
              <a:rPr lang="en-US" sz="2200" b="1" dirty="0">
                <a:solidFill>
                  <a:srgbClr val="000099"/>
                </a:solidFill>
                <a:effectLst/>
              </a:rPr>
              <a:t>a) Windows </a:t>
            </a:r>
          </a:p>
          <a:p>
            <a:pPr marL="360000" indent="-360000" algn="l">
              <a:lnSpc>
                <a:spcPct val="125000"/>
              </a:lnSpc>
              <a:spcBef>
                <a:spcPts val="900"/>
              </a:spcBef>
              <a:buFont typeface="Arial" panose="020B0604020202020204" pitchFamily="34" charset="0"/>
              <a:buChar char="•"/>
            </a:pPr>
            <a:r>
              <a:rPr lang="en-US" sz="2200" b="1" dirty="0">
                <a:solidFill>
                  <a:srgbClr val="0000FF"/>
                </a:solidFill>
                <a:effectLst/>
              </a:rPr>
              <a:t>Nom d’un disque physiques</a:t>
            </a:r>
            <a:r>
              <a:rPr lang="en-US" sz="2200" dirty="0">
                <a:solidFill>
                  <a:srgbClr val="000070"/>
                </a:solidFill>
                <a:effectLst/>
              </a:rPr>
              <a:t>:   </a:t>
            </a:r>
            <a:r>
              <a:rPr lang="en-US" sz="2200" b="1" dirty="0">
                <a:solidFill>
                  <a:srgbClr val="0000FF"/>
                </a:solidFill>
                <a:effectLst/>
              </a:rPr>
              <a:t>\\.\PhysicalDrive</a:t>
            </a:r>
            <a:r>
              <a:rPr lang="en-US" sz="2200" b="1" dirty="0">
                <a:solidFill>
                  <a:srgbClr val="FF0000"/>
                </a:solidFill>
                <a:effectLst/>
              </a:rPr>
              <a:t>N</a:t>
            </a:r>
            <a:r>
              <a:rPr lang="en-US" sz="2200" b="1" dirty="0">
                <a:solidFill>
                  <a:schemeClr val="accent5"/>
                </a:solidFill>
                <a:effectLst/>
              </a:rPr>
              <a:t>  </a:t>
            </a:r>
          </a:p>
          <a:p>
            <a:pPr marL="717550" indent="-358775" algn="l">
              <a:lnSpc>
                <a:spcPct val="125000"/>
              </a:lnSpc>
              <a:spcBef>
                <a:spcPts val="900"/>
              </a:spcBef>
              <a:buFont typeface="Wingdings" panose="05000000000000000000" pitchFamily="2" charset="2"/>
              <a:buChar char="Ø"/>
            </a:pPr>
            <a:r>
              <a:rPr lang="fr-FR" sz="2200" b="1" dirty="0">
                <a:solidFill>
                  <a:srgbClr val="FF0000"/>
                </a:solidFill>
                <a:effectLst/>
              </a:rPr>
              <a:t>N</a:t>
            </a:r>
            <a:r>
              <a:rPr lang="fr-FR" sz="2200" dirty="0">
                <a:solidFill>
                  <a:srgbClr val="000070"/>
                </a:solidFill>
                <a:effectLst/>
              </a:rPr>
              <a:t> : Numéro du disque physique = </a:t>
            </a:r>
            <a:r>
              <a:rPr lang="fr-FR" sz="2200" dirty="0">
                <a:solidFill>
                  <a:srgbClr val="FF0000"/>
                </a:solidFill>
                <a:effectLst/>
              </a:rPr>
              <a:t>0</a:t>
            </a:r>
            <a:r>
              <a:rPr lang="fr-FR" sz="2200" dirty="0">
                <a:solidFill>
                  <a:srgbClr val="000070"/>
                </a:solidFill>
                <a:effectLst/>
              </a:rPr>
              <a:t>, </a:t>
            </a:r>
            <a:r>
              <a:rPr lang="fr-FR" sz="2200" dirty="0">
                <a:solidFill>
                  <a:srgbClr val="FF0000"/>
                </a:solidFill>
                <a:effectLst/>
              </a:rPr>
              <a:t>1</a:t>
            </a:r>
            <a:r>
              <a:rPr lang="fr-FR" sz="2200" dirty="0">
                <a:solidFill>
                  <a:srgbClr val="000070"/>
                </a:solidFill>
                <a:effectLst/>
              </a:rPr>
              <a:t>, </a:t>
            </a:r>
            <a:r>
              <a:rPr lang="fr-FR" sz="2200" dirty="0">
                <a:solidFill>
                  <a:srgbClr val="FF0000"/>
                </a:solidFill>
                <a:effectLst/>
              </a:rPr>
              <a:t>2</a:t>
            </a:r>
            <a:r>
              <a:rPr lang="fr-FR" sz="2200" dirty="0">
                <a:solidFill>
                  <a:srgbClr val="000070"/>
                </a:solidFill>
                <a:effectLst/>
              </a:rPr>
              <a:t>, ….</a:t>
            </a:r>
          </a:p>
          <a:p>
            <a:pPr marL="717550" indent="-358775" algn="l">
              <a:lnSpc>
                <a:spcPct val="125000"/>
              </a:lnSpc>
              <a:spcBef>
                <a:spcPts val="900"/>
              </a:spcBef>
              <a:buFont typeface="Wingdings" panose="05000000000000000000" pitchFamily="2" charset="2"/>
              <a:buChar char="Ø"/>
            </a:pPr>
            <a:r>
              <a:rPr lang="fr-FR" sz="2200" dirty="0">
                <a:solidFill>
                  <a:srgbClr val="000070"/>
                </a:solidFill>
                <a:effectLst/>
              </a:rPr>
              <a:t>Premier disque dur interne : </a:t>
            </a:r>
            <a:r>
              <a:rPr lang="fr-FR" sz="2200" dirty="0">
                <a:solidFill>
                  <a:srgbClr val="FF0000"/>
                </a:solidFill>
                <a:effectLst/>
              </a:rPr>
              <a:t>N=0</a:t>
            </a:r>
            <a:r>
              <a:rPr lang="fr-FR" sz="2200" dirty="0">
                <a:solidFill>
                  <a:srgbClr val="000070"/>
                </a:solidFill>
                <a:effectLst/>
              </a:rPr>
              <a:t>.</a:t>
            </a:r>
          </a:p>
          <a:p>
            <a:pPr marL="717550" indent="-358775" algn="l">
              <a:lnSpc>
                <a:spcPct val="125000"/>
              </a:lnSpc>
              <a:spcBef>
                <a:spcPts val="900"/>
              </a:spcBef>
              <a:buFont typeface="Wingdings" panose="05000000000000000000" pitchFamily="2" charset="2"/>
              <a:buChar char="Ø"/>
            </a:pPr>
            <a:r>
              <a:rPr lang="en-US" sz="2200" b="1" dirty="0" err="1">
                <a:solidFill>
                  <a:srgbClr val="0000FF"/>
                </a:solidFill>
                <a:effectLst/>
              </a:rPr>
              <a:t>Exemple</a:t>
            </a:r>
            <a:r>
              <a:rPr lang="en-US" sz="2200" dirty="0">
                <a:solidFill>
                  <a:srgbClr val="000070"/>
                </a:solidFill>
                <a:effectLst/>
              </a:rPr>
              <a:t> : </a:t>
            </a:r>
            <a:r>
              <a:rPr lang="en-US" sz="2200" dirty="0" err="1">
                <a:solidFill>
                  <a:srgbClr val="000070"/>
                </a:solidFill>
                <a:effectLst/>
              </a:rPr>
              <a:t>Ouvrir</a:t>
            </a:r>
            <a:r>
              <a:rPr lang="en-US" sz="2200" dirty="0">
                <a:solidFill>
                  <a:srgbClr val="000070"/>
                </a:solidFill>
                <a:effectLst/>
              </a:rPr>
              <a:t> le </a:t>
            </a:r>
            <a:r>
              <a:rPr lang="en-US" sz="2200" dirty="0" err="1">
                <a:solidFill>
                  <a:srgbClr val="FF0000"/>
                </a:solidFill>
                <a:effectLst/>
              </a:rPr>
              <a:t>deuxième</a:t>
            </a:r>
            <a:r>
              <a:rPr lang="en-US" sz="2200" dirty="0">
                <a:solidFill>
                  <a:srgbClr val="FF0000"/>
                </a:solidFill>
                <a:effectLst/>
              </a:rPr>
              <a:t> disque </a:t>
            </a:r>
            <a:r>
              <a:rPr lang="en-US" sz="2200" dirty="0">
                <a:solidFill>
                  <a:srgbClr val="000070"/>
                </a:solidFill>
                <a:effectLst/>
              </a:rPr>
              <a:t>physique en lecture:</a:t>
            </a:r>
          </a:p>
          <a:p>
            <a:pPr marL="1076325" indent="-358775" algn="l">
              <a:lnSpc>
                <a:spcPct val="125000"/>
              </a:lnSpc>
              <a:spcBef>
                <a:spcPts val="900"/>
              </a:spcBef>
              <a:buFont typeface="Wingdings" panose="05000000000000000000" pitchFamily="2" charset="2"/>
              <a:buChar char="ü"/>
            </a:pPr>
            <a:r>
              <a:rPr lang="en-US" sz="2200" dirty="0">
                <a:solidFill>
                  <a:srgbClr val="000070"/>
                </a:solidFill>
                <a:effectLst/>
                <a:latin typeface="Comic Sans MS" panose="030F0702030302020204" pitchFamily="66" charset="0"/>
              </a:rPr>
              <a:t>FILE *disk;</a:t>
            </a:r>
          </a:p>
          <a:p>
            <a:pPr marL="1076325" indent="-358775" algn="l">
              <a:lnSpc>
                <a:spcPct val="125000"/>
              </a:lnSpc>
              <a:spcBef>
                <a:spcPts val="900"/>
              </a:spcBef>
              <a:buFont typeface="Wingdings" panose="05000000000000000000" pitchFamily="2" charset="2"/>
              <a:buChar char="ü"/>
            </a:pPr>
            <a:r>
              <a:rPr lang="en-US" sz="2200" dirty="0">
                <a:effectLst/>
                <a:latin typeface="Comic Sans MS" panose="030F0702030302020204" pitchFamily="66" charset="0"/>
              </a:rPr>
              <a:t>disk = </a:t>
            </a:r>
            <a:r>
              <a:rPr lang="en-US" sz="2200" dirty="0" err="1">
                <a:effectLst/>
                <a:latin typeface="Comic Sans MS" panose="030F0702030302020204" pitchFamily="66" charset="0"/>
              </a:rPr>
              <a:t>fopen</a:t>
            </a:r>
            <a:r>
              <a:rPr lang="en-US" sz="2200" dirty="0">
                <a:effectLst/>
                <a:latin typeface="Comic Sans MS" panose="030F0702030302020204" pitchFamily="66" charset="0"/>
              </a:rPr>
              <a:t>("\\\\.\\PhysicalDrive</a:t>
            </a:r>
            <a:r>
              <a:rPr lang="en-US" sz="2200" b="1" dirty="0">
                <a:solidFill>
                  <a:srgbClr val="FF0000"/>
                </a:solidFill>
                <a:effectLst/>
                <a:latin typeface="Comic Sans MS" panose="030F0702030302020204" pitchFamily="66" charset="0"/>
              </a:rPr>
              <a:t>1</a:t>
            </a:r>
            <a:r>
              <a:rPr lang="en-US" sz="2200" dirty="0">
                <a:effectLst/>
                <a:latin typeface="Comic Sans MS" panose="030F0702030302020204" pitchFamily="66" charset="0"/>
              </a:rPr>
              <a:t>", "</a:t>
            </a:r>
            <a:r>
              <a:rPr lang="en-US" sz="2200" dirty="0" err="1">
                <a:effectLst/>
                <a:latin typeface="Comic Sans MS" panose="030F0702030302020204" pitchFamily="66" charset="0"/>
              </a:rPr>
              <a:t>rb</a:t>
            </a:r>
            <a:r>
              <a:rPr lang="en-US" sz="2200" dirty="0">
                <a:effectLst/>
                <a:latin typeface="Comic Sans MS" panose="030F0702030302020204" pitchFamily="66" charset="0"/>
              </a:rPr>
              <a:t>");       </a:t>
            </a:r>
            <a:endParaRPr lang="fr-FR" sz="2200" dirty="0">
              <a:solidFill>
                <a:srgbClr val="000070"/>
              </a:solidFill>
              <a:effectLst/>
            </a:endParaRPr>
          </a:p>
          <a:p>
            <a:pPr marL="360000" indent="-360000" algn="l">
              <a:lnSpc>
                <a:spcPct val="125000"/>
              </a:lnSpc>
              <a:spcBef>
                <a:spcPts val="900"/>
              </a:spcBef>
              <a:buFont typeface="Arial" panose="020B0604020202020204" pitchFamily="34" charset="0"/>
              <a:buChar char="•"/>
            </a:pPr>
            <a:r>
              <a:rPr lang="en-US" sz="2200" b="1" dirty="0">
                <a:solidFill>
                  <a:srgbClr val="0000FF"/>
                </a:solidFill>
                <a:effectLst/>
              </a:rPr>
              <a:t>Nom d’une partition </a:t>
            </a:r>
            <a:r>
              <a:rPr lang="en-US" sz="2200" dirty="0">
                <a:solidFill>
                  <a:srgbClr val="000070"/>
                </a:solidFill>
                <a:effectLst/>
              </a:rPr>
              <a:t>:     </a:t>
            </a:r>
            <a:r>
              <a:rPr lang="en-US" sz="2200" b="1" dirty="0">
                <a:solidFill>
                  <a:schemeClr val="accent5"/>
                </a:solidFill>
                <a:effectLst/>
              </a:rPr>
              <a:t>\\.\</a:t>
            </a:r>
            <a:r>
              <a:rPr lang="en-US" sz="2200" b="1" dirty="0">
                <a:solidFill>
                  <a:srgbClr val="FF0000"/>
                </a:solidFill>
                <a:effectLst/>
              </a:rPr>
              <a:t>X:</a:t>
            </a:r>
            <a:r>
              <a:rPr lang="en-US" sz="2200" dirty="0">
                <a:solidFill>
                  <a:srgbClr val="000070"/>
                </a:solidFill>
                <a:effectLst/>
              </a:rPr>
              <a:t> </a:t>
            </a:r>
          </a:p>
          <a:p>
            <a:pPr marL="806450" indent="-447675" algn="l">
              <a:lnSpc>
                <a:spcPct val="125000"/>
              </a:lnSpc>
              <a:spcBef>
                <a:spcPts val="900"/>
              </a:spcBef>
              <a:buFont typeface="Wingdings" panose="05000000000000000000" pitchFamily="2" charset="2"/>
              <a:buChar char="Ø"/>
            </a:pPr>
            <a:r>
              <a:rPr lang="en-US" sz="2200" b="1" dirty="0">
                <a:solidFill>
                  <a:srgbClr val="FF0000"/>
                </a:solidFill>
                <a:effectLst/>
              </a:rPr>
              <a:t>X:</a:t>
            </a:r>
            <a:r>
              <a:rPr lang="en-US" sz="2200" b="1" dirty="0">
                <a:solidFill>
                  <a:srgbClr val="0000FF"/>
                </a:solidFill>
                <a:effectLst/>
              </a:rPr>
              <a:t>   =</a:t>
            </a:r>
            <a:r>
              <a:rPr lang="en-US" sz="2200" dirty="0">
                <a:solidFill>
                  <a:srgbClr val="000070"/>
                </a:solidFill>
                <a:effectLst/>
              </a:rPr>
              <a:t>   </a:t>
            </a:r>
            <a:r>
              <a:rPr lang="en-US" sz="2200" dirty="0">
                <a:solidFill>
                  <a:srgbClr val="FF0000"/>
                </a:solidFill>
                <a:effectLst/>
              </a:rPr>
              <a:t>C: </a:t>
            </a:r>
            <a:r>
              <a:rPr lang="en-US" sz="2200" dirty="0">
                <a:solidFill>
                  <a:srgbClr val="000070"/>
                </a:solidFill>
                <a:effectLst/>
              </a:rPr>
              <a:t>, </a:t>
            </a:r>
            <a:r>
              <a:rPr lang="en-US" sz="2200" dirty="0">
                <a:solidFill>
                  <a:srgbClr val="FF0000"/>
                </a:solidFill>
                <a:effectLst/>
              </a:rPr>
              <a:t>D:</a:t>
            </a:r>
            <a:r>
              <a:rPr lang="en-US" sz="2200" dirty="0">
                <a:solidFill>
                  <a:srgbClr val="000070"/>
                </a:solidFill>
                <a:effectLst/>
              </a:rPr>
              <a:t> ,  </a:t>
            </a:r>
            <a:r>
              <a:rPr lang="en-US" sz="2200" dirty="0">
                <a:solidFill>
                  <a:srgbClr val="FF0000"/>
                </a:solidFill>
                <a:effectLst/>
              </a:rPr>
              <a:t>E:</a:t>
            </a:r>
            <a:r>
              <a:rPr lang="en-US" sz="2200" dirty="0">
                <a:solidFill>
                  <a:srgbClr val="000070"/>
                </a:solidFill>
                <a:effectLst/>
              </a:rPr>
              <a:t> , …</a:t>
            </a:r>
          </a:p>
          <a:p>
            <a:pPr marL="806450" indent="-447675" algn="l">
              <a:lnSpc>
                <a:spcPct val="125000"/>
              </a:lnSpc>
              <a:spcBef>
                <a:spcPts val="900"/>
              </a:spcBef>
              <a:buFont typeface="Wingdings" panose="05000000000000000000" pitchFamily="2" charset="2"/>
              <a:buChar char="Ø"/>
            </a:pPr>
            <a:r>
              <a:rPr lang="en-US" sz="2200" b="1" dirty="0">
                <a:solidFill>
                  <a:srgbClr val="FF0000"/>
                </a:solidFill>
                <a:effectLst/>
              </a:rPr>
              <a:t>X:</a:t>
            </a:r>
            <a:r>
              <a:rPr lang="en-US" sz="2200" b="1" dirty="0">
                <a:solidFill>
                  <a:srgbClr val="0000FF"/>
                </a:solidFill>
                <a:effectLst/>
              </a:rPr>
              <a:t> </a:t>
            </a:r>
            <a:r>
              <a:rPr lang="en-US" sz="2200" dirty="0">
                <a:solidFill>
                  <a:srgbClr val="000070"/>
                </a:solidFill>
                <a:effectLst/>
              </a:rPr>
              <a:t> Lettre[</a:t>
            </a:r>
            <a:r>
              <a:rPr lang="en-US" sz="2200" dirty="0">
                <a:solidFill>
                  <a:srgbClr val="FF0000"/>
                </a:solidFill>
                <a:effectLst/>
              </a:rPr>
              <a:t>a</a:t>
            </a:r>
            <a:r>
              <a:rPr lang="en-US" sz="2200" dirty="0">
                <a:solidFill>
                  <a:srgbClr val="000070"/>
                </a:solidFill>
                <a:effectLst/>
              </a:rPr>
              <a:t>…</a:t>
            </a:r>
            <a:r>
              <a:rPr lang="en-US" sz="2200" dirty="0">
                <a:solidFill>
                  <a:srgbClr val="FF0000"/>
                </a:solidFill>
                <a:effectLst/>
              </a:rPr>
              <a:t>z</a:t>
            </a:r>
            <a:r>
              <a:rPr lang="en-US" sz="2200" dirty="0">
                <a:solidFill>
                  <a:srgbClr val="000070"/>
                </a:solidFill>
                <a:effectLst/>
              </a:rPr>
              <a:t>] suivi de </a:t>
            </a:r>
            <a:r>
              <a:rPr lang="en-US" sz="2200" b="1" dirty="0">
                <a:solidFill>
                  <a:srgbClr val="FF0000"/>
                </a:solidFill>
                <a:effectLst/>
              </a:rPr>
              <a:t>:</a:t>
            </a:r>
            <a:r>
              <a:rPr lang="en-US" sz="2200" dirty="0">
                <a:solidFill>
                  <a:srgbClr val="000070"/>
                </a:solidFill>
                <a:effectLst/>
              </a:rPr>
              <a:t>   -   Désigne une partition d’un disque dur, un lecteur de CD-ROM, un flash disk ou une disquette.</a:t>
            </a:r>
          </a:p>
        </p:txBody>
      </p:sp>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2</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22453697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p:cTn id="7" dur="1000" fill="hold"/>
                                        <p:tgtEl>
                                          <p:spTgt spid="1638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38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388">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 calcmode="lin" valueType="num">
                                      <p:cBhvr>
                                        <p:cTn id="12" dur="1000" fill="hold"/>
                                        <p:tgtEl>
                                          <p:spTgt spid="16388">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16388">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16388">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16388">
                                            <p:txEl>
                                              <p:pRg st="2" end="2"/>
                                            </p:txEl>
                                          </p:spTgt>
                                        </p:tgtEl>
                                        <p:attrNameLst>
                                          <p:attrName>style.visibility</p:attrName>
                                        </p:attrNameLst>
                                      </p:cBhvr>
                                      <p:to>
                                        <p:strVal val="visible"/>
                                      </p:to>
                                    </p:set>
                                    <p:anim calcmode="lin" valueType="num">
                                      <p:cBhvr>
                                        <p:cTn id="19" dur="1000" fill="hold"/>
                                        <p:tgtEl>
                                          <p:spTgt spid="16388">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16388">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16388">
                                            <p:txEl>
                                              <p:pRg st="2" end="2"/>
                                            </p:txEl>
                                          </p:spTgt>
                                        </p:tgtEl>
                                      </p:cBhvr>
                                    </p:animEffect>
                                  </p:childTnLst>
                                </p:cTn>
                              </p:par>
                              <p:par>
                                <p:cTn id="22" presetID="55" presetClass="entr" presetSubtype="0" fill="hold" nodeType="withEffect">
                                  <p:stCondLst>
                                    <p:cond delay="0"/>
                                  </p:stCondLst>
                                  <p:childTnLst>
                                    <p:set>
                                      <p:cBhvr>
                                        <p:cTn id="23" dur="1" fill="hold">
                                          <p:stCondLst>
                                            <p:cond delay="0"/>
                                          </p:stCondLst>
                                        </p:cTn>
                                        <p:tgtEl>
                                          <p:spTgt spid="16388">
                                            <p:txEl>
                                              <p:pRg st="3" end="3"/>
                                            </p:txEl>
                                          </p:spTgt>
                                        </p:tgtEl>
                                        <p:attrNameLst>
                                          <p:attrName>style.visibility</p:attrName>
                                        </p:attrNameLst>
                                      </p:cBhvr>
                                      <p:to>
                                        <p:strVal val="visible"/>
                                      </p:to>
                                    </p:set>
                                    <p:anim calcmode="lin" valueType="num">
                                      <p:cBhvr>
                                        <p:cTn id="24" dur="1000" fill="hold"/>
                                        <p:tgtEl>
                                          <p:spTgt spid="16388">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16388">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16388">
                                            <p:txEl>
                                              <p:pRg st="3" end="3"/>
                                            </p:txEl>
                                          </p:spTgt>
                                        </p:tgtEl>
                                      </p:cBhvr>
                                    </p:animEffect>
                                  </p:childTnLst>
                                </p:cTn>
                              </p:par>
                              <p:par>
                                <p:cTn id="27" presetID="55" presetClass="entr" presetSubtype="0" fill="hold" nodeType="withEffect">
                                  <p:stCondLst>
                                    <p:cond delay="0"/>
                                  </p:stCondLst>
                                  <p:childTnLst>
                                    <p:set>
                                      <p:cBhvr>
                                        <p:cTn id="28" dur="1" fill="hold">
                                          <p:stCondLst>
                                            <p:cond delay="0"/>
                                          </p:stCondLst>
                                        </p:cTn>
                                        <p:tgtEl>
                                          <p:spTgt spid="16388">
                                            <p:txEl>
                                              <p:pRg st="4" end="4"/>
                                            </p:txEl>
                                          </p:spTgt>
                                        </p:tgtEl>
                                        <p:attrNameLst>
                                          <p:attrName>style.visibility</p:attrName>
                                        </p:attrNameLst>
                                      </p:cBhvr>
                                      <p:to>
                                        <p:strVal val="visible"/>
                                      </p:to>
                                    </p:set>
                                    <p:anim calcmode="lin" valueType="num">
                                      <p:cBhvr>
                                        <p:cTn id="29" dur="1000" fill="hold"/>
                                        <p:tgtEl>
                                          <p:spTgt spid="16388">
                                            <p:txEl>
                                              <p:pRg st="4" end="4"/>
                                            </p:txEl>
                                          </p:spTgt>
                                        </p:tgtEl>
                                        <p:attrNameLst>
                                          <p:attrName>ppt_w</p:attrName>
                                        </p:attrNameLst>
                                      </p:cBhvr>
                                      <p:tavLst>
                                        <p:tav tm="0">
                                          <p:val>
                                            <p:strVal val="#ppt_w*0.70"/>
                                          </p:val>
                                        </p:tav>
                                        <p:tav tm="100000">
                                          <p:val>
                                            <p:strVal val="#ppt_w"/>
                                          </p:val>
                                        </p:tav>
                                      </p:tavLst>
                                    </p:anim>
                                    <p:anim calcmode="lin" valueType="num">
                                      <p:cBhvr>
                                        <p:cTn id="30" dur="1000" fill="hold"/>
                                        <p:tgtEl>
                                          <p:spTgt spid="16388">
                                            <p:txEl>
                                              <p:pRg st="4" end="4"/>
                                            </p:txEl>
                                          </p:spTgt>
                                        </p:tgtEl>
                                        <p:attrNameLst>
                                          <p:attrName>ppt_h</p:attrName>
                                        </p:attrNameLst>
                                      </p:cBhvr>
                                      <p:tavLst>
                                        <p:tav tm="0">
                                          <p:val>
                                            <p:strVal val="#ppt_h"/>
                                          </p:val>
                                        </p:tav>
                                        <p:tav tm="100000">
                                          <p:val>
                                            <p:strVal val="#ppt_h"/>
                                          </p:val>
                                        </p:tav>
                                      </p:tavLst>
                                    </p:anim>
                                    <p:animEffect transition="in" filter="fade">
                                      <p:cBhvr>
                                        <p:cTn id="31" dur="1000"/>
                                        <p:tgtEl>
                                          <p:spTgt spid="16388">
                                            <p:txEl>
                                              <p:pRg st="4" end="4"/>
                                            </p:txEl>
                                          </p:spTgt>
                                        </p:tgtEl>
                                      </p:cBhvr>
                                    </p:animEffect>
                                  </p:childTnLst>
                                </p:cTn>
                              </p:par>
                              <p:par>
                                <p:cTn id="32" presetID="55" presetClass="entr" presetSubtype="0" fill="hold" nodeType="withEffect">
                                  <p:stCondLst>
                                    <p:cond delay="0"/>
                                  </p:stCondLst>
                                  <p:childTnLst>
                                    <p:set>
                                      <p:cBhvr>
                                        <p:cTn id="33" dur="1" fill="hold">
                                          <p:stCondLst>
                                            <p:cond delay="0"/>
                                          </p:stCondLst>
                                        </p:cTn>
                                        <p:tgtEl>
                                          <p:spTgt spid="16388">
                                            <p:txEl>
                                              <p:pRg st="5" end="5"/>
                                            </p:txEl>
                                          </p:spTgt>
                                        </p:tgtEl>
                                        <p:attrNameLst>
                                          <p:attrName>style.visibility</p:attrName>
                                        </p:attrNameLst>
                                      </p:cBhvr>
                                      <p:to>
                                        <p:strVal val="visible"/>
                                      </p:to>
                                    </p:set>
                                    <p:anim calcmode="lin" valueType="num">
                                      <p:cBhvr>
                                        <p:cTn id="34" dur="1000" fill="hold"/>
                                        <p:tgtEl>
                                          <p:spTgt spid="16388">
                                            <p:txEl>
                                              <p:pRg st="5" end="5"/>
                                            </p:txEl>
                                          </p:spTgt>
                                        </p:tgtEl>
                                        <p:attrNameLst>
                                          <p:attrName>ppt_w</p:attrName>
                                        </p:attrNameLst>
                                      </p:cBhvr>
                                      <p:tavLst>
                                        <p:tav tm="0">
                                          <p:val>
                                            <p:strVal val="#ppt_w*0.70"/>
                                          </p:val>
                                        </p:tav>
                                        <p:tav tm="100000">
                                          <p:val>
                                            <p:strVal val="#ppt_w"/>
                                          </p:val>
                                        </p:tav>
                                      </p:tavLst>
                                    </p:anim>
                                    <p:anim calcmode="lin" valueType="num">
                                      <p:cBhvr>
                                        <p:cTn id="35" dur="1000" fill="hold"/>
                                        <p:tgtEl>
                                          <p:spTgt spid="16388">
                                            <p:txEl>
                                              <p:pRg st="5" end="5"/>
                                            </p:txEl>
                                          </p:spTgt>
                                        </p:tgtEl>
                                        <p:attrNameLst>
                                          <p:attrName>ppt_h</p:attrName>
                                        </p:attrNameLst>
                                      </p:cBhvr>
                                      <p:tavLst>
                                        <p:tav tm="0">
                                          <p:val>
                                            <p:strVal val="#ppt_h"/>
                                          </p:val>
                                        </p:tav>
                                        <p:tav tm="100000">
                                          <p:val>
                                            <p:strVal val="#ppt_h"/>
                                          </p:val>
                                        </p:tav>
                                      </p:tavLst>
                                    </p:anim>
                                    <p:animEffect transition="in" filter="fade">
                                      <p:cBhvr>
                                        <p:cTn id="36" dur="1000"/>
                                        <p:tgtEl>
                                          <p:spTgt spid="16388">
                                            <p:txEl>
                                              <p:pRg st="5" end="5"/>
                                            </p:txEl>
                                          </p:spTgt>
                                        </p:tgtEl>
                                      </p:cBhvr>
                                    </p:animEffect>
                                  </p:childTnLst>
                                </p:cTn>
                              </p:par>
                              <p:par>
                                <p:cTn id="37" presetID="55" presetClass="entr" presetSubtype="0" fill="hold" nodeType="withEffect">
                                  <p:stCondLst>
                                    <p:cond delay="0"/>
                                  </p:stCondLst>
                                  <p:childTnLst>
                                    <p:set>
                                      <p:cBhvr>
                                        <p:cTn id="38" dur="1" fill="hold">
                                          <p:stCondLst>
                                            <p:cond delay="0"/>
                                          </p:stCondLst>
                                        </p:cTn>
                                        <p:tgtEl>
                                          <p:spTgt spid="16388">
                                            <p:txEl>
                                              <p:pRg st="6" end="6"/>
                                            </p:txEl>
                                          </p:spTgt>
                                        </p:tgtEl>
                                        <p:attrNameLst>
                                          <p:attrName>style.visibility</p:attrName>
                                        </p:attrNameLst>
                                      </p:cBhvr>
                                      <p:to>
                                        <p:strVal val="visible"/>
                                      </p:to>
                                    </p:set>
                                    <p:anim calcmode="lin" valueType="num">
                                      <p:cBhvr>
                                        <p:cTn id="39" dur="1000" fill="hold"/>
                                        <p:tgtEl>
                                          <p:spTgt spid="16388">
                                            <p:txEl>
                                              <p:pRg st="6" end="6"/>
                                            </p:txEl>
                                          </p:spTgt>
                                        </p:tgtEl>
                                        <p:attrNameLst>
                                          <p:attrName>ppt_w</p:attrName>
                                        </p:attrNameLst>
                                      </p:cBhvr>
                                      <p:tavLst>
                                        <p:tav tm="0">
                                          <p:val>
                                            <p:strVal val="#ppt_w*0.70"/>
                                          </p:val>
                                        </p:tav>
                                        <p:tav tm="100000">
                                          <p:val>
                                            <p:strVal val="#ppt_w"/>
                                          </p:val>
                                        </p:tav>
                                      </p:tavLst>
                                    </p:anim>
                                    <p:anim calcmode="lin" valueType="num">
                                      <p:cBhvr>
                                        <p:cTn id="40" dur="1000" fill="hold"/>
                                        <p:tgtEl>
                                          <p:spTgt spid="16388">
                                            <p:txEl>
                                              <p:pRg st="6" end="6"/>
                                            </p:txEl>
                                          </p:spTgt>
                                        </p:tgtEl>
                                        <p:attrNameLst>
                                          <p:attrName>ppt_h</p:attrName>
                                        </p:attrNameLst>
                                      </p:cBhvr>
                                      <p:tavLst>
                                        <p:tav tm="0">
                                          <p:val>
                                            <p:strVal val="#ppt_h"/>
                                          </p:val>
                                        </p:tav>
                                        <p:tav tm="100000">
                                          <p:val>
                                            <p:strVal val="#ppt_h"/>
                                          </p:val>
                                        </p:tav>
                                      </p:tavLst>
                                    </p:anim>
                                    <p:animEffect transition="in" filter="fade">
                                      <p:cBhvr>
                                        <p:cTn id="41" dur="1000"/>
                                        <p:tgtEl>
                                          <p:spTgt spid="16388">
                                            <p:txEl>
                                              <p:pRg st="6" end="6"/>
                                            </p:txEl>
                                          </p:spTgt>
                                        </p:tgtEl>
                                      </p:cBhvr>
                                    </p:animEffect>
                                  </p:childTnLst>
                                </p:cTn>
                              </p:par>
                              <p:par>
                                <p:cTn id="42" presetID="55" presetClass="entr" presetSubtype="0" fill="hold" nodeType="withEffect">
                                  <p:stCondLst>
                                    <p:cond delay="0"/>
                                  </p:stCondLst>
                                  <p:childTnLst>
                                    <p:set>
                                      <p:cBhvr>
                                        <p:cTn id="43" dur="1" fill="hold">
                                          <p:stCondLst>
                                            <p:cond delay="0"/>
                                          </p:stCondLst>
                                        </p:cTn>
                                        <p:tgtEl>
                                          <p:spTgt spid="16388">
                                            <p:txEl>
                                              <p:pRg st="7" end="7"/>
                                            </p:txEl>
                                          </p:spTgt>
                                        </p:tgtEl>
                                        <p:attrNameLst>
                                          <p:attrName>style.visibility</p:attrName>
                                        </p:attrNameLst>
                                      </p:cBhvr>
                                      <p:to>
                                        <p:strVal val="visible"/>
                                      </p:to>
                                    </p:set>
                                    <p:anim calcmode="lin" valueType="num">
                                      <p:cBhvr>
                                        <p:cTn id="44" dur="1000" fill="hold"/>
                                        <p:tgtEl>
                                          <p:spTgt spid="16388">
                                            <p:txEl>
                                              <p:pRg st="7" end="7"/>
                                            </p:txEl>
                                          </p:spTgt>
                                        </p:tgtEl>
                                        <p:attrNameLst>
                                          <p:attrName>ppt_w</p:attrName>
                                        </p:attrNameLst>
                                      </p:cBhvr>
                                      <p:tavLst>
                                        <p:tav tm="0">
                                          <p:val>
                                            <p:strVal val="#ppt_w*0.70"/>
                                          </p:val>
                                        </p:tav>
                                        <p:tav tm="100000">
                                          <p:val>
                                            <p:strVal val="#ppt_w"/>
                                          </p:val>
                                        </p:tav>
                                      </p:tavLst>
                                    </p:anim>
                                    <p:anim calcmode="lin" valueType="num">
                                      <p:cBhvr>
                                        <p:cTn id="45" dur="1000" fill="hold"/>
                                        <p:tgtEl>
                                          <p:spTgt spid="16388">
                                            <p:txEl>
                                              <p:pRg st="7" end="7"/>
                                            </p:txEl>
                                          </p:spTgt>
                                        </p:tgtEl>
                                        <p:attrNameLst>
                                          <p:attrName>ppt_h</p:attrName>
                                        </p:attrNameLst>
                                      </p:cBhvr>
                                      <p:tavLst>
                                        <p:tav tm="0">
                                          <p:val>
                                            <p:strVal val="#ppt_h"/>
                                          </p:val>
                                        </p:tav>
                                        <p:tav tm="100000">
                                          <p:val>
                                            <p:strVal val="#ppt_h"/>
                                          </p:val>
                                        </p:tav>
                                      </p:tavLst>
                                    </p:anim>
                                    <p:animEffect transition="in" filter="fade">
                                      <p:cBhvr>
                                        <p:cTn id="46" dur="1000"/>
                                        <p:tgtEl>
                                          <p:spTgt spid="16388">
                                            <p:txEl>
                                              <p:pRg st="7" end="7"/>
                                            </p:txEl>
                                          </p:spTgt>
                                        </p:tgtEl>
                                      </p:cBhvr>
                                    </p:animEffect>
                                  </p:childTnLst>
                                </p:cTn>
                              </p:par>
                              <p:par>
                                <p:cTn id="47" presetID="55" presetClass="entr" presetSubtype="0" fill="hold" nodeType="withEffect">
                                  <p:stCondLst>
                                    <p:cond delay="0"/>
                                  </p:stCondLst>
                                  <p:childTnLst>
                                    <p:set>
                                      <p:cBhvr>
                                        <p:cTn id="48" dur="1" fill="hold">
                                          <p:stCondLst>
                                            <p:cond delay="0"/>
                                          </p:stCondLst>
                                        </p:cTn>
                                        <p:tgtEl>
                                          <p:spTgt spid="16388">
                                            <p:txEl>
                                              <p:pRg st="8" end="8"/>
                                            </p:txEl>
                                          </p:spTgt>
                                        </p:tgtEl>
                                        <p:attrNameLst>
                                          <p:attrName>style.visibility</p:attrName>
                                        </p:attrNameLst>
                                      </p:cBhvr>
                                      <p:to>
                                        <p:strVal val="visible"/>
                                      </p:to>
                                    </p:set>
                                    <p:anim calcmode="lin" valueType="num">
                                      <p:cBhvr>
                                        <p:cTn id="49" dur="1000" fill="hold"/>
                                        <p:tgtEl>
                                          <p:spTgt spid="16388">
                                            <p:txEl>
                                              <p:pRg st="8" end="8"/>
                                            </p:txEl>
                                          </p:spTgt>
                                        </p:tgtEl>
                                        <p:attrNameLst>
                                          <p:attrName>ppt_w</p:attrName>
                                        </p:attrNameLst>
                                      </p:cBhvr>
                                      <p:tavLst>
                                        <p:tav tm="0">
                                          <p:val>
                                            <p:strVal val="#ppt_w*0.70"/>
                                          </p:val>
                                        </p:tav>
                                        <p:tav tm="100000">
                                          <p:val>
                                            <p:strVal val="#ppt_w"/>
                                          </p:val>
                                        </p:tav>
                                      </p:tavLst>
                                    </p:anim>
                                    <p:anim calcmode="lin" valueType="num">
                                      <p:cBhvr>
                                        <p:cTn id="50" dur="1000" fill="hold"/>
                                        <p:tgtEl>
                                          <p:spTgt spid="16388">
                                            <p:txEl>
                                              <p:pRg st="8" end="8"/>
                                            </p:txEl>
                                          </p:spTgt>
                                        </p:tgtEl>
                                        <p:attrNameLst>
                                          <p:attrName>ppt_h</p:attrName>
                                        </p:attrNameLst>
                                      </p:cBhvr>
                                      <p:tavLst>
                                        <p:tav tm="0">
                                          <p:val>
                                            <p:strVal val="#ppt_h"/>
                                          </p:val>
                                        </p:tav>
                                        <p:tav tm="100000">
                                          <p:val>
                                            <p:strVal val="#ppt_h"/>
                                          </p:val>
                                        </p:tav>
                                      </p:tavLst>
                                    </p:anim>
                                    <p:animEffect transition="in" filter="fade">
                                      <p:cBhvr>
                                        <p:cTn id="51" dur="1000"/>
                                        <p:tgtEl>
                                          <p:spTgt spid="16388">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nodeType="clickEffect">
                                  <p:stCondLst>
                                    <p:cond delay="0"/>
                                  </p:stCondLst>
                                  <p:childTnLst>
                                    <p:set>
                                      <p:cBhvr>
                                        <p:cTn id="55" dur="1" fill="hold">
                                          <p:stCondLst>
                                            <p:cond delay="0"/>
                                          </p:stCondLst>
                                        </p:cTn>
                                        <p:tgtEl>
                                          <p:spTgt spid="16388">
                                            <p:txEl>
                                              <p:pRg st="9" end="9"/>
                                            </p:txEl>
                                          </p:spTgt>
                                        </p:tgtEl>
                                        <p:attrNameLst>
                                          <p:attrName>style.visibility</p:attrName>
                                        </p:attrNameLst>
                                      </p:cBhvr>
                                      <p:to>
                                        <p:strVal val="visible"/>
                                      </p:to>
                                    </p:set>
                                    <p:anim calcmode="lin" valueType="num">
                                      <p:cBhvr>
                                        <p:cTn id="56" dur="1000" fill="hold"/>
                                        <p:tgtEl>
                                          <p:spTgt spid="16388">
                                            <p:txEl>
                                              <p:pRg st="9" end="9"/>
                                            </p:txEl>
                                          </p:spTgt>
                                        </p:tgtEl>
                                        <p:attrNameLst>
                                          <p:attrName>ppt_w</p:attrName>
                                        </p:attrNameLst>
                                      </p:cBhvr>
                                      <p:tavLst>
                                        <p:tav tm="0">
                                          <p:val>
                                            <p:strVal val="#ppt_w*0.70"/>
                                          </p:val>
                                        </p:tav>
                                        <p:tav tm="100000">
                                          <p:val>
                                            <p:strVal val="#ppt_w"/>
                                          </p:val>
                                        </p:tav>
                                      </p:tavLst>
                                    </p:anim>
                                    <p:anim calcmode="lin" valueType="num">
                                      <p:cBhvr>
                                        <p:cTn id="57" dur="1000" fill="hold"/>
                                        <p:tgtEl>
                                          <p:spTgt spid="16388">
                                            <p:txEl>
                                              <p:pRg st="9" end="9"/>
                                            </p:txEl>
                                          </p:spTgt>
                                        </p:tgtEl>
                                        <p:attrNameLst>
                                          <p:attrName>ppt_h</p:attrName>
                                        </p:attrNameLst>
                                      </p:cBhvr>
                                      <p:tavLst>
                                        <p:tav tm="0">
                                          <p:val>
                                            <p:strVal val="#ppt_h"/>
                                          </p:val>
                                        </p:tav>
                                        <p:tav tm="100000">
                                          <p:val>
                                            <p:strVal val="#ppt_h"/>
                                          </p:val>
                                        </p:tav>
                                      </p:tavLst>
                                    </p:anim>
                                    <p:animEffect transition="in" filter="fade">
                                      <p:cBhvr>
                                        <p:cTn id="58" dur="1000"/>
                                        <p:tgtEl>
                                          <p:spTgt spid="16388">
                                            <p:txEl>
                                              <p:pRg st="9" end="9"/>
                                            </p:txEl>
                                          </p:spTgt>
                                        </p:tgtEl>
                                      </p:cBhvr>
                                    </p:animEffect>
                                  </p:childTnLst>
                                </p:cTn>
                              </p:par>
                              <p:par>
                                <p:cTn id="59" presetID="55" presetClass="entr" presetSubtype="0" fill="hold" nodeType="withEffect">
                                  <p:stCondLst>
                                    <p:cond delay="0"/>
                                  </p:stCondLst>
                                  <p:childTnLst>
                                    <p:set>
                                      <p:cBhvr>
                                        <p:cTn id="60" dur="1" fill="hold">
                                          <p:stCondLst>
                                            <p:cond delay="0"/>
                                          </p:stCondLst>
                                        </p:cTn>
                                        <p:tgtEl>
                                          <p:spTgt spid="16388">
                                            <p:txEl>
                                              <p:pRg st="10" end="10"/>
                                            </p:txEl>
                                          </p:spTgt>
                                        </p:tgtEl>
                                        <p:attrNameLst>
                                          <p:attrName>style.visibility</p:attrName>
                                        </p:attrNameLst>
                                      </p:cBhvr>
                                      <p:to>
                                        <p:strVal val="visible"/>
                                      </p:to>
                                    </p:set>
                                    <p:anim calcmode="lin" valueType="num">
                                      <p:cBhvr>
                                        <p:cTn id="61" dur="1000" fill="hold"/>
                                        <p:tgtEl>
                                          <p:spTgt spid="16388">
                                            <p:txEl>
                                              <p:pRg st="10" end="10"/>
                                            </p:txEl>
                                          </p:spTgt>
                                        </p:tgtEl>
                                        <p:attrNameLst>
                                          <p:attrName>ppt_w</p:attrName>
                                        </p:attrNameLst>
                                      </p:cBhvr>
                                      <p:tavLst>
                                        <p:tav tm="0">
                                          <p:val>
                                            <p:strVal val="#ppt_w*0.70"/>
                                          </p:val>
                                        </p:tav>
                                        <p:tav tm="100000">
                                          <p:val>
                                            <p:strVal val="#ppt_w"/>
                                          </p:val>
                                        </p:tav>
                                      </p:tavLst>
                                    </p:anim>
                                    <p:anim calcmode="lin" valueType="num">
                                      <p:cBhvr>
                                        <p:cTn id="62" dur="1000" fill="hold"/>
                                        <p:tgtEl>
                                          <p:spTgt spid="16388">
                                            <p:txEl>
                                              <p:pRg st="10" end="10"/>
                                            </p:txEl>
                                          </p:spTgt>
                                        </p:tgtEl>
                                        <p:attrNameLst>
                                          <p:attrName>ppt_h</p:attrName>
                                        </p:attrNameLst>
                                      </p:cBhvr>
                                      <p:tavLst>
                                        <p:tav tm="0">
                                          <p:val>
                                            <p:strVal val="#ppt_h"/>
                                          </p:val>
                                        </p:tav>
                                        <p:tav tm="100000">
                                          <p:val>
                                            <p:strVal val="#ppt_h"/>
                                          </p:val>
                                        </p:tav>
                                      </p:tavLst>
                                    </p:anim>
                                    <p:animEffect transition="in" filter="fade">
                                      <p:cBhvr>
                                        <p:cTn id="63" dur="1000"/>
                                        <p:tgtEl>
                                          <p:spTgt spid="16388">
                                            <p:txEl>
                                              <p:pRg st="10" end="10"/>
                                            </p:txEl>
                                          </p:spTgt>
                                        </p:tgtEl>
                                      </p:cBhvr>
                                    </p:animEffect>
                                  </p:childTnLst>
                                </p:cTn>
                              </p:par>
                              <p:par>
                                <p:cTn id="64" presetID="55" presetClass="entr" presetSubtype="0" fill="hold" nodeType="withEffect">
                                  <p:stCondLst>
                                    <p:cond delay="0"/>
                                  </p:stCondLst>
                                  <p:childTnLst>
                                    <p:set>
                                      <p:cBhvr>
                                        <p:cTn id="65" dur="1" fill="hold">
                                          <p:stCondLst>
                                            <p:cond delay="0"/>
                                          </p:stCondLst>
                                        </p:cTn>
                                        <p:tgtEl>
                                          <p:spTgt spid="16388">
                                            <p:txEl>
                                              <p:pRg st="11" end="11"/>
                                            </p:txEl>
                                          </p:spTgt>
                                        </p:tgtEl>
                                        <p:attrNameLst>
                                          <p:attrName>style.visibility</p:attrName>
                                        </p:attrNameLst>
                                      </p:cBhvr>
                                      <p:to>
                                        <p:strVal val="visible"/>
                                      </p:to>
                                    </p:set>
                                    <p:anim calcmode="lin" valueType="num">
                                      <p:cBhvr>
                                        <p:cTn id="66" dur="1000" fill="hold"/>
                                        <p:tgtEl>
                                          <p:spTgt spid="16388">
                                            <p:txEl>
                                              <p:pRg st="11" end="11"/>
                                            </p:txEl>
                                          </p:spTgt>
                                        </p:tgtEl>
                                        <p:attrNameLst>
                                          <p:attrName>ppt_w</p:attrName>
                                        </p:attrNameLst>
                                      </p:cBhvr>
                                      <p:tavLst>
                                        <p:tav tm="0">
                                          <p:val>
                                            <p:strVal val="#ppt_w*0.70"/>
                                          </p:val>
                                        </p:tav>
                                        <p:tav tm="100000">
                                          <p:val>
                                            <p:strVal val="#ppt_w"/>
                                          </p:val>
                                        </p:tav>
                                      </p:tavLst>
                                    </p:anim>
                                    <p:anim calcmode="lin" valueType="num">
                                      <p:cBhvr>
                                        <p:cTn id="67" dur="1000" fill="hold"/>
                                        <p:tgtEl>
                                          <p:spTgt spid="16388">
                                            <p:txEl>
                                              <p:pRg st="11" end="11"/>
                                            </p:txEl>
                                          </p:spTgt>
                                        </p:tgtEl>
                                        <p:attrNameLst>
                                          <p:attrName>ppt_h</p:attrName>
                                        </p:attrNameLst>
                                      </p:cBhvr>
                                      <p:tavLst>
                                        <p:tav tm="0">
                                          <p:val>
                                            <p:strVal val="#ppt_h"/>
                                          </p:val>
                                        </p:tav>
                                        <p:tav tm="100000">
                                          <p:val>
                                            <p:strVal val="#ppt_h"/>
                                          </p:val>
                                        </p:tav>
                                      </p:tavLst>
                                    </p:anim>
                                    <p:animEffect transition="in" filter="fade">
                                      <p:cBhvr>
                                        <p:cTn id="68" dur="1000"/>
                                        <p:tgtEl>
                                          <p:spTgt spid="1638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321436" y="0"/>
            <a:ext cx="9751219" cy="7741913"/>
          </a:xfrm>
          <a:solidFill>
            <a:schemeClr val="bg1">
              <a:alpha val="0"/>
            </a:schemeClr>
          </a:solidFill>
        </p:spPr>
        <p:txBody>
          <a:bodyPr wrap="square">
            <a:spAutoFit/>
          </a:bodyPr>
          <a:lstStyle/>
          <a:p>
            <a:pPr marL="365125" indent="-365125" algn="l">
              <a:buFont typeface="Arial" pitchFamily="34" charset="0"/>
              <a:buChar char="•"/>
            </a:pPr>
            <a:r>
              <a:rPr lang="fr-FR" sz="2200" b="1" dirty="0">
                <a:solidFill>
                  <a:srgbClr val="0000FF"/>
                </a:solidFill>
                <a:effectLst/>
              </a:rPr>
              <a:t>Exemple de nom de fichier : </a:t>
            </a:r>
            <a:r>
              <a:rPr lang="fr-FR" sz="2200" b="1" dirty="0">
                <a:solidFill>
                  <a:srgbClr val="000070"/>
                </a:solidFill>
                <a:effectLst/>
              </a:rPr>
              <a:t>‘‘nom en format long.exemple.doc’’</a:t>
            </a:r>
            <a:endParaRPr lang="fr-FR" sz="2200" b="1" dirty="0">
              <a:solidFill>
                <a:srgbClr val="0000FF"/>
              </a:solidFill>
              <a:effectLst/>
            </a:endParaRPr>
          </a:p>
          <a:p>
            <a:pPr marL="719138" indent="-360363" algn="l">
              <a:buFont typeface="Wingdings" pitchFamily="2" charset="2"/>
              <a:buChar char="ü"/>
            </a:pPr>
            <a:r>
              <a:rPr lang="fr-FR" sz="2200" dirty="0">
                <a:solidFill>
                  <a:srgbClr val="0000FF"/>
                </a:solidFill>
                <a:effectLst/>
              </a:rPr>
              <a:t>Nom de fichier = 30 caractères </a:t>
            </a:r>
            <a:r>
              <a:rPr lang="fr-FR" sz="2200" dirty="0">
                <a:solidFill>
                  <a:srgbClr val="0000FF"/>
                </a:solidFill>
                <a:effectLst/>
                <a:sym typeface="Wingdings" pitchFamily="2" charset="2"/>
              </a:rPr>
              <a:t></a:t>
            </a:r>
            <a:r>
              <a:rPr lang="fr-FR" sz="2200" dirty="0">
                <a:solidFill>
                  <a:srgbClr val="0000FF"/>
                </a:solidFill>
                <a:effectLst/>
              </a:rPr>
              <a:t> 3 entrées en format long</a:t>
            </a:r>
          </a:p>
          <a:p>
            <a:pPr marL="719138" indent="-360363" algn="l">
              <a:buFont typeface="Wingdings" pitchFamily="2" charset="2"/>
              <a:buChar char="ü"/>
            </a:pPr>
            <a:r>
              <a:rPr lang="fr-FR" sz="2200" dirty="0">
                <a:solidFill>
                  <a:srgbClr val="0000FF"/>
                </a:solidFill>
                <a:effectLst/>
              </a:rPr>
              <a:t>Nom en Format court </a:t>
            </a:r>
            <a:r>
              <a:rPr lang="fr-FR" sz="2200" dirty="0">
                <a:solidFill>
                  <a:srgbClr val="0000FF"/>
                </a:solidFill>
                <a:effectLst/>
                <a:sym typeface="Wingdings" pitchFamily="2" charset="2"/>
              </a:rPr>
              <a:t>= </a:t>
            </a:r>
            <a:r>
              <a:rPr lang="fr-FR" sz="2200" b="1" dirty="0">
                <a:solidFill>
                  <a:srgbClr val="000070"/>
                </a:solidFill>
                <a:effectLst/>
                <a:sym typeface="Wingdings" pitchFamily="2" charset="2"/>
              </a:rPr>
              <a:t>NOMENF~1DOC</a:t>
            </a:r>
            <a:r>
              <a:rPr lang="fr-FR" sz="2200" dirty="0">
                <a:solidFill>
                  <a:srgbClr val="0000FF"/>
                </a:solidFill>
                <a:effectLst/>
                <a:sym typeface="Wingdings" pitchFamily="2" charset="2"/>
              </a:rPr>
              <a:t> (le  point ‘.’ n’est pas représenté )</a:t>
            </a:r>
            <a:br>
              <a:rPr lang="fr-FR" sz="2200" b="1" dirty="0">
                <a:solidFill>
                  <a:srgbClr val="0000FF"/>
                </a:solidFill>
                <a:effectLst/>
              </a:rPr>
            </a:br>
            <a:endParaRPr lang="fr-FR" sz="2200" dirty="0">
              <a:effectLst/>
            </a:endParaRPr>
          </a:p>
          <a:p>
            <a:pPr marL="365125" indent="-365125" algn="l">
              <a:buFont typeface="Arial" pitchFamily="34" charset="0"/>
              <a:buChar char="•"/>
            </a:pPr>
            <a:endParaRPr lang="fr-FR" sz="2200" dirty="0">
              <a:effectLst/>
            </a:endParaRPr>
          </a:p>
          <a:p>
            <a:pPr marL="365125" indent="-365125" algn="l">
              <a:buFont typeface="Arial" pitchFamily="34" charset="0"/>
              <a:buChar char="•"/>
            </a:pPr>
            <a:endParaRPr lang="fr-FR" sz="2200" dirty="0">
              <a:effectLst/>
            </a:endParaRPr>
          </a:p>
          <a:p>
            <a:pPr marL="365125" indent="-365125" algn="l">
              <a:buFont typeface="Arial" pitchFamily="34" charset="0"/>
              <a:buChar char="•"/>
            </a:pPr>
            <a:endParaRPr lang="fr-FR" sz="2200" dirty="0">
              <a:effectLst/>
            </a:endParaRPr>
          </a:p>
          <a:p>
            <a:pPr marL="365125" indent="-365125" algn="l">
              <a:buFont typeface="Arial" pitchFamily="34" charset="0"/>
              <a:buChar char="•"/>
            </a:pPr>
            <a:endParaRPr lang="fr-FR" sz="2200" dirty="0">
              <a:effectLst/>
            </a:endParaRPr>
          </a:p>
          <a:p>
            <a:pPr marL="365125" indent="-365125" algn="l">
              <a:buFont typeface="Arial" pitchFamily="34" charset="0"/>
              <a:buChar char="•"/>
            </a:pPr>
            <a:endParaRPr lang="fr-FR" sz="2200" dirty="0">
              <a:effectLst/>
            </a:endParaRPr>
          </a:p>
          <a:p>
            <a:pPr marL="365125" indent="-365125" algn="l">
              <a:buFont typeface="Arial" pitchFamily="34" charset="0"/>
              <a:buChar char="•"/>
            </a:pPr>
            <a:endParaRPr lang="fr-FR" sz="2200" dirty="0">
              <a:effectLst/>
            </a:endParaRPr>
          </a:p>
          <a:p>
            <a:pPr marL="365125" indent="-365125" algn="l">
              <a:buFont typeface="Arial" pitchFamily="34" charset="0"/>
              <a:buChar char="•"/>
            </a:pPr>
            <a:endParaRPr lang="fr-FR" sz="2200" dirty="0">
              <a:effectLst/>
            </a:endParaRPr>
          </a:p>
          <a:p>
            <a:pPr marL="365125" indent="-365125" algn="l">
              <a:buFont typeface="Arial" pitchFamily="34" charset="0"/>
              <a:buChar char="•"/>
            </a:pPr>
            <a:endParaRPr lang="fr-FR" sz="2200" dirty="0">
              <a:effectLst/>
            </a:endParaRPr>
          </a:p>
          <a:p>
            <a:pPr marL="365125" indent="-365125" algn="l">
              <a:buFont typeface="Arial" pitchFamily="34" charset="0"/>
              <a:buChar char="•"/>
            </a:pPr>
            <a:r>
              <a:rPr lang="fr-FR" sz="2200" b="1" dirty="0">
                <a:solidFill>
                  <a:srgbClr val="0000FF"/>
                </a:solidFill>
                <a:effectLst/>
              </a:rPr>
              <a:t>Une</a:t>
            </a:r>
            <a:r>
              <a:rPr lang="fr-FR" sz="2200" dirty="0">
                <a:effectLst/>
              </a:rPr>
              <a:t> </a:t>
            </a:r>
            <a:r>
              <a:rPr lang="fr-FR" sz="2200" b="1" dirty="0">
                <a:solidFill>
                  <a:srgbClr val="0000FF"/>
                </a:solidFill>
                <a:effectLst/>
              </a:rPr>
              <a:t>seule entrée en format court </a:t>
            </a:r>
            <a:r>
              <a:rPr lang="fr-FR" sz="2200" b="1" dirty="0">
                <a:effectLst/>
              </a:rPr>
              <a:t>:</a:t>
            </a:r>
            <a:br>
              <a:rPr lang="fr-FR" sz="2200" dirty="0">
                <a:effectLst/>
              </a:rPr>
            </a:br>
            <a:r>
              <a:rPr lang="fr-FR" sz="2200" dirty="0">
                <a:effectLst/>
              </a:rPr>
              <a:t>- Pour les noms de fichiers/répertoires en </a:t>
            </a:r>
            <a:r>
              <a:rPr lang="fr-FR" sz="2200" dirty="0">
                <a:solidFill>
                  <a:srgbClr val="0000FF"/>
                </a:solidFill>
                <a:effectLst/>
              </a:rPr>
              <a:t>lettres majuscules </a:t>
            </a:r>
            <a:r>
              <a:rPr lang="fr-FR" sz="2200" dirty="0">
                <a:effectLst/>
              </a:rPr>
              <a:t>ou en</a:t>
            </a:r>
            <a:br>
              <a:rPr lang="fr-FR" sz="2200" dirty="0">
                <a:effectLst/>
              </a:rPr>
            </a:br>
            <a:r>
              <a:rPr lang="fr-FR" sz="2200" dirty="0">
                <a:effectLst/>
              </a:rPr>
              <a:t> </a:t>
            </a:r>
            <a:r>
              <a:rPr lang="fr-FR" sz="2200" dirty="0">
                <a:solidFill>
                  <a:srgbClr val="0000FF"/>
                </a:solidFill>
                <a:effectLst/>
              </a:rPr>
              <a:t> lettres minuscules </a:t>
            </a:r>
            <a:r>
              <a:rPr lang="fr-FR" sz="2200" dirty="0">
                <a:effectLst/>
              </a:rPr>
              <a:t>et de longueur inférieure ou égale à </a:t>
            </a:r>
            <a:r>
              <a:rPr lang="fr-FR" sz="2200" b="1" dirty="0">
                <a:solidFill>
                  <a:srgbClr val="0000FF"/>
                </a:solidFill>
                <a:effectLst/>
              </a:rPr>
              <a:t>8 caractères</a:t>
            </a:r>
            <a:r>
              <a:rPr lang="fr-FR" sz="2200" dirty="0">
                <a:effectLst/>
              </a:rPr>
              <a:t>,</a:t>
            </a:r>
            <a:br>
              <a:rPr lang="fr-FR" sz="2200" dirty="0">
                <a:effectLst/>
              </a:rPr>
            </a:br>
            <a:r>
              <a:rPr lang="fr-FR" sz="2200" dirty="0">
                <a:effectLst/>
              </a:rPr>
              <a:t>- Pour les répertoire </a:t>
            </a:r>
            <a:r>
              <a:rPr lang="fr-FR" sz="2200" b="1" dirty="0">
                <a:effectLst/>
              </a:rPr>
              <a:t>.</a:t>
            </a:r>
            <a:r>
              <a:rPr lang="fr-FR" sz="2200" dirty="0">
                <a:effectLst/>
              </a:rPr>
              <a:t> et </a:t>
            </a:r>
            <a:r>
              <a:rPr lang="fr-FR" sz="2200" b="1" dirty="0">
                <a:effectLst/>
              </a:rPr>
              <a:t>..</a:t>
            </a:r>
            <a:r>
              <a:rPr lang="fr-FR" sz="2200" dirty="0">
                <a:effectLst/>
              </a:rPr>
              <a:t> </a:t>
            </a:r>
          </a:p>
          <a:p>
            <a:pPr marL="365125" indent="-365125" algn="l">
              <a:buFont typeface="Arial" pitchFamily="34" charset="0"/>
              <a:buChar char="•"/>
            </a:pPr>
            <a:r>
              <a:rPr lang="fr-FR" sz="2200" dirty="0">
                <a:effectLst/>
              </a:rPr>
              <a:t>Le répertoire racine \ ne contient pas de </a:t>
            </a:r>
            <a:r>
              <a:rPr lang="fr-FR" sz="2200" dirty="0">
                <a:solidFill>
                  <a:srgbClr val="0000FF"/>
                </a:solidFill>
                <a:effectLst/>
              </a:rPr>
              <a:t>répertoires </a:t>
            </a:r>
            <a:r>
              <a:rPr lang="fr-FR" sz="2200" b="1" dirty="0">
                <a:solidFill>
                  <a:srgbClr val="0000FF"/>
                </a:solidFill>
                <a:effectLst/>
              </a:rPr>
              <a:t>.</a:t>
            </a:r>
            <a:r>
              <a:rPr lang="fr-FR" sz="2200" dirty="0">
                <a:solidFill>
                  <a:srgbClr val="0000FF"/>
                </a:solidFill>
                <a:effectLst/>
              </a:rPr>
              <a:t> et </a:t>
            </a:r>
            <a:r>
              <a:rPr lang="fr-FR" sz="2200" b="1" dirty="0">
                <a:solidFill>
                  <a:srgbClr val="0000FF"/>
                </a:solidFill>
                <a:effectLst/>
              </a:rPr>
              <a:t>..</a:t>
            </a:r>
          </a:p>
          <a:p>
            <a:pPr marL="365125" indent="-365125" algn="l">
              <a:buFont typeface="Arial" pitchFamily="34" charset="0"/>
              <a:buChar char="•"/>
            </a:pPr>
            <a:r>
              <a:rPr lang="fr-FR" sz="2200" dirty="0">
                <a:effectLst/>
              </a:rPr>
              <a:t>Le répertoire racine peut contenir une entrée en format court pour le label de volume.</a:t>
            </a:r>
          </a:p>
        </p:txBody>
      </p:sp>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20</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0"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2"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9571" name="Rectangle 3"/>
          <p:cNvSpPr>
            <a:spLocks noChangeArrowheads="1"/>
          </p:cNvSpPr>
          <p:nvPr/>
        </p:nvSpPr>
        <p:spPr bwMode="auto">
          <a:xfrm>
            <a:off x="0" y="0"/>
            <a:ext cx="10287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
        <p:nvSpPr>
          <p:cNvPr id="189442"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89446" name="Picture 6"/>
          <p:cNvPicPr>
            <a:picLocks noChangeAspect="1" noChangeArrowheads="1"/>
          </p:cNvPicPr>
          <p:nvPr/>
        </p:nvPicPr>
        <p:blipFill>
          <a:blip r:embed="rId3"/>
          <a:srcRect/>
          <a:stretch>
            <a:fillRect/>
          </a:stretch>
        </p:blipFill>
        <p:spPr bwMode="auto">
          <a:xfrm>
            <a:off x="0" y="1672790"/>
            <a:ext cx="9751219" cy="3143272"/>
          </a:xfrm>
          <a:prstGeom prst="rect">
            <a:avLst/>
          </a:prstGeom>
          <a:noFill/>
          <a:ln w="9525">
            <a:noFill/>
            <a:miter lim="800000"/>
            <a:headEnd/>
            <a:tailEnd/>
          </a:ln>
          <a:effectLst/>
        </p:spPr>
      </p:pic>
    </p:spTree>
    <p:extLst>
      <p:ext uri="{BB962C8B-B14F-4D97-AF65-F5344CB8AC3E}">
        <p14:creationId xmlns:p14="http://schemas.microsoft.com/office/powerpoint/2010/main" val="3454812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p:cTn id="7" dur="1000" fill="hold"/>
                                        <p:tgtEl>
                                          <p:spTgt spid="1638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38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388">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 calcmode="lin" valueType="num">
                                      <p:cBhvr>
                                        <p:cTn id="12" dur="1000" fill="hold"/>
                                        <p:tgtEl>
                                          <p:spTgt spid="16388">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16388">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16388">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16388">
                                            <p:txEl>
                                              <p:pRg st="2" end="2"/>
                                            </p:txEl>
                                          </p:spTgt>
                                        </p:tgtEl>
                                        <p:attrNameLst>
                                          <p:attrName>style.visibility</p:attrName>
                                        </p:attrNameLst>
                                      </p:cBhvr>
                                      <p:to>
                                        <p:strVal val="visible"/>
                                      </p:to>
                                    </p:set>
                                    <p:anim calcmode="lin" valueType="num">
                                      <p:cBhvr>
                                        <p:cTn id="17" dur="1000" fill="hold"/>
                                        <p:tgtEl>
                                          <p:spTgt spid="16388">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16388">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16388">
                                            <p:txEl>
                                              <p:pRg st="2" end="2"/>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16388">
                                            <p:txEl>
                                              <p:pRg st="11" end="11"/>
                                            </p:txEl>
                                          </p:spTgt>
                                        </p:tgtEl>
                                        <p:attrNameLst>
                                          <p:attrName>style.visibility</p:attrName>
                                        </p:attrNameLst>
                                      </p:cBhvr>
                                      <p:to>
                                        <p:strVal val="visible"/>
                                      </p:to>
                                    </p:set>
                                    <p:anim calcmode="lin" valueType="num">
                                      <p:cBhvr>
                                        <p:cTn id="22" dur="1000" fill="hold"/>
                                        <p:tgtEl>
                                          <p:spTgt spid="16388">
                                            <p:txEl>
                                              <p:pRg st="11" end="11"/>
                                            </p:txEl>
                                          </p:spTgt>
                                        </p:tgtEl>
                                        <p:attrNameLst>
                                          <p:attrName>ppt_w</p:attrName>
                                        </p:attrNameLst>
                                      </p:cBhvr>
                                      <p:tavLst>
                                        <p:tav tm="0">
                                          <p:val>
                                            <p:strVal val="#ppt_w*0.70"/>
                                          </p:val>
                                        </p:tav>
                                        <p:tav tm="100000">
                                          <p:val>
                                            <p:strVal val="#ppt_w"/>
                                          </p:val>
                                        </p:tav>
                                      </p:tavLst>
                                    </p:anim>
                                    <p:anim calcmode="lin" valueType="num">
                                      <p:cBhvr>
                                        <p:cTn id="23" dur="1000" fill="hold"/>
                                        <p:tgtEl>
                                          <p:spTgt spid="16388">
                                            <p:txEl>
                                              <p:pRg st="11" end="11"/>
                                            </p:txEl>
                                          </p:spTgt>
                                        </p:tgtEl>
                                        <p:attrNameLst>
                                          <p:attrName>ppt_h</p:attrName>
                                        </p:attrNameLst>
                                      </p:cBhvr>
                                      <p:tavLst>
                                        <p:tav tm="0">
                                          <p:val>
                                            <p:strVal val="#ppt_h"/>
                                          </p:val>
                                        </p:tav>
                                        <p:tav tm="100000">
                                          <p:val>
                                            <p:strVal val="#ppt_h"/>
                                          </p:val>
                                        </p:tav>
                                      </p:tavLst>
                                    </p:anim>
                                    <p:animEffect transition="in" filter="fade">
                                      <p:cBhvr>
                                        <p:cTn id="24" dur="1000"/>
                                        <p:tgtEl>
                                          <p:spTgt spid="16388">
                                            <p:txEl>
                                              <p:pRg st="11" end="11"/>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16388">
                                            <p:txEl>
                                              <p:pRg st="12" end="12"/>
                                            </p:txEl>
                                          </p:spTgt>
                                        </p:tgtEl>
                                        <p:attrNameLst>
                                          <p:attrName>style.visibility</p:attrName>
                                        </p:attrNameLst>
                                      </p:cBhvr>
                                      <p:to>
                                        <p:strVal val="visible"/>
                                      </p:to>
                                    </p:set>
                                    <p:anim calcmode="lin" valueType="num">
                                      <p:cBhvr>
                                        <p:cTn id="27" dur="1000" fill="hold"/>
                                        <p:tgtEl>
                                          <p:spTgt spid="16388">
                                            <p:txEl>
                                              <p:pRg st="12" end="12"/>
                                            </p:txEl>
                                          </p:spTgt>
                                        </p:tgtEl>
                                        <p:attrNameLst>
                                          <p:attrName>ppt_w</p:attrName>
                                        </p:attrNameLst>
                                      </p:cBhvr>
                                      <p:tavLst>
                                        <p:tav tm="0">
                                          <p:val>
                                            <p:strVal val="#ppt_w*0.70"/>
                                          </p:val>
                                        </p:tav>
                                        <p:tav tm="100000">
                                          <p:val>
                                            <p:strVal val="#ppt_w"/>
                                          </p:val>
                                        </p:tav>
                                      </p:tavLst>
                                    </p:anim>
                                    <p:anim calcmode="lin" valueType="num">
                                      <p:cBhvr>
                                        <p:cTn id="28" dur="1000" fill="hold"/>
                                        <p:tgtEl>
                                          <p:spTgt spid="16388">
                                            <p:txEl>
                                              <p:pRg st="12" end="12"/>
                                            </p:txEl>
                                          </p:spTgt>
                                        </p:tgtEl>
                                        <p:attrNameLst>
                                          <p:attrName>ppt_h</p:attrName>
                                        </p:attrNameLst>
                                      </p:cBhvr>
                                      <p:tavLst>
                                        <p:tav tm="0">
                                          <p:val>
                                            <p:strVal val="#ppt_h"/>
                                          </p:val>
                                        </p:tav>
                                        <p:tav tm="100000">
                                          <p:val>
                                            <p:strVal val="#ppt_h"/>
                                          </p:val>
                                        </p:tav>
                                      </p:tavLst>
                                    </p:anim>
                                    <p:animEffect transition="in" filter="fade">
                                      <p:cBhvr>
                                        <p:cTn id="29" dur="1000"/>
                                        <p:tgtEl>
                                          <p:spTgt spid="16388">
                                            <p:txEl>
                                              <p:pRg st="12" end="12"/>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16388">
                                            <p:txEl>
                                              <p:pRg st="13" end="13"/>
                                            </p:txEl>
                                          </p:spTgt>
                                        </p:tgtEl>
                                        <p:attrNameLst>
                                          <p:attrName>style.visibility</p:attrName>
                                        </p:attrNameLst>
                                      </p:cBhvr>
                                      <p:to>
                                        <p:strVal val="visible"/>
                                      </p:to>
                                    </p:set>
                                    <p:anim calcmode="lin" valueType="num">
                                      <p:cBhvr>
                                        <p:cTn id="32" dur="1000" fill="hold"/>
                                        <p:tgtEl>
                                          <p:spTgt spid="16388">
                                            <p:txEl>
                                              <p:pRg st="13" end="13"/>
                                            </p:txEl>
                                          </p:spTgt>
                                        </p:tgtEl>
                                        <p:attrNameLst>
                                          <p:attrName>ppt_w</p:attrName>
                                        </p:attrNameLst>
                                      </p:cBhvr>
                                      <p:tavLst>
                                        <p:tav tm="0">
                                          <p:val>
                                            <p:strVal val="#ppt_w*0.70"/>
                                          </p:val>
                                        </p:tav>
                                        <p:tav tm="100000">
                                          <p:val>
                                            <p:strVal val="#ppt_w"/>
                                          </p:val>
                                        </p:tav>
                                      </p:tavLst>
                                    </p:anim>
                                    <p:anim calcmode="lin" valueType="num">
                                      <p:cBhvr>
                                        <p:cTn id="33" dur="1000" fill="hold"/>
                                        <p:tgtEl>
                                          <p:spTgt spid="16388">
                                            <p:txEl>
                                              <p:pRg st="13" end="13"/>
                                            </p:txEl>
                                          </p:spTgt>
                                        </p:tgtEl>
                                        <p:attrNameLst>
                                          <p:attrName>ppt_h</p:attrName>
                                        </p:attrNameLst>
                                      </p:cBhvr>
                                      <p:tavLst>
                                        <p:tav tm="0">
                                          <p:val>
                                            <p:strVal val="#ppt_h"/>
                                          </p:val>
                                        </p:tav>
                                        <p:tav tm="100000">
                                          <p:val>
                                            <p:strVal val="#ppt_h"/>
                                          </p:val>
                                        </p:tav>
                                      </p:tavLst>
                                    </p:anim>
                                    <p:animEffect transition="in" filter="fade">
                                      <p:cBhvr>
                                        <p:cTn id="34" dur="1000"/>
                                        <p:tgtEl>
                                          <p:spTgt spid="16388">
                                            <p:txEl>
                                              <p:pRg st="13" end="1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nodeType="clickEffect">
                                  <p:stCondLst>
                                    <p:cond delay="0"/>
                                  </p:stCondLst>
                                  <p:childTnLst>
                                    <p:set>
                                      <p:cBhvr>
                                        <p:cTn id="38" dur="1" fill="hold">
                                          <p:stCondLst>
                                            <p:cond delay="0"/>
                                          </p:stCondLst>
                                        </p:cTn>
                                        <p:tgtEl>
                                          <p:spTgt spid="189446"/>
                                        </p:tgtEl>
                                        <p:attrNameLst>
                                          <p:attrName>style.visibility</p:attrName>
                                        </p:attrNameLst>
                                      </p:cBhvr>
                                      <p:to>
                                        <p:strVal val="visible"/>
                                      </p:to>
                                    </p:set>
                                    <p:anim calcmode="lin" valueType="num">
                                      <p:cBhvr>
                                        <p:cTn id="39" dur="1000" fill="hold"/>
                                        <p:tgtEl>
                                          <p:spTgt spid="189446"/>
                                        </p:tgtEl>
                                        <p:attrNameLst>
                                          <p:attrName>ppt_w</p:attrName>
                                        </p:attrNameLst>
                                      </p:cBhvr>
                                      <p:tavLst>
                                        <p:tav tm="0">
                                          <p:val>
                                            <p:strVal val="#ppt_w*0.70"/>
                                          </p:val>
                                        </p:tav>
                                        <p:tav tm="100000">
                                          <p:val>
                                            <p:strVal val="#ppt_w"/>
                                          </p:val>
                                        </p:tav>
                                      </p:tavLst>
                                    </p:anim>
                                    <p:anim calcmode="lin" valueType="num">
                                      <p:cBhvr>
                                        <p:cTn id="40" dur="1000" fill="hold"/>
                                        <p:tgtEl>
                                          <p:spTgt spid="189446"/>
                                        </p:tgtEl>
                                        <p:attrNameLst>
                                          <p:attrName>ppt_h</p:attrName>
                                        </p:attrNameLst>
                                      </p:cBhvr>
                                      <p:tavLst>
                                        <p:tav tm="0">
                                          <p:val>
                                            <p:strVal val="#ppt_h"/>
                                          </p:val>
                                        </p:tav>
                                        <p:tav tm="100000">
                                          <p:val>
                                            <p:strVal val="#ppt_h"/>
                                          </p:val>
                                        </p:tav>
                                      </p:tavLst>
                                    </p:anim>
                                    <p:animEffect transition="in" filter="fade">
                                      <p:cBhvr>
                                        <p:cTn id="41" dur="1000"/>
                                        <p:tgtEl>
                                          <p:spTgt spid="189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fr-F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fr-FR"/>
          </a:p>
        </p:txBody>
      </p:sp>
      <p:sp>
        <p:nvSpPr>
          <p:cNvPr id="2052" name="Rectangle 4"/>
          <p:cNvSpPr>
            <a:spLocks noChangeArrowheads="1"/>
          </p:cNvSpPr>
          <p:nvPr/>
        </p:nvSpPr>
        <p:spPr bwMode="auto">
          <a:xfrm>
            <a:off x="0" y="-184666"/>
            <a:ext cx="184731"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fr-FR"/>
          </a:p>
        </p:txBody>
      </p:sp>
      <p:sp>
        <p:nvSpPr>
          <p:cNvPr id="109571" name="Rectangle 3"/>
          <p:cNvSpPr>
            <a:spLocks noChangeArrowheads="1"/>
          </p:cNvSpPr>
          <p:nvPr/>
        </p:nvSpPr>
        <p:spPr bwMode="auto">
          <a:xfrm>
            <a:off x="0" y="43934"/>
            <a:ext cx="184731"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
        <p:nvSpPr>
          <p:cNvPr id="189442"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4" name="Tableau 3">
            <a:extLst>
              <a:ext uri="{FF2B5EF4-FFF2-40B4-BE49-F238E27FC236}">
                <a16:creationId xmlns:a16="http://schemas.microsoft.com/office/drawing/2014/main" id="{C9F63714-FC69-48B0-8B8F-94606A0A9F86}"/>
              </a:ext>
            </a:extLst>
          </p:cNvPr>
          <p:cNvGraphicFramePr>
            <a:graphicFrameLocks noGrp="1"/>
          </p:cNvGraphicFramePr>
          <p:nvPr>
            <p:extLst>
              <p:ext uri="{D42A27DB-BD31-4B8C-83A1-F6EECF244321}">
                <p14:modId xmlns:p14="http://schemas.microsoft.com/office/powerpoint/2010/main" val="776099973"/>
              </p:ext>
            </p:extLst>
          </p:nvPr>
        </p:nvGraphicFramePr>
        <p:xfrm>
          <a:off x="207382" y="0"/>
          <a:ext cx="9904669" cy="7884001"/>
        </p:xfrm>
        <a:graphic>
          <a:graphicData uri="http://schemas.openxmlformats.org/drawingml/2006/table">
            <a:tbl>
              <a:tblPr firstRow="1" firstCol="1" bandRow="1">
                <a:tableStyleId>{5C22544A-7EE6-4342-B048-85BDC9FD1C3A}</a:tableStyleId>
              </a:tblPr>
              <a:tblGrid>
                <a:gridCol w="1839774">
                  <a:extLst>
                    <a:ext uri="{9D8B030D-6E8A-4147-A177-3AD203B41FA5}">
                      <a16:colId xmlns:a16="http://schemas.microsoft.com/office/drawing/2014/main" val="2138484966"/>
                    </a:ext>
                  </a:extLst>
                </a:gridCol>
                <a:gridCol w="5688632">
                  <a:extLst>
                    <a:ext uri="{9D8B030D-6E8A-4147-A177-3AD203B41FA5}">
                      <a16:colId xmlns:a16="http://schemas.microsoft.com/office/drawing/2014/main" val="68240255"/>
                    </a:ext>
                  </a:extLst>
                </a:gridCol>
                <a:gridCol w="2376263">
                  <a:extLst>
                    <a:ext uri="{9D8B030D-6E8A-4147-A177-3AD203B41FA5}">
                      <a16:colId xmlns:a16="http://schemas.microsoft.com/office/drawing/2014/main" val="1429140304"/>
                    </a:ext>
                  </a:extLst>
                </a:gridCol>
              </a:tblGrid>
              <a:tr h="263239">
                <a:tc rowSpan="30">
                  <a:txBody>
                    <a:bodyPr/>
                    <a:lstStyle/>
                    <a:p>
                      <a:pPr defTabSz="179388">
                        <a:lnSpc>
                          <a:spcPct val="107000"/>
                        </a:lnSpc>
                        <a:spcAft>
                          <a:spcPts val="0"/>
                        </a:spcAft>
                        <a:tabLst/>
                      </a:pPr>
                      <a:r>
                        <a:rPr lang="fr-FR" sz="1800" dirty="0">
                          <a:solidFill>
                            <a:srgbClr val="000070"/>
                          </a:solidFill>
                          <a:effectLst/>
                          <a:latin typeface="Courier New" panose="02070309020205020404" pitchFamily="49" charset="0"/>
                          <a:cs typeface="Courier New" panose="02070309020205020404" pitchFamily="49" charset="0"/>
                        </a:rPr>
                        <a:t>Contenu</a:t>
                      </a:r>
                    </a:p>
                    <a:p>
                      <a:pPr defTabSz="179388">
                        <a:lnSpc>
                          <a:spcPct val="107000"/>
                        </a:lnSpc>
                        <a:spcAft>
                          <a:spcPts val="0"/>
                        </a:spcAft>
                        <a:tabLst/>
                      </a:pPr>
                      <a:r>
                        <a:rPr lang="fr-FR" sz="1800" dirty="0">
                          <a:solidFill>
                            <a:srgbClr val="000070"/>
                          </a:solidFill>
                          <a:effectLst/>
                          <a:latin typeface="Courier New" panose="02070309020205020404" pitchFamily="49" charset="0"/>
                          <a:cs typeface="Courier New" panose="02070309020205020404" pitchFamily="49" charset="0"/>
                        </a:rPr>
                        <a:t>d’un répertoire</a:t>
                      </a:r>
                    </a:p>
                    <a:p>
                      <a:pPr defTabSz="179388">
                        <a:lnSpc>
                          <a:spcPct val="107000"/>
                        </a:lnSpc>
                        <a:spcAft>
                          <a:spcPts val="0"/>
                        </a:spcAft>
                        <a:tabLst/>
                      </a:pPr>
                      <a:endParaRPr lang="fr-FR" sz="1800" dirty="0">
                        <a:solidFill>
                          <a:srgbClr val="000070"/>
                        </a:solidFill>
                        <a:effectLst/>
                        <a:latin typeface="Courier New" panose="02070309020205020404" pitchFamily="49" charset="0"/>
                        <a:cs typeface="Courier New" panose="02070309020205020404" pitchFamily="49" charset="0"/>
                      </a:endParaRPr>
                    </a:p>
                    <a:p>
                      <a:pPr defTabSz="179388">
                        <a:lnSpc>
                          <a:spcPct val="107000"/>
                        </a:lnSpc>
                        <a:spcAft>
                          <a:spcPts val="0"/>
                        </a:spcAft>
                        <a:tabLst/>
                      </a:pPr>
                      <a:r>
                        <a:rPr lang="fr-FR" sz="1800" dirty="0">
                          <a:solidFill>
                            <a:srgbClr val="000070"/>
                          </a:solidFill>
                          <a:effectLst/>
                          <a:latin typeface="Courier New" panose="02070309020205020404" pitchFamily="49" charset="0"/>
                          <a:cs typeface="Courier New" panose="02070309020205020404" pitchFamily="49" charset="0"/>
                        </a:rPr>
                        <a:t>Deux lignes par entrée</a:t>
                      </a:r>
                    </a:p>
                    <a:p>
                      <a:pPr defTabSz="179388">
                        <a:lnSpc>
                          <a:spcPct val="107000"/>
                        </a:lnSpc>
                        <a:spcAft>
                          <a:spcPts val="0"/>
                        </a:spcAft>
                        <a:tabLst/>
                      </a:pPr>
                      <a:r>
                        <a:rPr lang="fr-FR" sz="1800" dirty="0">
                          <a:solidFill>
                            <a:srgbClr val="000070"/>
                          </a:solidFill>
                          <a:effectLst/>
                          <a:latin typeface="Courier New" panose="02070309020205020404" pitchFamily="49" charset="0"/>
                          <a:cs typeface="Courier New" panose="02070309020205020404" pitchFamily="49" charset="0"/>
                        </a:rPr>
                        <a:t>de 32 octets</a:t>
                      </a:r>
                    </a:p>
                  </a:txBody>
                  <a:tcPr marL="57036" marR="57036" marT="0" marB="0">
                    <a:solidFill>
                      <a:schemeClr val="bg1"/>
                    </a:solidFill>
                  </a:tcPr>
                </a:tc>
                <a:tc>
                  <a:txBody>
                    <a:bodyPr/>
                    <a:lstStyle/>
                    <a:p>
                      <a:pPr>
                        <a:lnSpc>
                          <a:spcPct val="107000"/>
                        </a:lnSpc>
                        <a:spcAft>
                          <a:spcPts val="0"/>
                        </a:spcAft>
                      </a:pPr>
                      <a:r>
                        <a:rPr lang="fr-FR" sz="1500" b="0" dirty="0">
                          <a:solidFill>
                            <a:schemeClr val="tx1"/>
                          </a:solidFill>
                          <a:effectLst/>
                          <a:latin typeface="Courier New" panose="02070309020205020404" pitchFamily="49" charset="0"/>
                          <a:cs typeface="Courier New" panose="02070309020205020404" pitchFamily="49" charset="0"/>
                        </a:rPr>
                        <a:t>2E 20 20 20 20 20 20 20 20 20 20 </a:t>
                      </a:r>
                      <a:r>
                        <a:rPr lang="fr-FR" sz="1500" b="1" dirty="0">
                          <a:solidFill>
                            <a:srgbClr val="C00000"/>
                          </a:solidFill>
                          <a:effectLst/>
                          <a:latin typeface="Courier New" panose="02070309020205020404" pitchFamily="49" charset="0"/>
                          <a:cs typeface="Courier New" panose="02070309020205020404" pitchFamily="49" charset="0"/>
                        </a:rPr>
                        <a:t>10</a:t>
                      </a:r>
                      <a:r>
                        <a:rPr lang="fr-FR" sz="1500" b="0" dirty="0">
                          <a:solidFill>
                            <a:schemeClr val="tx1"/>
                          </a:solidFill>
                          <a:effectLst/>
                          <a:latin typeface="Courier New" panose="02070309020205020404" pitchFamily="49" charset="0"/>
                          <a:cs typeface="Courier New" panose="02070309020205020404" pitchFamily="49" charset="0"/>
                        </a:rPr>
                        <a:t> 00 5F 56 60 </a:t>
                      </a:r>
                      <a:endParaRPr lang="fr-FR" sz="1500" b="0" dirty="0">
                        <a:solidFill>
                          <a:schemeClr val="tx1"/>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FFF66"/>
                    </a:solidFill>
                  </a:tcPr>
                </a:tc>
                <a:tc>
                  <a:txBody>
                    <a:bodyPr/>
                    <a:lstStyle/>
                    <a:p>
                      <a:pPr>
                        <a:lnSpc>
                          <a:spcPct val="107000"/>
                        </a:lnSpc>
                        <a:spcAft>
                          <a:spcPts val="0"/>
                        </a:spcAft>
                      </a:pPr>
                      <a:r>
                        <a:rPr lang="fr-FR" sz="1500" b="0" dirty="0">
                          <a:solidFill>
                            <a:schemeClr val="tx1"/>
                          </a:solidFill>
                          <a:effectLst/>
                          <a:latin typeface="Courier New" panose="02070309020205020404" pitchFamily="49" charset="0"/>
                          <a:cs typeface="Courier New" panose="02070309020205020404" pitchFamily="49" charset="0"/>
                        </a:rPr>
                        <a:t> . _V`</a:t>
                      </a:r>
                      <a:endParaRPr lang="fr-FR" sz="1500" b="0" dirty="0">
                        <a:solidFill>
                          <a:schemeClr val="tx1"/>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FFF66"/>
                    </a:solidFill>
                  </a:tcPr>
                </a:tc>
                <a:extLst>
                  <a:ext uri="{0D108BD9-81ED-4DB2-BD59-A6C34878D82A}">
                    <a16:rowId xmlns:a16="http://schemas.microsoft.com/office/drawing/2014/main" val="503285057"/>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B3 4C B3 4C 18 00 57 60 B3 4C 86 15 00 00 00 00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FFF66"/>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 ³L³L W`³L†</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FFF66"/>
                    </a:solidFill>
                  </a:tcPr>
                </a:tc>
                <a:extLst>
                  <a:ext uri="{0D108BD9-81ED-4DB2-BD59-A6C34878D82A}">
                    <a16:rowId xmlns:a16="http://schemas.microsoft.com/office/drawing/2014/main" val="2044624881"/>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2E </a:t>
                      </a:r>
                      <a:r>
                        <a:rPr lang="fr-FR" sz="1500" dirty="0" err="1">
                          <a:effectLst/>
                          <a:latin typeface="Courier New" panose="02070309020205020404" pitchFamily="49" charset="0"/>
                          <a:cs typeface="Courier New" panose="02070309020205020404" pitchFamily="49" charset="0"/>
                        </a:rPr>
                        <a:t>2E</a:t>
                      </a:r>
                      <a:r>
                        <a:rPr lang="fr-FR" sz="1500" dirty="0">
                          <a:effectLst/>
                          <a:latin typeface="Courier New" panose="02070309020205020404" pitchFamily="49" charset="0"/>
                          <a:cs typeface="Courier New" panose="02070309020205020404" pitchFamily="49" charset="0"/>
                        </a:rPr>
                        <a:t> 20 20 20 20 20 20 20 20 20 </a:t>
                      </a:r>
                      <a:r>
                        <a:rPr lang="fr-FR" sz="1500" b="1" dirty="0">
                          <a:solidFill>
                            <a:srgbClr val="C00000"/>
                          </a:solidFill>
                          <a:effectLst/>
                          <a:latin typeface="Courier New" panose="02070309020205020404" pitchFamily="49" charset="0"/>
                          <a:cs typeface="Courier New" panose="02070309020205020404" pitchFamily="49" charset="0"/>
                        </a:rPr>
                        <a:t>10</a:t>
                      </a:r>
                      <a:r>
                        <a:rPr lang="fr-FR" sz="1500" dirty="0">
                          <a:effectLst/>
                          <a:latin typeface="Courier New" panose="02070309020205020404" pitchFamily="49" charset="0"/>
                          <a:cs typeface="Courier New" panose="02070309020205020404" pitchFamily="49" charset="0"/>
                        </a:rPr>
                        <a:t> 00 5F 56 60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CCFFFF"/>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 .. _V`</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CCFFFF"/>
                    </a:solidFill>
                  </a:tcPr>
                </a:tc>
                <a:extLst>
                  <a:ext uri="{0D108BD9-81ED-4DB2-BD59-A6C34878D82A}">
                    <a16:rowId xmlns:a16="http://schemas.microsoft.com/office/drawing/2014/main" val="869116568"/>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B3 4C B3 4C 00 00 57 60 B3 4C 00 00 00 00 00 00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CCFFFF"/>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 ³L³L W`³L</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CCFFFF"/>
                    </a:solidFill>
                  </a:tcPr>
                </a:tc>
                <a:extLst>
                  <a:ext uri="{0D108BD9-81ED-4DB2-BD59-A6C34878D82A}">
                    <a16:rowId xmlns:a16="http://schemas.microsoft.com/office/drawing/2014/main" val="3976201726"/>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41 44 00 6F 00 73 00 73 00 69 00 </a:t>
                      </a:r>
                      <a:r>
                        <a:rPr lang="fr-FR" sz="1500" b="1" dirty="0">
                          <a:solidFill>
                            <a:srgbClr val="C00000"/>
                          </a:solidFill>
                          <a:effectLst/>
                          <a:latin typeface="Courier New" panose="02070309020205020404" pitchFamily="49" charset="0"/>
                          <a:cs typeface="Courier New" panose="02070309020205020404" pitchFamily="49" charset="0"/>
                        </a:rPr>
                        <a:t>0F</a:t>
                      </a:r>
                      <a:r>
                        <a:rPr lang="fr-FR" sz="1500" dirty="0">
                          <a:effectLst/>
                          <a:latin typeface="Courier New" panose="02070309020205020404" pitchFamily="49" charset="0"/>
                          <a:cs typeface="Courier New" panose="02070309020205020404" pitchFamily="49" charset="0"/>
                        </a:rPr>
                        <a:t> 00 20 65 00 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FFF66"/>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 AD o s </a:t>
                      </a:r>
                      <a:r>
                        <a:rPr lang="fr-FR" sz="1500" dirty="0" err="1">
                          <a:effectLst/>
                          <a:latin typeface="Courier New" panose="02070309020205020404" pitchFamily="49" charset="0"/>
                          <a:cs typeface="Courier New" panose="02070309020205020404" pitchFamily="49" charset="0"/>
                        </a:rPr>
                        <a:t>s</a:t>
                      </a:r>
                      <a:r>
                        <a:rPr lang="fr-FR" sz="1500" dirty="0">
                          <a:effectLst/>
                          <a:latin typeface="Courier New" panose="02070309020205020404" pitchFamily="49" charset="0"/>
                          <a:cs typeface="Courier New" panose="02070309020205020404" pitchFamily="49" charset="0"/>
                        </a:rPr>
                        <a:t> i e</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FFF66"/>
                    </a:solidFill>
                  </a:tcPr>
                </a:tc>
                <a:extLst>
                  <a:ext uri="{0D108BD9-81ED-4DB2-BD59-A6C34878D82A}">
                    <a16:rowId xmlns:a16="http://schemas.microsoft.com/office/drawing/2014/main" val="2325178690"/>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72 00 73 00 00 00 FF </a:t>
                      </a:r>
                      <a:r>
                        <a:rPr lang="fr-FR" sz="1500" dirty="0" err="1">
                          <a:effectLst/>
                          <a:latin typeface="Courier New" panose="02070309020205020404" pitchFamily="49" charset="0"/>
                          <a:cs typeface="Courier New" panose="02070309020205020404" pitchFamily="49" charset="0"/>
                        </a:rPr>
                        <a:t>FF</a:t>
                      </a:r>
                      <a:r>
                        <a:rPr lang="fr-FR" sz="1500" dirty="0">
                          <a:effectLst/>
                          <a:latin typeface="Courier New" panose="02070309020205020404" pitchFamily="49" charset="0"/>
                          <a:cs typeface="Courier New" panose="02070309020205020404" pitchFamily="49" charset="0"/>
                        </a:rPr>
                        <a:t> </a:t>
                      </a:r>
                      <a:r>
                        <a:rPr lang="fr-FR" sz="1500" dirty="0" err="1">
                          <a:effectLst/>
                          <a:latin typeface="Courier New" panose="02070309020205020404" pitchFamily="49" charset="0"/>
                          <a:cs typeface="Courier New" panose="02070309020205020404" pitchFamily="49" charset="0"/>
                        </a:rPr>
                        <a:t>FF</a:t>
                      </a:r>
                      <a:r>
                        <a:rPr lang="fr-FR" sz="1500" dirty="0">
                          <a:effectLst/>
                          <a:latin typeface="Courier New" panose="02070309020205020404" pitchFamily="49" charset="0"/>
                          <a:cs typeface="Courier New" panose="02070309020205020404" pitchFamily="49" charset="0"/>
                        </a:rPr>
                        <a:t> </a:t>
                      </a:r>
                      <a:r>
                        <a:rPr lang="fr-FR" sz="1500" dirty="0" err="1">
                          <a:effectLst/>
                          <a:latin typeface="Courier New" panose="02070309020205020404" pitchFamily="49" charset="0"/>
                          <a:cs typeface="Courier New" panose="02070309020205020404" pitchFamily="49" charset="0"/>
                        </a:rPr>
                        <a:t>FF</a:t>
                      </a:r>
                      <a:r>
                        <a:rPr lang="fr-FR" sz="1500" dirty="0">
                          <a:effectLst/>
                          <a:latin typeface="Courier New" panose="02070309020205020404" pitchFamily="49" charset="0"/>
                          <a:cs typeface="Courier New" panose="02070309020205020404" pitchFamily="49" charset="0"/>
                        </a:rPr>
                        <a:t> 00 00 FF </a:t>
                      </a:r>
                      <a:r>
                        <a:rPr lang="fr-FR" sz="1500" dirty="0" err="1">
                          <a:effectLst/>
                          <a:latin typeface="Courier New" panose="02070309020205020404" pitchFamily="49" charset="0"/>
                          <a:cs typeface="Courier New" panose="02070309020205020404" pitchFamily="49" charset="0"/>
                        </a:rPr>
                        <a:t>FF</a:t>
                      </a:r>
                      <a:r>
                        <a:rPr lang="fr-FR" sz="1500" dirty="0">
                          <a:effectLst/>
                          <a:latin typeface="Courier New" panose="02070309020205020404" pitchFamily="49" charset="0"/>
                          <a:cs typeface="Courier New" panose="02070309020205020404" pitchFamily="49" charset="0"/>
                        </a:rPr>
                        <a:t> </a:t>
                      </a:r>
                      <a:r>
                        <a:rPr lang="fr-FR" sz="1500" dirty="0" err="1">
                          <a:effectLst/>
                          <a:latin typeface="Courier New" panose="02070309020205020404" pitchFamily="49" charset="0"/>
                          <a:cs typeface="Courier New" panose="02070309020205020404" pitchFamily="49" charset="0"/>
                        </a:rPr>
                        <a:t>FF</a:t>
                      </a:r>
                      <a:r>
                        <a:rPr lang="fr-FR" sz="1500" dirty="0">
                          <a:effectLst/>
                          <a:latin typeface="Courier New" panose="02070309020205020404" pitchFamily="49" charset="0"/>
                          <a:cs typeface="Courier New" panose="02070309020205020404" pitchFamily="49" charset="0"/>
                        </a:rPr>
                        <a:t> </a:t>
                      </a:r>
                      <a:r>
                        <a:rPr lang="fr-FR" sz="1500" dirty="0" err="1">
                          <a:effectLst/>
                          <a:latin typeface="Courier New" panose="02070309020205020404" pitchFamily="49" charset="0"/>
                          <a:cs typeface="Courier New" panose="02070309020205020404" pitchFamily="49" charset="0"/>
                        </a:rPr>
                        <a:t>FF</a:t>
                      </a:r>
                      <a:r>
                        <a:rPr lang="fr-FR" sz="1500" dirty="0">
                          <a:effectLst/>
                          <a:latin typeface="Courier New" panose="02070309020205020404" pitchFamily="49" charset="0"/>
                          <a:cs typeface="Courier New" panose="02070309020205020404" pitchFamily="49" charset="0"/>
                        </a:rPr>
                        <a:t>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FFF66"/>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 r s </a:t>
                      </a:r>
                      <a:r>
                        <a:rPr lang="fr-FR" sz="1500" dirty="0" err="1">
                          <a:effectLst/>
                          <a:latin typeface="Courier New" panose="02070309020205020404" pitchFamily="49" charset="0"/>
                          <a:cs typeface="Courier New" panose="02070309020205020404" pitchFamily="49" charset="0"/>
                        </a:rPr>
                        <a:t>ÿÿÿÿ</a:t>
                      </a:r>
                      <a:r>
                        <a:rPr lang="fr-FR" sz="1500" dirty="0">
                          <a:effectLst/>
                          <a:latin typeface="Courier New" panose="02070309020205020404" pitchFamily="49" charset="0"/>
                          <a:cs typeface="Courier New" panose="02070309020205020404" pitchFamily="49" charset="0"/>
                        </a:rPr>
                        <a:t> </a:t>
                      </a:r>
                      <a:r>
                        <a:rPr lang="fr-FR" sz="1500" dirty="0" err="1">
                          <a:effectLst/>
                          <a:latin typeface="Courier New" panose="02070309020205020404" pitchFamily="49" charset="0"/>
                          <a:cs typeface="Courier New" panose="02070309020205020404" pitchFamily="49" charset="0"/>
                        </a:rPr>
                        <a:t>ÿÿÿÿ</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FFF66"/>
                    </a:solidFill>
                  </a:tcPr>
                </a:tc>
                <a:extLst>
                  <a:ext uri="{0D108BD9-81ED-4DB2-BD59-A6C34878D82A}">
                    <a16:rowId xmlns:a16="http://schemas.microsoft.com/office/drawing/2014/main" val="730493188"/>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44 4F 53 53 49 45 52 53 20 20 20 </a:t>
                      </a:r>
                      <a:r>
                        <a:rPr lang="fr-FR" sz="1500" b="1" dirty="0">
                          <a:solidFill>
                            <a:srgbClr val="C00000"/>
                          </a:solidFill>
                          <a:effectLst/>
                          <a:latin typeface="Courier New" panose="02070309020205020404" pitchFamily="49" charset="0"/>
                          <a:cs typeface="Courier New" panose="02070309020205020404" pitchFamily="49" charset="0"/>
                        </a:rPr>
                        <a:t>10</a:t>
                      </a:r>
                      <a:r>
                        <a:rPr lang="fr-FR" sz="1500" dirty="0">
                          <a:effectLst/>
                          <a:latin typeface="Courier New" panose="02070309020205020404" pitchFamily="49" charset="0"/>
                          <a:cs typeface="Courier New" panose="02070309020205020404" pitchFamily="49" charset="0"/>
                        </a:rPr>
                        <a:t> 00 97 6E 60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FFF66"/>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DOSSIERS —n`</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FFF66"/>
                    </a:solidFill>
                  </a:tcPr>
                </a:tc>
                <a:extLst>
                  <a:ext uri="{0D108BD9-81ED-4DB2-BD59-A6C34878D82A}">
                    <a16:rowId xmlns:a16="http://schemas.microsoft.com/office/drawing/2014/main" val="2689665856"/>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B3 4C B3 4C 18 00 6F 60 B3 4C AE 15 00 00 00 00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FFF66"/>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 ³L³L o`³L®</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FFF66"/>
                    </a:solidFill>
                  </a:tcPr>
                </a:tc>
                <a:extLst>
                  <a:ext uri="{0D108BD9-81ED-4DB2-BD59-A6C34878D82A}">
                    <a16:rowId xmlns:a16="http://schemas.microsoft.com/office/drawing/2014/main" val="2063646787"/>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42 6F 00 63 00 78 00 00 00 FF </a:t>
                      </a:r>
                      <a:r>
                        <a:rPr lang="fr-FR" sz="1500" dirty="0" err="1">
                          <a:effectLst/>
                          <a:latin typeface="Courier New" panose="02070309020205020404" pitchFamily="49" charset="0"/>
                          <a:cs typeface="Courier New" panose="02070309020205020404" pitchFamily="49" charset="0"/>
                        </a:rPr>
                        <a:t>FF</a:t>
                      </a:r>
                      <a:r>
                        <a:rPr lang="fr-FR" sz="1500" dirty="0">
                          <a:effectLst/>
                          <a:latin typeface="Courier New" panose="02070309020205020404" pitchFamily="49" charset="0"/>
                          <a:cs typeface="Courier New" panose="02070309020205020404" pitchFamily="49" charset="0"/>
                        </a:rPr>
                        <a:t> </a:t>
                      </a:r>
                      <a:r>
                        <a:rPr lang="fr-FR" sz="1500" b="1" dirty="0">
                          <a:solidFill>
                            <a:srgbClr val="C00000"/>
                          </a:solidFill>
                          <a:effectLst/>
                          <a:latin typeface="Courier New" panose="02070309020205020404" pitchFamily="49" charset="0"/>
                          <a:cs typeface="Courier New" panose="02070309020205020404" pitchFamily="49" charset="0"/>
                        </a:rPr>
                        <a:t>0F</a:t>
                      </a:r>
                      <a:r>
                        <a:rPr lang="fr-FR" sz="1500" dirty="0">
                          <a:effectLst/>
                          <a:latin typeface="Courier New" panose="02070309020205020404" pitchFamily="49" charset="0"/>
                          <a:cs typeface="Courier New" panose="02070309020205020404" pitchFamily="49" charset="0"/>
                        </a:rPr>
                        <a:t> 00 41 FF </a:t>
                      </a:r>
                      <a:r>
                        <a:rPr lang="fr-FR" sz="1500" dirty="0" err="1">
                          <a:effectLst/>
                          <a:latin typeface="Courier New" panose="02070309020205020404" pitchFamily="49" charset="0"/>
                          <a:cs typeface="Courier New" panose="02070309020205020404" pitchFamily="49" charset="0"/>
                        </a:rPr>
                        <a:t>FF</a:t>
                      </a:r>
                      <a:r>
                        <a:rPr lang="fr-FR" sz="1500" dirty="0">
                          <a:effectLst/>
                          <a:latin typeface="Courier New" panose="02070309020205020404" pitchFamily="49" charset="0"/>
                          <a:cs typeface="Courier New" panose="02070309020205020404" pitchFamily="49" charset="0"/>
                        </a:rPr>
                        <a:t>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CCFFFF"/>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Bo c x </a:t>
                      </a:r>
                      <a:r>
                        <a:rPr lang="fr-FR" sz="1500" dirty="0" err="1">
                          <a:effectLst/>
                          <a:latin typeface="Courier New" panose="02070309020205020404" pitchFamily="49" charset="0"/>
                          <a:cs typeface="Courier New" panose="02070309020205020404" pitchFamily="49" charset="0"/>
                        </a:rPr>
                        <a:t>ÿÿ</a:t>
                      </a:r>
                      <a:r>
                        <a:rPr lang="fr-FR" sz="1500" dirty="0">
                          <a:effectLst/>
                          <a:latin typeface="Courier New" panose="02070309020205020404" pitchFamily="49" charset="0"/>
                          <a:cs typeface="Courier New" panose="02070309020205020404" pitchFamily="49" charset="0"/>
                        </a:rPr>
                        <a:t> </a:t>
                      </a:r>
                      <a:r>
                        <a:rPr lang="fr-FR" sz="1500" dirty="0" err="1">
                          <a:effectLst/>
                          <a:latin typeface="Courier New" panose="02070309020205020404" pitchFamily="49" charset="0"/>
                          <a:cs typeface="Courier New" panose="02070309020205020404" pitchFamily="49" charset="0"/>
                        </a:rPr>
                        <a:t>Aÿÿ</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CCFFFF"/>
                    </a:solidFill>
                  </a:tcPr>
                </a:tc>
                <a:extLst>
                  <a:ext uri="{0D108BD9-81ED-4DB2-BD59-A6C34878D82A}">
                    <a16:rowId xmlns:a16="http://schemas.microsoft.com/office/drawing/2014/main" val="4240440123"/>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FF </a:t>
                      </a:r>
                      <a:r>
                        <a:rPr lang="fr-FR" sz="1500" dirty="0" err="1">
                          <a:effectLst/>
                          <a:latin typeface="Courier New" panose="02070309020205020404" pitchFamily="49" charset="0"/>
                          <a:cs typeface="Courier New" panose="02070309020205020404" pitchFamily="49" charset="0"/>
                        </a:rPr>
                        <a:t>FF</a:t>
                      </a:r>
                      <a:r>
                        <a:rPr lang="fr-FR" sz="1500" dirty="0">
                          <a:effectLst/>
                          <a:latin typeface="Courier New" panose="02070309020205020404" pitchFamily="49" charset="0"/>
                          <a:cs typeface="Courier New" panose="02070309020205020404" pitchFamily="49" charset="0"/>
                        </a:rPr>
                        <a:t> </a:t>
                      </a:r>
                      <a:r>
                        <a:rPr lang="fr-FR" sz="1500" dirty="0" err="1">
                          <a:effectLst/>
                          <a:latin typeface="Courier New" panose="02070309020205020404" pitchFamily="49" charset="0"/>
                          <a:cs typeface="Courier New" panose="02070309020205020404" pitchFamily="49" charset="0"/>
                        </a:rPr>
                        <a:t>FF</a:t>
                      </a:r>
                      <a:r>
                        <a:rPr lang="fr-FR" sz="1500" dirty="0">
                          <a:effectLst/>
                          <a:latin typeface="Courier New" panose="02070309020205020404" pitchFamily="49" charset="0"/>
                          <a:cs typeface="Courier New" panose="02070309020205020404" pitchFamily="49" charset="0"/>
                        </a:rPr>
                        <a:t> </a:t>
                      </a:r>
                      <a:r>
                        <a:rPr lang="fr-FR" sz="1500" dirty="0" err="1">
                          <a:effectLst/>
                          <a:latin typeface="Courier New" panose="02070309020205020404" pitchFamily="49" charset="0"/>
                          <a:cs typeface="Courier New" panose="02070309020205020404" pitchFamily="49" charset="0"/>
                        </a:rPr>
                        <a:t>FF</a:t>
                      </a:r>
                      <a:r>
                        <a:rPr lang="fr-FR" sz="1500" dirty="0">
                          <a:effectLst/>
                          <a:latin typeface="Courier New" panose="02070309020205020404" pitchFamily="49" charset="0"/>
                          <a:cs typeface="Courier New" panose="02070309020205020404" pitchFamily="49" charset="0"/>
                        </a:rPr>
                        <a:t> </a:t>
                      </a:r>
                      <a:r>
                        <a:rPr lang="fr-FR" sz="1500" dirty="0" err="1">
                          <a:effectLst/>
                          <a:latin typeface="Courier New" panose="02070309020205020404" pitchFamily="49" charset="0"/>
                          <a:cs typeface="Courier New" panose="02070309020205020404" pitchFamily="49" charset="0"/>
                        </a:rPr>
                        <a:t>FF</a:t>
                      </a:r>
                      <a:r>
                        <a:rPr lang="fr-FR" sz="1500" dirty="0">
                          <a:effectLst/>
                          <a:latin typeface="Courier New" panose="02070309020205020404" pitchFamily="49" charset="0"/>
                          <a:cs typeface="Courier New" panose="02070309020205020404" pitchFamily="49" charset="0"/>
                        </a:rPr>
                        <a:t> </a:t>
                      </a:r>
                      <a:r>
                        <a:rPr lang="fr-FR" sz="1500" dirty="0" err="1">
                          <a:effectLst/>
                          <a:latin typeface="Courier New" panose="02070309020205020404" pitchFamily="49" charset="0"/>
                          <a:cs typeface="Courier New" panose="02070309020205020404" pitchFamily="49" charset="0"/>
                        </a:rPr>
                        <a:t>FF</a:t>
                      </a:r>
                      <a:r>
                        <a:rPr lang="fr-FR" sz="1500" dirty="0">
                          <a:effectLst/>
                          <a:latin typeface="Courier New" panose="02070309020205020404" pitchFamily="49" charset="0"/>
                          <a:cs typeface="Courier New" panose="02070309020205020404" pitchFamily="49" charset="0"/>
                        </a:rPr>
                        <a:t> </a:t>
                      </a:r>
                      <a:r>
                        <a:rPr lang="fr-FR" sz="1500" dirty="0" err="1">
                          <a:effectLst/>
                          <a:latin typeface="Courier New" panose="02070309020205020404" pitchFamily="49" charset="0"/>
                          <a:cs typeface="Courier New" panose="02070309020205020404" pitchFamily="49" charset="0"/>
                        </a:rPr>
                        <a:t>FF</a:t>
                      </a:r>
                      <a:r>
                        <a:rPr lang="fr-FR" sz="1500" dirty="0">
                          <a:effectLst/>
                          <a:latin typeface="Courier New" panose="02070309020205020404" pitchFamily="49" charset="0"/>
                          <a:cs typeface="Courier New" panose="02070309020205020404" pitchFamily="49" charset="0"/>
                        </a:rPr>
                        <a:t> </a:t>
                      </a:r>
                      <a:r>
                        <a:rPr lang="fr-FR" sz="1500" dirty="0" err="1">
                          <a:effectLst/>
                          <a:latin typeface="Courier New" panose="02070309020205020404" pitchFamily="49" charset="0"/>
                          <a:cs typeface="Courier New" panose="02070309020205020404" pitchFamily="49" charset="0"/>
                        </a:rPr>
                        <a:t>FF</a:t>
                      </a:r>
                      <a:r>
                        <a:rPr lang="fr-FR" sz="1500" dirty="0">
                          <a:effectLst/>
                          <a:latin typeface="Courier New" panose="02070309020205020404" pitchFamily="49" charset="0"/>
                          <a:cs typeface="Courier New" panose="02070309020205020404" pitchFamily="49" charset="0"/>
                        </a:rPr>
                        <a:t> </a:t>
                      </a:r>
                      <a:r>
                        <a:rPr lang="fr-FR" sz="1500" dirty="0" err="1">
                          <a:effectLst/>
                          <a:latin typeface="Courier New" panose="02070309020205020404" pitchFamily="49" charset="0"/>
                          <a:cs typeface="Courier New" panose="02070309020205020404" pitchFamily="49" charset="0"/>
                        </a:rPr>
                        <a:t>FF</a:t>
                      </a:r>
                      <a:r>
                        <a:rPr lang="fr-FR" sz="1500" dirty="0">
                          <a:effectLst/>
                          <a:latin typeface="Courier New" panose="02070309020205020404" pitchFamily="49" charset="0"/>
                          <a:cs typeface="Courier New" panose="02070309020205020404" pitchFamily="49" charset="0"/>
                        </a:rPr>
                        <a:t> </a:t>
                      </a:r>
                      <a:r>
                        <a:rPr lang="fr-FR" sz="1500" dirty="0" err="1">
                          <a:effectLst/>
                          <a:latin typeface="Courier New" panose="02070309020205020404" pitchFamily="49" charset="0"/>
                          <a:cs typeface="Courier New" panose="02070309020205020404" pitchFamily="49" charset="0"/>
                        </a:rPr>
                        <a:t>FF</a:t>
                      </a:r>
                      <a:r>
                        <a:rPr lang="fr-FR" sz="1500" dirty="0">
                          <a:effectLst/>
                          <a:latin typeface="Courier New" panose="02070309020205020404" pitchFamily="49" charset="0"/>
                          <a:cs typeface="Courier New" panose="02070309020205020404" pitchFamily="49" charset="0"/>
                        </a:rPr>
                        <a:t> 00 00 FF </a:t>
                      </a:r>
                      <a:r>
                        <a:rPr lang="fr-FR" sz="1500" dirty="0" err="1">
                          <a:effectLst/>
                          <a:latin typeface="Courier New" panose="02070309020205020404" pitchFamily="49" charset="0"/>
                          <a:cs typeface="Courier New" panose="02070309020205020404" pitchFamily="49" charset="0"/>
                        </a:rPr>
                        <a:t>FF</a:t>
                      </a:r>
                      <a:r>
                        <a:rPr lang="fr-FR" sz="1500" dirty="0">
                          <a:effectLst/>
                          <a:latin typeface="Courier New" panose="02070309020205020404" pitchFamily="49" charset="0"/>
                          <a:cs typeface="Courier New" panose="02070309020205020404" pitchFamily="49" charset="0"/>
                        </a:rPr>
                        <a:t> </a:t>
                      </a:r>
                      <a:r>
                        <a:rPr lang="fr-FR" sz="1500" dirty="0" err="1">
                          <a:effectLst/>
                          <a:latin typeface="Courier New" panose="02070309020205020404" pitchFamily="49" charset="0"/>
                          <a:cs typeface="Courier New" panose="02070309020205020404" pitchFamily="49" charset="0"/>
                        </a:rPr>
                        <a:t>FF</a:t>
                      </a:r>
                      <a:r>
                        <a:rPr lang="fr-FR" sz="1500" dirty="0">
                          <a:effectLst/>
                          <a:latin typeface="Courier New" panose="02070309020205020404" pitchFamily="49" charset="0"/>
                          <a:cs typeface="Courier New" panose="02070309020205020404" pitchFamily="49" charset="0"/>
                        </a:rPr>
                        <a:t> </a:t>
                      </a:r>
                      <a:r>
                        <a:rPr lang="fr-FR" sz="1500" dirty="0" err="1">
                          <a:effectLst/>
                          <a:latin typeface="Courier New" panose="02070309020205020404" pitchFamily="49" charset="0"/>
                          <a:cs typeface="Courier New" panose="02070309020205020404" pitchFamily="49" charset="0"/>
                        </a:rPr>
                        <a:t>FF</a:t>
                      </a:r>
                      <a:r>
                        <a:rPr lang="fr-FR" sz="1500" dirty="0">
                          <a:effectLst/>
                          <a:latin typeface="Courier New" panose="02070309020205020404" pitchFamily="49" charset="0"/>
                          <a:cs typeface="Courier New" panose="02070309020205020404" pitchFamily="49" charset="0"/>
                        </a:rPr>
                        <a:t>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CCFFFF"/>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 </a:t>
                      </a:r>
                      <a:r>
                        <a:rPr lang="fr-FR" sz="1500" dirty="0" err="1">
                          <a:effectLst/>
                          <a:latin typeface="Courier New" panose="02070309020205020404" pitchFamily="49" charset="0"/>
                          <a:cs typeface="Courier New" panose="02070309020205020404" pitchFamily="49" charset="0"/>
                        </a:rPr>
                        <a:t>ÿÿÿÿÿÿÿÿÿÿ</a:t>
                      </a:r>
                      <a:r>
                        <a:rPr lang="fr-FR" sz="1500" dirty="0">
                          <a:effectLst/>
                          <a:latin typeface="Courier New" panose="02070309020205020404" pitchFamily="49" charset="0"/>
                          <a:cs typeface="Courier New" panose="02070309020205020404" pitchFamily="49" charset="0"/>
                        </a:rPr>
                        <a:t> </a:t>
                      </a:r>
                      <a:r>
                        <a:rPr lang="fr-FR" sz="1500" dirty="0" err="1">
                          <a:effectLst/>
                          <a:latin typeface="Courier New" panose="02070309020205020404" pitchFamily="49" charset="0"/>
                          <a:cs typeface="Courier New" panose="02070309020205020404" pitchFamily="49" charset="0"/>
                        </a:rPr>
                        <a:t>ÿÿÿÿ</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CCFFFF"/>
                    </a:solidFill>
                  </a:tcPr>
                </a:tc>
                <a:extLst>
                  <a:ext uri="{0D108BD9-81ED-4DB2-BD59-A6C34878D82A}">
                    <a16:rowId xmlns:a16="http://schemas.microsoft.com/office/drawing/2014/main" val="135614705"/>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01 43 00 32 00 35 00 5F 00 54 00 </a:t>
                      </a:r>
                      <a:r>
                        <a:rPr lang="fr-FR" sz="1500" b="1" dirty="0">
                          <a:solidFill>
                            <a:srgbClr val="C00000"/>
                          </a:solidFill>
                          <a:effectLst/>
                          <a:latin typeface="Courier New" panose="02070309020205020404" pitchFamily="49" charset="0"/>
                          <a:cs typeface="Courier New" panose="02070309020205020404" pitchFamily="49" charset="0"/>
                        </a:rPr>
                        <a:t>0F</a:t>
                      </a:r>
                      <a:r>
                        <a:rPr lang="fr-FR" sz="1500" dirty="0">
                          <a:effectLst/>
                          <a:latin typeface="Courier New" panose="02070309020205020404" pitchFamily="49" charset="0"/>
                          <a:cs typeface="Courier New" panose="02070309020205020404" pitchFamily="49" charset="0"/>
                        </a:rPr>
                        <a:t> 00 41 44 00 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CCFFFF"/>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 C 2 5 _ T AD</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CCFFFF"/>
                    </a:solidFill>
                  </a:tcPr>
                </a:tc>
                <a:extLst>
                  <a:ext uri="{0D108BD9-81ED-4DB2-BD59-A6C34878D82A}">
                    <a16:rowId xmlns:a16="http://schemas.microsoft.com/office/drawing/2014/main" val="1903664509"/>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35 00 5F 00 53 00 47 00 46 00 00 00 2E 00 64 00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CCFFFF"/>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5 _ S G F . d</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CCFFFF"/>
                    </a:solidFill>
                  </a:tcPr>
                </a:tc>
                <a:extLst>
                  <a:ext uri="{0D108BD9-81ED-4DB2-BD59-A6C34878D82A}">
                    <a16:rowId xmlns:a16="http://schemas.microsoft.com/office/drawing/2014/main" val="2303533342"/>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43 32 35 5F 54 44 7E 31 44 4F 43 </a:t>
                      </a:r>
                      <a:r>
                        <a:rPr lang="fr-FR" sz="1500" b="1" dirty="0">
                          <a:solidFill>
                            <a:srgbClr val="C00000"/>
                          </a:solidFill>
                          <a:effectLst/>
                          <a:latin typeface="Courier New" panose="02070309020205020404" pitchFamily="49" charset="0"/>
                          <a:cs typeface="Courier New" panose="02070309020205020404" pitchFamily="49" charset="0"/>
                        </a:rPr>
                        <a:t>20</a:t>
                      </a:r>
                      <a:r>
                        <a:rPr lang="fr-FR" sz="1500" dirty="0">
                          <a:effectLst/>
                          <a:latin typeface="Courier New" panose="02070309020205020404" pitchFamily="49" charset="0"/>
                          <a:cs typeface="Courier New" panose="02070309020205020404" pitchFamily="49" charset="0"/>
                        </a:rPr>
                        <a:t> 00 81 B7 61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CCFFFF"/>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C25_TD~1DOC ·a</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CCFFFF"/>
                    </a:solidFill>
                  </a:tcPr>
                </a:tc>
                <a:extLst>
                  <a:ext uri="{0D108BD9-81ED-4DB2-BD59-A6C34878D82A}">
                    <a16:rowId xmlns:a16="http://schemas.microsoft.com/office/drawing/2014/main" val="3243731414"/>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B3 4C B3 4C 18 00 FB 66 A1 4C AF 15 43 92 00 00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CCFFFF"/>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³L³L </a:t>
                      </a:r>
                      <a:r>
                        <a:rPr lang="fr-FR" sz="1500" dirty="0" err="1">
                          <a:effectLst/>
                          <a:latin typeface="Courier New" panose="02070309020205020404" pitchFamily="49" charset="0"/>
                          <a:cs typeface="Courier New" panose="02070309020205020404" pitchFamily="49" charset="0"/>
                        </a:rPr>
                        <a:t>ûf¡L</a:t>
                      </a:r>
                      <a:r>
                        <a:rPr lang="fr-FR" sz="1500" dirty="0">
                          <a:effectLst/>
                          <a:latin typeface="Courier New" panose="02070309020205020404" pitchFamily="49" charset="0"/>
                          <a:cs typeface="Courier New" panose="02070309020205020404" pitchFamily="49" charset="0"/>
                        </a:rPr>
                        <a:t>¯ C’</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CCFFFF"/>
                    </a:solidFill>
                  </a:tcPr>
                </a:tc>
                <a:extLst>
                  <a:ext uri="{0D108BD9-81ED-4DB2-BD59-A6C34878D82A}">
                    <a16:rowId xmlns:a16="http://schemas.microsoft.com/office/drawing/2014/main" val="3093867509"/>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solidFill>
                            <a:srgbClr val="0000FF"/>
                          </a:solidFill>
                          <a:effectLst/>
                          <a:latin typeface="Courier New" panose="02070309020205020404" pitchFamily="49" charset="0"/>
                          <a:cs typeface="Courier New" panose="02070309020205020404" pitchFamily="49" charset="0"/>
                        </a:rPr>
                        <a:t>41 54 00 50 00 5F 00 53 00 59 00 </a:t>
                      </a:r>
                      <a:r>
                        <a:rPr lang="fr-FR" sz="1500" b="1" dirty="0">
                          <a:solidFill>
                            <a:srgbClr val="C00000"/>
                          </a:solidFill>
                          <a:effectLst/>
                          <a:latin typeface="Courier New" panose="02070309020205020404" pitchFamily="49" charset="0"/>
                          <a:cs typeface="Courier New" panose="02070309020205020404" pitchFamily="49" charset="0"/>
                        </a:rPr>
                        <a:t>0F</a:t>
                      </a:r>
                      <a:r>
                        <a:rPr lang="fr-FR" sz="1500" dirty="0">
                          <a:solidFill>
                            <a:srgbClr val="0000FF"/>
                          </a:solidFill>
                          <a:effectLst/>
                          <a:latin typeface="Courier New" panose="02070309020205020404" pitchFamily="49" charset="0"/>
                          <a:cs typeface="Courier New" panose="02070309020205020404" pitchFamily="49" charset="0"/>
                        </a:rPr>
                        <a:t> 00 F8 53 00 </a:t>
                      </a:r>
                      <a:endParaRPr lang="fr-FR" sz="1500" dirty="0">
                        <a:solidFill>
                          <a:srgbClr val="0000FF"/>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8E556"/>
                    </a:solidFill>
                  </a:tcPr>
                </a:tc>
                <a:tc>
                  <a:txBody>
                    <a:bodyPr/>
                    <a:lstStyle/>
                    <a:p>
                      <a:pPr>
                        <a:lnSpc>
                          <a:spcPct val="107000"/>
                        </a:lnSpc>
                        <a:spcAft>
                          <a:spcPts val="0"/>
                        </a:spcAft>
                      </a:pPr>
                      <a:r>
                        <a:rPr lang="fr-FR" sz="1500" dirty="0">
                          <a:solidFill>
                            <a:srgbClr val="0000FF"/>
                          </a:solidFill>
                          <a:effectLst/>
                          <a:latin typeface="Courier New" panose="02070309020205020404" pitchFamily="49" charset="0"/>
                          <a:cs typeface="Courier New" panose="02070309020205020404" pitchFamily="49" charset="0"/>
                        </a:rPr>
                        <a:t>AT P _ S Y </a:t>
                      </a:r>
                      <a:r>
                        <a:rPr lang="fr-FR" sz="1500" dirty="0" err="1">
                          <a:solidFill>
                            <a:srgbClr val="0000FF"/>
                          </a:solidFill>
                          <a:effectLst/>
                          <a:latin typeface="Courier New" panose="02070309020205020404" pitchFamily="49" charset="0"/>
                          <a:cs typeface="Courier New" panose="02070309020205020404" pitchFamily="49" charset="0"/>
                        </a:rPr>
                        <a:t>øS</a:t>
                      </a:r>
                      <a:endParaRPr lang="fr-FR" sz="1500" dirty="0">
                        <a:solidFill>
                          <a:srgbClr val="0000FF"/>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8E556"/>
                    </a:solidFill>
                  </a:tcPr>
                </a:tc>
                <a:extLst>
                  <a:ext uri="{0D108BD9-81ED-4DB2-BD59-A6C34878D82A}">
                    <a16:rowId xmlns:a16="http://schemas.microsoft.com/office/drawing/2014/main" val="1049356089"/>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solidFill>
                            <a:srgbClr val="0000FF"/>
                          </a:solidFill>
                          <a:effectLst/>
                          <a:latin typeface="Courier New" panose="02070309020205020404" pitchFamily="49" charset="0"/>
                          <a:cs typeface="Courier New" panose="02070309020205020404" pitchFamily="49" charset="0"/>
                        </a:rPr>
                        <a:t>43 00 32 00 2E 00 64 00 6F 00 00 00 63 00 78 00 </a:t>
                      </a:r>
                      <a:endParaRPr lang="fr-FR" sz="1500" dirty="0">
                        <a:solidFill>
                          <a:srgbClr val="0000FF"/>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8E556"/>
                    </a:solidFill>
                  </a:tcPr>
                </a:tc>
                <a:tc>
                  <a:txBody>
                    <a:bodyPr/>
                    <a:lstStyle/>
                    <a:p>
                      <a:pPr>
                        <a:lnSpc>
                          <a:spcPct val="107000"/>
                        </a:lnSpc>
                        <a:spcAft>
                          <a:spcPts val="0"/>
                        </a:spcAft>
                      </a:pPr>
                      <a:r>
                        <a:rPr lang="fr-FR" sz="1500" dirty="0">
                          <a:solidFill>
                            <a:srgbClr val="0000FF"/>
                          </a:solidFill>
                          <a:effectLst/>
                          <a:latin typeface="Courier New" panose="02070309020205020404" pitchFamily="49" charset="0"/>
                          <a:cs typeface="Courier New" panose="02070309020205020404" pitchFamily="49" charset="0"/>
                        </a:rPr>
                        <a:t>C 2 . d o c x</a:t>
                      </a:r>
                      <a:endParaRPr lang="fr-FR" sz="1500" dirty="0">
                        <a:solidFill>
                          <a:srgbClr val="0000FF"/>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8E556"/>
                    </a:solidFill>
                  </a:tcPr>
                </a:tc>
                <a:extLst>
                  <a:ext uri="{0D108BD9-81ED-4DB2-BD59-A6C34878D82A}">
                    <a16:rowId xmlns:a16="http://schemas.microsoft.com/office/drawing/2014/main" val="3963060341"/>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solidFill>
                            <a:srgbClr val="0000FF"/>
                          </a:solidFill>
                          <a:effectLst/>
                          <a:latin typeface="Courier New" panose="02070309020205020404" pitchFamily="49" charset="0"/>
                          <a:cs typeface="Courier New" panose="02070309020205020404" pitchFamily="49" charset="0"/>
                        </a:rPr>
                        <a:t>54 50 5F 53 59 53 7E 31 44 4F 43 </a:t>
                      </a:r>
                      <a:r>
                        <a:rPr lang="fr-FR" sz="1500" b="1" dirty="0">
                          <a:solidFill>
                            <a:srgbClr val="C00000"/>
                          </a:solidFill>
                          <a:effectLst/>
                          <a:latin typeface="Courier New" panose="02070309020205020404" pitchFamily="49" charset="0"/>
                          <a:cs typeface="Courier New" panose="02070309020205020404" pitchFamily="49" charset="0"/>
                        </a:rPr>
                        <a:t>20</a:t>
                      </a:r>
                      <a:r>
                        <a:rPr lang="fr-FR" sz="1500" dirty="0">
                          <a:solidFill>
                            <a:srgbClr val="0000FF"/>
                          </a:solidFill>
                          <a:effectLst/>
                          <a:latin typeface="Courier New" panose="02070309020205020404" pitchFamily="49" charset="0"/>
                          <a:cs typeface="Courier New" panose="02070309020205020404" pitchFamily="49" charset="0"/>
                        </a:rPr>
                        <a:t> 00 8D B7 61 </a:t>
                      </a:r>
                      <a:endParaRPr lang="fr-FR" sz="1500" dirty="0">
                        <a:solidFill>
                          <a:srgbClr val="0000FF"/>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8E556"/>
                    </a:solidFill>
                  </a:tcPr>
                </a:tc>
                <a:tc>
                  <a:txBody>
                    <a:bodyPr/>
                    <a:lstStyle/>
                    <a:p>
                      <a:pPr>
                        <a:lnSpc>
                          <a:spcPct val="107000"/>
                        </a:lnSpc>
                        <a:spcAft>
                          <a:spcPts val="0"/>
                        </a:spcAft>
                      </a:pPr>
                      <a:r>
                        <a:rPr lang="fr-FR" sz="1500" dirty="0">
                          <a:solidFill>
                            <a:srgbClr val="0000FF"/>
                          </a:solidFill>
                          <a:effectLst/>
                          <a:latin typeface="Courier New" panose="02070309020205020404" pitchFamily="49" charset="0"/>
                          <a:cs typeface="Courier New" panose="02070309020205020404" pitchFamily="49" charset="0"/>
                        </a:rPr>
                        <a:t>TP_SYS~1DOC ·a</a:t>
                      </a:r>
                      <a:endParaRPr lang="fr-FR" sz="1500" dirty="0">
                        <a:solidFill>
                          <a:srgbClr val="0000FF"/>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8E556"/>
                    </a:solidFill>
                  </a:tcPr>
                </a:tc>
                <a:extLst>
                  <a:ext uri="{0D108BD9-81ED-4DB2-BD59-A6C34878D82A}">
                    <a16:rowId xmlns:a16="http://schemas.microsoft.com/office/drawing/2014/main" val="2732665493"/>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solidFill>
                            <a:srgbClr val="0000FF"/>
                          </a:solidFill>
                          <a:effectLst/>
                          <a:latin typeface="Courier New" panose="02070309020205020404" pitchFamily="49" charset="0"/>
                          <a:cs typeface="Courier New" panose="02070309020205020404" pitchFamily="49" charset="0"/>
                        </a:rPr>
                        <a:t>B3 4C B3 4C 18 00 08 5D 72 4C 68 16 02 6A 00 00 </a:t>
                      </a:r>
                      <a:endParaRPr lang="fr-FR" sz="1500" dirty="0">
                        <a:solidFill>
                          <a:srgbClr val="0000FF"/>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8E556"/>
                    </a:solidFill>
                  </a:tcPr>
                </a:tc>
                <a:tc>
                  <a:txBody>
                    <a:bodyPr/>
                    <a:lstStyle/>
                    <a:p>
                      <a:pPr>
                        <a:lnSpc>
                          <a:spcPct val="107000"/>
                        </a:lnSpc>
                        <a:spcAft>
                          <a:spcPts val="0"/>
                        </a:spcAft>
                      </a:pPr>
                      <a:r>
                        <a:rPr lang="fr-FR" sz="1500" dirty="0">
                          <a:solidFill>
                            <a:srgbClr val="0000FF"/>
                          </a:solidFill>
                          <a:effectLst/>
                          <a:latin typeface="Courier New" panose="02070309020205020404" pitchFamily="49" charset="0"/>
                          <a:cs typeface="Courier New" panose="02070309020205020404" pitchFamily="49" charset="0"/>
                        </a:rPr>
                        <a:t>³L³L ]</a:t>
                      </a:r>
                      <a:r>
                        <a:rPr lang="fr-FR" sz="1500" dirty="0" err="1">
                          <a:solidFill>
                            <a:srgbClr val="0000FF"/>
                          </a:solidFill>
                          <a:effectLst/>
                          <a:latin typeface="Courier New" panose="02070309020205020404" pitchFamily="49" charset="0"/>
                          <a:cs typeface="Courier New" panose="02070309020205020404" pitchFamily="49" charset="0"/>
                        </a:rPr>
                        <a:t>rLh</a:t>
                      </a:r>
                      <a:r>
                        <a:rPr lang="fr-FR" sz="1500" dirty="0">
                          <a:solidFill>
                            <a:srgbClr val="0000FF"/>
                          </a:solidFill>
                          <a:effectLst/>
                          <a:latin typeface="Courier New" panose="02070309020205020404" pitchFamily="49" charset="0"/>
                          <a:cs typeface="Courier New" panose="02070309020205020404" pitchFamily="49" charset="0"/>
                        </a:rPr>
                        <a:t> j</a:t>
                      </a:r>
                      <a:endParaRPr lang="fr-FR" sz="1500" dirty="0">
                        <a:solidFill>
                          <a:srgbClr val="0000FF"/>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8E556"/>
                    </a:solidFill>
                  </a:tcPr>
                </a:tc>
                <a:extLst>
                  <a:ext uri="{0D108BD9-81ED-4DB2-BD59-A6C34878D82A}">
                    <a16:rowId xmlns:a16="http://schemas.microsoft.com/office/drawing/2014/main" val="470447028"/>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b="1" dirty="0">
                          <a:solidFill>
                            <a:srgbClr val="FF0000"/>
                          </a:solidFill>
                          <a:effectLst/>
                          <a:latin typeface="Courier New" panose="02070309020205020404" pitchFamily="49" charset="0"/>
                          <a:cs typeface="Courier New" panose="02070309020205020404" pitchFamily="49" charset="0"/>
                        </a:rPr>
                        <a:t>E5 </a:t>
                      </a:r>
                      <a:r>
                        <a:rPr lang="fr-FR" sz="1500" dirty="0">
                          <a:effectLst/>
                          <a:latin typeface="Courier New" panose="02070309020205020404" pitchFamily="49" charset="0"/>
                          <a:cs typeface="Courier New" panose="02070309020205020404" pitchFamily="49" charset="0"/>
                        </a:rPr>
                        <a:t>65 00 6E 00 74 00 20 00 74 00 </a:t>
                      </a:r>
                      <a:r>
                        <a:rPr lang="fr-FR" sz="1500" b="1" dirty="0">
                          <a:solidFill>
                            <a:srgbClr val="C00000"/>
                          </a:solidFill>
                          <a:effectLst/>
                          <a:latin typeface="Courier New" panose="02070309020205020404" pitchFamily="49" charset="0"/>
                          <a:cs typeface="Courier New" panose="02070309020205020404" pitchFamily="49" charset="0"/>
                        </a:rPr>
                        <a:t>0F</a:t>
                      </a:r>
                      <a:r>
                        <a:rPr lang="fr-FR" sz="1500" dirty="0">
                          <a:effectLst/>
                          <a:latin typeface="Courier New" panose="02070309020205020404" pitchFamily="49" charset="0"/>
                          <a:cs typeface="Courier New" panose="02070309020205020404" pitchFamily="49" charset="0"/>
                        </a:rPr>
                        <a:t> 00 6F 65 00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err="1">
                          <a:effectLst/>
                          <a:latin typeface="Courier New" panose="02070309020205020404" pitchFamily="49" charset="0"/>
                          <a:cs typeface="Courier New" panose="02070309020205020404" pitchFamily="49" charset="0"/>
                        </a:rPr>
                        <a:t>åe</a:t>
                      </a:r>
                      <a:r>
                        <a:rPr lang="fr-FR" sz="1500" dirty="0">
                          <a:effectLst/>
                          <a:latin typeface="Courier New" panose="02070309020205020404" pitchFamily="49" charset="0"/>
                          <a:cs typeface="Courier New" panose="02070309020205020404" pitchFamily="49" charset="0"/>
                        </a:rPr>
                        <a:t> n t </a:t>
                      </a:r>
                      <a:r>
                        <a:rPr lang="fr-FR" sz="1500" dirty="0" err="1">
                          <a:effectLst/>
                          <a:latin typeface="Courier New" panose="02070309020205020404" pitchFamily="49" charset="0"/>
                          <a:cs typeface="Courier New" panose="02070309020205020404" pitchFamily="49" charset="0"/>
                        </a:rPr>
                        <a:t>t</a:t>
                      </a:r>
                      <a:r>
                        <a:rPr lang="fr-FR" sz="1500" dirty="0">
                          <a:effectLst/>
                          <a:latin typeface="Courier New" panose="02070309020205020404" pitchFamily="49" charset="0"/>
                          <a:cs typeface="Courier New" panose="02070309020205020404" pitchFamily="49" charset="0"/>
                        </a:rPr>
                        <a:t> </a:t>
                      </a:r>
                      <a:r>
                        <a:rPr lang="fr-FR" sz="1500" dirty="0" err="1">
                          <a:effectLst/>
                          <a:latin typeface="Courier New" panose="02070309020205020404" pitchFamily="49" charset="0"/>
                          <a:cs typeface="Courier New" panose="02070309020205020404" pitchFamily="49" charset="0"/>
                        </a:rPr>
                        <a:t>oe</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extLst>
                  <a:ext uri="{0D108BD9-81ED-4DB2-BD59-A6C34878D82A}">
                    <a16:rowId xmlns:a16="http://schemas.microsoft.com/office/drawing/2014/main" val="817933591"/>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78 00 74 00 65 00 2E 00 74 00 00 00 78 00 74 00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x t e . t x t</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extLst>
                  <a:ext uri="{0D108BD9-81ED-4DB2-BD59-A6C34878D82A}">
                    <a16:rowId xmlns:a16="http://schemas.microsoft.com/office/drawing/2014/main" val="2730861150"/>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b="1" dirty="0">
                          <a:solidFill>
                            <a:srgbClr val="FF0000"/>
                          </a:solidFill>
                          <a:effectLst/>
                          <a:latin typeface="Courier New" panose="02070309020205020404" pitchFamily="49" charset="0"/>
                          <a:cs typeface="Courier New" panose="02070309020205020404" pitchFamily="49" charset="0"/>
                        </a:rPr>
                        <a:t>E5</a:t>
                      </a:r>
                      <a:r>
                        <a:rPr lang="fr-FR" sz="1500" dirty="0">
                          <a:effectLst/>
                          <a:latin typeface="Courier New" panose="02070309020205020404" pitchFamily="49" charset="0"/>
                          <a:cs typeface="Courier New" panose="02070309020205020404" pitchFamily="49" charset="0"/>
                        </a:rPr>
                        <a:t> 4E 00 6F 00 75 00 76 00 65 00 </a:t>
                      </a:r>
                      <a:r>
                        <a:rPr lang="fr-FR" sz="1500" b="1" dirty="0">
                          <a:solidFill>
                            <a:srgbClr val="C00000"/>
                          </a:solidFill>
                          <a:effectLst/>
                          <a:latin typeface="Courier New" panose="02070309020205020404" pitchFamily="49" charset="0"/>
                          <a:cs typeface="Courier New" panose="02070309020205020404" pitchFamily="49" charset="0"/>
                        </a:rPr>
                        <a:t>0F</a:t>
                      </a:r>
                      <a:r>
                        <a:rPr lang="fr-FR" sz="1500" dirty="0">
                          <a:effectLst/>
                          <a:latin typeface="Courier New" panose="02070309020205020404" pitchFamily="49" charset="0"/>
                          <a:cs typeface="Courier New" panose="02070309020205020404" pitchFamily="49" charset="0"/>
                        </a:rPr>
                        <a:t> 00 6F 61 00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err="1">
                          <a:effectLst/>
                          <a:latin typeface="Courier New" panose="02070309020205020404" pitchFamily="49" charset="0"/>
                          <a:cs typeface="Courier New" panose="02070309020205020404" pitchFamily="49" charset="0"/>
                        </a:rPr>
                        <a:t>åN</a:t>
                      </a:r>
                      <a:r>
                        <a:rPr lang="fr-FR" sz="1500" dirty="0">
                          <a:effectLst/>
                          <a:latin typeface="Courier New" panose="02070309020205020404" pitchFamily="49" charset="0"/>
                          <a:cs typeface="Courier New" panose="02070309020205020404" pitchFamily="49" charset="0"/>
                        </a:rPr>
                        <a:t> o u v e </a:t>
                      </a:r>
                      <a:r>
                        <a:rPr lang="fr-FR" sz="1500" dirty="0" err="1">
                          <a:effectLst/>
                          <a:latin typeface="Courier New" panose="02070309020205020404" pitchFamily="49" charset="0"/>
                          <a:cs typeface="Courier New" panose="02070309020205020404" pitchFamily="49" charset="0"/>
                        </a:rPr>
                        <a:t>oa</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extLst>
                  <a:ext uri="{0D108BD9-81ED-4DB2-BD59-A6C34878D82A}">
                    <a16:rowId xmlns:a16="http://schemas.microsoft.com/office/drawing/2014/main" val="480867045"/>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75 00 20 00 64 00 6F 00 63 00 00 00 75 00 6D 00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u d o c u m</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extLst>
                  <a:ext uri="{0D108BD9-81ED-4DB2-BD59-A6C34878D82A}">
                    <a16:rowId xmlns:a16="http://schemas.microsoft.com/office/drawing/2014/main" val="3424407418"/>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b="1" dirty="0">
                          <a:solidFill>
                            <a:srgbClr val="FF0000"/>
                          </a:solidFill>
                          <a:effectLst/>
                          <a:latin typeface="Courier New" panose="02070309020205020404" pitchFamily="49" charset="0"/>
                          <a:cs typeface="Courier New" panose="02070309020205020404" pitchFamily="49" charset="0"/>
                        </a:rPr>
                        <a:t>E5</a:t>
                      </a:r>
                      <a:r>
                        <a:rPr lang="fr-FR" sz="1500" dirty="0">
                          <a:effectLst/>
                          <a:latin typeface="Courier New" panose="02070309020205020404" pitchFamily="49" charset="0"/>
                          <a:cs typeface="Courier New" panose="02070309020205020404" pitchFamily="49" charset="0"/>
                        </a:rPr>
                        <a:t> 4F 55 56 45 41 7E 31 54 58 54 </a:t>
                      </a:r>
                      <a:r>
                        <a:rPr lang="fr-FR" sz="1500" b="1" dirty="0">
                          <a:solidFill>
                            <a:srgbClr val="C00000"/>
                          </a:solidFill>
                          <a:effectLst/>
                          <a:latin typeface="Courier New" panose="02070309020205020404" pitchFamily="49" charset="0"/>
                          <a:cs typeface="Courier New" panose="02070309020205020404" pitchFamily="49" charset="0"/>
                        </a:rPr>
                        <a:t>20</a:t>
                      </a:r>
                      <a:r>
                        <a:rPr lang="fr-FR" sz="1500" dirty="0">
                          <a:effectLst/>
                          <a:latin typeface="Courier New" panose="02070309020205020404" pitchFamily="49" charset="0"/>
                          <a:cs typeface="Courier New" panose="02070309020205020404" pitchFamily="49" charset="0"/>
                        </a:rPr>
                        <a:t> 00 2C C9 61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åOUVEA~1TXT ,</a:t>
                      </a:r>
                      <a:r>
                        <a:rPr lang="fr-FR" sz="1500" dirty="0" err="1">
                          <a:effectLst/>
                          <a:latin typeface="Courier New" panose="02070309020205020404" pitchFamily="49" charset="0"/>
                          <a:cs typeface="Courier New" panose="02070309020205020404" pitchFamily="49" charset="0"/>
                        </a:rPr>
                        <a:t>Éa</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extLst>
                  <a:ext uri="{0D108BD9-81ED-4DB2-BD59-A6C34878D82A}">
                    <a16:rowId xmlns:a16="http://schemas.microsoft.com/office/drawing/2014/main" val="143167050"/>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B3 4C B3 4C 00 00 CA 61 B3 4C 00 00 00 00 00 00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³L³L Êa³L</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extLst>
                  <a:ext uri="{0D108BD9-81ED-4DB2-BD59-A6C34878D82A}">
                    <a16:rowId xmlns:a16="http://schemas.microsoft.com/office/drawing/2014/main" val="1147146535"/>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46 49 43 48 49 45 52 20 54 58 54 </a:t>
                      </a:r>
                      <a:r>
                        <a:rPr lang="fr-FR" sz="1500" b="1" dirty="0">
                          <a:solidFill>
                            <a:srgbClr val="C00000"/>
                          </a:solidFill>
                          <a:effectLst/>
                          <a:latin typeface="Courier New" panose="02070309020205020404" pitchFamily="49" charset="0"/>
                          <a:cs typeface="Courier New" panose="02070309020205020404" pitchFamily="49" charset="0"/>
                        </a:rPr>
                        <a:t>20</a:t>
                      </a:r>
                      <a:r>
                        <a:rPr lang="fr-FR" sz="1500" dirty="0">
                          <a:effectLst/>
                          <a:latin typeface="Courier New" panose="02070309020205020404" pitchFamily="49" charset="0"/>
                          <a:cs typeface="Courier New" panose="02070309020205020404" pitchFamily="49" charset="0"/>
                        </a:rPr>
                        <a:t> 18 46 D1 61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CCFFFF"/>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FICHIER TXT </a:t>
                      </a:r>
                      <a:r>
                        <a:rPr lang="fr-FR" sz="1500" dirty="0" err="1">
                          <a:effectLst/>
                          <a:latin typeface="Courier New" panose="02070309020205020404" pitchFamily="49" charset="0"/>
                          <a:cs typeface="Courier New" panose="02070309020205020404" pitchFamily="49" charset="0"/>
                        </a:rPr>
                        <a:t>FÑa</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CCFFFF"/>
                    </a:solidFill>
                  </a:tcPr>
                </a:tc>
                <a:extLst>
                  <a:ext uri="{0D108BD9-81ED-4DB2-BD59-A6C34878D82A}">
                    <a16:rowId xmlns:a16="http://schemas.microsoft.com/office/drawing/2014/main" val="186961999"/>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B3 4C B3 4C 00 00 D2 61 B3 4C 00 00 00 00 00 00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CCFFFF"/>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³L³L Òa³L</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CCFFFF"/>
                    </a:solidFill>
                  </a:tcPr>
                </a:tc>
                <a:extLst>
                  <a:ext uri="{0D108BD9-81ED-4DB2-BD59-A6C34878D82A}">
                    <a16:rowId xmlns:a16="http://schemas.microsoft.com/office/drawing/2014/main" val="1489664192"/>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b="1" dirty="0">
                          <a:solidFill>
                            <a:srgbClr val="FF0000"/>
                          </a:solidFill>
                          <a:effectLst/>
                          <a:latin typeface="Courier New" panose="02070309020205020404" pitchFamily="49" charset="0"/>
                          <a:cs typeface="Courier New" panose="02070309020205020404" pitchFamily="49" charset="0"/>
                        </a:rPr>
                        <a:t>E5</a:t>
                      </a:r>
                      <a:r>
                        <a:rPr lang="fr-FR" sz="1500" dirty="0">
                          <a:effectLst/>
                          <a:latin typeface="Courier New" panose="02070309020205020404" pitchFamily="49" charset="0"/>
                          <a:cs typeface="Courier New" panose="02070309020205020404" pitchFamily="49" charset="0"/>
                        </a:rPr>
                        <a:t> 41 54 20 20 20 20 20 20 20 20 </a:t>
                      </a:r>
                      <a:r>
                        <a:rPr lang="fr-FR" sz="1500" b="1" dirty="0">
                          <a:solidFill>
                            <a:srgbClr val="C00000"/>
                          </a:solidFill>
                          <a:effectLst/>
                          <a:latin typeface="Courier New" panose="02070309020205020404" pitchFamily="49" charset="0"/>
                          <a:cs typeface="Courier New" panose="02070309020205020404" pitchFamily="49" charset="0"/>
                        </a:rPr>
                        <a:t>20</a:t>
                      </a:r>
                      <a:r>
                        <a:rPr lang="fr-FR" sz="1500" dirty="0">
                          <a:effectLst/>
                          <a:latin typeface="Courier New" panose="02070309020205020404" pitchFamily="49" charset="0"/>
                          <a:cs typeface="Courier New" panose="02070309020205020404" pitchFamily="49" charset="0"/>
                        </a:rPr>
                        <a:t> 00 2E 57 64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err="1">
                          <a:effectLst/>
                          <a:latin typeface="Courier New" panose="02070309020205020404" pitchFamily="49" charset="0"/>
                          <a:cs typeface="Courier New" panose="02070309020205020404" pitchFamily="49" charset="0"/>
                        </a:rPr>
                        <a:t>åAT</a:t>
                      </a:r>
                      <a:r>
                        <a:rPr lang="fr-FR" sz="1500" dirty="0">
                          <a:effectLst/>
                          <a:latin typeface="Courier New" panose="02070309020205020404" pitchFamily="49" charset="0"/>
                          <a:cs typeface="Courier New" panose="02070309020205020404" pitchFamily="49" charset="0"/>
                        </a:rPr>
                        <a:t> .</a:t>
                      </a:r>
                      <a:r>
                        <a:rPr lang="fr-FR" sz="1500" dirty="0" err="1">
                          <a:effectLst/>
                          <a:latin typeface="Courier New" panose="02070309020205020404" pitchFamily="49" charset="0"/>
                          <a:cs typeface="Courier New" panose="02070309020205020404" pitchFamily="49" charset="0"/>
                        </a:rPr>
                        <a:t>Wd</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extLst>
                  <a:ext uri="{0D108BD9-81ED-4DB2-BD59-A6C34878D82A}">
                    <a16:rowId xmlns:a16="http://schemas.microsoft.com/office/drawing/2014/main" val="416889326"/>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B3 4C B3 4C 00 00 58 64 B3 4C 00 00 00 00 00 00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³L³L Xd³L</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extLst>
                  <a:ext uri="{0D108BD9-81ED-4DB2-BD59-A6C34878D82A}">
                    <a16:rowId xmlns:a16="http://schemas.microsoft.com/office/drawing/2014/main" val="1192022435"/>
                  </a:ext>
                </a:extLst>
              </a:tr>
              <a:tr h="263239">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46 41 54 20 20 20 20 20 54 58 54 </a:t>
                      </a:r>
                      <a:r>
                        <a:rPr lang="fr-FR" sz="1500" b="1" dirty="0">
                          <a:solidFill>
                            <a:srgbClr val="C00000"/>
                          </a:solidFill>
                          <a:effectLst/>
                          <a:latin typeface="Courier New" panose="02070309020205020404" pitchFamily="49" charset="0"/>
                          <a:cs typeface="Courier New" panose="02070309020205020404" pitchFamily="49" charset="0"/>
                        </a:rPr>
                        <a:t>20</a:t>
                      </a:r>
                      <a:r>
                        <a:rPr lang="fr-FR" sz="1500" dirty="0">
                          <a:effectLst/>
                          <a:latin typeface="Courier New" panose="02070309020205020404" pitchFamily="49" charset="0"/>
                          <a:cs typeface="Courier New" panose="02070309020205020404" pitchFamily="49" charset="0"/>
                        </a:rPr>
                        <a:t> 10 2C C9 61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FFF66"/>
                    </a:solidFill>
                  </a:tcPr>
                </a:tc>
                <a:tc>
                  <a:txBody>
                    <a:bodyPr/>
                    <a:lstStyle/>
                    <a:p>
                      <a:pPr>
                        <a:lnSpc>
                          <a:spcPct val="107000"/>
                        </a:lnSpc>
                        <a:spcAft>
                          <a:spcPts val="0"/>
                        </a:spcAft>
                      </a:pPr>
                      <a:r>
                        <a:rPr lang="fr-FR" sz="1500" dirty="0">
                          <a:effectLst/>
                          <a:latin typeface="Courier New" panose="02070309020205020404" pitchFamily="49" charset="0"/>
                          <a:cs typeface="Courier New" panose="02070309020205020404" pitchFamily="49" charset="0"/>
                        </a:rPr>
                        <a:t>FAT TXT ,</a:t>
                      </a:r>
                      <a:r>
                        <a:rPr lang="fr-FR" sz="1500" dirty="0" err="1">
                          <a:effectLst/>
                          <a:latin typeface="Courier New" panose="02070309020205020404" pitchFamily="49" charset="0"/>
                          <a:cs typeface="Courier New" panose="02070309020205020404" pitchFamily="49" charset="0"/>
                        </a:rPr>
                        <a:t>Éa</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FFF66"/>
                    </a:solidFill>
                  </a:tcPr>
                </a:tc>
                <a:extLst>
                  <a:ext uri="{0D108BD9-81ED-4DB2-BD59-A6C34878D82A}">
                    <a16:rowId xmlns:a16="http://schemas.microsoft.com/office/drawing/2014/main" val="683971752"/>
                  </a:ext>
                </a:extLst>
              </a:tr>
              <a:tr h="250070">
                <a:tc vMerge="1">
                  <a:txBody>
                    <a:bodyPr/>
                    <a:lstStyle/>
                    <a:p>
                      <a:pPr>
                        <a:lnSpc>
                          <a:spcPct val="107000"/>
                        </a:lnSpc>
                        <a:spcAft>
                          <a:spcPts val="0"/>
                        </a:spcAft>
                      </a:pPr>
                      <a:endParaRPr lang="fr-FR" sz="1400" dirty="0">
                        <a:solidFill>
                          <a:srgbClr val="000070"/>
                        </a:solidFill>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chemeClr val="bg1"/>
                    </a:solidFill>
                  </a:tcPr>
                </a:tc>
                <a:tc>
                  <a:txBody>
                    <a:bodyPr/>
                    <a:lstStyle/>
                    <a:p>
                      <a:pPr>
                        <a:spcAft>
                          <a:spcPts val="0"/>
                        </a:spcAft>
                      </a:pPr>
                      <a:r>
                        <a:rPr lang="fr-FR" sz="1500" dirty="0">
                          <a:effectLst/>
                          <a:latin typeface="Courier New" panose="02070309020205020404" pitchFamily="49" charset="0"/>
                          <a:cs typeface="Courier New" panose="02070309020205020404" pitchFamily="49" charset="0"/>
                        </a:rPr>
                        <a:t>B3 4C B3 4C 18 00 B3 64 B3 4C 8B 1D FF </a:t>
                      </a:r>
                      <a:r>
                        <a:rPr lang="fr-FR" sz="1500" dirty="0" err="1">
                          <a:effectLst/>
                          <a:latin typeface="Courier New" panose="02070309020205020404" pitchFamily="49" charset="0"/>
                          <a:cs typeface="Courier New" panose="02070309020205020404" pitchFamily="49" charset="0"/>
                        </a:rPr>
                        <a:t>FF</a:t>
                      </a:r>
                      <a:r>
                        <a:rPr lang="fr-FR" sz="1500" dirty="0">
                          <a:effectLst/>
                          <a:latin typeface="Courier New" panose="02070309020205020404" pitchFamily="49" charset="0"/>
                          <a:cs typeface="Courier New" panose="02070309020205020404" pitchFamily="49" charset="0"/>
                        </a:rPr>
                        <a:t> 47 00 </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FFF66"/>
                    </a:solidFill>
                  </a:tcPr>
                </a:tc>
                <a:tc>
                  <a:txBody>
                    <a:bodyPr/>
                    <a:lstStyle/>
                    <a:p>
                      <a:pPr>
                        <a:spcAft>
                          <a:spcPts val="0"/>
                        </a:spcAft>
                      </a:pPr>
                      <a:r>
                        <a:rPr lang="fr-FR" sz="1500" dirty="0">
                          <a:effectLst/>
                          <a:latin typeface="Courier New" panose="02070309020205020404" pitchFamily="49" charset="0"/>
                          <a:cs typeface="Courier New" panose="02070309020205020404" pitchFamily="49" charset="0"/>
                        </a:rPr>
                        <a:t>³L³L ³d³L‹ </a:t>
                      </a:r>
                      <a:r>
                        <a:rPr lang="fr-FR" sz="1500" dirty="0" err="1">
                          <a:effectLst/>
                          <a:latin typeface="Courier New" panose="02070309020205020404" pitchFamily="49" charset="0"/>
                          <a:cs typeface="Courier New" panose="02070309020205020404" pitchFamily="49" charset="0"/>
                        </a:rPr>
                        <a:t>ÿÿG</a:t>
                      </a:r>
                      <a:endParaRPr lang="fr-FR" sz="1500" dirty="0">
                        <a:effectLst/>
                        <a:latin typeface="Courier New" panose="02070309020205020404" pitchFamily="49" charset="0"/>
                        <a:ea typeface="Calibri" panose="020F0502020204030204" pitchFamily="34" charset="0"/>
                        <a:cs typeface="Courier New" panose="02070309020205020404" pitchFamily="49" charset="0"/>
                      </a:endParaRPr>
                    </a:p>
                  </a:txBody>
                  <a:tcPr marL="57036" marR="57036" marT="0" marB="0" anchor="ctr">
                    <a:solidFill>
                      <a:srgbClr val="FFFF66"/>
                    </a:solidFill>
                  </a:tcPr>
                </a:tc>
                <a:extLst>
                  <a:ext uri="{0D108BD9-81ED-4DB2-BD59-A6C34878D82A}">
                    <a16:rowId xmlns:a16="http://schemas.microsoft.com/office/drawing/2014/main" val="1518131429"/>
                  </a:ext>
                </a:extLst>
              </a:tr>
            </a:tbl>
          </a:graphicData>
        </a:graphic>
      </p:graphicFrame>
      <p:sp>
        <p:nvSpPr>
          <p:cNvPr id="4099" name="Espace réservé du numéro de diapositive 3"/>
          <p:cNvSpPr>
            <a:spLocks noGrp="1"/>
          </p:cNvSpPr>
          <p:nvPr>
            <p:ph type="sldNum" sz="quarter" idx="11"/>
          </p:nvPr>
        </p:nvSpPr>
        <p:spPr>
          <a:xfrm>
            <a:off x="9355500"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21</a:t>
            </a:fld>
            <a:r>
              <a:rPr lang="fr-FR" sz="1900" b="1" dirty="0">
                <a:solidFill>
                  <a:srgbClr val="000066"/>
                </a:solidFill>
                <a:effectLst/>
                <a:cs typeface="Arial" charset="0"/>
              </a:rPr>
              <a:t> -</a:t>
            </a:r>
          </a:p>
        </p:txBody>
      </p:sp>
    </p:spTree>
    <p:extLst>
      <p:ext uri="{BB962C8B-B14F-4D97-AF65-F5344CB8AC3E}">
        <p14:creationId xmlns:p14="http://schemas.microsoft.com/office/powerpoint/2010/main" val="68713176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250065" y="269871"/>
            <a:ext cx="9751219" cy="7313976"/>
          </a:xfrm>
          <a:solidFill>
            <a:srgbClr val="CCFF33">
              <a:alpha val="0"/>
            </a:srgbClr>
          </a:solidFill>
        </p:spPr>
        <p:txBody>
          <a:bodyPr wrap="square">
            <a:spAutoFit/>
          </a:bodyPr>
          <a:lstStyle/>
          <a:p>
            <a:pPr marL="360000" indent="-360000" algn="l">
              <a:lnSpc>
                <a:spcPct val="125000"/>
              </a:lnSpc>
              <a:spcBef>
                <a:spcPts val="900"/>
              </a:spcBef>
            </a:pPr>
            <a:r>
              <a:rPr lang="fr-FR" sz="2200" b="1" dirty="0">
                <a:solidFill>
                  <a:srgbClr val="000099"/>
                </a:solidFill>
                <a:effectLst/>
              </a:rPr>
              <a:t>4.5.3 Allocation dans le système de fichiers FAT32</a:t>
            </a:r>
          </a:p>
          <a:p>
            <a:pPr marL="360000" indent="-360000" algn="l">
              <a:lnSpc>
                <a:spcPct val="125000"/>
              </a:lnSpc>
              <a:spcBef>
                <a:spcPts val="900"/>
              </a:spcBef>
              <a:buFont typeface="Arial" pitchFamily="34" charset="0"/>
              <a:buChar char="•"/>
            </a:pPr>
            <a:r>
              <a:rPr lang="fr-FR" sz="2200" dirty="0">
                <a:effectLst/>
              </a:rPr>
              <a:t>L’espace disque réservé aux fichiers et aux répertoires est divisé en </a:t>
            </a:r>
            <a:r>
              <a:rPr lang="fr-FR" sz="2200" dirty="0">
                <a:solidFill>
                  <a:srgbClr val="0000FF"/>
                </a:solidFill>
                <a:effectLst/>
              </a:rPr>
              <a:t>n clusters</a:t>
            </a:r>
            <a:r>
              <a:rPr lang="fr-FR" sz="2200" dirty="0">
                <a:effectLst/>
              </a:rPr>
              <a:t> numérotés de </a:t>
            </a:r>
            <a:r>
              <a:rPr lang="fr-FR" sz="2200" dirty="0">
                <a:solidFill>
                  <a:srgbClr val="0000FF"/>
                </a:solidFill>
                <a:effectLst/>
              </a:rPr>
              <a:t>2 à n+1</a:t>
            </a:r>
            <a:r>
              <a:rPr lang="fr-FR" sz="2200" dirty="0">
                <a:effectLst/>
              </a:rPr>
              <a:t>. </a:t>
            </a:r>
          </a:p>
          <a:p>
            <a:pPr marL="360000" indent="-360000" algn="l">
              <a:lnSpc>
                <a:spcPct val="125000"/>
              </a:lnSpc>
              <a:spcBef>
                <a:spcPts val="900"/>
              </a:spcBef>
              <a:buFont typeface="Arial" pitchFamily="34" charset="0"/>
              <a:buChar char="•"/>
            </a:pPr>
            <a:r>
              <a:rPr lang="fr-FR" sz="2200" dirty="0">
                <a:effectLst/>
              </a:rPr>
              <a:t>Chacun d’eux est composé de </a:t>
            </a:r>
            <a:r>
              <a:rPr lang="fr-FR" sz="2200" dirty="0">
                <a:solidFill>
                  <a:srgbClr val="0000FF"/>
                </a:solidFill>
                <a:effectLst/>
              </a:rPr>
              <a:t>2</a:t>
            </a:r>
            <a:r>
              <a:rPr lang="fr-FR" sz="2200" baseline="30000" dirty="0">
                <a:solidFill>
                  <a:srgbClr val="0000FF"/>
                </a:solidFill>
                <a:effectLst/>
              </a:rPr>
              <a:t>k</a:t>
            </a:r>
            <a:r>
              <a:rPr lang="fr-FR" sz="2200" dirty="0">
                <a:solidFill>
                  <a:srgbClr val="0000FF"/>
                </a:solidFill>
                <a:effectLst/>
              </a:rPr>
              <a:t> secteurs </a:t>
            </a:r>
            <a:r>
              <a:rPr lang="fr-FR" sz="2200" dirty="0">
                <a:effectLst/>
              </a:rPr>
              <a:t>(k</a:t>
            </a:r>
            <a:r>
              <a:rPr lang="fr-FR" sz="2200" dirty="0">
                <a:effectLst/>
                <a:sym typeface="Symbol"/>
              </a:rPr>
              <a:t></a:t>
            </a:r>
            <a:r>
              <a:rPr lang="fr-FR" sz="2200" dirty="0">
                <a:effectLst/>
              </a:rPr>
              <a:t>0). </a:t>
            </a:r>
          </a:p>
          <a:p>
            <a:pPr marL="360000" indent="-360000" algn="l">
              <a:lnSpc>
                <a:spcPct val="125000"/>
              </a:lnSpc>
              <a:spcBef>
                <a:spcPts val="900"/>
              </a:spcBef>
              <a:buFont typeface="Arial" pitchFamily="34" charset="0"/>
              <a:buChar char="•"/>
            </a:pPr>
            <a:r>
              <a:rPr lang="fr-FR" sz="2200" dirty="0">
                <a:solidFill>
                  <a:srgbClr val="0000FF"/>
                </a:solidFill>
                <a:effectLst/>
              </a:rPr>
              <a:t>L’unité d’allocation est le cluster</a:t>
            </a:r>
            <a:r>
              <a:rPr lang="fr-FR" sz="2200" dirty="0">
                <a:effectLst/>
              </a:rPr>
              <a:t>.</a:t>
            </a:r>
          </a:p>
          <a:p>
            <a:pPr marL="360000" indent="-360000" algn="l">
              <a:lnSpc>
                <a:spcPct val="125000"/>
              </a:lnSpc>
              <a:spcBef>
                <a:spcPts val="900"/>
              </a:spcBef>
              <a:buFont typeface="Arial" pitchFamily="34" charset="0"/>
              <a:buChar char="•"/>
            </a:pPr>
            <a:r>
              <a:rPr lang="fr-FR" sz="2200" dirty="0">
                <a:effectLst/>
              </a:rPr>
              <a:t>L’espace est alloué dynamiquement au fichier: </a:t>
            </a:r>
            <a:r>
              <a:rPr lang="fr-FR" sz="2200" dirty="0">
                <a:solidFill>
                  <a:srgbClr val="0000FF"/>
                </a:solidFill>
                <a:effectLst/>
              </a:rPr>
              <a:t>un cluster à la fois</a:t>
            </a:r>
            <a:r>
              <a:rPr lang="fr-FR" sz="2200" dirty="0">
                <a:effectLst/>
              </a:rPr>
              <a:t>. </a:t>
            </a:r>
          </a:p>
          <a:p>
            <a:pPr marL="360000" indent="-360000" algn="l">
              <a:lnSpc>
                <a:spcPct val="125000"/>
              </a:lnSpc>
              <a:spcBef>
                <a:spcPts val="900"/>
              </a:spcBef>
              <a:buFont typeface="Arial" pitchFamily="34" charset="0"/>
              <a:buChar char="•"/>
            </a:pPr>
            <a:r>
              <a:rPr lang="fr-FR" sz="2200" dirty="0">
                <a:effectLst/>
              </a:rPr>
              <a:t>L’espace disque est représenté dans un </a:t>
            </a:r>
            <a:r>
              <a:rPr lang="fr-FR" sz="2200" dirty="0">
                <a:solidFill>
                  <a:srgbClr val="0000FF"/>
                </a:solidFill>
                <a:effectLst/>
              </a:rPr>
              <a:t>fichier d’allocation </a:t>
            </a:r>
            <a:r>
              <a:rPr lang="fr-FR" sz="2200" dirty="0">
                <a:effectLst/>
              </a:rPr>
              <a:t>que l’on appelle </a:t>
            </a:r>
            <a:r>
              <a:rPr lang="fr-FR" sz="2200" dirty="0">
                <a:solidFill>
                  <a:srgbClr val="0000FF"/>
                </a:solidFill>
                <a:effectLst/>
              </a:rPr>
              <a:t>FAT</a:t>
            </a:r>
            <a:r>
              <a:rPr lang="fr-FR" sz="2200" dirty="0">
                <a:effectLst/>
              </a:rPr>
              <a:t>(File Allocation Table). </a:t>
            </a:r>
          </a:p>
          <a:p>
            <a:pPr marL="360000" indent="-360000" algn="l">
              <a:lnSpc>
                <a:spcPct val="125000"/>
              </a:lnSpc>
              <a:spcBef>
                <a:spcPts val="900"/>
              </a:spcBef>
              <a:buFont typeface="Arial" pitchFamily="34" charset="0"/>
              <a:buChar char="•"/>
            </a:pPr>
            <a:r>
              <a:rPr lang="fr-FR" sz="2200" dirty="0">
                <a:solidFill>
                  <a:srgbClr val="0000FF"/>
                </a:solidFill>
                <a:effectLst/>
              </a:rPr>
              <a:t>L’entrée numéro i </a:t>
            </a:r>
            <a:r>
              <a:rPr lang="fr-FR" sz="2200" dirty="0">
                <a:effectLst/>
              </a:rPr>
              <a:t>de la FAT correspond au </a:t>
            </a:r>
            <a:r>
              <a:rPr lang="fr-FR" sz="2200" dirty="0">
                <a:solidFill>
                  <a:srgbClr val="0000FF"/>
                </a:solidFill>
                <a:effectLst/>
              </a:rPr>
              <a:t>cluster numéro i </a:t>
            </a:r>
            <a:r>
              <a:rPr lang="fr-FR" sz="2200" dirty="0">
                <a:effectLst/>
              </a:rPr>
              <a:t>de l’espace disque. </a:t>
            </a:r>
          </a:p>
          <a:p>
            <a:pPr marL="360000" indent="-360000" algn="l">
              <a:lnSpc>
                <a:spcPct val="125000"/>
              </a:lnSpc>
              <a:spcBef>
                <a:spcPts val="900"/>
              </a:spcBef>
              <a:buFont typeface="Arial" pitchFamily="34" charset="0"/>
              <a:buChar char="•"/>
            </a:pPr>
            <a:r>
              <a:rPr lang="fr-FR" sz="2200" dirty="0">
                <a:effectLst/>
              </a:rPr>
              <a:t>Une entrée peut être sur 12 bits (FAT12), sur 16 bits (FAT16) ou 32 bits (FAT32). </a:t>
            </a:r>
          </a:p>
          <a:p>
            <a:pPr marL="360000" indent="-360000" algn="l">
              <a:lnSpc>
                <a:spcPct val="125000"/>
              </a:lnSpc>
              <a:spcBef>
                <a:spcPts val="900"/>
              </a:spcBef>
              <a:buFont typeface="Arial" pitchFamily="34" charset="0"/>
              <a:buChar char="•"/>
            </a:pPr>
            <a:r>
              <a:rPr lang="fr-FR" sz="2200" dirty="0">
                <a:effectLst/>
              </a:rPr>
              <a:t>Les deux premières entrées sont réservées au système: </a:t>
            </a:r>
            <a:br>
              <a:rPr lang="fr-FR" sz="2200" dirty="0">
                <a:effectLst/>
              </a:rPr>
            </a:br>
            <a:r>
              <a:rPr lang="fr-FR" sz="2200" dirty="0">
                <a:effectLst/>
              </a:rPr>
              <a:t>Le premier octet contient le code caractéristique du support (ex : F8  disque dur) le reste des octets contiennent la valeur ‘FF’. </a:t>
            </a:r>
          </a:p>
        </p:txBody>
      </p:sp>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22</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0"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2"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9571" name="Rectangle 3"/>
          <p:cNvSpPr>
            <a:spLocks noChangeArrowheads="1"/>
          </p:cNvSpPr>
          <p:nvPr/>
        </p:nvSpPr>
        <p:spPr bwMode="auto">
          <a:xfrm>
            <a:off x="0" y="0"/>
            <a:ext cx="10287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
        <p:nvSpPr>
          <p:cNvPr id="189442"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28002"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98660"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0706"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3454812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p:cTn id="7" dur="1000" fill="hold"/>
                                        <p:tgtEl>
                                          <p:spTgt spid="1638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38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38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6388">
                                            <p:txEl>
                                              <p:pRg st="1" end="1"/>
                                            </p:txEl>
                                          </p:spTgt>
                                        </p:tgtEl>
                                        <p:attrNameLst>
                                          <p:attrName>style.visibility</p:attrName>
                                        </p:attrNameLst>
                                      </p:cBhvr>
                                      <p:to>
                                        <p:strVal val="visible"/>
                                      </p:to>
                                    </p:set>
                                    <p:anim calcmode="lin" valueType="num">
                                      <p:cBhvr>
                                        <p:cTn id="14" dur="1000" fill="hold"/>
                                        <p:tgtEl>
                                          <p:spTgt spid="16388">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6388">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6388">
                                            <p:txEl>
                                              <p:pRg st="1" end="1"/>
                                            </p:txEl>
                                          </p:spTgt>
                                        </p:tgtEl>
                                      </p:cBhvr>
                                    </p:animEffect>
                                  </p:childTnLst>
                                </p:cTn>
                              </p:par>
                              <p:par>
                                <p:cTn id="17" presetID="55" presetClass="entr" presetSubtype="0" fill="hold" nodeType="withEffect">
                                  <p:stCondLst>
                                    <p:cond delay="0"/>
                                  </p:stCondLst>
                                  <p:childTnLst>
                                    <p:set>
                                      <p:cBhvr>
                                        <p:cTn id="18" dur="1" fill="hold">
                                          <p:stCondLst>
                                            <p:cond delay="0"/>
                                          </p:stCondLst>
                                        </p:cTn>
                                        <p:tgtEl>
                                          <p:spTgt spid="16388">
                                            <p:txEl>
                                              <p:pRg st="2" end="2"/>
                                            </p:txEl>
                                          </p:spTgt>
                                        </p:tgtEl>
                                        <p:attrNameLst>
                                          <p:attrName>style.visibility</p:attrName>
                                        </p:attrNameLst>
                                      </p:cBhvr>
                                      <p:to>
                                        <p:strVal val="visible"/>
                                      </p:to>
                                    </p:set>
                                    <p:anim calcmode="lin" valueType="num">
                                      <p:cBhvr>
                                        <p:cTn id="19" dur="1000" fill="hold"/>
                                        <p:tgtEl>
                                          <p:spTgt spid="16388">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16388">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16388">
                                            <p:txEl>
                                              <p:pRg st="2" end="2"/>
                                            </p:txEl>
                                          </p:spTgt>
                                        </p:tgtEl>
                                      </p:cBhvr>
                                    </p:animEffect>
                                  </p:childTnLst>
                                </p:cTn>
                              </p:par>
                              <p:par>
                                <p:cTn id="22" presetID="55" presetClass="entr" presetSubtype="0" fill="hold" nodeType="withEffect">
                                  <p:stCondLst>
                                    <p:cond delay="0"/>
                                  </p:stCondLst>
                                  <p:childTnLst>
                                    <p:set>
                                      <p:cBhvr>
                                        <p:cTn id="23" dur="1" fill="hold">
                                          <p:stCondLst>
                                            <p:cond delay="0"/>
                                          </p:stCondLst>
                                        </p:cTn>
                                        <p:tgtEl>
                                          <p:spTgt spid="16388">
                                            <p:txEl>
                                              <p:pRg st="3" end="3"/>
                                            </p:txEl>
                                          </p:spTgt>
                                        </p:tgtEl>
                                        <p:attrNameLst>
                                          <p:attrName>style.visibility</p:attrName>
                                        </p:attrNameLst>
                                      </p:cBhvr>
                                      <p:to>
                                        <p:strVal val="visible"/>
                                      </p:to>
                                    </p:set>
                                    <p:anim calcmode="lin" valueType="num">
                                      <p:cBhvr>
                                        <p:cTn id="24" dur="1000" fill="hold"/>
                                        <p:tgtEl>
                                          <p:spTgt spid="16388">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16388">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16388">
                                            <p:txEl>
                                              <p:pRg st="3" end="3"/>
                                            </p:txEl>
                                          </p:spTgt>
                                        </p:tgtEl>
                                      </p:cBhvr>
                                    </p:animEffect>
                                  </p:childTnLst>
                                </p:cTn>
                              </p:par>
                              <p:par>
                                <p:cTn id="27" presetID="55" presetClass="entr" presetSubtype="0" fill="hold" nodeType="withEffect">
                                  <p:stCondLst>
                                    <p:cond delay="0"/>
                                  </p:stCondLst>
                                  <p:childTnLst>
                                    <p:set>
                                      <p:cBhvr>
                                        <p:cTn id="28" dur="1" fill="hold">
                                          <p:stCondLst>
                                            <p:cond delay="0"/>
                                          </p:stCondLst>
                                        </p:cTn>
                                        <p:tgtEl>
                                          <p:spTgt spid="16388">
                                            <p:txEl>
                                              <p:pRg st="4" end="4"/>
                                            </p:txEl>
                                          </p:spTgt>
                                        </p:tgtEl>
                                        <p:attrNameLst>
                                          <p:attrName>style.visibility</p:attrName>
                                        </p:attrNameLst>
                                      </p:cBhvr>
                                      <p:to>
                                        <p:strVal val="visible"/>
                                      </p:to>
                                    </p:set>
                                    <p:anim calcmode="lin" valueType="num">
                                      <p:cBhvr>
                                        <p:cTn id="29" dur="1000" fill="hold"/>
                                        <p:tgtEl>
                                          <p:spTgt spid="16388">
                                            <p:txEl>
                                              <p:pRg st="4" end="4"/>
                                            </p:txEl>
                                          </p:spTgt>
                                        </p:tgtEl>
                                        <p:attrNameLst>
                                          <p:attrName>ppt_w</p:attrName>
                                        </p:attrNameLst>
                                      </p:cBhvr>
                                      <p:tavLst>
                                        <p:tav tm="0">
                                          <p:val>
                                            <p:strVal val="#ppt_w*0.70"/>
                                          </p:val>
                                        </p:tav>
                                        <p:tav tm="100000">
                                          <p:val>
                                            <p:strVal val="#ppt_w"/>
                                          </p:val>
                                        </p:tav>
                                      </p:tavLst>
                                    </p:anim>
                                    <p:anim calcmode="lin" valueType="num">
                                      <p:cBhvr>
                                        <p:cTn id="30" dur="1000" fill="hold"/>
                                        <p:tgtEl>
                                          <p:spTgt spid="16388">
                                            <p:txEl>
                                              <p:pRg st="4" end="4"/>
                                            </p:txEl>
                                          </p:spTgt>
                                        </p:tgtEl>
                                        <p:attrNameLst>
                                          <p:attrName>ppt_h</p:attrName>
                                        </p:attrNameLst>
                                      </p:cBhvr>
                                      <p:tavLst>
                                        <p:tav tm="0">
                                          <p:val>
                                            <p:strVal val="#ppt_h"/>
                                          </p:val>
                                        </p:tav>
                                        <p:tav tm="100000">
                                          <p:val>
                                            <p:strVal val="#ppt_h"/>
                                          </p:val>
                                        </p:tav>
                                      </p:tavLst>
                                    </p:anim>
                                    <p:animEffect transition="in" filter="fade">
                                      <p:cBhvr>
                                        <p:cTn id="31" dur="1000"/>
                                        <p:tgtEl>
                                          <p:spTgt spid="1638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nodeType="clickEffect">
                                  <p:stCondLst>
                                    <p:cond delay="0"/>
                                  </p:stCondLst>
                                  <p:childTnLst>
                                    <p:set>
                                      <p:cBhvr>
                                        <p:cTn id="35" dur="1" fill="hold">
                                          <p:stCondLst>
                                            <p:cond delay="0"/>
                                          </p:stCondLst>
                                        </p:cTn>
                                        <p:tgtEl>
                                          <p:spTgt spid="16388">
                                            <p:txEl>
                                              <p:pRg st="5" end="5"/>
                                            </p:txEl>
                                          </p:spTgt>
                                        </p:tgtEl>
                                        <p:attrNameLst>
                                          <p:attrName>style.visibility</p:attrName>
                                        </p:attrNameLst>
                                      </p:cBhvr>
                                      <p:to>
                                        <p:strVal val="visible"/>
                                      </p:to>
                                    </p:set>
                                    <p:anim calcmode="lin" valueType="num">
                                      <p:cBhvr>
                                        <p:cTn id="36" dur="1000" fill="hold"/>
                                        <p:tgtEl>
                                          <p:spTgt spid="16388">
                                            <p:txEl>
                                              <p:pRg st="5" end="5"/>
                                            </p:txEl>
                                          </p:spTgt>
                                        </p:tgtEl>
                                        <p:attrNameLst>
                                          <p:attrName>ppt_w</p:attrName>
                                        </p:attrNameLst>
                                      </p:cBhvr>
                                      <p:tavLst>
                                        <p:tav tm="0">
                                          <p:val>
                                            <p:strVal val="#ppt_w*0.70"/>
                                          </p:val>
                                        </p:tav>
                                        <p:tav tm="100000">
                                          <p:val>
                                            <p:strVal val="#ppt_w"/>
                                          </p:val>
                                        </p:tav>
                                      </p:tavLst>
                                    </p:anim>
                                    <p:anim calcmode="lin" valueType="num">
                                      <p:cBhvr>
                                        <p:cTn id="37" dur="1000" fill="hold"/>
                                        <p:tgtEl>
                                          <p:spTgt spid="16388">
                                            <p:txEl>
                                              <p:pRg st="5" end="5"/>
                                            </p:txEl>
                                          </p:spTgt>
                                        </p:tgtEl>
                                        <p:attrNameLst>
                                          <p:attrName>ppt_h</p:attrName>
                                        </p:attrNameLst>
                                      </p:cBhvr>
                                      <p:tavLst>
                                        <p:tav tm="0">
                                          <p:val>
                                            <p:strVal val="#ppt_h"/>
                                          </p:val>
                                        </p:tav>
                                        <p:tav tm="100000">
                                          <p:val>
                                            <p:strVal val="#ppt_h"/>
                                          </p:val>
                                        </p:tav>
                                      </p:tavLst>
                                    </p:anim>
                                    <p:animEffect transition="in" filter="fade">
                                      <p:cBhvr>
                                        <p:cTn id="38" dur="1000"/>
                                        <p:tgtEl>
                                          <p:spTgt spid="16388">
                                            <p:txEl>
                                              <p:pRg st="5" end="5"/>
                                            </p:txEl>
                                          </p:spTgt>
                                        </p:tgtEl>
                                      </p:cBhvr>
                                    </p:animEffect>
                                  </p:childTnLst>
                                </p:cTn>
                              </p:par>
                              <p:par>
                                <p:cTn id="39" presetID="55" presetClass="entr" presetSubtype="0" fill="hold" nodeType="withEffect">
                                  <p:stCondLst>
                                    <p:cond delay="0"/>
                                  </p:stCondLst>
                                  <p:childTnLst>
                                    <p:set>
                                      <p:cBhvr>
                                        <p:cTn id="40" dur="1" fill="hold">
                                          <p:stCondLst>
                                            <p:cond delay="0"/>
                                          </p:stCondLst>
                                        </p:cTn>
                                        <p:tgtEl>
                                          <p:spTgt spid="16388">
                                            <p:txEl>
                                              <p:pRg st="6" end="6"/>
                                            </p:txEl>
                                          </p:spTgt>
                                        </p:tgtEl>
                                        <p:attrNameLst>
                                          <p:attrName>style.visibility</p:attrName>
                                        </p:attrNameLst>
                                      </p:cBhvr>
                                      <p:to>
                                        <p:strVal val="visible"/>
                                      </p:to>
                                    </p:set>
                                    <p:anim calcmode="lin" valueType="num">
                                      <p:cBhvr>
                                        <p:cTn id="41" dur="1000" fill="hold"/>
                                        <p:tgtEl>
                                          <p:spTgt spid="16388">
                                            <p:txEl>
                                              <p:pRg st="6" end="6"/>
                                            </p:txEl>
                                          </p:spTgt>
                                        </p:tgtEl>
                                        <p:attrNameLst>
                                          <p:attrName>ppt_w</p:attrName>
                                        </p:attrNameLst>
                                      </p:cBhvr>
                                      <p:tavLst>
                                        <p:tav tm="0">
                                          <p:val>
                                            <p:strVal val="#ppt_w*0.70"/>
                                          </p:val>
                                        </p:tav>
                                        <p:tav tm="100000">
                                          <p:val>
                                            <p:strVal val="#ppt_w"/>
                                          </p:val>
                                        </p:tav>
                                      </p:tavLst>
                                    </p:anim>
                                    <p:anim calcmode="lin" valueType="num">
                                      <p:cBhvr>
                                        <p:cTn id="42" dur="1000" fill="hold"/>
                                        <p:tgtEl>
                                          <p:spTgt spid="16388">
                                            <p:txEl>
                                              <p:pRg st="6" end="6"/>
                                            </p:txEl>
                                          </p:spTgt>
                                        </p:tgtEl>
                                        <p:attrNameLst>
                                          <p:attrName>ppt_h</p:attrName>
                                        </p:attrNameLst>
                                      </p:cBhvr>
                                      <p:tavLst>
                                        <p:tav tm="0">
                                          <p:val>
                                            <p:strVal val="#ppt_h"/>
                                          </p:val>
                                        </p:tav>
                                        <p:tav tm="100000">
                                          <p:val>
                                            <p:strVal val="#ppt_h"/>
                                          </p:val>
                                        </p:tav>
                                      </p:tavLst>
                                    </p:anim>
                                    <p:animEffect transition="in" filter="fade">
                                      <p:cBhvr>
                                        <p:cTn id="43" dur="1000"/>
                                        <p:tgtEl>
                                          <p:spTgt spid="16388">
                                            <p:txEl>
                                              <p:pRg st="6" end="6"/>
                                            </p:txEl>
                                          </p:spTgt>
                                        </p:tgtEl>
                                      </p:cBhvr>
                                    </p:animEffect>
                                  </p:childTnLst>
                                </p:cTn>
                              </p:par>
                              <p:par>
                                <p:cTn id="44" presetID="55" presetClass="entr" presetSubtype="0" fill="hold" nodeType="withEffect">
                                  <p:stCondLst>
                                    <p:cond delay="0"/>
                                  </p:stCondLst>
                                  <p:childTnLst>
                                    <p:set>
                                      <p:cBhvr>
                                        <p:cTn id="45" dur="1" fill="hold">
                                          <p:stCondLst>
                                            <p:cond delay="0"/>
                                          </p:stCondLst>
                                        </p:cTn>
                                        <p:tgtEl>
                                          <p:spTgt spid="16388">
                                            <p:txEl>
                                              <p:pRg st="7" end="7"/>
                                            </p:txEl>
                                          </p:spTgt>
                                        </p:tgtEl>
                                        <p:attrNameLst>
                                          <p:attrName>style.visibility</p:attrName>
                                        </p:attrNameLst>
                                      </p:cBhvr>
                                      <p:to>
                                        <p:strVal val="visible"/>
                                      </p:to>
                                    </p:set>
                                    <p:anim calcmode="lin" valueType="num">
                                      <p:cBhvr>
                                        <p:cTn id="46" dur="1000" fill="hold"/>
                                        <p:tgtEl>
                                          <p:spTgt spid="16388">
                                            <p:txEl>
                                              <p:pRg st="7" end="7"/>
                                            </p:txEl>
                                          </p:spTgt>
                                        </p:tgtEl>
                                        <p:attrNameLst>
                                          <p:attrName>ppt_w</p:attrName>
                                        </p:attrNameLst>
                                      </p:cBhvr>
                                      <p:tavLst>
                                        <p:tav tm="0">
                                          <p:val>
                                            <p:strVal val="#ppt_w*0.70"/>
                                          </p:val>
                                        </p:tav>
                                        <p:tav tm="100000">
                                          <p:val>
                                            <p:strVal val="#ppt_w"/>
                                          </p:val>
                                        </p:tav>
                                      </p:tavLst>
                                    </p:anim>
                                    <p:anim calcmode="lin" valueType="num">
                                      <p:cBhvr>
                                        <p:cTn id="47" dur="1000" fill="hold"/>
                                        <p:tgtEl>
                                          <p:spTgt spid="16388">
                                            <p:txEl>
                                              <p:pRg st="7" end="7"/>
                                            </p:txEl>
                                          </p:spTgt>
                                        </p:tgtEl>
                                        <p:attrNameLst>
                                          <p:attrName>ppt_h</p:attrName>
                                        </p:attrNameLst>
                                      </p:cBhvr>
                                      <p:tavLst>
                                        <p:tav tm="0">
                                          <p:val>
                                            <p:strVal val="#ppt_h"/>
                                          </p:val>
                                        </p:tav>
                                        <p:tav tm="100000">
                                          <p:val>
                                            <p:strVal val="#ppt_h"/>
                                          </p:val>
                                        </p:tav>
                                      </p:tavLst>
                                    </p:anim>
                                    <p:animEffect transition="in" filter="fade">
                                      <p:cBhvr>
                                        <p:cTn id="48" dur="1000"/>
                                        <p:tgtEl>
                                          <p:spTgt spid="16388">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5" presetClass="entr" presetSubtype="0" fill="hold" nodeType="clickEffect">
                                  <p:stCondLst>
                                    <p:cond delay="0"/>
                                  </p:stCondLst>
                                  <p:childTnLst>
                                    <p:set>
                                      <p:cBhvr>
                                        <p:cTn id="52" dur="1" fill="hold">
                                          <p:stCondLst>
                                            <p:cond delay="0"/>
                                          </p:stCondLst>
                                        </p:cTn>
                                        <p:tgtEl>
                                          <p:spTgt spid="16388">
                                            <p:txEl>
                                              <p:pRg st="8" end="8"/>
                                            </p:txEl>
                                          </p:spTgt>
                                        </p:tgtEl>
                                        <p:attrNameLst>
                                          <p:attrName>style.visibility</p:attrName>
                                        </p:attrNameLst>
                                      </p:cBhvr>
                                      <p:to>
                                        <p:strVal val="visible"/>
                                      </p:to>
                                    </p:set>
                                    <p:anim calcmode="lin" valueType="num">
                                      <p:cBhvr>
                                        <p:cTn id="53" dur="1000" fill="hold"/>
                                        <p:tgtEl>
                                          <p:spTgt spid="16388">
                                            <p:txEl>
                                              <p:pRg st="8" end="8"/>
                                            </p:txEl>
                                          </p:spTgt>
                                        </p:tgtEl>
                                        <p:attrNameLst>
                                          <p:attrName>ppt_w</p:attrName>
                                        </p:attrNameLst>
                                      </p:cBhvr>
                                      <p:tavLst>
                                        <p:tav tm="0">
                                          <p:val>
                                            <p:strVal val="#ppt_w*0.70"/>
                                          </p:val>
                                        </p:tav>
                                        <p:tav tm="100000">
                                          <p:val>
                                            <p:strVal val="#ppt_w"/>
                                          </p:val>
                                        </p:tav>
                                      </p:tavLst>
                                    </p:anim>
                                    <p:anim calcmode="lin" valueType="num">
                                      <p:cBhvr>
                                        <p:cTn id="54" dur="1000" fill="hold"/>
                                        <p:tgtEl>
                                          <p:spTgt spid="16388">
                                            <p:txEl>
                                              <p:pRg st="8" end="8"/>
                                            </p:txEl>
                                          </p:spTgt>
                                        </p:tgtEl>
                                        <p:attrNameLst>
                                          <p:attrName>ppt_h</p:attrName>
                                        </p:attrNameLst>
                                      </p:cBhvr>
                                      <p:tavLst>
                                        <p:tav tm="0">
                                          <p:val>
                                            <p:strVal val="#ppt_h"/>
                                          </p:val>
                                        </p:tav>
                                        <p:tav tm="100000">
                                          <p:val>
                                            <p:strVal val="#ppt_h"/>
                                          </p:val>
                                        </p:tav>
                                      </p:tavLst>
                                    </p:anim>
                                    <p:animEffect transition="in" filter="fade">
                                      <p:cBhvr>
                                        <p:cTn id="55" dur="1000"/>
                                        <p:tgtEl>
                                          <p:spTgt spid="1638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106329" y="23525"/>
            <a:ext cx="9751219" cy="7784617"/>
          </a:xfrm>
          <a:solidFill>
            <a:srgbClr val="CCFF33">
              <a:alpha val="0"/>
            </a:srgbClr>
          </a:solidFill>
        </p:spPr>
        <p:txBody>
          <a:bodyPr wrap="square">
            <a:spAutoFit/>
          </a:bodyPr>
          <a:lstStyle/>
          <a:p>
            <a:pPr marL="358775" indent="-358775" algn="l">
              <a:lnSpc>
                <a:spcPct val="125000"/>
              </a:lnSpc>
              <a:spcBef>
                <a:spcPts val="900"/>
              </a:spcBef>
              <a:buFont typeface="Arial" pitchFamily="34" charset="0"/>
              <a:buChar char="•"/>
            </a:pPr>
            <a:r>
              <a:rPr lang="fr-FR" sz="2200" dirty="0">
                <a:solidFill>
                  <a:srgbClr val="0000FF"/>
                </a:solidFill>
                <a:effectLst/>
              </a:rPr>
              <a:t>Une entrée de la FAT32 peut contenir les valeurs suivantes:</a:t>
            </a:r>
            <a:endParaRPr lang="fr-FR" sz="2200" dirty="0">
              <a:effectLst/>
            </a:endParaRPr>
          </a:p>
          <a:p>
            <a:pPr marL="358775" indent="-358775" algn="l">
              <a:lnSpc>
                <a:spcPct val="125000"/>
              </a:lnSpc>
              <a:spcBef>
                <a:spcPts val="900"/>
              </a:spcBef>
              <a:buFont typeface="Arial" pitchFamily="34" charset="0"/>
              <a:buChar char="•"/>
            </a:pPr>
            <a:endParaRPr lang="fr-FR" sz="2200" dirty="0">
              <a:effectLst/>
            </a:endParaRPr>
          </a:p>
          <a:p>
            <a:pPr marL="358775" indent="-358775" algn="l">
              <a:lnSpc>
                <a:spcPct val="125000"/>
              </a:lnSpc>
              <a:spcBef>
                <a:spcPts val="900"/>
              </a:spcBef>
              <a:buFont typeface="Arial" pitchFamily="34" charset="0"/>
              <a:buChar char="•"/>
            </a:pPr>
            <a:endParaRPr lang="fr-FR" sz="2200" dirty="0">
              <a:effectLst/>
            </a:endParaRPr>
          </a:p>
          <a:p>
            <a:pPr marL="358775" indent="-358775" algn="l">
              <a:lnSpc>
                <a:spcPct val="125000"/>
              </a:lnSpc>
              <a:spcBef>
                <a:spcPts val="900"/>
              </a:spcBef>
              <a:buFont typeface="Arial" pitchFamily="34" charset="0"/>
              <a:buChar char="•"/>
            </a:pPr>
            <a:endParaRPr lang="fr-FR" sz="2200" dirty="0">
              <a:effectLst/>
            </a:endParaRPr>
          </a:p>
          <a:p>
            <a:pPr marL="358775" indent="-358775" algn="l">
              <a:lnSpc>
                <a:spcPct val="125000"/>
              </a:lnSpc>
              <a:spcBef>
                <a:spcPts val="900"/>
              </a:spcBef>
              <a:buFont typeface="Arial" pitchFamily="34" charset="0"/>
              <a:buChar char="•"/>
            </a:pPr>
            <a:endParaRPr lang="fr-FR" sz="2200" dirty="0">
              <a:effectLst/>
            </a:endParaRPr>
          </a:p>
          <a:p>
            <a:pPr marL="358775" indent="-358775" algn="l">
              <a:lnSpc>
                <a:spcPct val="125000"/>
              </a:lnSpc>
              <a:spcBef>
                <a:spcPts val="900"/>
              </a:spcBef>
              <a:buFont typeface="Arial" pitchFamily="34" charset="0"/>
              <a:buChar char="•"/>
            </a:pPr>
            <a:endParaRPr lang="fr-FR" sz="2200" dirty="0">
              <a:effectLst/>
            </a:endParaRPr>
          </a:p>
          <a:p>
            <a:pPr marL="358775" indent="-358775" algn="l">
              <a:lnSpc>
                <a:spcPct val="125000"/>
              </a:lnSpc>
              <a:spcBef>
                <a:spcPts val="900"/>
              </a:spcBef>
              <a:buFont typeface="Arial" pitchFamily="34" charset="0"/>
              <a:buChar char="•"/>
            </a:pPr>
            <a:endParaRPr lang="fr-FR" sz="2200" dirty="0">
              <a:effectLst/>
            </a:endParaRPr>
          </a:p>
          <a:p>
            <a:pPr marL="358775" indent="-358775" algn="l">
              <a:lnSpc>
                <a:spcPct val="125000"/>
              </a:lnSpc>
              <a:spcBef>
                <a:spcPts val="900"/>
              </a:spcBef>
              <a:buFont typeface="Arial" pitchFamily="34" charset="0"/>
              <a:buChar char="•"/>
            </a:pPr>
            <a:endParaRPr lang="fr-FR" sz="2200" dirty="0">
              <a:effectLst/>
            </a:endParaRPr>
          </a:p>
          <a:p>
            <a:pPr marL="358775" indent="-358775" algn="l">
              <a:lnSpc>
                <a:spcPct val="125000"/>
              </a:lnSpc>
              <a:spcBef>
                <a:spcPts val="900"/>
              </a:spcBef>
              <a:buFont typeface="Arial" pitchFamily="34" charset="0"/>
              <a:buChar char="•"/>
            </a:pPr>
            <a:r>
              <a:rPr lang="fr-FR" sz="2000" dirty="0">
                <a:effectLst/>
              </a:rPr>
              <a:t>Les entrées correspondant aux clusters alloués aux fichiers sont chainées entre elles.</a:t>
            </a:r>
          </a:p>
          <a:p>
            <a:pPr marL="358775" indent="-358775" algn="l">
              <a:lnSpc>
                <a:spcPct val="125000"/>
              </a:lnSpc>
              <a:spcBef>
                <a:spcPts val="900"/>
              </a:spcBef>
              <a:buFont typeface="Wingdings" panose="05000000000000000000" pitchFamily="2" charset="2"/>
              <a:buChar char="Ø"/>
            </a:pPr>
            <a:r>
              <a:rPr lang="fr-FR" sz="2000" dirty="0">
                <a:solidFill>
                  <a:srgbClr val="0000FF"/>
                </a:solidFill>
                <a:effectLst/>
              </a:rPr>
              <a:t>Adresse LBA de la FAT = Adresse début LBA de la partition + nombre de secteurs réservés.</a:t>
            </a:r>
          </a:p>
          <a:p>
            <a:pPr marL="358775" indent="-358775" algn="l">
              <a:lnSpc>
                <a:spcPct val="125000"/>
              </a:lnSpc>
              <a:spcBef>
                <a:spcPts val="900"/>
              </a:spcBef>
              <a:buFont typeface="Wingdings" panose="05000000000000000000" pitchFamily="2" charset="2"/>
              <a:buChar char="Ø"/>
            </a:pPr>
            <a:r>
              <a:rPr lang="fr-FR" sz="2000" dirty="0">
                <a:solidFill>
                  <a:srgbClr val="0000FF"/>
                </a:solidFill>
                <a:effectLst/>
              </a:rPr>
              <a:t>Adresse LBA premier cluster = Adresse début LBA de la partition + nombre de secteurs réservés + Nombre FAT * Nombre secteurs par FAT</a:t>
            </a:r>
            <a:r>
              <a:rPr lang="fr-FR" sz="2000" dirty="0">
                <a:effectLst/>
              </a:rPr>
              <a:t>.</a:t>
            </a:r>
          </a:p>
          <a:p>
            <a:pPr marL="358775" indent="-358775" algn="l">
              <a:lnSpc>
                <a:spcPct val="125000"/>
              </a:lnSpc>
              <a:spcBef>
                <a:spcPts val="900"/>
              </a:spcBef>
              <a:buFont typeface="Wingdings" panose="05000000000000000000" pitchFamily="2" charset="2"/>
              <a:buChar char="Ø"/>
            </a:pPr>
            <a:r>
              <a:rPr lang="fr-FR" sz="2000" dirty="0">
                <a:solidFill>
                  <a:srgbClr val="0000FF"/>
                </a:solidFill>
                <a:effectLst/>
              </a:rPr>
              <a:t>Adresse LBA d’un cluster i </a:t>
            </a:r>
            <a:r>
              <a:rPr lang="fr-FR" altLang="fr-FR" sz="2000" dirty="0">
                <a:solidFill>
                  <a:srgbClr val="0000FF"/>
                </a:solidFill>
                <a:effectLst/>
                <a:latin typeface="Arial Unicode MS"/>
              </a:rPr>
              <a:t>= </a:t>
            </a:r>
            <a:r>
              <a:rPr lang="fr-FR" sz="2000" dirty="0">
                <a:solidFill>
                  <a:srgbClr val="0000FF"/>
                </a:solidFill>
                <a:effectLst/>
              </a:rPr>
              <a:t>Adresse LBA premier cluster +</a:t>
            </a:r>
            <a:r>
              <a:rPr lang="fr-FR" altLang="fr-FR" sz="2000" dirty="0">
                <a:solidFill>
                  <a:srgbClr val="0000FF"/>
                </a:solidFill>
                <a:effectLst/>
                <a:latin typeface="Arial Unicode MS"/>
              </a:rPr>
              <a:t> (i - 2) * nombre secteurs par cluster.</a:t>
            </a:r>
            <a:endParaRPr lang="fr-FR" sz="2200" dirty="0">
              <a:effectLst/>
            </a:endParaRPr>
          </a:p>
        </p:txBody>
      </p:sp>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23</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0"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2"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9571" name="Rectangle 3"/>
          <p:cNvSpPr>
            <a:spLocks noChangeArrowheads="1"/>
          </p:cNvSpPr>
          <p:nvPr/>
        </p:nvSpPr>
        <p:spPr bwMode="auto">
          <a:xfrm>
            <a:off x="0" y="0"/>
            <a:ext cx="10287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
        <p:nvSpPr>
          <p:cNvPr id="189442"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28002"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98660"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0706"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3" name="Tableau 12"/>
          <p:cNvGraphicFramePr>
            <a:graphicFrameLocks noGrp="1"/>
          </p:cNvGraphicFramePr>
          <p:nvPr>
            <p:extLst>
              <p:ext uri="{D42A27DB-BD31-4B8C-83A1-F6EECF244321}">
                <p14:modId xmlns:p14="http://schemas.microsoft.com/office/powerpoint/2010/main" val="2920964570"/>
              </p:ext>
            </p:extLst>
          </p:nvPr>
        </p:nvGraphicFramePr>
        <p:xfrm>
          <a:off x="515416" y="648444"/>
          <a:ext cx="9501254" cy="3646719"/>
        </p:xfrm>
        <a:graphic>
          <a:graphicData uri="http://schemas.openxmlformats.org/drawingml/2006/table">
            <a:tbl>
              <a:tblPr/>
              <a:tblGrid>
                <a:gridCol w="4643470">
                  <a:extLst>
                    <a:ext uri="{9D8B030D-6E8A-4147-A177-3AD203B41FA5}">
                      <a16:colId xmlns:a16="http://schemas.microsoft.com/office/drawing/2014/main" val="20000"/>
                    </a:ext>
                  </a:extLst>
                </a:gridCol>
                <a:gridCol w="4857784">
                  <a:extLst>
                    <a:ext uri="{9D8B030D-6E8A-4147-A177-3AD203B41FA5}">
                      <a16:colId xmlns:a16="http://schemas.microsoft.com/office/drawing/2014/main" val="20001"/>
                    </a:ext>
                  </a:extLst>
                </a:gridCol>
              </a:tblGrid>
              <a:tr h="516314">
                <a:tc>
                  <a:txBody>
                    <a:bodyPr/>
                    <a:lstStyle/>
                    <a:p>
                      <a:pPr algn="ctr">
                        <a:lnSpc>
                          <a:spcPts val="1800"/>
                        </a:lnSpc>
                        <a:spcBef>
                          <a:spcPts val="400"/>
                        </a:spcBef>
                        <a:spcAft>
                          <a:spcPts val="0"/>
                        </a:spcAft>
                      </a:pPr>
                      <a:r>
                        <a:rPr lang="fr-FR" sz="2200" b="1" kern="1400" dirty="0">
                          <a:solidFill>
                            <a:srgbClr val="0000FF"/>
                          </a:solidFill>
                          <a:latin typeface="+mn-lt"/>
                          <a:ea typeface="Times New Roman"/>
                          <a:cs typeface="Times New Roman"/>
                        </a:rPr>
                        <a:t>Valeur </a:t>
                      </a:r>
                    </a:p>
                  </a:txBody>
                  <a:tcPr marL="137160" marR="137160" marT="137160" marB="13716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6E6E6"/>
                    </a:solidFill>
                  </a:tcPr>
                </a:tc>
                <a:tc>
                  <a:txBody>
                    <a:bodyPr/>
                    <a:lstStyle/>
                    <a:p>
                      <a:pPr algn="ctr">
                        <a:lnSpc>
                          <a:spcPts val="1800"/>
                        </a:lnSpc>
                        <a:spcBef>
                          <a:spcPts val="400"/>
                        </a:spcBef>
                        <a:spcAft>
                          <a:spcPts val="0"/>
                        </a:spcAft>
                      </a:pPr>
                      <a:r>
                        <a:rPr lang="en-GB" sz="2200" b="1" kern="1400" dirty="0">
                          <a:solidFill>
                            <a:srgbClr val="0000FF"/>
                          </a:solidFill>
                          <a:latin typeface="+mn-lt"/>
                          <a:ea typeface="Times New Roman"/>
                          <a:cs typeface="Times New Roman"/>
                        </a:rPr>
                        <a:t>Signification</a:t>
                      </a:r>
                    </a:p>
                  </a:txBody>
                  <a:tcPr marL="137160" marR="137160" marT="137160" marB="13716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516314">
                <a:tc>
                  <a:txBody>
                    <a:bodyPr/>
                    <a:lstStyle/>
                    <a:p>
                      <a:pPr algn="just">
                        <a:lnSpc>
                          <a:spcPts val="1800"/>
                        </a:lnSpc>
                        <a:spcBef>
                          <a:spcPts val="400"/>
                        </a:spcBef>
                        <a:spcAft>
                          <a:spcPts val="0"/>
                        </a:spcAft>
                      </a:pPr>
                      <a:r>
                        <a:rPr lang="en-GB" sz="2200" kern="1400" dirty="0">
                          <a:latin typeface="+mn-lt"/>
                          <a:ea typeface="Times New Roman"/>
                          <a:cs typeface="Times New Roman"/>
                        </a:rPr>
                        <a:t>0x</a:t>
                      </a:r>
                      <a:r>
                        <a:rPr lang="en-GB" sz="2200" kern="1400" dirty="0">
                          <a:solidFill>
                            <a:srgbClr val="0000FF"/>
                          </a:solidFill>
                          <a:latin typeface="+mn-lt"/>
                          <a:ea typeface="Times New Roman"/>
                          <a:cs typeface="Times New Roman"/>
                        </a:rPr>
                        <a:t>0</a:t>
                      </a:r>
                      <a:r>
                        <a:rPr lang="en-GB" sz="2200" kern="1400" dirty="0">
                          <a:latin typeface="+mn-lt"/>
                          <a:ea typeface="Times New Roman"/>
                          <a:cs typeface="Times New Roman"/>
                        </a:rPr>
                        <a:t>0000000</a:t>
                      </a:r>
                      <a:endParaRPr lang="fr-FR" sz="2200" kern="1400" dirty="0">
                        <a:latin typeface="+mn-lt"/>
                        <a:ea typeface="Times New Roman"/>
                        <a:cs typeface="Times New Roman"/>
                      </a:endParaRPr>
                    </a:p>
                  </a:txBody>
                  <a:tcPr marL="137160" marR="137160" marT="137160" marB="13716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en-GB" sz="2200" kern="1400">
                          <a:latin typeface="+mn-lt"/>
                          <a:ea typeface="Times New Roman"/>
                          <a:cs typeface="Times New Roman"/>
                        </a:rPr>
                        <a:t>Cluster libre</a:t>
                      </a:r>
                      <a:endParaRPr lang="fr-FR" sz="2200" kern="1400">
                        <a:latin typeface="+mn-lt"/>
                        <a:ea typeface="Times New Roman"/>
                        <a:cs typeface="Times New Roman"/>
                      </a:endParaRPr>
                    </a:p>
                  </a:txBody>
                  <a:tcPr marL="137160" marR="137160" marT="137160" marB="13716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1"/>
                  </a:ext>
                </a:extLst>
              </a:tr>
              <a:tr h="516314">
                <a:tc>
                  <a:txBody>
                    <a:bodyPr/>
                    <a:lstStyle/>
                    <a:p>
                      <a:pPr algn="just">
                        <a:lnSpc>
                          <a:spcPts val="1800"/>
                        </a:lnSpc>
                        <a:spcBef>
                          <a:spcPts val="400"/>
                        </a:spcBef>
                        <a:spcAft>
                          <a:spcPts val="0"/>
                        </a:spcAft>
                      </a:pPr>
                      <a:r>
                        <a:rPr lang="fr-FR" sz="2200" kern="1400" dirty="0">
                          <a:latin typeface="+mn-lt"/>
                          <a:ea typeface="Times New Roman"/>
                          <a:cs typeface="Times New Roman"/>
                        </a:rPr>
                        <a:t>0x</a:t>
                      </a:r>
                      <a:r>
                        <a:rPr lang="fr-FR" sz="2200" kern="1400" dirty="0">
                          <a:solidFill>
                            <a:srgbClr val="0000FF"/>
                          </a:solidFill>
                          <a:latin typeface="+mn-lt"/>
                          <a:ea typeface="Times New Roman"/>
                          <a:cs typeface="Times New Roman"/>
                        </a:rPr>
                        <a:t>0</a:t>
                      </a:r>
                      <a:r>
                        <a:rPr lang="fr-FR" sz="2200" kern="1400" dirty="0">
                          <a:latin typeface="+mn-lt"/>
                          <a:ea typeface="Times New Roman"/>
                          <a:cs typeface="Times New Roman"/>
                        </a:rPr>
                        <a:t>FFFFFF0 – 0x</a:t>
                      </a:r>
                      <a:r>
                        <a:rPr lang="fr-FR" sz="2200" kern="1400" dirty="0">
                          <a:solidFill>
                            <a:srgbClr val="0000FF"/>
                          </a:solidFill>
                          <a:latin typeface="+mn-lt"/>
                          <a:ea typeface="Times New Roman"/>
                          <a:cs typeface="Times New Roman"/>
                        </a:rPr>
                        <a:t>0</a:t>
                      </a:r>
                      <a:r>
                        <a:rPr lang="fr-FR" sz="2200" kern="1400" dirty="0">
                          <a:latin typeface="+mn-lt"/>
                          <a:ea typeface="Times New Roman"/>
                          <a:cs typeface="Times New Roman"/>
                        </a:rPr>
                        <a:t>FFFFFF6</a:t>
                      </a:r>
                    </a:p>
                  </a:txBody>
                  <a:tcPr marL="137160" marR="137160" marT="137160" marB="13716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200" kern="1400" dirty="0">
                          <a:latin typeface="+mn-lt"/>
                          <a:ea typeface="Times New Roman"/>
                          <a:cs typeface="Times New Roman"/>
                        </a:rPr>
                        <a:t>Cluster réservé</a:t>
                      </a:r>
                    </a:p>
                  </a:txBody>
                  <a:tcPr marL="137160" marR="137160" marT="137160" marB="13716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2"/>
                  </a:ext>
                </a:extLst>
              </a:tr>
              <a:tr h="516314">
                <a:tc>
                  <a:txBody>
                    <a:bodyPr/>
                    <a:lstStyle/>
                    <a:p>
                      <a:pPr algn="just">
                        <a:lnSpc>
                          <a:spcPts val="1800"/>
                        </a:lnSpc>
                        <a:spcBef>
                          <a:spcPts val="400"/>
                        </a:spcBef>
                        <a:spcAft>
                          <a:spcPts val="0"/>
                        </a:spcAft>
                      </a:pPr>
                      <a:r>
                        <a:rPr lang="en-GB" sz="2200" kern="1400" dirty="0">
                          <a:latin typeface="+mn-lt"/>
                          <a:ea typeface="Times New Roman"/>
                          <a:cs typeface="Times New Roman"/>
                        </a:rPr>
                        <a:t>0x</a:t>
                      </a:r>
                      <a:r>
                        <a:rPr lang="en-GB" sz="2200" kern="1400" dirty="0">
                          <a:solidFill>
                            <a:srgbClr val="0000FF"/>
                          </a:solidFill>
                          <a:latin typeface="+mn-lt"/>
                          <a:ea typeface="Times New Roman"/>
                          <a:cs typeface="Times New Roman"/>
                        </a:rPr>
                        <a:t>0</a:t>
                      </a:r>
                      <a:r>
                        <a:rPr lang="en-GB" sz="2200" kern="1400" dirty="0">
                          <a:latin typeface="+mn-lt"/>
                          <a:ea typeface="Times New Roman"/>
                          <a:cs typeface="Times New Roman"/>
                        </a:rPr>
                        <a:t>FFFFFF7</a:t>
                      </a:r>
                      <a:endParaRPr lang="fr-FR" sz="2200" kern="1400" dirty="0">
                        <a:latin typeface="+mn-lt"/>
                        <a:ea typeface="Times New Roman"/>
                        <a:cs typeface="Times New Roman"/>
                      </a:endParaRPr>
                    </a:p>
                  </a:txBody>
                  <a:tcPr marL="137160" marR="137160" marT="137160" marB="13716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200" kern="1400" dirty="0">
                          <a:latin typeface="+mn-lt"/>
                          <a:ea typeface="Times New Roman"/>
                          <a:cs typeface="Times New Roman"/>
                        </a:rPr>
                        <a:t>Cluster défectueux</a:t>
                      </a:r>
                    </a:p>
                  </a:txBody>
                  <a:tcPr marL="137160" marR="137160" marT="137160" marB="13716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3"/>
                  </a:ext>
                </a:extLst>
              </a:tr>
              <a:tr h="516314">
                <a:tc>
                  <a:txBody>
                    <a:bodyPr/>
                    <a:lstStyle/>
                    <a:p>
                      <a:pPr algn="just">
                        <a:lnSpc>
                          <a:spcPts val="1800"/>
                        </a:lnSpc>
                        <a:spcBef>
                          <a:spcPts val="400"/>
                        </a:spcBef>
                        <a:spcAft>
                          <a:spcPts val="0"/>
                        </a:spcAft>
                      </a:pPr>
                      <a:r>
                        <a:rPr lang="en-GB" sz="2200" kern="1400" dirty="0">
                          <a:latin typeface="+mn-lt"/>
                          <a:ea typeface="Times New Roman"/>
                          <a:cs typeface="Times New Roman"/>
                        </a:rPr>
                        <a:t>0x</a:t>
                      </a:r>
                      <a:r>
                        <a:rPr lang="en-GB" sz="2200" kern="1400" dirty="0">
                          <a:solidFill>
                            <a:srgbClr val="0000FF"/>
                          </a:solidFill>
                          <a:latin typeface="+mn-lt"/>
                          <a:ea typeface="Times New Roman"/>
                          <a:cs typeface="Times New Roman"/>
                        </a:rPr>
                        <a:t>0</a:t>
                      </a:r>
                      <a:r>
                        <a:rPr lang="en-GB" sz="2200" kern="1400" dirty="0">
                          <a:latin typeface="+mn-lt"/>
                          <a:ea typeface="Times New Roman"/>
                          <a:cs typeface="Times New Roman"/>
                        </a:rPr>
                        <a:t>FFFFFF8 – 0x</a:t>
                      </a:r>
                      <a:r>
                        <a:rPr lang="en-GB" sz="2200" kern="1400" dirty="0">
                          <a:solidFill>
                            <a:srgbClr val="0000FF"/>
                          </a:solidFill>
                          <a:latin typeface="+mn-lt"/>
                          <a:ea typeface="Times New Roman"/>
                          <a:cs typeface="Times New Roman"/>
                        </a:rPr>
                        <a:t>0</a:t>
                      </a:r>
                      <a:r>
                        <a:rPr lang="en-GB" sz="2200" kern="1400" dirty="0">
                          <a:latin typeface="+mn-lt"/>
                          <a:ea typeface="Times New Roman"/>
                          <a:cs typeface="Times New Roman"/>
                        </a:rPr>
                        <a:t>FFFFFFF</a:t>
                      </a:r>
                      <a:endParaRPr lang="fr-FR" sz="2200" kern="1400" dirty="0">
                        <a:latin typeface="+mn-lt"/>
                        <a:ea typeface="Times New Roman"/>
                        <a:cs typeface="Times New Roman"/>
                      </a:endParaRPr>
                    </a:p>
                  </a:txBody>
                  <a:tcPr marL="137160" marR="137160" marT="137160" marB="13716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ts val="1800"/>
                        </a:lnSpc>
                        <a:spcBef>
                          <a:spcPts val="400"/>
                        </a:spcBef>
                        <a:spcAft>
                          <a:spcPts val="0"/>
                        </a:spcAft>
                      </a:pPr>
                      <a:r>
                        <a:rPr lang="fr-FR" sz="2200" kern="1400" dirty="0">
                          <a:latin typeface="+mn-lt"/>
                          <a:ea typeface="Times New Roman"/>
                          <a:cs typeface="Times New Roman"/>
                        </a:rPr>
                        <a:t>Dernier cluster du fichier(EOF)</a:t>
                      </a:r>
                    </a:p>
                  </a:txBody>
                  <a:tcPr marL="137160" marR="137160" marT="137160" marB="13716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4"/>
                  </a:ext>
                </a:extLst>
              </a:tr>
              <a:tr h="1018429">
                <a:tc>
                  <a:txBody>
                    <a:bodyPr/>
                    <a:lstStyle/>
                    <a:p>
                      <a:pPr algn="l">
                        <a:lnSpc>
                          <a:spcPct val="125000"/>
                        </a:lnSpc>
                        <a:spcBef>
                          <a:spcPts val="0"/>
                        </a:spcBef>
                        <a:spcAft>
                          <a:spcPts val="0"/>
                        </a:spcAft>
                      </a:pPr>
                      <a:r>
                        <a:rPr lang="fr-FR" sz="2200" kern="1400" dirty="0">
                          <a:latin typeface="+mn-lt"/>
                          <a:ea typeface="Times New Roman"/>
                          <a:cs typeface="Times New Roman"/>
                        </a:rPr>
                        <a:t>Autres valeurs supérieures à 2 : </a:t>
                      </a:r>
                    </a:p>
                    <a:p>
                      <a:pPr algn="l">
                        <a:lnSpc>
                          <a:spcPct val="125000"/>
                        </a:lnSpc>
                        <a:spcBef>
                          <a:spcPts val="0"/>
                        </a:spcBef>
                        <a:spcAft>
                          <a:spcPts val="0"/>
                        </a:spcAft>
                      </a:pPr>
                      <a:r>
                        <a:rPr lang="fr-FR" sz="2200" kern="1400" dirty="0">
                          <a:latin typeface="+mn-lt"/>
                          <a:ea typeface="Times New Roman"/>
                          <a:cs typeface="Times New Roman"/>
                        </a:rPr>
                        <a:t>(28 bits de droites)</a:t>
                      </a:r>
                      <a:endParaRPr lang="fr-FR" sz="2200" b="1" kern="1400" dirty="0">
                        <a:solidFill>
                          <a:srgbClr val="0000FF"/>
                        </a:solidFill>
                        <a:latin typeface="+mn-lt"/>
                        <a:ea typeface="Times New Roman"/>
                        <a:cs typeface="Times New Roman"/>
                      </a:endParaRPr>
                    </a:p>
                  </a:txBody>
                  <a:tcPr marL="137160" marR="137160" marT="137160" marB="13716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just">
                        <a:lnSpc>
                          <a:spcPct val="125000"/>
                        </a:lnSpc>
                        <a:spcBef>
                          <a:spcPts val="0"/>
                        </a:spcBef>
                        <a:spcAft>
                          <a:spcPts val="0"/>
                        </a:spcAft>
                      </a:pPr>
                      <a:r>
                        <a:rPr lang="fr-FR" sz="2200" kern="1400" dirty="0">
                          <a:latin typeface="+mn-lt"/>
                          <a:ea typeface="Times New Roman"/>
                          <a:cs typeface="Times New Roman"/>
                        </a:rPr>
                        <a:t>N° du cluster suivant dans le fichier.</a:t>
                      </a:r>
                    </a:p>
                    <a:p>
                      <a:pPr algn="just">
                        <a:lnSpc>
                          <a:spcPct val="125000"/>
                        </a:lnSpc>
                        <a:spcBef>
                          <a:spcPts val="0"/>
                        </a:spcBef>
                        <a:spcAft>
                          <a:spcPts val="0"/>
                        </a:spcAft>
                      </a:pPr>
                      <a:r>
                        <a:rPr lang="fr-FR" sz="2200" b="1" kern="1400" dirty="0">
                          <a:solidFill>
                            <a:srgbClr val="0000FF"/>
                          </a:solidFill>
                          <a:latin typeface="+mn-lt"/>
                          <a:ea typeface="Times New Roman"/>
                          <a:cs typeface="Times New Roman"/>
                        </a:rPr>
                        <a:t>Premier cluster da la FAT = 2</a:t>
                      </a:r>
                      <a:endParaRPr lang="fr-FR" sz="2200" kern="1400" dirty="0">
                        <a:latin typeface="+mn-lt"/>
                        <a:ea typeface="Times New Roman"/>
                        <a:cs typeface="Times New Roman"/>
                      </a:endParaRPr>
                    </a:p>
                  </a:txBody>
                  <a:tcPr marL="137160" marR="137160" marT="137160" marB="13716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54812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p:cTn id="7" dur="1000" fill="hold"/>
                                        <p:tgtEl>
                                          <p:spTgt spid="1638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38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38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6388">
                                            <p:txEl>
                                              <p:pRg st="8" end="8"/>
                                            </p:txEl>
                                          </p:spTgt>
                                        </p:tgtEl>
                                        <p:attrNameLst>
                                          <p:attrName>style.visibility</p:attrName>
                                        </p:attrNameLst>
                                      </p:cBhvr>
                                      <p:to>
                                        <p:strVal val="visible"/>
                                      </p:to>
                                    </p:set>
                                    <p:anim calcmode="lin" valueType="num">
                                      <p:cBhvr>
                                        <p:cTn id="14" dur="1000" fill="hold"/>
                                        <p:tgtEl>
                                          <p:spTgt spid="16388">
                                            <p:txEl>
                                              <p:pRg st="8" end="8"/>
                                            </p:txEl>
                                          </p:spTgt>
                                        </p:tgtEl>
                                        <p:attrNameLst>
                                          <p:attrName>ppt_w</p:attrName>
                                        </p:attrNameLst>
                                      </p:cBhvr>
                                      <p:tavLst>
                                        <p:tav tm="0">
                                          <p:val>
                                            <p:strVal val="#ppt_w*0.70"/>
                                          </p:val>
                                        </p:tav>
                                        <p:tav tm="100000">
                                          <p:val>
                                            <p:strVal val="#ppt_w"/>
                                          </p:val>
                                        </p:tav>
                                      </p:tavLst>
                                    </p:anim>
                                    <p:anim calcmode="lin" valueType="num">
                                      <p:cBhvr>
                                        <p:cTn id="15" dur="1000" fill="hold"/>
                                        <p:tgtEl>
                                          <p:spTgt spid="16388">
                                            <p:txEl>
                                              <p:pRg st="8" end="8"/>
                                            </p:txEl>
                                          </p:spTgt>
                                        </p:tgtEl>
                                        <p:attrNameLst>
                                          <p:attrName>ppt_h</p:attrName>
                                        </p:attrNameLst>
                                      </p:cBhvr>
                                      <p:tavLst>
                                        <p:tav tm="0">
                                          <p:val>
                                            <p:strVal val="#ppt_h"/>
                                          </p:val>
                                        </p:tav>
                                        <p:tav tm="100000">
                                          <p:val>
                                            <p:strVal val="#ppt_h"/>
                                          </p:val>
                                        </p:tav>
                                      </p:tavLst>
                                    </p:anim>
                                    <p:animEffect transition="in" filter="fade">
                                      <p:cBhvr>
                                        <p:cTn id="16" dur="1000"/>
                                        <p:tgtEl>
                                          <p:spTgt spid="16388">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16388">
                                            <p:txEl>
                                              <p:pRg st="9" end="9"/>
                                            </p:txEl>
                                          </p:spTgt>
                                        </p:tgtEl>
                                        <p:attrNameLst>
                                          <p:attrName>style.visibility</p:attrName>
                                        </p:attrNameLst>
                                      </p:cBhvr>
                                      <p:to>
                                        <p:strVal val="visible"/>
                                      </p:to>
                                    </p:set>
                                    <p:anim calcmode="lin" valueType="num">
                                      <p:cBhvr>
                                        <p:cTn id="21" dur="1000" fill="hold"/>
                                        <p:tgtEl>
                                          <p:spTgt spid="16388">
                                            <p:txEl>
                                              <p:pRg st="9" end="9"/>
                                            </p:txEl>
                                          </p:spTgt>
                                        </p:tgtEl>
                                        <p:attrNameLst>
                                          <p:attrName>ppt_w</p:attrName>
                                        </p:attrNameLst>
                                      </p:cBhvr>
                                      <p:tavLst>
                                        <p:tav tm="0">
                                          <p:val>
                                            <p:strVal val="#ppt_w*0.70"/>
                                          </p:val>
                                        </p:tav>
                                        <p:tav tm="100000">
                                          <p:val>
                                            <p:strVal val="#ppt_w"/>
                                          </p:val>
                                        </p:tav>
                                      </p:tavLst>
                                    </p:anim>
                                    <p:anim calcmode="lin" valueType="num">
                                      <p:cBhvr>
                                        <p:cTn id="22" dur="1000" fill="hold"/>
                                        <p:tgtEl>
                                          <p:spTgt spid="16388">
                                            <p:txEl>
                                              <p:pRg st="9" end="9"/>
                                            </p:txEl>
                                          </p:spTgt>
                                        </p:tgtEl>
                                        <p:attrNameLst>
                                          <p:attrName>ppt_h</p:attrName>
                                        </p:attrNameLst>
                                      </p:cBhvr>
                                      <p:tavLst>
                                        <p:tav tm="0">
                                          <p:val>
                                            <p:strVal val="#ppt_h"/>
                                          </p:val>
                                        </p:tav>
                                        <p:tav tm="100000">
                                          <p:val>
                                            <p:strVal val="#ppt_h"/>
                                          </p:val>
                                        </p:tav>
                                      </p:tavLst>
                                    </p:anim>
                                    <p:animEffect transition="in" filter="fade">
                                      <p:cBhvr>
                                        <p:cTn id="23" dur="1000"/>
                                        <p:tgtEl>
                                          <p:spTgt spid="16388">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16388">
                                            <p:txEl>
                                              <p:pRg st="10" end="10"/>
                                            </p:txEl>
                                          </p:spTgt>
                                        </p:tgtEl>
                                        <p:attrNameLst>
                                          <p:attrName>style.visibility</p:attrName>
                                        </p:attrNameLst>
                                      </p:cBhvr>
                                      <p:to>
                                        <p:strVal val="visible"/>
                                      </p:to>
                                    </p:set>
                                    <p:anim calcmode="lin" valueType="num">
                                      <p:cBhvr>
                                        <p:cTn id="28" dur="1000" fill="hold"/>
                                        <p:tgtEl>
                                          <p:spTgt spid="16388">
                                            <p:txEl>
                                              <p:pRg st="10" end="10"/>
                                            </p:txEl>
                                          </p:spTgt>
                                        </p:tgtEl>
                                        <p:attrNameLst>
                                          <p:attrName>ppt_w</p:attrName>
                                        </p:attrNameLst>
                                      </p:cBhvr>
                                      <p:tavLst>
                                        <p:tav tm="0">
                                          <p:val>
                                            <p:strVal val="#ppt_w*0.70"/>
                                          </p:val>
                                        </p:tav>
                                        <p:tav tm="100000">
                                          <p:val>
                                            <p:strVal val="#ppt_w"/>
                                          </p:val>
                                        </p:tav>
                                      </p:tavLst>
                                    </p:anim>
                                    <p:anim calcmode="lin" valueType="num">
                                      <p:cBhvr>
                                        <p:cTn id="29" dur="1000" fill="hold"/>
                                        <p:tgtEl>
                                          <p:spTgt spid="16388">
                                            <p:txEl>
                                              <p:pRg st="10" end="10"/>
                                            </p:txEl>
                                          </p:spTgt>
                                        </p:tgtEl>
                                        <p:attrNameLst>
                                          <p:attrName>ppt_h</p:attrName>
                                        </p:attrNameLst>
                                      </p:cBhvr>
                                      <p:tavLst>
                                        <p:tav tm="0">
                                          <p:val>
                                            <p:strVal val="#ppt_h"/>
                                          </p:val>
                                        </p:tav>
                                        <p:tav tm="100000">
                                          <p:val>
                                            <p:strVal val="#ppt_h"/>
                                          </p:val>
                                        </p:tav>
                                      </p:tavLst>
                                    </p:anim>
                                    <p:animEffect transition="in" filter="fade">
                                      <p:cBhvr>
                                        <p:cTn id="30" dur="1000"/>
                                        <p:tgtEl>
                                          <p:spTgt spid="16388">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16388">
                                            <p:txEl>
                                              <p:pRg st="11" end="11"/>
                                            </p:txEl>
                                          </p:spTgt>
                                        </p:tgtEl>
                                        <p:attrNameLst>
                                          <p:attrName>style.visibility</p:attrName>
                                        </p:attrNameLst>
                                      </p:cBhvr>
                                      <p:to>
                                        <p:strVal val="visible"/>
                                      </p:to>
                                    </p:set>
                                    <p:anim calcmode="lin" valueType="num">
                                      <p:cBhvr>
                                        <p:cTn id="35" dur="1000" fill="hold"/>
                                        <p:tgtEl>
                                          <p:spTgt spid="16388">
                                            <p:txEl>
                                              <p:pRg st="11" end="11"/>
                                            </p:txEl>
                                          </p:spTgt>
                                        </p:tgtEl>
                                        <p:attrNameLst>
                                          <p:attrName>ppt_w</p:attrName>
                                        </p:attrNameLst>
                                      </p:cBhvr>
                                      <p:tavLst>
                                        <p:tav tm="0">
                                          <p:val>
                                            <p:strVal val="#ppt_w*0.70"/>
                                          </p:val>
                                        </p:tav>
                                        <p:tav tm="100000">
                                          <p:val>
                                            <p:strVal val="#ppt_w"/>
                                          </p:val>
                                        </p:tav>
                                      </p:tavLst>
                                    </p:anim>
                                    <p:anim calcmode="lin" valueType="num">
                                      <p:cBhvr>
                                        <p:cTn id="36" dur="1000" fill="hold"/>
                                        <p:tgtEl>
                                          <p:spTgt spid="16388">
                                            <p:txEl>
                                              <p:pRg st="11" end="11"/>
                                            </p:txEl>
                                          </p:spTgt>
                                        </p:tgtEl>
                                        <p:attrNameLst>
                                          <p:attrName>ppt_h</p:attrName>
                                        </p:attrNameLst>
                                      </p:cBhvr>
                                      <p:tavLst>
                                        <p:tav tm="0">
                                          <p:val>
                                            <p:strVal val="#ppt_h"/>
                                          </p:val>
                                        </p:tav>
                                        <p:tav tm="100000">
                                          <p:val>
                                            <p:strVal val="#ppt_h"/>
                                          </p:val>
                                        </p:tav>
                                      </p:tavLst>
                                    </p:anim>
                                    <p:animEffect transition="in" filter="fade">
                                      <p:cBhvr>
                                        <p:cTn id="37" dur="1000"/>
                                        <p:tgtEl>
                                          <p:spTgt spid="16388">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24</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0"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2"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9571" name="Rectangle 3"/>
          <p:cNvSpPr>
            <a:spLocks noChangeArrowheads="1"/>
          </p:cNvSpPr>
          <p:nvPr/>
        </p:nvSpPr>
        <p:spPr bwMode="auto">
          <a:xfrm>
            <a:off x="0" y="0"/>
            <a:ext cx="10287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
        <p:nvSpPr>
          <p:cNvPr id="189442"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28002"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98660"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0706"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2" name="Tableau 11"/>
          <p:cNvGraphicFramePr>
            <a:graphicFrameLocks noGrp="1"/>
          </p:cNvGraphicFramePr>
          <p:nvPr>
            <p:extLst>
              <p:ext uri="{D42A27DB-BD31-4B8C-83A1-F6EECF244321}">
                <p14:modId xmlns:p14="http://schemas.microsoft.com/office/powerpoint/2010/main" val="689972176"/>
              </p:ext>
            </p:extLst>
          </p:nvPr>
        </p:nvGraphicFramePr>
        <p:xfrm>
          <a:off x="4213218" y="1228934"/>
          <a:ext cx="3787802" cy="6518600"/>
        </p:xfrm>
        <a:graphic>
          <a:graphicData uri="http://schemas.openxmlformats.org/drawingml/2006/table">
            <a:tbl>
              <a:tblPr/>
              <a:tblGrid>
                <a:gridCol w="2787670">
                  <a:extLst>
                    <a:ext uri="{9D8B030D-6E8A-4147-A177-3AD203B41FA5}">
                      <a16:colId xmlns:a16="http://schemas.microsoft.com/office/drawing/2014/main" val="20000"/>
                    </a:ext>
                  </a:extLst>
                </a:gridCol>
                <a:gridCol w="1000132">
                  <a:extLst>
                    <a:ext uri="{9D8B030D-6E8A-4147-A177-3AD203B41FA5}">
                      <a16:colId xmlns:a16="http://schemas.microsoft.com/office/drawing/2014/main" val="20001"/>
                    </a:ext>
                  </a:extLst>
                </a:gridCol>
              </a:tblGrid>
              <a:tr h="540000">
                <a:tc>
                  <a:txBody>
                    <a:bodyPr/>
                    <a:lstStyle/>
                    <a:p>
                      <a:pPr algn="ctr">
                        <a:lnSpc>
                          <a:spcPts val="1800"/>
                        </a:lnSpc>
                        <a:spcBef>
                          <a:spcPts val="400"/>
                        </a:spcBef>
                        <a:spcAft>
                          <a:spcPts val="0"/>
                        </a:spcAft>
                      </a:pPr>
                      <a:r>
                        <a:rPr lang="fr-FR" sz="2200" b="1" kern="1400" dirty="0">
                          <a:solidFill>
                            <a:srgbClr val="0000FF"/>
                          </a:solidFill>
                          <a:latin typeface="+mn-lt"/>
                          <a:ea typeface="Times New Roman"/>
                          <a:cs typeface="Times New Roman"/>
                        </a:rPr>
                        <a:t>FAT32</a:t>
                      </a:r>
                    </a:p>
                  </a:txBody>
                  <a:tcPr marL="72000" marR="72000" marT="72000" marB="7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99"/>
                      </a:solidFill>
                      <a:prstDash val="solid"/>
                      <a:round/>
                      <a:headEnd type="none" w="med" len="med"/>
                      <a:tailEnd type="none" w="med" len="med"/>
                    </a:lnB>
                    <a:solidFill>
                      <a:schemeClr val="bg1"/>
                    </a:solidFill>
                  </a:tcPr>
                </a:tc>
                <a:tc>
                  <a:txBody>
                    <a:bodyPr/>
                    <a:lstStyle/>
                    <a:p>
                      <a:pPr algn="l">
                        <a:lnSpc>
                          <a:spcPts val="1800"/>
                        </a:lnSpc>
                        <a:spcBef>
                          <a:spcPts val="400"/>
                        </a:spcBef>
                        <a:spcAft>
                          <a:spcPts val="0"/>
                        </a:spcAft>
                      </a:pPr>
                      <a:endParaRPr lang="fr-FR" sz="2200" b="0" kern="1400" dirty="0">
                        <a:solidFill>
                          <a:srgbClr val="0000FF"/>
                        </a:solidFill>
                        <a:latin typeface="+mn-lt"/>
                        <a:ea typeface="Times New Roman"/>
                        <a:cs typeface="Times New Roman"/>
                      </a:endParaRPr>
                    </a:p>
                  </a:txBody>
                  <a:tcPr marL="72000" marR="72000" marT="72000" marB="7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540000">
                <a:tc>
                  <a:txBody>
                    <a:bodyPr/>
                    <a:lstStyle/>
                    <a:p>
                      <a:pPr algn="ctr">
                        <a:lnSpc>
                          <a:spcPts val="1800"/>
                        </a:lnSpc>
                        <a:spcBef>
                          <a:spcPts val="400"/>
                        </a:spcBef>
                        <a:spcAft>
                          <a:spcPts val="0"/>
                        </a:spcAft>
                      </a:pPr>
                      <a:endParaRPr lang="fr-FR" sz="2200" kern="1400" dirty="0">
                        <a:solidFill>
                          <a:srgbClr val="0000FF"/>
                        </a:solidFill>
                        <a:latin typeface="+mn-lt"/>
                        <a:ea typeface="Times New Roman"/>
                        <a:cs typeface="Times New Roman"/>
                      </a:endParaRPr>
                    </a:p>
                  </a:txBody>
                  <a:tcPr marL="72000" marR="72000" marT="72000" marB="72000" anchor="ctr">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solidFill>
                      <a:srgbClr val="92D050"/>
                    </a:solidFill>
                  </a:tcPr>
                </a:tc>
                <a:tc>
                  <a:txBody>
                    <a:bodyPr/>
                    <a:lstStyle/>
                    <a:p>
                      <a:pPr algn="l">
                        <a:lnSpc>
                          <a:spcPts val="1800"/>
                        </a:lnSpc>
                        <a:spcBef>
                          <a:spcPts val="400"/>
                        </a:spcBef>
                        <a:spcAft>
                          <a:spcPts val="0"/>
                        </a:spcAft>
                      </a:pPr>
                      <a:r>
                        <a:rPr lang="fr-FR" sz="2200" b="0" kern="1400" dirty="0">
                          <a:solidFill>
                            <a:srgbClr val="0000FF"/>
                          </a:solidFill>
                          <a:latin typeface="+mn-lt"/>
                          <a:ea typeface="Times New Roman"/>
                          <a:cs typeface="Times New Roman"/>
                        </a:rPr>
                        <a:t>0</a:t>
                      </a:r>
                    </a:p>
                  </a:txBody>
                  <a:tcPr marL="72000" marR="72000" marT="72000" marB="72000" anchor="ctr">
                    <a:lnL w="12700" cap="flat" cmpd="sng" algn="ctr">
                      <a:solidFill>
                        <a:srgbClr val="000099"/>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540000">
                <a:tc>
                  <a:txBody>
                    <a:bodyPr/>
                    <a:lstStyle/>
                    <a:p>
                      <a:pPr algn="ctr">
                        <a:lnSpc>
                          <a:spcPts val="1800"/>
                        </a:lnSpc>
                        <a:spcBef>
                          <a:spcPts val="400"/>
                        </a:spcBef>
                        <a:spcAft>
                          <a:spcPts val="0"/>
                        </a:spcAft>
                      </a:pPr>
                      <a:endParaRPr lang="fr-FR" sz="2200" kern="1400" dirty="0">
                        <a:latin typeface="+mn-lt"/>
                        <a:ea typeface="Times New Roman"/>
                        <a:cs typeface="Times New Roman"/>
                      </a:endParaRPr>
                    </a:p>
                  </a:txBody>
                  <a:tcPr marL="72000" marR="72000" marT="72000" marB="72000" anchor="ctr">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solidFill>
                      <a:srgbClr val="92D050"/>
                    </a:solidFill>
                  </a:tcPr>
                </a:tc>
                <a:tc>
                  <a:txBody>
                    <a:bodyPr/>
                    <a:lstStyle/>
                    <a:p>
                      <a:pPr algn="l">
                        <a:lnSpc>
                          <a:spcPts val="1800"/>
                        </a:lnSpc>
                        <a:spcBef>
                          <a:spcPts val="400"/>
                        </a:spcBef>
                        <a:spcAft>
                          <a:spcPts val="0"/>
                        </a:spcAft>
                      </a:pPr>
                      <a:r>
                        <a:rPr lang="fr-FR" sz="2200" b="0" kern="1400" dirty="0">
                          <a:solidFill>
                            <a:srgbClr val="000099"/>
                          </a:solidFill>
                          <a:latin typeface="+mn-lt"/>
                          <a:ea typeface="Times New Roman"/>
                          <a:cs typeface="Times New Roman"/>
                        </a:rPr>
                        <a:t>1</a:t>
                      </a:r>
                    </a:p>
                  </a:txBody>
                  <a:tcPr marL="72000" marR="72000" marT="72000" marB="72000" anchor="ctr">
                    <a:lnL w="12700" cap="flat" cmpd="sng" algn="ctr">
                      <a:solidFill>
                        <a:srgbClr val="000099"/>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540000">
                <a:tc>
                  <a:txBody>
                    <a:bodyPr/>
                    <a:lstStyle/>
                    <a:p>
                      <a:pPr algn="ctr">
                        <a:lnSpc>
                          <a:spcPts val="1800"/>
                        </a:lnSpc>
                        <a:spcBef>
                          <a:spcPts val="400"/>
                        </a:spcBef>
                        <a:spcAft>
                          <a:spcPts val="0"/>
                        </a:spcAft>
                      </a:pPr>
                      <a:endParaRPr lang="fr-FR" sz="2200" kern="1400" dirty="0">
                        <a:latin typeface="+mn-lt"/>
                        <a:ea typeface="Times New Roman"/>
                        <a:cs typeface="Times New Roman"/>
                      </a:endParaRPr>
                    </a:p>
                  </a:txBody>
                  <a:tcPr marL="72000" marR="72000" marT="72000" marB="72000" anchor="ctr">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tcPr>
                </a:tc>
                <a:tc>
                  <a:txBody>
                    <a:bodyPr/>
                    <a:lstStyle/>
                    <a:p>
                      <a:pPr algn="l">
                        <a:lnSpc>
                          <a:spcPts val="1800"/>
                        </a:lnSpc>
                        <a:spcBef>
                          <a:spcPts val="400"/>
                        </a:spcBef>
                        <a:spcAft>
                          <a:spcPts val="0"/>
                        </a:spcAft>
                      </a:pPr>
                      <a:r>
                        <a:rPr lang="fr-FR" sz="2200" b="0" kern="1400" dirty="0">
                          <a:solidFill>
                            <a:srgbClr val="000099"/>
                          </a:solidFill>
                          <a:latin typeface="+mn-lt"/>
                          <a:ea typeface="Times New Roman"/>
                          <a:cs typeface="Times New Roman"/>
                        </a:rPr>
                        <a:t>2</a:t>
                      </a:r>
                    </a:p>
                  </a:txBody>
                  <a:tcPr marL="72000" marR="72000" marT="72000" marB="72000" anchor="ctr">
                    <a:lnL w="12700" cap="flat" cmpd="sng" algn="ctr">
                      <a:solidFill>
                        <a:srgbClr val="000099"/>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540000">
                <a:tc>
                  <a:txBody>
                    <a:bodyPr/>
                    <a:lstStyle/>
                    <a:p>
                      <a:pPr algn="ctr">
                        <a:lnSpc>
                          <a:spcPts val="1800"/>
                        </a:lnSpc>
                        <a:spcBef>
                          <a:spcPts val="400"/>
                        </a:spcBef>
                        <a:spcAft>
                          <a:spcPts val="0"/>
                        </a:spcAft>
                      </a:pPr>
                      <a:endParaRPr lang="fr-FR" sz="2200" b="1" kern="1400" dirty="0">
                        <a:latin typeface="+mn-lt"/>
                        <a:ea typeface="Times New Roman"/>
                        <a:cs typeface="Times New Roman"/>
                      </a:endParaRPr>
                    </a:p>
                  </a:txBody>
                  <a:tcPr marL="72000" marR="72000" marT="72000" marB="72000" anchor="ctr">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tcPr>
                </a:tc>
                <a:tc>
                  <a:txBody>
                    <a:bodyPr/>
                    <a:lstStyle/>
                    <a:p>
                      <a:pPr algn="l">
                        <a:lnSpc>
                          <a:spcPts val="1800"/>
                        </a:lnSpc>
                        <a:spcBef>
                          <a:spcPts val="400"/>
                        </a:spcBef>
                        <a:spcAft>
                          <a:spcPts val="0"/>
                        </a:spcAft>
                      </a:pPr>
                      <a:endParaRPr lang="fr-FR" sz="2200" b="0" kern="1400" dirty="0">
                        <a:solidFill>
                          <a:srgbClr val="000099"/>
                        </a:solidFill>
                        <a:latin typeface="+mn-lt"/>
                        <a:ea typeface="Times New Roman"/>
                        <a:cs typeface="Times New Roman"/>
                      </a:endParaRPr>
                    </a:p>
                  </a:txBody>
                  <a:tcPr marL="72000" marR="72000" marT="72000" marB="72000" anchor="ctr">
                    <a:lnL w="12700" cap="flat" cmpd="sng" algn="ctr">
                      <a:solidFill>
                        <a:srgbClr val="000099"/>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540000">
                <a:tc>
                  <a:txBody>
                    <a:bodyPr/>
                    <a:lstStyle/>
                    <a:p>
                      <a:pPr marL="0" marR="0" indent="0" algn="ctr" defTabSz="897121" rtl="0" eaLnBrk="1" fontAlgn="auto" latinLnBrk="0" hangingPunct="1">
                        <a:lnSpc>
                          <a:spcPts val="1800"/>
                        </a:lnSpc>
                        <a:spcBef>
                          <a:spcPts val="400"/>
                        </a:spcBef>
                        <a:spcAft>
                          <a:spcPts val="0"/>
                        </a:spcAft>
                        <a:buClrTx/>
                        <a:buSzTx/>
                        <a:buFontTx/>
                        <a:buNone/>
                        <a:tabLst/>
                        <a:defRPr/>
                      </a:pPr>
                      <a:r>
                        <a:rPr lang="fr-FR" sz="2200" b="1" kern="1400" dirty="0">
                          <a:latin typeface="+mn-lt"/>
                          <a:ea typeface="Times New Roman"/>
                          <a:cs typeface="Times New Roman"/>
                        </a:rPr>
                        <a:t>…</a:t>
                      </a:r>
                    </a:p>
                    <a:p>
                      <a:pPr algn="ctr">
                        <a:lnSpc>
                          <a:spcPts val="1800"/>
                        </a:lnSpc>
                        <a:spcBef>
                          <a:spcPts val="400"/>
                        </a:spcBef>
                        <a:spcAft>
                          <a:spcPts val="0"/>
                        </a:spcAft>
                      </a:pPr>
                      <a:endParaRPr lang="fr-FR" sz="2200" kern="1400" dirty="0">
                        <a:latin typeface="+mn-lt"/>
                        <a:ea typeface="Times New Roman"/>
                        <a:cs typeface="Times New Roman"/>
                      </a:endParaRPr>
                    </a:p>
                  </a:txBody>
                  <a:tcPr marL="72000" marR="72000" marT="72000" marB="72000" anchor="ctr">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tcPr>
                </a:tc>
                <a:tc>
                  <a:txBody>
                    <a:bodyPr/>
                    <a:lstStyle/>
                    <a:p>
                      <a:pPr algn="l">
                        <a:lnSpc>
                          <a:spcPts val="1800"/>
                        </a:lnSpc>
                        <a:spcBef>
                          <a:spcPts val="400"/>
                        </a:spcBef>
                        <a:spcAft>
                          <a:spcPts val="0"/>
                        </a:spcAft>
                      </a:pPr>
                      <a:r>
                        <a:rPr lang="fr-FR" sz="2200" b="0" kern="1400" dirty="0">
                          <a:latin typeface="+mn-lt"/>
                          <a:ea typeface="Times New Roman"/>
                          <a:cs typeface="Times New Roman"/>
                        </a:rPr>
                        <a:t>…</a:t>
                      </a:r>
                    </a:p>
                  </a:txBody>
                  <a:tcPr marL="72000" marR="72000" marT="72000" marB="72000" anchor="ctr">
                    <a:lnL w="12700" cap="flat" cmpd="sng" algn="ctr">
                      <a:solidFill>
                        <a:srgbClr val="000099"/>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688208">
                <a:tc>
                  <a:txBody>
                    <a:bodyPr/>
                    <a:lstStyle/>
                    <a:p>
                      <a:pPr algn="ctr">
                        <a:lnSpc>
                          <a:spcPts val="1800"/>
                        </a:lnSpc>
                        <a:spcBef>
                          <a:spcPts val="400"/>
                        </a:spcBef>
                        <a:spcAft>
                          <a:spcPts val="0"/>
                        </a:spcAft>
                      </a:pPr>
                      <a:r>
                        <a:rPr lang="fr-FR" sz="2200" b="1" kern="1400" dirty="0">
                          <a:solidFill>
                            <a:srgbClr val="000099"/>
                          </a:solidFill>
                          <a:latin typeface="+mn-lt"/>
                          <a:ea typeface="Times New Roman"/>
                          <a:cs typeface="Times New Roman"/>
                        </a:rPr>
                        <a:t>00000101</a:t>
                      </a:r>
                    </a:p>
                  </a:txBody>
                  <a:tcPr marL="72000" marR="72000" marT="72000" marB="72000" anchor="ctr">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tcPr>
                </a:tc>
                <a:tc>
                  <a:txBody>
                    <a:bodyPr/>
                    <a:lstStyle/>
                    <a:p>
                      <a:pPr algn="l">
                        <a:lnSpc>
                          <a:spcPts val="1800"/>
                        </a:lnSpc>
                        <a:spcBef>
                          <a:spcPts val="400"/>
                        </a:spcBef>
                        <a:spcAft>
                          <a:spcPts val="0"/>
                        </a:spcAft>
                      </a:pPr>
                      <a:r>
                        <a:rPr lang="fr-FR" sz="2200" b="0" kern="1400" dirty="0">
                          <a:solidFill>
                            <a:srgbClr val="000099"/>
                          </a:solidFill>
                          <a:latin typeface="+mn-lt"/>
                          <a:ea typeface="Times New Roman"/>
                          <a:cs typeface="Times New Roman"/>
                        </a:rPr>
                        <a:t>100</a:t>
                      </a:r>
                    </a:p>
                  </a:txBody>
                  <a:tcPr marL="72000" marR="72000" marT="72000" marB="72000" anchor="ctr">
                    <a:lnL w="12700" cap="flat" cmpd="sng" algn="ctr">
                      <a:solidFill>
                        <a:srgbClr val="000099"/>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642942">
                <a:tc>
                  <a:txBody>
                    <a:bodyPr/>
                    <a:lstStyle/>
                    <a:p>
                      <a:pPr algn="ctr">
                        <a:lnSpc>
                          <a:spcPts val="1800"/>
                        </a:lnSpc>
                        <a:spcBef>
                          <a:spcPts val="400"/>
                        </a:spcBef>
                        <a:spcAft>
                          <a:spcPts val="0"/>
                        </a:spcAft>
                      </a:pPr>
                      <a:r>
                        <a:rPr lang="fr-FR" sz="2200" b="1" kern="1400" dirty="0">
                          <a:solidFill>
                            <a:srgbClr val="000099"/>
                          </a:solidFill>
                          <a:latin typeface="+mn-lt"/>
                          <a:ea typeface="Times New Roman"/>
                          <a:cs typeface="Times New Roman"/>
                        </a:rPr>
                        <a:t>00000102</a:t>
                      </a:r>
                    </a:p>
                  </a:txBody>
                  <a:tcPr marL="72000" marR="72000" marT="72000" marB="72000" anchor="ctr">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tcPr>
                </a:tc>
                <a:tc>
                  <a:txBody>
                    <a:bodyPr/>
                    <a:lstStyle/>
                    <a:p>
                      <a:pPr algn="l">
                        <a:lnSpc>
                          <a:spcPts val="1800"/>
                        </a:lnSpc>
                        <a:spcBef>
                          <a:spcPts val="400"/>
                        </a:spcBef>
                        <a:spcAft>
                          <a:spcPts val="0"/>
                        </a:spcAft>
                      </a:pPr>
                      <a:r>
                        <a:rPr lang="fr-FR" sz="2200" b="0" kern="1400" dirty="0">
                          <a:solidFill>
                            <a:srgbClr val="000099"/>
                          </a:solidFill>
                          <a:latin typeface="+mn-lt"/>
                          <a:ea typeface="Times New Roman"/>
                          <a:cs typeface="Times New Roman"/>
                        </a:rPr>
                        <a:t>101</a:t>
                      </a:r>
                    </a:p>
                  </a:txBody>
                  <a:tcPr marL="72000" marR="72000" marT="72000" marB="72000" anchor="ctr">
                    <a:lnL w="12700" cap="flat" cmpd="sng" algn="ctr">
                      <a:solidFill>
                        <a:srgbClr val="000099"/>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642942">
                <a:tc>
                  <a:txBody>
                    <a:bodyPr/>
                    <a:lstStyle/>
                    <a:p>
                      <a:pPr algn="ctr">
                        <a:lnSpc>
                          <a:spcPts val="1800"/>
                        </a:lnSpc>
                        <a:spcBef>
                          <a:spcPts val="400"/>
                        </a:spcBef>
                        <a:spcAft>
                          <a:spcPts val="0"/>
                        </a:spcAft>
                      </a:pPr>
                      <a:r>
                        <a:rPr lang="fr-FR" sz="2200" b="1" kern="1400" dirty="0">
                          <a:solidFill>
                            <a:srgbClr val="000099"/>
                          </a:solidFill>
                          <a:latin typeface="+mn-lt"/>
                          <a:ea typeface="Times New Roman"/>
                          <a:cs typeface="Times New Roman"/>
                        </a:rPr>
                        <a:t>0FFFFFFF</a:t>
                      </a:r>
                    </a:p>
                  </a:txBody>
                  <a:tcPr marL="72000" marR="72000" marT="72000" marB="72000" anchor="ctr">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tcPr>
                </a:tc>
                <a:tc>
                  <a:txBody>
                    <a:bodyPr/>
                    <a:lstStyle/>
                    <a:p>
                      <a:pPr algn="l">
                        <a:lnSpc>
                          <a:spcPts val="1800"/>
                        </a:lnSpc>
                        <a:spcBef>
                          <a:spcPts val="400"/>
                        </a:spcBef>
                        <a:spcAft>
                          <a:spcPts val="0"/>
                        </a:spcAft>
                      </a:pPr>
                      <a:r>
                        <a:rPr lang="fr-FR" sz="2200" b="0" kern="1400" dirty="0">
                          <a:solidFill>
                            <a:srgbClr val="000099"/>
                          </a:solidFill>
                          <a:latin typeface="+mn-lt"/>
                          <a:ea typeface="Times New Roman"/>
                          <a:cs typeface="Times New Roman"/>
                        </a:rPr>
                        <a:t>102</a:t>
                      </a:r>
                    </a:p>
                  </a:txBody>
                  <a:tcPr marL="72000" marR="72000" marT="72000" marB="72000" anchor="ctr">
                    <a:lnL w="12700" cap="flat" cmpd="sng" algn="ctr">
                      <a:solidFill>
                        <a:srgbClr val="000099"/>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540000">
                <a:tc>
                  <a:txBody>
                    <a:bodyPr/>
                    <a:lstStyle/>
                    <a:p>
                      <a:pPr marL="0" marR="0" indent="0" algn="ctr" defTabSz="897121" rtl="0" eaLnBrk="1" fontAlgn="auto" latinLnBrk="0" hangingPunct="1">
                        <a:lnSpc>
                          <a:spcPts val="1800"/>
                        </a:lnSpc>
                        <a:spcBef>
                          <a:spcPts val="400"/>
                        </a:spcBef>
                        <a:spcAft>
                          <a:spcPts val="0"/>
                        </a:spcAft>
                        <a:buClrTx/>
                        <a:buSzTx/>
                        <a:buFontTx/>
                        <a:buNone/>
                        <a:tabLst/>
                        <a:defRPr/>
                      </a:pPr>
                      <a:r>
                        <a:rPr lang="fr-FR" sz="2200" b="1" kern="1400" dirty="0">
                          <a:latin typeface="+mn-lt"/>
                          <a:ea typeface="Times New Roman"/>
                          <a:cs typeface="Times New Roman"/>
                        </a:rPr>
                        <a:t>…</a:t>
                      </a:r>
                    </a:p>
                    <a:p>
                      <a:pPr algn="ctr">
                        <a:lnSpc>
                          <a:spcPts val="1800"/>
                        </a:lnSpc>
                        <a:spcBef>
                          <a:spcPts val="400"/>
                        </a:spcBef>
                        <a:spcAft>
                          <a:spcPts val="0"/>
                        </a:spcAft>
                      </a:pPr>
                      <a:endParaRPr lang="fr-FR" sz="2200" kern="1400" dirty="0">
                        <a:latin typeface="+mn-lt"/>
                        <a:ea typeface="Times New Roman"/>
                        <a:cs typeface="Times New Roman"/>
                      </a:endParaRPr>
                    </a:p>
                  </a:txBody>
                  <a:tcPr marL="72000" marR="72000" marT="72000" marB="72000" anchor="ctr">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tcPr>
                </a:tc>
                <a:tc>
                  <a:txBody>
                    <a:bodyPr/>
                    <a:lstStyle/>
                    <a:p>
                      <a:pPr algn="l">
                        <a:lnSpc>
                          <a:spcPts val="1800"/>
                        </a:lnSpc>
                        <a:spcBef>
                          <a:spcPts val="400"/>
                        </a:spcBef>
                        <a:spcAft>
                          <a:spcPts val="0"/>
                        </a:spcAft>
                      </a:pPr>
                      <a:r>
                        <a:rPr lang="fr-FR" sz="2200" b="0" kern="1400" dirty="0">
                          <a:latin typeface="+mn-lt"/>
                          <a:ea typeface="Times New Roman"/>
                          <a:cs typeface="Times New Roman"/>
                        </a:rPr>
                        <a:t>…</a:t>
                      </a:r>
                    </a:p>
                  </a:txBody>
                  <a:tcPr marL="72000" marR="72000" marT="72000" marB="72000" anchor="ctr">
                    <a:lnL w="12700" cap="flat" cmpd="sng" algn="ctr">
                      <a:solidFill>
                        <a:srgbClr val="000099"/>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540000">
                <a:tc>
                  <a:txBody>
                    <a:bodyPr/>
                    <a:lstStyle/>
                    <a:p>
                      <a:pPr algn="ctr">
                        <a:lnSpc>
                          <a:spcPts val="1800"/>
                        </a:lnSpc>
                        <a:spcBef>
                          <a:spcPts val="400"/>
                        </a:spcBef>
                        <a:spcAft>
                          <a:spcPts val="0"/>
                        </a:spcAft>
                      </a:pPr>
                      <a:endParaRPr lang="fr-FR" sz="2200" kern="1400" dirty="0">
                        <a:latin typeface="+mn-lt"/>
                        <a:ea typeface="Times New Roman"/>
                        <a:cs typeface="Times New Roman"/>
                      </a:endParaRPr>
                    </a:p>
                  </a:txBody>
                  <a:tcPr marL="72000" marR="72000" marT="72000" marB="72000" anchor="ctr">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tcPr>
                </a:tc>
                <a:tc>
                  <a:txBody>
                    <a:bodyPr/>
                    <a:lstStyle/>
                    <a:p>
                      <a:pPr algn="l">
                        <a:lnSpc>
                          <a:spcPts val="1800"/>
                        </a:lnSpc>
                        <a:spcBef>
                          <a:spcPts val="400"/>
                        </a:spcBef>
                        <a:spcAft>
                          <a:spcPts val="0"/>
                        </a:spcAft>
                      </a:pPr>
                      <a:endParaRPr lang="fr-FR" sz="2200" kern="1400" dirty="0">
                        <a:latin typeface="+mn-lt"/>
                        <a:ea typeface="Times New Roman"/>
                        <a:cs typeface="Times New Roman"/>
                      </a:endParaRPr>
                    </a:p>
                  </a:txBody>
                  <a:tcPr marL="72000" marR="72000" marT="72000" marB="72000" anchor="ctr">
                    <a:lnL w="12700" cap="flat" cmpd="sng" algn="ctr">
                      <a:solidFill>
                        <a:srgbClr val="000099"/>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bl>
          </a:graphicData>
        </a:graphic>
      </p:graphicFrame>
      <p:graphicFrame>
        <p:nvGraphicFramePr>
          <p:cNvPr id="13" name="Tableau 12"/>
          <p:cNvGraphicFramePr>
            <a:graphicFrameLocks noGrp="1"/>
          </p:cNvGraphicFramePr>
          <p:nvPr/>
        </p:nvGraphicFramePr>
        <p:xfrm>
          <a:off x="250058" y="231328"/>
          <a:ext cx="9064944" cy="701040"/>
        </p:xfrm>
        <a:graphic>
          <a:graphicData uri="http://schemas.openxmlformats.org/drawingml/2006/table">
            <a:tbl>
              <a:tblPr firstRow="1" bandRow="1">
                <a:tableStyleId>{5C22544A-7EE6-4342-B048-85BDC9FD1C3A}</a:tableStyleId>
              </a:tblPr>
              <a:tblGrid>
                <a:gridCol w="1250100">
                  <a:extLst>
                    <a:ext uri="{9D8B030D-6E8A-4147-A177-3AD203B41FA5}">
                      <a16:colId xmlns:a16="http://schemas.microsoft.com/office/drawing/2014/main" val="20000"/>
                    </a:ext>
                  </a:extLst>
                </a:gridCol>
                <a:gridCol w="1071570">
                  <a:extLst>
                    <a:ext uri="{9D8B030D-6E8A-4147-A177-3AD203B41FA5}">
                      <a16:colId xmlns:a16="http://schemas.microsoft.com/office/drawing/2014/main" val="20001"/>
                    </a:ext>
                  </a:extLst>
                </a:gridCol>
                <a:gridCol w="1857388">
                  <a:extLst>
                    <a:ext uri="{9D8B030D-6E8A-4147-A177-3AD203B41FA5}">
                      <a16:colId xmlns:a16="http://schemas.microsoft.com/office/drawing/2014/main" val="20002"/>
                    </a:ext>
                  </a:extLst>
                </a:gridCol>
                <a:gridCol w="928694">
                  <a:extLst>
                    <a:ext uri="{9D8B030D-6E8A-4147-A177-3AD203B41FA5}">
                      <a16:colId xmlns:a16="http://schemas.microsoft.com/office/drawing/2014/main" val="20003"/>
                    </a:ext>
                  </a:extLst>
                </a:gridCol>
                <a:gridCol w="935544">
                  <a:extLst>
                    <a:ext uri="{9D8B030D-6E8A-4147-A177-3AD203B41FA5}">
                      <a16:colId xmlns:a16="http://schemas.microsoft.com/office/drawing/2014/main" val="20004"/>
                    </a:ext>
                  </a:extLst>
                </a:gridCol>
                <a:gridCol w="1007216">
                  <a:extLst>
                    <a:ext uri="{9D8B030D-6E8A-4147-A177-3AD203B41FA5}">
                      <a16:colId xmlns:a16="http://schemas.microsoft.com/office/drawing/2014/main" val="20005"/>
                    </a:ext>
                  </a:extLst>
                </a:gridCol>
                <a:gridCol w="1007216">
                  <a:extLst>
                    <a:ext uri="{9D8B030D-6E8A-4147-A177-3AD203B41FA5}">
                      <a16:colId xmlns:a16="http://schemas.microsoft.com/office/drawing/2014/main" val="20006"/>
                    </a:ext>
                  </a:extLst>
                </a:gridCol>
                <a:gridCol w="1007216">
                  <a:extLst>
                    <a:ext uri="{9D8B030D-6E8A-4147-A177-3AD203B41FA5}">
                      <a16:colId xmlns:a16="http://schemas.microsoft.com/office/drawing/2014/main" val="20007"/>
                    </a:ext>
                  </a:extLst>
                </a:gridCol>
              </a:tblGrid>
              <a:tr h="370840">
                <a:tc>
                  <a:txBody>
                    <a:bodyPr/>
                    <a:lstStyle/>
                    <a:p>
                      <a:r>
                        <a:rPr lang="fr-FR" sz="2000" b="1" dirty="0">
                          <a:solidFill>
                            <a:srgbClr val="000099"/>
                          </a:solidFill>
                        </a:rPr>
                        <a:t>Fichier1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2000" dirty="0">
                          <a:solidFill>
                            <a:srgbClr val="000099"/>
                          </a:solidFill>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2000" dirty="0">
                          <a:solidFill>
                            <a:srgbClr val="000099"/>
                          </a:solidFill>
                        </a:rPr>
                        <a:t>1</a:t>
                      </a:r>
                      <a:r>
                        <a:rPr lang="fr-FR" sz="2000" baseline="30000" dirty="0">
                          <a:solidFill>
                            <a:srgbClr val="000099"/>
                          </a:solidFill>
                        </a:rPr>
                        <a:t>er</a:t>
                      </a:r>
                      <a:r>
                        <a:rPr lang="fr-FR" sz="2000" dirty="0">
                          <a:solidFill>
                            <a:srgbClr val="000099"/>
                          </a:solidFill>
                        </a:rPr>
                        <a:t> Cluster</a:t>
                      </a:r>
                    </a:p>
                    <a:p>
                      <a:pPr algn="ctr"/>
                      <a:r>
                        <a:rPr lang="fr-FR" sz="2000" dirty="0">
                          <a:solidFill>
                            <a:srgbClr val="000099"/>
                          </a:solidFill>
                        </a:rPr>
                        <a:t>0100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pSp>
        <p:nvGrpSpPr>
          <p:cNvPr id="24" name="Groupe 23"/>
          <p:cNvGrpSpPr/>
          <p:nvPr/>
        </p:nvGrpSpPr>
        <p:grpSpPr>
          <a:xfrm>
            <a:off x="3285318" y="932368"/>
            <a:ext cx="927900" cy="4028576"/>
            <a:chOff x="3285318" y="1159034"/>
            <a:chExt cx="927900" cy="2589052"/>
          </a:xfrm>
        </p:grpSpPr>
        <p:cxnSp>
          <p:nvCxnSpPr>
            <p:cNvPr id="20" name="Connecteur droit 19"/>
            <p:cNvCxnSpPr/>
            <p:nvPr/>
          </p:nvCxnSpPr>
          <p:spPr>
            <a:xfrm rot="5400000">
              <a:off x="1992380" y="2451972"/>
              <a:ext cx="2587464"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Connecteur droit avec flèche 21"/>
            <p:cNvCxnSpPr/>
            <p:nvPr/>
          </p:nvCxnSpPr>
          <p:spPr>
            <a:xfrm>
              <a:off x="3285318" y="3746498"/>
              <a:ext cx="9279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cxnSp>
        <p:nvCxnSpPr>
          <p:cNvPr id="28" name="Connecteur droit avec flèche 27"/>
          <p:cNvCxnSpPr/>
          <p:nvPr/>
        </p:nvCxnSpPr>
        <p:spPr>
          <a:xfrm rot="5400000">
            <a:off x="4171144" y="6067438"/>
            <a:ext cx="642944"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1" name="Connecteur droit avec flèche 30"/>
          <p:cNvCxnSpPr/>
          <p:nvPr/>
        </p:nvCxnSpPr>
        <p:spPr>
          <a:xfrm rot="16200000" flipH="1">
            <a:off x="4171225" y="5281542"/>
            <a:ext cx="642941" cy="174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6" name="ZoneTexte 45"/>
          <p:cNvSpPr txBox="1"/>
          <p:nvPr/>
        </p:nvSpPr>
        <p:spPr>
          <a:xfrm>
            <a:off x="250058" y="3377166"/>
            <a:ext cx="2714522" cy="1754326"/>
          </a:xfrm>
          <a:prstGeom prst="rect">
            <a:avLst/>
          </a:prstGeom>
          <a:noFill/>
        </p:spPr>
        <p:txBody>
          <a:bodyPr wrap="square" rtlCol="0">
            <a:spAutoFit/>
          </a:bodyPr>
          <a:lstStyle/>
          <a:p>
            <a:r>
              <a:rPr lang="fr-FR" dirty="0"/>
              <a:t>Fichier1 avec 3 clusters</a:t>
            </a:r>
          </a:p>
          <a:p>
            <a:endParaRPr lang="fr-FR" dirty="0"/>
          </a:p>
          <a:p>
            <a:endParaRPr lang="fr-FR" dirty="0"/>
          </a:p>
          <a:p>
            <a:r>
              <a:rPr lang="fr-FR" b="1" dirty="0">
                <a:solidFill>
                  <a:srgbClr val="FF3300"/>
                </a:solidFill>
              </a:rPr>
              <a:t>Remarque</a:t>
            </a:r>
            <a:r>
              <a:rPr lang="fr-FR" dirty="0">
                <a:solidFill>
                  <a:srgbClr val="FF3300"/>
                </a:solidFill>
              </a:rPr>
              <a:t> : </a:t>
            </a:r>
            <a:r>
              <a:rPr lang="fr-FR" dirty="0">
                <a:solidFill>
                  <a:srgbClr val="000099"/>
                </a:solidFill>
              </a:rPr>
              <a:t>Les n° des clusters sont en </a:t>
            </a:r>
            <a:r>
              <a:rPr lang="fr-FR" dirty="0" err="1">
                <a:solidFill>
                  <a:srgbClr val="000099"/>
                </a:solidFill>
              </a:rPr>
              <a:t>little</a:t>
            </a:r>
            <a:r>
              <a:rPr lang="fr-FR" dirty="0">
                <a:solidFill>
                  <a:srgbClr val="000099"/>
                </a:solidFill>
              </a:rPr>
              <a:t> </a:t>
            </a:r>
            <a:r>
              <a:rPr lang="fr-FR" dirty="0" err="1">
                <a:solidFill>
                  <a:srgbClr val="000099"/>
                </a:solidFill>
              </a:rPr>
              <a:t>endian</a:t>
            </a:r>
            <a:endParaRPr lang="fr-FR" dirty="0">
              <a:solidFill>
                <a:srgbClr val="000099"/>
              </a:solidFill>
            </a:endParaRPr>
          </a:p>
        </p:txBody>
      </p:sp>
    </p:spTree>
    <p:extLst>
      <p:ext uri="{BB962C8B-B14F-4D97-AF65-F5344CB8AC3E}">
        <p14:creationId xmlns:p14="http://schemas.microsoft.com/office/powerpoint/2010/main" val="3454812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0.70"/>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321367" y="1762082"/>
            <a:ext cx="10032088" cy="6172253"/>
          </a:xfrm>
          <a:solidFill>
            <a:srgbClr val="CCFF33">
              <a:alpha val="0"/>
            </a:srgbClr>
          </a:solidFill>
        </p:spPr>
        <p:txBody>
          <a:bodyPr wrap="square">
            <a:spAutoFit/>
          </a:bodyPr>
          <a:lstStyle/>
          <a:p>
            <a:pPr algn="l"/>
            <a:r>
              <a:rPr lang="fr-FR" sz="2000" b="1" dirty="0">
                <a:solidFill>
                  <a:srgbClr val="000070"/>
                </a:solidFill>
                <a:effectLst/>
                <a:latin typeface="Book Antiqua" panose="02040602050305030304" pitchFamily="18" charset="0"/>
              </a:rPr>
              <a:t>Cluster = 8 secteurs = 4096 octets.</a:t>
            </a:r>
          </a:p>
          <a:p>
            <a:pPr algn="l"/>
            <a:r>
              <a:rPr lang="fr-FR" sz="2000" b="1" dirty="0">
                <a:solidFill>
                  <a:srgbClr val="000070"/>
                </a:solidFill>
                <a:effectLst/>
                <a:latin typeface="Book Antiqua" panose="02040602050305030304" pitchFamily="18" charset="0"/>
              </a:rPr>
              <a:t>Taille du fichier   =  00006A02 = 27138 octets </a:t>
            </a:r>
            <a:r>
              <a:rPr lang="fr-FR" sz="2000" b="1" dirty="0">
                <a:solidFill>
                  <a:srgbClr val="000070"/>
                </a:solidFill>
                <a:effectLst/>
                <a:latin typeface="Book Antiqua" panose="02040602050305030304" pitchFamily="18" charset="0"/>
                <a:sym typeface="Wingdings" panose="05000000000000000000" pitchFamily="2" charset="2"/>
              </a:rPr>
              <a:t> </a:t>
            </a:r>
            <a:r>
              <a:rPr lang="fr-FR" sz="2000" dirty="0">
                <a:solidFill>
                  <a:srgbClr val="000070"/>
                </a:solidFill>
                <a:effectLst/>
                <a:latin typeface="Book Antiqua" panose="02040602050305030304" pitchFamily="18" charset="0"/>
                <a:sym typeface="Wingdings" panose="05000000000000000000" pitchFamily="2" charset="2"/>
              </a:rPr>
              <a:t>27138/4096 = 6,626 </a:t>
            </a:r>
            <a:r>
              <a:rPr lang="fr-FR" sz="2000" b="1" dirty="0">
                <a:solidFill>
                  <a:srgbClr val="000070"/>
                </a:solidFill>
                <a:effectLst/>
                <a:latin typeface="Book Antiqua" panose="02040602050305030304" pitchFamily="18" charset="0"/>
                <a:sym typeface="Wingdings" panose="05000000000000000000" pitchFamily="2" charset="2"/>
              </a:rPr>
              <a:t> 7 clusters</a:t>
            </a:r>
          </a:p>
          <a:p>
            <a:pPr algn="l"/>
            <a:r>
              <a:rPr lang="fr-FR" sz="2000" b="1" dirty="0">
                <a:solidFill>
                  <a:srgbClr val="000070"/>
                </a:solidFill>
                <a:effectLst/>
                <a:latin typeface="Book Antiqua" panose="02040602050305030304" pitchFamily="18" charset="0"/>
                <a:sym typeface="Wingdings" panose="05000000000000000000" pitchFamily="2" charset="2"/>
              </a:rPr>
              <a:t>Premier cluster du fichier TP_SYSC2.doc = 0x68161800  </a:t>
            </a:r>
            <a:r>
              <a:rPr lang="fr-FR" sz="2000" dirty="0">
                <a:solidFill>
                  <a:srgbClr val="000070"/>
                </a:solidFill>
                <a:effectLst/>
                <a:latin typeface="Book Antiqua" panose="02040602050305030304" pitchFamily="18" charset="0"/>
                <a:sym typeface="Wingdings" panose="05000000000000000000" pitchFamily="2" charset="2"/>
              </a:rPr>
              <a:t>0x</a:t>
            </a:r>
            <a:r>
              <a:rPr lang="fr-FR" sz="2000" dirty="0">
                <a:solidFill>
                  <a:srgbClr val="000070"/>
                </a:solidFill>
                <a:effectLst/>
                <a:latin typeface="Book Antiqua" panose="02040602050305030304" pitchFamily="18" charset="0"/>
              </a:rPr>
              <a:t>00181668  = 1778600 </a:t>
            </a:r>
            <a:endParaRPr lang="fr-FR" sz="2000" b="1" dirty="0">
              <a:solidFill>
                <a:srgbClr val="000070"/>
              </a:solidFill>
              <a:effectLst/>
              <a:latin typeface="Book Antiqua" panose="02040602050305030304" pitchFamily="18" charset="0"/>
            </a:endParaRPr>
          </a:p>
          <a:p>
            <a:pPr algn="l"/>
            <a:r>
              <a:rPr lang="fr-FR" sz="2000" b="1" dirty="0">
                <a:solidFill>
                  <a:srgbClr val="0000FF"/>
                </a:solidFill>
                <a:effectLst/>
                <a:latin typeface="Book Antiqua" panose="02040602050305030304" pitchFamily="18" charset="0"/>
              </a:rPr>
              <a:t>Adresse début de la FAT = Secteur 3996</a:t>
            </a:r>
          </a:p>
          <a:p>
            <a:pPr algn="l"/>
            <a:r>
              <a:rPr lang="fr-FR" sz="1600" dirty="0">
                <a:effectLst/>
                <a:cs typeface="Courier New" panose="02070309020205020404" pitchFamily="49" charset="0"/>
              </a:rPr>
              <a:t>F8FFFF0F FFFFFF7F 633C1900 FFFFFF0F </a:t>
            </a:r>
            <a:r>
              <a:rPr lang="fr-FR" sz="1600" dirty="0" err="1">
                <a:effectLst/>
                <a:cs typeface="Courier New" panose="02070309020205020404" pitchFamily="49" charset="0"/>
              </a:rPr>
              <a:t>FFFFFF0F</a:t>
            </a:r>
            <a:r>
              <a:rPr lang="fr-FR" sz="1600" dirty="0">
                <a:effectLst/>
                <a:cs typeface="Courier New" panose="02070309020205020404" pitchFamily="49" charset="0"/>
              </a:rPr>
              <a:t> </a:t>
            </a:r>
            <a:r>
              <a:rPr lang="fr-FR" sz="1600" dirty="0" err="1">
                <a:effectLst/>
                <a:cs typeface="Courier New" panose="02070309020205020404" pitchFamily="49" charset="0"/>
              </a:rPr>
              <a:t>FFFFFF0F</a:t>
            </a:r>
            <a:r>
              <a:rPr lang="fr-FR" sz="1600" dirty="0">
                <a:effectLst/>
                <a:cs typeface="Courier New" panose="02070309020205020404" pitchFamily="49" charset="0"/>
              </a:rPr>
              <a:t> 07000000 08000000 09000000 0A000000 0B000000 0C000000 0D000000 0E000000 0F000000 10000000 11000000 12000000 13000000 14000000 15000000 16000000 17000000 18000000 19000000 1A000000 1B000000 1C000000 1D000000 1E000000 1F000000 20000000 21000000 22000000 23000000 24000000 25000000 26000000 27000000 28000000 29000000 2A000000 2B000000 2C000000 ………………</a:t>
            </a:r>
          </a:p>
          <a:p>
            <a:pPr algn="l">
              <a:lnSpc>
                <a:spcPct val="125000"/>
              </a:lnSpc>
              <a:spcBef>
                <a:spcPts val="900"/>
              </a:spcBef>
            </a:pPr>
            <a:r>
              <a:rPr lang="fr-FR" sz="1800" b="1" dirty="0">
                <a:solidFill>
                  <a:srgbClr val="0000FF"/>
                </a:solidFill>
                <a:effectLst/>
                <a:latin typeface="Book Antiqua" panose="02040602050305030304" pitchFamily="18" charset="0"/>
              </a:rPr>
              <a:t>Suite de la FAT : Secteur 7f9000</a:t>
            </a:r>
            <a:endParaRPr lang="fr-FR" sz="1800" dirty="0">
              <a:solidFill>
                <a:srgbClr val="0000FF"/>
              </a:solidFill>
              <a:effectLst/>
              <a:latin typeface="Book Antiqua" panose="02040602050305030304" pitchFamily="18" charset="0"/>
            </a:endParaRPr>
          </a:p>
          <a:p>
            <a:pPr algn="l">
              <a:lnSpc>
                <a:spcPct val="125000"/>
              </a:lnSpc>
              <a:spcBef>
                <a:spcPts val="900"/>
              </a:spcBef>
            </a:pPr>
            <a:r>
              <a:rPr lang="fr-FR" sz="1600" dirty="0">
                <a:effectLst/>
                <a:cs typeface="Courier New" panose="02070309020205020404" pitchFamily="49" charset="0"/>
              </a:rPr>
              <a:t>01161800 02161800 03161800 04161800 05161800 06161800 07161800 08161800 09161800 0A161800 0B161800 0C161800 0D161800 0E161800 FFFFFF0F 10161800 11161800 12161800 13161800 14161800 51161800 52161800 53161800 54161800 55161800 56161800 57161800 58161800 59161800 5A161800 ……………  60161800 61161800 62161800 63161800 64161800 65161800 66161800 67161800 FFFFFF0F </a:t>
            </a:r>
          </a:p>
          <a:p>
            <a:pPr algn="l">
              <a:lnSpc>
                <a:spcPct val="125000"/>
              </a:lnSpc>
              <a:spcBef>
                <a:spcPts val="900"/>
              </a:spcBef>
            </a:pPr>
            <a:r>
              <a:rPr lang="fr-FR" sz="1800" b="1" dirty="0">
                <a:solidFill>
                  <a:srgbClr val="FF0000"/>
                </a:solidFill>
                <a:effectLst/>
                <a:latin typeface="Book Antiqua" panose="02040602050305030304" pitchFamily="18" charset="0"/>
              </a:rPr>
              <a:t>Les 7  entrées : 68161800-6E161800       </a:t>
            </a:r>
            <a:r>
              <a:rPr lang="fr-FR" sz="1800" dirty="0">
                <a:effectLst/>
                <a:latin typeface="Book Antiqua" panose="02040602050305030304" pitchFamily="18" charset="0"/>
              </a:rPr>
              <a:t>(00181668-0018166E ou 1778600-1578606)</a:t>
            </a:r>
          </a:p>
          <a:p>
            <a:pPr algn="l">
              <a:lnSpc>
                <a:spcPct val="125000"/>
              </a:lnSpc>
              <a:spcBef>
                <a:spcPts val="900"/>
              </a:spcBef>
            </a:pPr>
            <a:r>
              <a:rPr lang="fr-FR" sz="2000" b="1" dirty="0">
                <a:solidFill>
                  <a:srgbClr val="000070"/>
                </a:solidFill>
                <a:effectLst/>
              </a:rPr>
              <a:t>69161800 6A161800 6B161800 6C161800 6D161800 6E161800 FFFFFF0F </a:t>
            </a:r>
            <a:r>
              <a:rPr lang="fr-FR" sz="1600" dirty="0">
                <a:effectLst/>
                <a:cs typeface="Courier New" panose="02070309020205020404" pitchFamily="49" charset="0"/>
              </a:rPr>
              <a:t>00000000 71161800 72161800 73161800 74161800 75161800 76161800 77161800 78161800 79161800 7A161800 7B161800 7C161800 7D161800 FFFFFF0F 00000000</a:t>
            </a:r>
          </a:p>
        </p:txBody>
      </p:sp>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25</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0"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2"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9571" name="Rectangle 3"/>
          <p:cNvSpPr>
            <a:spLocks noChangeArrowheads="1"/>
          </p:cNvSpPr>
          <p:nvPr/>
        </p:nvSpPr>
        <p:spPr bwMode="auto">
          <a:xfrm>
            <a:off x="0" y="0"/>
            <a:ext cx="10287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
        <p:nvSpPr>
          <p:cNvPr id="189442"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28002"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98660"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0706"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2" name="Tableau 1">
            <a:extLst>
              <a:ext uri="{FF2B5EF4-FFF2-40B4-BE49-F238E27FC236}">
                <a16:creationId xmlns:a16="http://schemas.microsoft.com/office/drawing/2014/main" id="{C3D09A8F-CB29-411E-BD9E-47319874B68A}"/>
              </a:ext>
            </a:extLst>
          </p:cNvPr>
          <p:cNvGraphicFramePr>
            <a:graphicFrameLocks noGrp="1"/>
          </p:cNvGraphicFramePr>
          <p:nvPr>
            <p:extLst>
              <p:ext uri="{D42A27DB-BD31-4B8C-83A1-F6EECF244321}">
                <p14:modId xmlns:p14="http://schemas.microsoft.com/office/powerpoint/2010/main" val="3422897517"/>
              </p:ext>
            </p:extLst>
          </p:nvPr>
        </p:nvGraphicFramePr>
        <p:xfrm>
          <a:off x="321367" y="144388"/>
          <a:ext cx="9646669" cy="1582743"/>
        </p:xfrm>
        <a:graphic>
          <a:graphicData uri="http://schemas.openxmlformats.org/drawingml/2006/table">
            <a:tbl>
              <a:tblPr firstRow="1" firstCol="1" bandRow="1">
                <a:tableStyleId>{5C22544A-7EE6-4342-B048-85BDC9FD1C3A}</a:tableStyleId>
              </a:tblPr>
              <a:tblGrid>
                <a:gridCol w="6659340">
                  <a:extLst>
                    <a:ext uri="{9D8B030D-6E8A-4147-A177-3AD203B41FA5}">
                      <a16:colId xmlns:a16="http://schemas.microsoft.com/office/drawing/2014/main" val="1068286597"/>
                    </a:ext>
                  </a:extLst>
                </a:gridCol>
                <a:gridCol w="2987329">
                  <a:extLst>
                    <a:ext uri="{9D8B030D-6E8A-4147-A177-3AD203B41FA5}">
                      <a16:colId xmlns:a16="http://schemas.microsoft.com/office/drawing/2014/main" val="2570100185"/>
                    </a:ext>
                  </a:extLst>
                </a:gridCol>
              </a:tblGrid>
              <a:tr h="394743">
                <a:tc>
                  <a:txBody>
                    <a:bodyPr/>
                    <a:lstStyle/>
                    <a:p>
                      <a:pPr>
                        <a:lnSpc>
                          <a:spcPct val="107000"/>
                        </a:lnSpc>
                        <a:spcAft>
                          <a:spcPts val="0"/>
                        </a:spcAft>
                      </a:pPr>
                      <a:r>
                        <a:rPr lang="fr-FR" sz="1800" b="1" dirty="0">
                          <a:solidFill>
                            <a:schemeClr val="tx1"/>
                          </a:solidFill>
                          <a:effectLst/>
                        </a:rPr>
                        <a:t>41</a:t>
                      </a:r>
                      <a:r>
                        <a:rPr lang="fr-FR" sz="1800" b="0" dirty="0">
                          <a:solidFill>
                            <a:schemeClr val="tx1"/>
                          </a:solidFill>
                          <a:effectLst/>
                        </a:rPr>
                        <a:t> 54 00 50 00 5F 00 53 00 59 00 </a:t>
                      </a:r>
                      <a:r>
                        <a:rPr lang="fr-FR" sz="1800" b="1" dirty="0">
                          <a:solidFill>
                            <a:srgbClr val="C00000"/>
                          </a:solidFill>
                          <a:effectLst/>
                        </a:rPr>
                        <a:t>0F</a:t>
                      </a:r>
                      <a:r>
                        <a:rPr lang="fr-FR" sz="1800" b="0" dirty="0">
                          <a:solidFill>
                            <a:schemeClr val="tx1"/>
                          </a:solidFill>
                          <a:effectLst/>
                        </a:rPr>
                        <a:t> 00 F8 53 00 </a:t>
                      </a:r>
                      <a:endParaRPr lang="fr-FR"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8E556"/>
                    </a:solidFill>
                  </a:tcPr>
                </a:tc>
                <a:tc>
                  <a:txBody>
                    <a:bodyPr/>
                    <a:lstStyle/>
                    <a:p>
                      <a:pPr>
                        <a:lnSpc>
                          <a:spcPct val="107000"/>
                        </a:lnSpc>
                        <a:spcAft>
                          <a:spcPts val="0"/>
                        </a:spcAft>
                      </a:pPr>
                      <a:r>
                        <a:rPr lang="fr-FR" sz="1800" b="0" dirty="0">
                          <a:solidFill>
                            <a:schemeClr val="tx1"/>
                          </a:solidFill>
                          <a:effectLst/>
                          <a:latin typeface="+mn-lt"/>
                          <a:ea typeface="Calibri" panose="020F0502020204030204" pitchFamily="34" charset="0"/>
                          <a:cs typeface="CIDFont+F2"/>
                        </a:rPr>
                        <a:t>AT P _ S Y </a:t>
                      </a:r>
                      <a:r>
                        <a:rPr lang="fr-FR" sz="1800" b="0" dirty="0" err="1">
                          <a:solidFill>
                            <a:schemeClr val="tx1"/>
                          </a:solidFill>
                          <a:effectLst/>
                          <a:latin typeface="+mn-lt"/>
                          <a:ea typeface="Calibri" panose="020F0502020204030204" pitchFamily="34" charset="0"/>
                          <a:cs typeface="CIDFont+F2"/>
                        </a:rPr>
                        <a:t>øS</a:t>
                      </a:r>
                      <a:endParaRPr lang="fr-FR" sz="1800" b="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8E556"/>
                    </a:solidFill>
                  </a:tcPr>
                </a:tc>
                <a:extLst>
                  <a:ext uri="{0D108BD9-81ED-4DB2-BD59-A6C34878D82A}">
                    <a16:rowId xmlns:a16="http://schemas.microsoft.com/office/drawing/2014/main" val="1678416064"/>
                  </a:ext>
                </a:extLst>
              </a:tr>
              <a:tr h="396000">
                <a:tc>
                  <a:txBody>
                    <a:bodyPr/>
                    <a:lstStyle/>
                    <a:p>
                      <a:pPr>
                        <a:lnSpc>
                          <a:spcPct val="107000"/>
                        </a:lnSpc>
                        <a:spcAft>
                          <a:spcPts val="0"/>
                        </a:spcAft>
                      </a:pPr>
                      <a:r>
                        <a:rPr lang="fr-FR" sz="1800" b="0" dirty="0">
                          <a:solidFill>
                            <a:schemeClr val="tx1"/>
                          </a:solidFill>
                          <a:effectLst/>
                        </a:rPr>
                        <a:t>43 00 32 00 2E 00 64 00 6F 00 00 00 63 00 78 00 </a:t>
                      </a:r>
                      <a:endParaRPr lang="fr-FR"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E556"/>
                    </a:solidFill>
                  </a:tcPr>
                </a:tc>
                <a:tc>
                  <a:txBody>
                    <a:bodyPr/>
                    <a:lstStyle/>
                    <a:p>
                      <a:pPr>
                        <a:lnSpc>
                          <a:spcPct val="107000"/>
                        </a:lnSpc>
                        <a:spcAft>
                          <a:spcPts val="0"/>
                        </a:spcAft>
                      </a:pPr>
                      <a:r>
                        <a:rPr lang="fr-FR" sz="1800" b="0" dirty="0">
                          <a:solidFill>
                            <a:schemeClr val="tx1"/>
                          </a:solidFill>
                          <a:effectLst/>
                          <a:latin typeface="+mn-lt"/>
                          <a:ea typeface="Calibri" panose="020F0502020204030204" pitchFamily="34" charset="0"/>
                          <a:cs typeface="CIDFont+F2"/>
                        </a:rPr>
                        <a:t>C 2 . d o c x</a:t>
                      </a:r>
                      <a:endParaRPr lang="fr-FR" sz="1800" b="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E556"/>
                    </a:solidFill>
                  </a:tcPr>
                </a:tc>
                <a:extLst>
                  <a:ext uri="{0D108BD9-81ED-4DB2-BD59-A6C34878D82A}">
                    <a16:rowId xmlns:a16="http://schemas.microsoft.com/office/drawing/2014/main" val="3774576822"/>
                  </a:ext>
                </a:extLst>
              </a:tr>
              <a:tr h="396000">
                <a:tc>
                  <a:txBody>
                    <a:bodyPr/>
                    <a:lstStyle/>
                    <a:p>
                      <a:pPr>
                        <a:lnSpc>
                          <a:spcPct val="107000"/>
                        </a:lnSpc>
                        <a:spcAft>
                          <a:spcPts val="0"/>
                        </a:spcAft>
                      </a:pPr>
                      <a:r>
                        <a:rPr lang="fr-FR" sz="1800" b="0" dirty="0">
                          <a:solidFill>
                            <a:schemeClr val="tx1"/>
                          </a:solidFill>
                          <a:effectLst/>
                        </a:rPr>
                        <a:t>54 50 5F 53 59 53 7E 31 44 4F 43 </a:t>
                      </a:r>
                      <a:r>
                        <a:rPr lang="fr-FR" sz="1800" b="1" dirty="0">
                          <a:solidFill>
                            <a:srgbClr val="C00000"/>
                          </a:solidFill>
                          <a:effectLst/>
                        </a:rPr>
                        <a:t>20</a:t>
                      </a:r>
                      <a:r>
                        <a:rPr lang="fr-FR" sz="1800" b="0" dirty="0">
                          <a:solidFill>
                            <a:schemeClr val="tx1"/>
                          </a:solidFill>
                          <a:effectLst/>
                        </a:rPr>
                        <a:t> 00 8D B7 61 </a:t>
                      </a:r>
                      <a:endParaRPr lang="fr-FR"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8E556"/>
                    </a:solidFill>
                  </a:tcPr>
                </a:tc>
                <a:tc>
                  <a:txBody>
                    <a:bodyPr/>
                    <a:lstStyle/>
                    <a:p>
                      <a:pPr>
                        <a:lnSpc>
                          <a:spcPct val="107000"/>
                        </a:lnSpc>
                        <a:spcAft>
                          <a:spcPts val="0"/>
                        </a:spcAft>
                      </a:pPr>
                      <a:r>
                        <a:rPr lang="fr-FR" sz="1800" b="0" dirty="0">
                          <a:solidFill>
                            <a:schemeClr val="tx1"/>
                          </a:solidFill>
                          <a:effectLst/>
                          <a:latin typeface="+mn-lt"/>
                          <a:ea typeface="Calibri" panose="020F0502020204030204" pitchFamily="34" charset="0"/>
                          <a:cs typeface="CIDFont+F2"/>
                        </a:rPr>
                        <a:t>TP_SYS~1DOC ·a</a:t>
                      </a:r>
                      <a:endParaRPr lang="fr-FR" sz="1800" b="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8E556"/>
                    </a:solidFill>
                  </a:tcPr>
                </a:tc>
                <a:extLst>
                  <a:ext uri="{0D108BD9-81ED-4DB2-BD59-A6C34878D82A}">
                    <a16:rowId xmlns:a16="http://schemas.microsoft.com/office/drawing/2014/main" val="603625990"/>
                  </a:ext>
                </a:extLst>
              </a:tr>
              <a:tr h="396000">
                <a:tc>
                  <a:txBody>
                    <a:bodyPr/>
                    <a:lstStyle/>
                    <a:p>
                      <a:pPr>
                        <a:lnSpc>
                          <a:spcPct val="107000"/>
                        </a:lnSpc>
                        <a:spcAft>
                          <a:spcPts val="0"/>
                        </a:spcAft>
                      </a:pPr>
                      <a:r>
                        <a:rPr lang="fr-FR" sz="1800" b="0" dirty="0">
                          <a:solidFill>
                            <a:schemeClr val="tx1"/>
                          </a:solidFill>
                          <a:effectLst/>
                        </a:rPr>
                        <a:t>B3 4C B3 4C </a:t>
                      </a:r>
                      <a:r>
                        <a:rPr lang="fr-FR" sz="1800" b="1" dirty="0">
                          <a:solidFill>
                            <a:srgbClr val="000070"/>
                          </a:solidFill>
                          <a:effectLst/>
                        </a:rPr>
                        <a:t>18 00 </a:t>
                      </a:r>
                      <a:r>
                        <a:rPr lang="fr-FR" sz="1800" b="0" dirty="0">
                          <a:solidFill>
                            <a:schemeClr val="tx1"/>
                          </a:solidFill>
                          <a:effectLst/>
                        </a:rPr>
                        <a:t>08 5D 72 4C </a:t>
                      </a:r>
                      <a:r>
                        <a:rPr lang="fr-FR" sz="1800" b="1" dirty="0">
                          <a:solidFill>
                            <a:srgbClr val="000070"/>
                          </a:solidFill>
                          <a:effectLst/>
                        </a:rPr>
                        <a:t>68 16 </a:t>
                      </a:r>
                      <a:r>
                        <a:rPr lang="fr-FR" sz="1800" b="1" dirty="0">
                          <a:solidFill>
                            <a:schemeClr val="tx1"/>
                          </a:solidFill>
                          <a:effectLst/>
                        </a:rPr>
                        <a:t>02 6A 00 00</a:t>
                      </a:r>
                      <a:r>
                        <a:rPr lang="fr-FR" sz="1800" b="0" dirty="0">
                          <a:solidFill>
                            <a:schemeClr val="tx1"/>
                          </a:solidFill>
                          <a:effectLst/>
                        </a:rPr>
                        <a:t> </a:t>
                      </a:r>
                      <a:endParaRPr lang="fr-FR"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E556"/>
                    </a:solidFill>
                  </a:tcPr>
                </a:tc>
                <a:tc>
                  <a:txBody>
                    <a:bodyPr/>
                    <a:lstStyle/>
                    <a:p>
                      <a:pPr>
                        <a:lnSpc>
                          <a:spcPct val="107000"/>
                        </a:lnSpc>
                        <a:spcAft>
                          <a:spcPts val="0"/>
                        </a:spcAft>
                      </a:pPr>
                      <a:r>
                        <a:rPr lang="fr-FR" sz="1800" dirty="0">
                          <a:effectLst/>
                          <a:latin typeface="+mn-lt"/>
                          <a:ea typeface="Calibri" panose="020F0502020204030204" pitchFamily="34" charset="0"/>
                          <a:cs typeface="CIDFont+F2"/>
                        </a:rPr>
                        <a:t>³L³L ]</a:t>
                      </a:r>
                      <a:r>
                        <a:rPr lang="fr-FR" sz="1800" dirty="0" err="1">
                          <a:effectLst/>
                          <a:latin typeface="+mn-lt"/>
                          <a:ea typeface="Calibri" panose="020F0502020204030204" pitchFamily="34" charset="0"/>
                          <a:cs typeface="CIDFont+F2"/>
                        </a:rPr>
                        <a:t>rLh</a:t>
                      </a:r>
                      <a:r>
                        <a:rPr lang="fr-FR" sz="1800" dirty="0">
                          <a:effectLst/>
                          <a:latin typeface="+mn-lt"/>
                          <a:ea typeface="Calibri" panose="020F0502020204030204" pitchFamily="34" charset="0"/>
                          <a:cs typeface="CIDFont+F2"/>
                        </a:rPr>
                        <a:t> j</a:t>
                      </a:r>
                      <a:endParaRPr lang="fr-FR" sz="1800" dirty="0">
                        <a:effectLst/>
                        <a:latin typeface="+mn-lt"/>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E556"/>
                    </a:solidFill>
                  </a:tcPr>
                </a:tc>
                <a:extLst>
                  <a:ext uri="{0D108BD9-81ED-4DB2-BD59-A6C34878D82A}">
                    <a16:rowId xmlns:a16="http://schemas.microsoft.com/office/drawing/2014/main" val="1193544292"/>
                  </a:ext>
                </a:extLst>
              </a:tr>
            </a:tbl>
          </a:graphicData>
        </a:graphic>
      </p:graphicFrame>
      <p:grpSp>
        <p:nvGrpSpPr>
          <p:cNvPr id="25" name="Groupe 24">
            <a:extLst>
              <a:ext uri="{FF2B5EF4-FFF2-40B4-BE49-F238E27FC236}">
                <a16:creationId xmlns:a16="http://schemas.microsoft.com/office/drawing/2014/main" id="{594F807F-14A8-46F3-BEB9-73559F82E422}"/>
              </a:ext>
            </a:extLst>
          </p:cNvPr>
          <p:cNvGrpSpPr/>
          <p:nvPr/>
        </p:nvGrpSpPr>
        <p:grpSpPr>
          <a:xfrm>
            <a:off x="321366" y="1664515"/>
            <a:ext cx="3814022" cy="5320633"/>
            <a:chOff x="303542" y="1638111"/>
            <a:chExt cx="3831846" cy="5320633"/>
          </a:xfrm>
        </p:grpSpPr>
        <p:cxnSp>
          <p:nvCxnSpPr>
            <p:cNvPr id="15" name="Connecteur droit avec flèche 14">
              <a:extLst>
                <a:ext uri="{FF2B5EF4-FFF2-40B4-BE49-F238E27FC236}">
                  <a16:creationId xmlns:a16="http://schemas.microsoft.com/office/drawing/2014/main" id="{5DD218C7-4F6F-4D1A-BF27-BCDD29C24E79}"/>
                </a:ext>
              </a:extLst>
            </p:cNvPr>
            <p:cNvCxnSpPr>
              <a:cxnSpLocks/>
            </p:cNvCxnSpPr>
            <p:nvPr/>
          </p:nvCxnSpPr>
          <p:spPr>
            <a:xfrm>
              <a:off x="2047156" y="1638111"/>
              <a:ext cx="2088232" cy="0"/>
            </a:xfrm>
            <a:prstGeom prst="straightConnector1">
              <a:avLst/>
            </a:prstGeom>
            <a:ln w="19050">
              <a:solidFill>
                <a:srgbClr val="00007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0BD075E5-E8D2-4D59-B1E9-3F871BFB04C3}"/>
                </a:ext>
              </a:extLst>
            </p:cNvPr>
            <p:cNvCxnSpPr>
              <a:cxnSpLocks/>
            </p:cNvCxnSpPr>
            <p:nvPr/>
          </p:nvCxnSpPr>
          <p:spPr>
            <a:xfrm flipH="1">
              <a:off x="303542" y="1638111"/>
              <a:ext cx="2787730" cy="5320633"/>
            </a:xfrm>
            <a:prstGeom prst="straightConnector1">
              <a:avLst/>
            </a:prstGeom>
            <a:ln w="19050">
              <a:solidFill>
                <a:srgbClr val="00007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4812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6388">
                                            <p:txEl>
                                              <p:pRg st="0" end="0"/>
                                            </p:txEl>
                                          </p:spTgt>
                                        </p:tgtEl>
                                        <p:attrNameLst>
                                          <p:attrName>style.visibility</p:attrName>
                                        </p:attrNameLst>
                                      </p:cBhvr>
                                      <p:to>
                                        <p:strVal val="visible"/>
                                      </p:to>
                                    </p:set>
                                    <p:anim calcmode="lin" valueType="num">
                                      <p:cBhvr>
                                        <p:cTn id="14" dur="1000" fill="hold"/>
                                        <p:tgtEl>
                                          <p:spTgt spid="16388">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16388">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1638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16388">
                                            <p:txEl>
                                              <p:pRg st="1" end="1"/>
                                            </p:txEl>
                                          </p:spTgt>
                                        </p:tgtEl>
                                        <p:attrNameLst>
                                          <p:attrName>style.visibility</p:attrName>
                                        </p:attrNameLst>
                                      </p:cBhvr>
                                      <p:to>
                                        <p:strVal val="visible"/>
                                      </p:to>
                                    </p:set>
                                    <p:anim calcmode="lin" valueType="num">
                                      <p:cBhvr>
                                        <p:cTn id="21" dur="1000" fill="hold"/>
                                        <p:tgtEl>
                                          <p:spTgt spid="16388">
                                            <p:txEl>
                                              <p:pRg st="1" end="1"/>
                                            </p:txEl>
                                          </p:spTgt>
                                        </p:tgtEl>
                                        <p:attrNameLst>
                                          <p:attrName>ppt_w</p:attrName>
                                        </p:attrNameLst>
                                      </p:cBhvr>
                                      <p:tavLst>
                                        <p:tav tm="0">
                                          <p:val>
                                            <p:strVal val="#ppt_w*0.70"/>
                                          </p:val>
                                        </p:tav>
                                        <p:tav tm="100000">
                                          <p:val>
                                            <p:strVal val="#ppt_w"/>
                                          </p:val>
                                        </p:tav>
                                      </p:tavLst>
                                    </p:anim>
                                    <p:anim calcmode="lin" valueType="num">
                                      <p:cBhvr>
                                        <p:cTn id="22" dur="1000" fill="hold"/>
                                        <p:tgtEl>
                                          <p:spTgt spid="16388">
                                            <p:txEl>
                                              <p:pRg st="1" end="1"/>
                                            </p:txEl>
                                          </p:spTgt>
                                        </p:tgtEl>
                                        <p:attrNameLst>
                                          <p:attrName>ppt_h</p:attrName>
                                        </p:attrNameLst>
                                      </p:cBhvr>
                                      <p:tavLst>
                                        <p:tav tm="0">
                                          <p:val>
                                            <p:strVal val="#ppt_h"/>
                                          </p:val>
                                        </p:tav>
                                        <p:tav tm="100000">
                                          <p:val>
                                            <p:strVal val="#ppt_h"/>
                                          </p:val>
                                        </p:tav>
                                      </p:tavLst>
                                    </p:anim>
                                    <p:animEffect transition="in" filter="fade">
                                      <p:cBhvr>
                                        <p:cTn id="23" dur="1000"/>
                                        <p:tgtEl>
                                          <p:spTgt spid="1638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16388">
                                            <p:txEl>
                                              <p:pRg st="2" end="2"/>
                                            </p:txEl>
                                          </p:spTgt>
                                        </p:tgtEl>
                                        <p:attrNameLst>
                                          <p:attrName>style.visibility</p:attrName>
                                        </p:attrNameLst>
                                      </p:cBhvr>
                                      <p:to>
                                        <p:strVal val="visible"/>
                                      </p:to>
                                    </p:set>
                                    <p:anim calcmode="lin" valueType="num">
                                      <p:cBhvr>
                                        <p:cTn id="28" dur="1000" fill="hold"/>
                                        <p:tgtEl>
                                          <p:spTgt spid="16388">
                                            <p:txEl>
                                              <p:pRg st="2" end="2"/>
                                            </p:txEl>
                                          </p:spTgt>
                                        </p:tgtEl>
                                        <p:attrNameLst>
                                          <p:attrName>ppt_w</p:attrName>
                                        </p:attrNameLst>
                                      </p:cBhvr>
                                      <p:tavLst>
                                        <p:tav tm="0">
                                          <p:val>
                                            <p:strVal val="#ppt_w*0.70"/>
                                          </p:val>
                                        </p:tav>
                                        <p:tav tm="100000">
                                          <p:val>
                                            <p:strVal val="#ppt_w"/>
                                          </p:val>
                                        </p:tav>
                                      </p:tavLst>
                                    </p:anim>
                                    <p:anim calcmode="lin" valueType="num">
                                      <p:cBhvr>
                                        <p:cTn id="29" dur="1000" fill="hold"/>
                                        <p:tgtEl>
                                          <p:spTgt spid="16388">
                                            <p:txEl>
                                              <p:pRg st="2" end="2"/>
                                            </p:txEl>
                                          </p:spTgt>
                                        </p:tgtEl>
                                        <p:attrNameLst>
                                          <p:attrName>ppt_h</p:attrName>
                                        </p:attrNameLst>
                                      </p:cBhvr>
                                      <p:tavLst>
                                        <p:tav tm="0">
                                          <p:val>
                                            <p:strVal val="#ppt_h"/>
                                          </p:val>
                                        </p:tav>
                                        <p:tav tm="100000">
                                          <p:val>
                                            <p:strVal val="#ppt_h"/>
                                          </p:val>
                                        </p:tav>
                                      </p:tavLst>
                                    </p:anim>
                                    <p:animEffect transition="in" filter="fade">
                                      <p:cBhvr>
                                        <p:cTn id="30" dur="1000"/>
                                        <p:tgtEl>
                                          <p:spTgt spid="16388">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16388">
                                            <p:txEl>
                                              <p:pRg st="3" end="3"/>
                                            </p:txEl>
                                          </p:spTgt>
                                        </p:tgtEl>
                                        <p:attrNameLst>
                                          <p:attrName>style.visibility</p:attrName>
                                        </p:attrNameLst>
                                      </p:cBhvr>
                                      <p:to>
                                        <p:strVal val="visible"/>
                                      </p:to>
                                    </p:set>
                                    <p:anim calcmode="lin" valueType="num">
                                      <p:cBhvr>
                                        <p:cTn id="35" dur="1000" fill="hold"/>
                                        <p:tgtEl>
                                          <p:spTgt spid="16388">
                                            <p:txEl>
                                              <p:pRg st="3" end="3"/>
                                            </p:txEl>
                                          </p:spTgt>
                                        </p:tgtEl>
                                        <p:attrNameLst>
                                          <p:attrName>ppt_w</p:attrName>
                                        </p:attrNameLst>
                                      </p:cBhvr>
                                      <p:tavLst>
                                        <p:tav tm="0">
                                          <p:val>
                                            <p:strVal val="#ppt_w*0.70"/>
                                          </p:val>
                                        </p:tav>
                                        <p:tav tm="100000">
                                          <p:val>
                                            <p:strVal val="#ppt_w"/>
                                          </p:val>
                                        </p:tav>
                                      </p:tavLst>
                                    </p:anim>
                                    <p:anim calcmode="lin" valueType="num">
                                      <p:cBhvr>
                                        <p:cTn id="36" dur="1000" fill="hold"/>
                                        <p:tgtEl>
                                          <p:spTgt spid="16388">
                                            <p:txEl>
                                              <p:pRg st="3" end="3"/>
                                            </p:txEl>
                                          </p:spTgt>
                                        </p:tgtEl>
                                        <p:attrNameLst>
                                          <p:attrName>ppt_h</p:attrName>
                                        </p:attrNameLst>
                                      </p:cBhvr>
                                      <p:tavLst>
                                        <p:tav tm="0">
                                          <p:val>
                                            <p:strVal val="#ppt_h"/>
                                          </p:val>
                                        </p:tav>
                                        <p:tav tm="100000">
                                          <p:val>
                                            <p:strVal val="#ppt_h"/>
                                          </p:val>
                                        </p:tav>
                                      </p:tavLst>
                                    </p:anim>
                                    <p:animEffect transition="in" filter="fade">
                                      <p:cBhvr>
                                        <p:cTn id="37" dur="1000"/>
                                        <p:tgtEl>
                                          <p:spTgt spid="16388">
                                            <p:txEl>
                                              <p:pRg st="3" end="3"/>
                                            </p:txEl>
                                          </p:spTgt>
                                        </p:tgtEl>
                                      </p:cBhvr>
                                    </p:animEffect>
                                  </p:childTnLst>
                                </p:cTn>
                              </p:par>
                              <p:par>
                                <p:cTn id="38" presetID="55" presetClass="entr" presetSubtype="0" fill="hold" nodeType="withEffect">
                                  <p:stCondLst>
                                    <p:cond delay="0"/>
                                  </p:stCondLst>
                                  <p:childTnLst>
                                    <p:set>
                                      <p:cBhvr>
                                        <p:cTn id="39" dur="1" fill="hold">
                                          <p:stCondLst>
                                            <p:cond delay="0"/>
                                          </p:stCondLst>
                                        </p:cTn>
                                        <p:tgtEl>
                                          <p:spTgt spid="16388">
                                            <p:txEl>
                                              <p:pRg st="4" end="4"/>
                                            </p:txEl>
                                          </p:spTgt>
                                        </p:tgtEl>
                                        <p:attrNameLst>
                                          <p:attrName>style.visibility</p:attrName>
                                        </p:attrNameLst>
                                      </p:cBhvr>
                                      <p:to>
                                        <p:strVal val="visible"/>
                                      </p:to>
                                    </p:set>
                                    <p:anim calcmode="lin" valueType="num">
                                      <p:cBhvr>
                                        <p:cTn id="40" dur="1000" fill="hold"/>
                                        <p:tgtEl>
                                          <p:spTgt spid="16388">
                                            <p:txEl>
                                              <p:pRg st="4" end="4"/>
                                            </p:txEl>
                                          </p:spTgt>
                                        </p:tgtEl>
                                        <p:attrNameLst>
                                          <p:attrName>ppt_w</p:attrName>
                                        </p:attrNameLst>
                                      </p:cBhvr>
                                      <p:tavLst>
                                        <p:tav tm="0">
                                          <p:val>
                                            <p:strVal val="#ppt_w*0.70"/>
                                          </p:val>
                                        </p:tav>
                                        <p:tav tm="100000">
                                          <p:val>
                                            <p:strVal val="#ppt_w"/>
                                          </p:val>
                                        </p:tav>
                                      </p:tavLst>
                                    </p:anim>
                                    <p:anim calcmode="lin" valueType="num">
                                      <p:cBhvr>
                                        <p:cTn id="41" dur="1000" fill="hold"/>
                                        <p:tgtEl>
                                          <p:spTgt spid="16388">
                                            <p:txEl>
                                              <p:pRg st="4" end="4"/>
                                            </p:txEl>
                                          </p:spTgt>
                                        </p:tgtEl>
                                        <p:attrNameLst>
                                          <p:attrName>ppt_h</p:attrName>
                                        </p:attrNameLst>
                                      </p:cBhvr>
                                      <p:tavLst>
                                        <p:tav tm="0">
                                          <p:val>
                                            <p:strVal val="#ppt_h"/>
                                          </p:val>
                                        </p:tav>
                                        <p:tav tm="100000">
                                          <p:val>
                                            <p:strVal val="#ppt_h"/>
                                          </p:val>
                                        </p:tav>
                                      </p:tavLst>
                                    </p:anim>
                                    <p:animEffect transition="in" filter="fade">
                                      <p:cBhvr>
                                        <p:cTn id="42" dur="1000"/>
                                        <p:tgtEl>
                                          <p:spTgt spid="16388">
                                            <p:txEl>
                                              <p:pRg st="4" end="4"/>
                                            </p:txEl>
                                          </p:spTgt>
                                        </p:tgtEl>
                                      </p:cBhvr>
                                    </p:animEffect>
                                  </p:childTnLst>
                                </p:cTn>
                              </p:par>
                              <p:par>
                                <p:cTn id="43" presetID="55" presetClass="entr" presetSubtype="0" fill="hold" nodeType="withEffect">
                                  <p:stCondLst>
                                    <p:cond delay="0"/>
                                  </p:stCondLst>
                                  <p:childTnLst>
                                    <p:set>
                                      <p:cBhvr>
                                        <p:cTn id="44" dur="1" fill="hold">
                                          <p:stCondLst>
                                            <p:cond delay="0"/>
                                          </p:stCondLst>
                                        </p:cTn>
                                        <p:tgtEl>
                                          <p:spTgt spid="16388">
                                            <p:txEl>
                                              <p:pRg st="5" end="5"/>
                                            </p:txEl>
                                          </p:spTgt>
                                        </p:tgtEl>
                                        <p:attrNameLst>
                                          <p:attrName>style.visibility</p:attrName>
                                        </p:attrNameLst>
                                      </p:cBhvr>
                                      <p:to>
                                        <p:strVal val="visible"/>
                                      </p:to>
                                    </p:set>
                                    <p:anim calcmode="lin" valueType="num">
                                      <p:cBhvr>
                                        <p:cTn id="45" dur="1000" fill="hold"/>
                                        <p:tgtEl>
                                          <p:spTgt spid="16388">
                                            <p:txEl>
                                              <p:pRg st="5" end="5"/>
                                            </p:txEl>
                                          </p:spTgt>
                                        </p:tgtEl>
                                        <p:attrNameLst>
                                          <p:attrName>ppt_w</p:attrName>
                                        </p:attrNameLst>
                                      </p:cBhvr>
                                      <p:tavLst>
                                        <p:tav tm="0">
                                          <p:val>
                                            <p:strVal val="#ppt_w*0.70"/>
                                          </p:val>
                                        </p:tav>
                                        <p:tav tm="100000">
                                          <p:val>
                                            <p:strVal val="#ppt_w"/>
                                          </p:val>
                                        </p:tav>
                                      </p:tavLst>
                                    </p:anim>
                                    <p:anim calcmode="lin" valueType="num">
                                      <p:cBhvr>
                                        <p:cTn id="46" dur="1000" fill="hold"/>
                                        <p:tgtEl>
                                          <p:spTgt spid="16388">
                                            <p:txEl>
                                              <p:pRg st="5" end="5"/>
                                            </p:txEl>
                                          </p:spTgt>
                                        </p:tgtEl>
                                        <p:attrNameLst>
                                          <p:attrName>ppt_h</p:attrName>
                                        </p:attrNameLst>
                                      </p:cBhvr>
                                      <p:tavLst>
                                        <p:tav tm="0">
                                          <p:val>
                                            <p:strVal val="#ppt_h"/>
                                          </p:val>
                                        </p:tav>
                                        <p:tav tm="100000">
                                          <p:val>
                                            <p:strVal val="#ppt_h"/>
                                          </p:val>
                                        </p:tav>
                                      </p:tavLst>
                                    </p:anim>
                                    <p:animEffect transition="in" filter="fade">
                                      <p:cBhvr>
                                        <p:cTn id="47" dur="1000"/>
                                        <p:tgtEl>
                                          <p:spTgt spid="16388">
                                            <p:txEl>
                                              <p:pRg st="5" end="5"/>
                                            </p:txEl>
                                          </p:spTgt>
                                        </p:tgtEl>
                                      </p:cBhvr>
                                    </p:animEffect>
                                  </p:childTnLst>
                                </p:cTn>
                              </p:par>
                              <p:par>
                                <p:cTn id="48" presetID="55" presetClass="entr" presetSubtype="0" fill="hold" nodeType="withEffect">
                                  <p:stCondLst>
                                    <p:cond delay="0"/>
                                  </p:stCondLst>
                                  <p:childTnLst>
                                    <p:set>
                                      <p:cBhvr>
                                        <p:cTn id="49" dur="1" fill="hold">
                                          <p:stCondLst>
                                            <p:cond delay="0"/>
                                          </p:stCondLst>
                                        </p:cTn>
                                        <p:tgtEl>
                                          <p:spTgt spid="16388">
                                            <p:txEl>
                                              <p:pRg st="6" end="6"/>
                                            </p:txEl>
                                          </p:spTgt>
                                        </p:tgtEl>
                                        <p:attrNameLst>
                                          <p:attrName>style.visibility</p:attrName>
                                        </p:attrNameLst>
                                      </p:cBhvr>
                                      <p:to>
                                        <p:strVal val="visible"/>
                                      </p:to>
                                    </p:set>
                                    <p:anim calcmode="lin" valueType="num">
                                      <p:cBhvr>
                                        <p:cTn id="50" dur="1000" fill="hold"/>
                                        <p:tgtEl>
                                          <p:spTgt spid="16388">
                                            <p:txEl>
                                              <p:pRg st="6" end="6"/>
                                            </p:txEl>
                                          </p:spTgt>
                                        </p:tgtEl>
                                        <p:attrNameLst>
                                          <p:attrName>ppt_w</p:attrName>
                                        </p:attrNameLst>
                                      </p:cBhvr>
                                      <p:tavLst>
                                        <p:tav tm="0">
                                          <p:val>
                                            <p:strVal val="#ppt_w*0.70"/>
                                          </p:val>
                                        </p:tav>
                                        <p:tav tm="100000">
                                          <p:val>
                                            <p:strVal val="#ppt_w"/>
                                          </p:val>
                                        </p:tav>
                                      </p:tavLst>
                                    </p:anim>
                                    <p:anim calcmode="lin" valueType="num">
                                      <p:cBhvr>
                                        <p:cTn id="51" dur="1000" fill="hold"/>
                                        <p:tgtEl>
                                          <p:spTgt spid="16388">
                                            <p:txEl>
                                              <p:pRg st="6" end="6"/>
                                            </p:txEl>
                                          </p:spTgt>
                                        </p:tgtEl>
                                        <p:attrNameLst>
                                          <p:attrName>ppt_h</p:attrName>
                                        </p:attrNameLst>
                                      </p:cBhvr>
                                      <p:tavLst>
                                        <p:tav tm="0">
                                          <p:val>
                                            <p:strVal val="#ppt_h"/>
                                          </p:val>
                                        </p:tav>
                                        <p:tav tm="100000">
                                          <p:val>
                                            <p:strVal val="#ppt_h"/>
                                          </p:val>
                                        </p:tav>
                                      </p:tavLst>
                                    </p:anim>
                                    <p:animEffect transition="in" filter="fade">
                                      <p:cBhvr>
                                        <p:cTn id="52" dur="1000"/>
                                        <p:tgtEl>
                                          <p:spTgt spid="16388">
                                            <p:txEl>
                                              <p:pRg st="6" end="6"/>
                                            </p:txEl>
                                          </p:spTgt>
                                        </p:tgtEl>
                                      </p:cBhvr>
                                    </p:animEffect>
                                  </p:childTnLst>
                                </p:cTn>
                              </p:par>
                              <p:par>
                                <p:cTn id="53" presetID="55" presetClass="entr" presetSubtype="0" fill="hold" nodeType="withEffect">
                                  <p:stCondLst>
                                    <p:cond delay="0"/>
                                  </p:stCondLst>
                                  <p:childTnLst>
                                    <p:set>
                                      <p:cBhvr>
                                        <p:cTn id="54" dur="1" fill="hold">
                                          <p:stCondLst>
                                            <p:cond delay="0"/>
                                          </p:stCondLst>
                                        </p:cTn>
                                        <p:tgtEl>
                                          <p:spTgt spid="16388">
                                            <p:txEl>
                                              <p:pRg st="8" end="8"/>
                                            </p:txEl>
                                          </p:spTgt>
                                        </p:tgtEl>
                                        <p:attrNameLst>
                                          <p:attrName>style.visibility</p:attrName>
                                        </p:attrNameLst>
                                      </p:cBhvr>
                                      <p:to>
                                        <p:strVal val="visible"/>
                                      </p:to>
                                    </p:set>
                                    <p:anim calcmode="lin" valueType="num">
                                      <p:cBhvr>
                                        <p:cTn id="55" dur="1000" fill="hold"/>
                                        <p:tgtEl>
                                          <p:spTgt spid="16388">
                                            <p:txEl>
                                              <p:pRg st="8" end="8"/>
                                            </p:txEl>
                                          </p:spTgt>
                                        </p:tgtEl>
                                        <p:attrNameLst>
                                          <p:attrName>ppt_w</p:attrName>
                                        </p:attrNameLst>
                                      </p:cBhvr>
                                      <p:tavLst>
                                        <p:tav tm="0">
                                          <p:val>
                                            <p:strVal val="#ppt_w*0.70"/>
                                          </p:val>
                                        </p:tav>
                                        <p:tav tm="100000">
                                          <p:val>
                                            <p:strVal val="#ppt_w"/>
                                          </p:val>
                                        </p:tav>
                                      </p:tavLst>
                                    </p:anim>
                                    <p:anim calcmode="lin" valueType="num">
                                      <p:cBhvr>
                                        <p:cTn id="56" dur="1000" fill="hold"/>
                                        <p:tgtEl>
                                          <p:spTgt spid="16388">
                                            <p:txEl>
                                              <p:pRg st="8" end="8"/>
                                            </p:txEl>
                                          </p:spTgt>
                                        </p:tgtEl>
                                        <p:attrNameLst>
                                          <p:attrName>ppt_h</p:attrName>
                                        </p:attrNameLst>
                                      </p:cBhvr>
                                      <p:tavLst>
                                        <p:tav tm="0">
                                          <p:val>
                                            <p:strVal val="#ppt_h"/>
                                          </p:val>
                                        </p:tav>
                                        <p:tav tm="100000">
                                          <p:val>
                                            <p:strVal val="#ppt_h"/>
                                          </p:val>
                                        </p:tav>
                                      </p:tavLst>
                                    </p:anim>
                                    <p:animEffect transition="in" filter="fade">
                                      <p:cBhvr>
                                        <p:cTn id="57" dur="1000"/>
                                        <p:tgtEl>
                                          <p:spTgt spid="16388">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5" presetClass="entr" presetSubtype="0" fill="hold" nodeType="clickEffect">
                                  <p:stCondLst>
                                    <p:cond delay="0"/>
                                  </p:stCondLst>
                                  <p:childTnLst>
                                    <p:set>
                                      <p:cBhvr>
                                        <p:cTn id="61" dur="1" fill="hold">
                                          <p:stCondLst>
                                            <p:cond delay="0"/>
                                          </p:stCondLst>
                                        </p:cTn>
                                        <p:tgtEl>
                                          <p:spTgt spid="16388">
                                            <p:txEl>
                                              <p:pRg st="7" end="7"/>
                                            </p:txEl>
                                          </p:spTgt>
                                        </p:tgtEl>
                                        <p:attrNameLst>
                                          <p:attrName>style.visibility</p:attrName>
                                        </p:attrNameLst>
                                      </p:cBhvr>
                                      <p:to>
                                        <p:strVal val="visible"/>
                                      </p:to>
                                    </p:set>
                                    <p:anim calcmode="lin" valueType="num">
                                      <p:cBhvr>
                                        <p:cTn id="62" dur="1000" fill="hold"/>
                                        <p:tgtEl>
                                          <p:spTgt spid="16388">
                                            <p:txEl>
                                              <p:pRg st="7" end="7"/>
                                            </p:txEl>
                                          </p:spTgt>
                                        </p:tgtEl>
                                        <p:attrNameLst>
                                          <p:attrName>ppt_w</p:attrName>
                                        </p:attrNameLst>
                                      </p:cBhvr>
                                      <p:tavLst>
                                        <p:tav tm="0">
                                          <p:val>
                                            <p:strVal val="#ppt_w*0.70"/>
                                          </p:val>
                                        </p:tav>
                                        <p:tav tm="100000">
                                          <p:val>
                                            <p:strVal val="#ppt_w"/>
                                          </p:val>
                                        </p:tav>
                                      </p:tavLst>
                                    </p:anim>
                                    <p:anim calcmode="lin" valueType="num">
                                      <p:cBhvr>
                                        <p:cTn id="63" dur="1000" fill="hold"/>
                                        <p:tgtEl>
                                          <p:spTgt spid="16388">
                                            <p:txEl>
                                              <p:pRg st="7" end="7"/>
                                            </p:txEl>
                                          </p:spTgt>
                                        </p:tgtEl>
                                        <p:attrNameLst>
                                          <p:attrName>ppt_h</p:attrName>
                                        </p:attrNameLst>
                                      </p:cBhvr>
                                      <p:tavLst>
                                        <p:tav tm="0">
                                          <p:val>
                                            <p:strVal val="#ppt_h"/>
                                          </p:val>
                                        </p:tav>
                                        <p:tav tm="100000">
                                          <p:val>
                                            <p:strVal val="#ppt_h"/>
                                          </p:val>
                                        </p:tav>
                                      </p:tavLst>
                                    </p:anim>
                                    <p:animEffect transition="in" filter="fade">
                                      <p:cBhvr>
                                        <p:cTn id="64" dur="1000"/>
                                        <p:tgtEl>
                                          <p:spTgt spid="16388">
                                            <p:txEl>
                                              <p:pRg st="7" end="7"/>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55" presetClass="entr" presetSubtype="0" fill="hold" nodeType="clickEffect">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cBhvr>
                                        <p:cTn id="69" dur="1000" fill="hold"/>
                                        <p:tgtEl>
                                          <p:spTgt spid="25"/>
                                        </p:tgtEl>
                                        <p:attrNameLst>
                                          <p:attrName>ppt_w</p:attrName>
                                        </p:attrNameLst>
                                      </p:cBhvr>
                                      <p:tavLst>
                                        <p:tav tm="0">
                                          <p:val>
                                            <p:strVal val="#ppt_w*0.70"/>
                                          </p:val>
                                        </p:tav>
                                        <p:tav tm="100000">
                                          <p:val>
                                            <p:strVal val="#ppt_w"/>
                                          </p:val>
                                        </p:tav>
                                      </p:tavLst>
                                    </p:anim>
                                    <p:anim calcmode="lin" valueType="num">
                                      <p:cBhvr>
                                        <p:cTn id="70" dur="1000" fill="hold"/>
                                        <p:tgtEl>
                                          <p:spTgt spid="25"/>
                                        </p:tgtEl>
                                        <p:attrNameLst>
                                          <p:attrName>ppt_h</p:attrName>
                                        </p:attrNameLst>
                                      </p:cBhvr>
                                      <p:tavLst>
                                        <p:tav tm="0">
                                          <p:val>
                                            <p:strVal val="#ppt_h"/>
                                          </p:val>
                                        </p:tav>
                                        <p:tav tm="100000">
                                          <p:val>
                                            <p:strVal val="#ppt_h"/>
                                          </p:val>
                                        </p:tav>
                                      </p:tavLst>
                                    </p:anim>
                                    <p:animEffect transition="in" filter="fade">
                                      <p:cBhvr>
                                        <p:cTn id="71"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250065" y="388912"/>
            <a:ext cx="9751219" cy="7169449"/>
          </a:xfrm>
          <a:solidFill>
            <a:srgbClr val="CCFF33">
              <a:alpha val="0"/>
            </a:srgbClr>
          </a:solidFill>
        </p:spPr>
        <p:txBody>
          <a:bodyPr wrap="square">
            <a:spAutoFit/>
          </a:bodyPr>
          <a:lstStyle/>
          <a:p>
            <a:pPr marL="358775" indent="-358775" algn="l">
              <a:lnSpc>
                <a:spcPct val="125000"/>
              </a:lnSpc>
              <a:spcBef>
                <a:spcPts val="900"/>
              </a:spcBef>
            </a:pPr>
            <a:r>
              <a:rPr lang="fr-FR" sz="2200" dirty="0">
                <a:effectLst/>
              </a:rPr>
              <a:t>La  taille d’un cluster dépend de la capacité des disques:</a:t>
            </a:r>
          </a:p>
          <a:p>
            <a:pPr marL="358775" indent="-358775" algn="l">
              <a:lnSpc>
                <a:spcPct val="125000"/>
              </a:lnSpc>
              <a:spcBef>
                <a:spcPts val="900"/>
              </a:spcBef>
              <a:buFont typeface="Arial" pitchFamily="34" charset="0"/>
              <a:buChar char="•"/>
            </a:pPr>
            <a:endParaRPr lang="fr-FR" sz="2200" dirty="0">
              <a:effectLst/>
            </a:endParaRPr>
          </a:p>
          <a:p>
            <a:pPr marL="358775" indent="-358775" algn="l">
              <a:lnSpc>
                <a:spcPct val="125000"/>
              </a:lnSpc>
              <a:spcBef>
                <a:spcPts val="900"/>
              </a:spcBef>
              <a:buFont typeface="Arial" pitchFamily="34" charset="0"/>
              <a:buChar char="•"/>
            </a:pPr>
            <a:endParaRPr lang="fr-FR" sz="2200" dirty="0">
              <a:effectLst/>
            </a:endParaRPr>
          </a:p>
          <a:p>
            <a:pPr marL="358775" indent="-358775" algn="l">
              <a:lnSpc>
                <a:spcPct val="125000"/>
              </a:lnSpc>
              <a:spcBef>
                <a:spcPts val="900"/>
              </a:spcBef>
              <a:buFont typeface="Arial" pitchFamily="34" charset="0"/>
              <a:buChar char="•"/>
            </a:pPr>
            <a:endParaRPr lang="fr-FR" sz="2200" dirty="0">
              <a:effectLst/>
            </a:endParaRPr>
          </a:p>
          <a:p>
            <a:pPr marL="358775" indent="-358775" algn="l">
              <a:lnSpc>
                <a:spcPct val="125000"/>
              </a:lnSpc>
              <a:spcBef>
                <a:spcPts val="900"/>
              </a:spcBef>
              <a:buFont typeface="Arial" pitchFamily="34" charset="0"/>
              <a:buChar char="•"/>
            </a:pPr>
            <a:endParaRPr lang="fr-FR" sz="2200" dirty="0">
              <a:effectLst/>
            </a:endParaRPr>
          </a:p>
          <a:p>
            <a:pPr marL="358775" indent="-358775" algn="l">
              <a:lnSpc>
                <a:spcPct val="125000"/>
              </a:lnSpc>
              <a:spcBef>
                <a:spcPts val="900"/>
              </a:spcBef>
              <a:buFont typeface="Arial" pitchFamily="34" charset="0"/>
              <a:buChar char="•"/>
            </a:pPr>
            <a:endParaRPr lang="fr-FR" sz="2200" b="1" dirty="0">
              <a:solidFill>
                <a:srgbClr val="0000FF"/>
              </a:solidFill>
              <a:effectLst/>
            </a:endParaRPr>
          </a:p>
          <a:p>
            <a:pPr marL="358775" indent="-358775" algn="l">
              <a:lnSpc>
                <a:spcPct val="125000"/>
              </a:lnSpc>
              <a:spcBef>
                <a:spcPts val="900"/>
              </a:spcBef>
              <a:buFont typeface="Arial" pitchFamily="34" charset="0"/>
              <a:buChar char="•"/>
            </a:pPr>
            <a:endParaRPr lang="fr-FR" sz="2200" b="1" dirty="0">
              <a:solidFill>
                <a:srgbClr val="0000FF"/>
              </a:solidFill>
              <a:effectLst/>
            </a:endParaRPr>
          </a:p>
          <a:p>
            <a:pPr marL="358775" indent="-358775" algn="l">
              <a:lnSpc>
                <a:spcPct val="125000"/>
              </a:lnSpc>
              <a:spcBef>
                <a:spcPts val="900"/>
              </a:spcBef>
              <a:buFont typeface="Arial" pitchFamily="34" charset="0"/>
              <a:buChar char="•"/>
            </a:pPr>
            <a:r>
              <a:rPr lang="fr-FR" sz="2200" b="1" dirty="0">
                <a:solidFill>
                  <a:srgbClr val="0000FF"/>
                </a:solidFill>
                <a:effectLst/>
              </a:rPr>
              <a:t>Remarque : </a:t>
            </a:r>
          </a:p>
          <a:p>
            <a:pPr marL="719138" indent="-360363" algn="l">
              <a:lnSpc>
                <a:spcPct val="125000"/>
              </a:lnSpc>
              <a:spcBef>
                <a:spcPts val="900"/>
              </a:spcBef>
              <a:buFont typeface="Wingdings" pitchFamily="2" charset="2"/>
              <a:buChar char="ü"/>
            </a:pPr>
            <a:r>
              <a:rPr lang="fr-FR" sz="2200" dirty="0">
                <a:effectLst/>
              </a:rPr>
              <a:t>Si un disque ou une partition FAT32 est formaté avec Windows XP ou Windows7, sa capacité ne peut pas dépasser </a:t>
            </a:r>
            <a:r>
              <a:rPr lang="fr-FR" sz="2200" b="1" dirty="0">
                <a:solidFill>
                  <a:srgbClr val="0000FF"/>
                </a:solidFill>
                <a:effectLst/>
              </a:rPr>
              <a:t>32 Giga octets</a:t>
            </a:r>
            <a:r>
              <a:rPr lang="fr-FR" sz="2200" dirty="0">
                <a:effectLst/>
              </a:rPr>
              <a:t>.</a:t>
            </a:r>
          </a:p>
          <a:p>
            <a:pPr marL="719138" indent="-360363" algn="l">
              <a:lnSpc>
                <a:spcPct val="125000"/>
              </a:lnSpc>
              <a:spcBef>
                <a:spcPts val="900"/>
              </a:spcBef>
              <a:buFont typeface="Wingdings" pitchFamily="2" charset="2"/>
              <a:buChar char="ü"/>
            </a:pPr>
            <a:r>
              <a:rPr lang="fr-FR" sz="2200" dirty="0">
                <a:effectLst/>
              </a:rPr>
              <a:t>Pour pouvoir utiliser un disque de capacité supérieure à 32Go (max 128Go) sur ces systèmes, on doit le formater avec un autre système tel que linux.</a:t>
            </a:r>
          </a:p>
          <a:p>
            <a:pPr algn="l">
              <a:lnSpc>
                <a:spcPct val="125000"/>
              </a:lnSpc>
              <a:spcBef>
                <a:spcPts val="900"/>
              </a:spcBef>
            </a:pPr>
            <a:r>
              <a:rPr lang="fr-FR" sz="2200" dirty="0">
                <a:effectLst/>
              </a:rPr>
              <a:t>==============================================</a:t>
            </a:r>
          </a:p>
        </p:txBody>
      </p:sp>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26</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0"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2"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9571" name="Rectangle 3"/>
          <p:cNvSpPr>
            <a:spLocks noChangeArrowheads="1"/>
          </p:cNvSpPr>
          <p:nvPr/>
        </p:nvSpPr>
        <p:spPr bwMode="auto">
          <a:xfrm>
            <a:off x="0" y="0"/>
            <a:ext cx="10287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
        <p:nvSpPr>
          <p:cNvPr id="189442"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28002"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98660"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0706"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2" name="Tableau 11"/>
          <p:cNvGraphicFramePr>
            <a:graphicFrameLocks noGrp="1"/>
          </p:cNvGraphicFramePr>
          <p:nvPr/>
        </p:nvGraphicFramePr>
        <p:xfrm>
          <a:off x="1183060" y="1260813"/>
          <a:ext cx="7416824" cy="2700000"/>
        </p:xfrm>
        <a:graphic>
          <a:graphicData uri="http://schemas.openxmlformats.org/drawingml/2006/table">
            <a:tbl>
              <a:tblPr/>
              <a:tblGrid>
                <a:gridCol w="3651360">
                  <a:extLst>
                    <a:ext uri="{9D8B030D-6E8A-4147-A177-3AD203B41FA5}">
                      <a16:colId xmlns:a16="http://schemas.microsoft.com/office/drawing/2014/main" val="20000"/>
                    </a:ext>
                  </a:extLst>
                </a:gridCol>
                <a:gridCol w="3765464">
                  <a:extLst>
                    <a:ext uri="{9D8B030D-6E8A-4147-A177-3AD203B41FA5}">
                      <a16:colId xmlns:a16="http://schemas.microsoft.com/office/drawing/2014/main" val="20001"/>
                    </a:ext>
                  </a:extLst>
                </a:gridCol>
              </a:tblGrid>
              <a:tr h="540000">
                <a:tc>
                  <a:txBody>
                    <a:bodyPr/>
                    <a:lstStyle/>
                    <a:p>
                      <a:pPr algn="ctr">
                        <a:lnSpc>
                          <a:spcPts val="1800"/>
                        </a:lnSpc>
                        <a:spcBef>
                          <a:spcPts val="400"/>
                        </a:spcBef>
                        <a:spcAft>
                          <a:spcPts val="0"/>
                        </a:spcAft>
                      </a:pPr>
                      <a:r>
                        <a:rPr lang="fr-FR" sz="2200" kern="1400" dirty="0">
                          <a:solidFill>
                            <a:srgbClr val="0000FF"/>
                          </a:solidFill>
                          <a:latin typeface="+mn-lt"/>
                          <a:ea typeface="Times New Roman"/>
                          <a:cs typeface="Times New Roman"/>
                        </a:rPr>
                        <a:t>Capacité disque</a:t>
                      </a:r>
                    </a:p>
                  </a:txBody>
                  <a:tcPr marL="72000" marR="72000" marT="72000" marB="72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200" kern="1400" dirty="0">
                          <a:solidFill>
                            <a:srgbClr val="0000FF"/>
                          </a:solidFill>
                          <a:latin typeface="+mn-lt"/>
                          <a:ea typeface="Times New Roman"/>
                          <a:cs typeface="Times New Roman"/>
                        </a:rPr>
                        <a:t>Taille du cluster</a:t>
                      </a:r>
                    </a:p>
                  </a:txBody>
                  <a:tcPr marL="72000" marR="72000" marT="72000" marB="72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0"/>
                  </a:ext>
                </a:extLst>
              </a:tr>
              <a:tr h="540000">
                <a:tc>
                  <a:txBody>
                    <a:bodyPr/>
                    <a:lstStyle/>
                    <a:p>
                      <a:pPr algn="ctr">
                        <a:lnSpc>
                          <a:spcPts val="1800"/>
                        </a:lnSpc>
                        <a:spcBef>
                          <a:spcPts val="400"/>
                        </a:spcBef>
                        <a:spcAft>
                          <a:spcPts val="0"/>
                        </a:spcAft>
                      </a:pPr>
                      <a:r>
                        <a:rPr lang="en-GB" sz="2200" kern="1400" dirty="0">
                          <a:latin typeface="+mn-lt"/>
                          <a:ea typeface="Times New Roman"/>
                          <a:cs typeface="Times New Roman"/>
                        </a:rPr>
                        <a:t>513 Mo-8 Go</a:t>
                      </a:r>
                      <a:endParaRPr lang="fr-FR" sz="2200" kern="1400" dirty="0">
                        <a:latin typeface="+mn-lt"/>
                        <a:ea typeface="Times New Roman"/>
                        <a:cs typeface="Times New Roman"/>
                      </a:endParaRPr>
                    </a:p>
                  </a:txBody>
                  <a:tcPr marL="72000" marR="72000" marT="72000" marB="72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en-GB" sz="2200" kern="1400" dirty="0">
                          <a:latin typeface="+mn-lt"/>
                          <a:ea typeface="Times New Roman"/>
                          <a:cs typeface="Times New Roman"/>
                        </a:rPr>
                        <a:t>4 </a:t>
                      </a:r>
                      <a:r>
                        <a:rPr lang="en-GB" sz="2200" kern="1400" dirty="0" err="1">
                          <a:latin typeface="+mn-lt"/>
                          <a:ea typeface="Times New Roman"/>
                          <a:cs typeface="Times New Roman"/>
                        </a:rPr>
                        <a:t>Ko</a:t>
                      </a:r>
                      <a:endParaRPr lang="fr-FR" sz="2200" kern="1400" dirty="0">
                        <a:latin typeface="+mn-lt"/>
                        <a:ea typeface="Times New Roman"/>
                        <a:cs typeface="Times New Roman"/>
                      </a:endParaRPr>
                    </a:p>
                  </a:txBody>
                  <a:tcPr marL="72000" marR="72000" marT="72000" marB="72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1"/>
                  </a:ext>
                </a:extLst>
              </a:tr>
              <a:tr h="540000">
                <a:tc>
                  <a:txBody>
                    <a:bodyPr/>
                    <a:lstStyle/>
                    <a:p>
                      <a:pPr algn="ctr">
                        <a:lnSpc>
                          <a:spcPts val="1800"/>
                        </a:lnSpc>
                        <a:spcBef>
                          <a:spcPts val="400"/>
                        </a:spcBef>
                        <a:spcAft>
                          <a:spcPts val="0"/>
                        </a:spcAft>
                      </a:pPr>
                      <a:r>
                        <a:rPr lang="en-GB" sz="2200" kern="1400" dirty="0">
                          <a:latin typeface="+mn-lt"/>
                          <a:ea typeface="Times New Roman"/>
                          <a:cs typeface="Times New Roman"/>
                        </a:rPr>
                        <a:t>8 Go - 16 Go</a:t>
                      </a:r>
                      <a:endParaRPr lang="fr-FR" sz="2200" kern="1400" dirty="0">
                        <a:latin typeface="+mn-lt"/>
                        <a:ea typeface="Times New Roman"/>
                        <a:cs typeface="Times New Roman"/>
                      </a:endParaRPr>
                    </a:p>
                  </a:txBody>
                  <a:tcPr marL="72000" marR="72000" marT="72000" marB="72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en-GB" sz="2200" kern="1400" dirty="0">
                          <a:latin typeface="+mn-lt"/>
                          <a:ea typeface="Times New Roman"/>
                          <a:cs typeface="Times New Roman"/>
                        </a:rPr>
                        <a:t>8 </a:t>
                      </a:r>
                      <a:r>
                        <a:rPr lang="en-GB" sz="2200" kern="1400" dirty="0" err="1">
                          <a:latin typeface="+mn-lt"/>
                          <a:ea typeface="Times New Roman"/>
                          <a:cs typeface="Times New Roman"/>
                        </a:rPr>
                        <a:t>Ko</a:t>
                      </a:r>
                      <a:endParaRPr lang="fr-FR" sz="2200" kern="1400" dirty="0">
                        <a:latin typeface="+mn-lt"/>
                        <a:ea typeface="Times New Roman"/>
                        <a:cs typeface="Times New Roman"/>
                      </a:endParaRPr>
                    </a:p>
                  </a:txBody>
                  <a:tcPr marL="72000" marR="72000" marT="72000" marB="72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2"/>
                  </a:ext>
                </a:extLst>
              </a:tr>
              <a:tr h="540000">
                <a:tc>
                  <a:txBody>
                    <a:bodyPr/>
                    <a:lstStyle/>
                    <a:p>
                      <a:pPr algn="ctr">
                        <a:lnSpc>
                          <a:spcPts val="1800"/>
                        </a:lnSpc>
                        <a:spcBef>
                          <a:spcPts val="400"/>
                        </a:spcBef>
                        <a:spcAft>
                          <a:spcPts val="0"/>
                        </a:spcAft>
                      </a:pPr>
                      <a:r>
                        <a:rPr lang="en-GB" sz="2200" kern="1400" dirty="0">
                          <a:latin typeface="+mn-lt"/>
                          <a:ea typeface="Times New Roman"/>
                          <a:cs typeface="Times New Roman"/>
                        </a:rPr>
                        <a:t>16 Go - 32 Go</a:t>
                      </a:r>
                      <a:endParaRPr lang="fr-FR" sz="2200" kern="1400" dirty="0">
                        <a:latin typeface="+mn-lt"/>
                        <a:ea typeface="Times New Roman"/>
                        <a:cs typeface="Times New Roman"/>
                      </a:endParaRPr>
                    </a:p>
                  </a:txBody>
                  <a:tcPr marL="72000" marR="72000" marT="72000" marB="72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en-GB" sz="2200" kern="1400" dirty="0">
                          <a:latin typeface="+mn-lt"/>
                          <a:ea typeface="Times New Roman"/>
                          <a:cs typeface="Times New Roman"/>
                        </a:rPr>
                        <a:t>16 </a:t>
                      </a:r>
                      <a:r>
                        <a:rPr lang="en-GB" sz="2200" kern="1400" dirty="0" err="1">
                          <a:latin typeface="+mn-lt"/>
                          <a:ea typeface="Times New Roman"/>
                          <a:cs typeface="Times New Roman"/>
                        </a:rPr>
                        <a:t>Ko</a:t>
                      </a:r>
                      <a:endParaRPr lang="fr-FR" sz="2200" kern="1400" dirty="0">
                        <a:latin typeface="+mn-lt"/>
                        <a:ea typeface="Times New Roman"/>
                        <a:cs typeface="Times New Roman"/>
                      </a:endParaRPr>
                    </a:p>
                  </a:txBody>
                  <a:tcPr marL="72000" marR="72000" marT="72000" marB="72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3"/>
                  </a:ext>
                </a:extLst>
              </a:tr>
              <a:tr h="540000">
                <a:tc>
                  <a:txBody>
                    <a:bodyPr/>
                    <a:lstStyle/>
                    <a:p>
                      <a:pPr algn="ctr">
                        <a:lnSpc>
                          <a:spcPts val="1800"/>
                        </a:lnSpc>
                        <a:spcBef>
                          <a:spcPts val="400"/>
                        </a:spcBef>
                        <a:spcAft>
                          <a:spcPts val="0"/>
                        </a:spcAft>
                      </a:pPr>
                      <a:r>
                        <a:rPr lang="fr-FR" sz="2200" kern="1400" dirty="0">
                          <a:latin typeface="+mn-lt"/>
                          <a:ea typeface="Times New Roman"/>
                          <a:cs typeface="Times New Roman"/>
                        </a:rPr>
                        <a:t>32 Go et plus</a:t>
                      </a:r>
                    </a:p>
                  </a:txBody>
                  <a:tcPr marL="72000" marR="72000" marT="72000" marB="72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ts val="1800"/>
                        </a:lnSpc>
                        <a:spcBef>
                          <a:spcPts val="400"/>
                        </a:spcBef>
                        <a:spcAft>
                          <a:spcPts val="0"/>
                        </a:spcAft>
                      </a:pPr>
                      <a:r>
                        <a:rPr lang="fr-FR" sz="2200" kern="1400" dirty="0">
                          <a:latin typeface="+mn-lt"/>
                          <a:ea typeface="Times New Roman"/>
                          <a:cs typeface="Times New Roman"/>
                        </a:rPr>
                        <a:t>32 Ko</a:t>
                      </a:r>
                    </a:p>
                  </a:txBody>
                  <a:tcPr marL="72000" marR="72000" marT="72000" marB="72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510409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0.70"/>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6388">
                                            <p:txEl>
                                              <p:pRg st="7" end="7"/>
                                            </p:txEl>
                                          </p:spTgt>
                                        </p:tgtEl>
                                        <p:attrNameLst>
                                          <p:attrName>style.visibility</p:attrName>
                                        </p:attrNameLst>
                                      </p:cBhvr>
                                      <p:to>
                                        <p:strVal val="visible"/>
                                      </p:to>
                                    </p:set>
                                    <p:anim calcmode="lin" valueType="num">
                                      <p:cBhvr>
                                        <p:cTn id="14" dur="1000" fill="hold"/>
                                        <p:tgtEl>
                                          <p:spTgt spid="16388">
                                            <p:txEl>
                                              <p:pRg st="7" end="7"/>
                                            </p:txEl>
                                          </p:spTgt>
                                        </p:tgtEl>
                                        <p:attrNameLst>
                                          <p:attrName>ppt_w</p:attrName>
                                        </p:attrNameLst>
                                      </p:cBhvr>
                                      <p:tavLst>
                                        <p:tav tm="0">
                                          <p:val>
                                            <p:strVal val="#ppt_w*0.70"/>
                                          </p:val>
                                        </p:tav>
                                        <p:tav tm="100000">
                                          <p:val>
                                            <p:strVal val="#ppt_w"/>
                                          </p:val>
                                        </p:tav>
                                      </p:tavLst>
                                    </p:anim>
                                    <p:anim calcmode="lin" valueType="num">
                                      <p:cBhvr>
                                        <p:cTn id="15" dur="1000" fill="hold"/>
                                        <p:tgtEl>
                                          <p:spTgt spid="16388">
                                            <p:txEl>
                                              <p:pRg st="7" end="7"/>
                                            </p:txEl>
                                          </p:spTgt>
                                        </p:tgtEl>
                                        <p:attrNameLst>
                                          <p:attrName>ppt_h</p:attrName>
                                        </p:attrNameLst>
                                      </p:cBhvr>
                                      <p:tavLst>
                                        <p:tav tm="0">
                                          <p:val>
                                            <p:strVal val="#ppt_h"/>
                                          </p:val>
                                        </p:tav>
                                        <p:tav tm="100000">
                                          <p:val>
                                            <p:strVal val="#ppt_h"/>
                                          </p:val>
                                        </p:tav>
                                      </p:tavLst>
                                    </p:anim>
                                    <p:animEffect transition="in" filter="fade">
                                      <p:cBhvr>
                                        <p:cTn id="16" dur="1000"/>
                                        <p:tgtEl>
                                          <p:spTgt spid="16388">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16388">
                                            <p:txEl>
                                              <p:pRg st="0" end="0"/>
                                            </p:txEl>
                                          </p:spTgt>
                                        </p:tgtEl>
                                        <p:attrNameLst>
                                          <p:attrName>style.visibility</p:attrName>
                                        </p:attrNameLst>
                                      </p:cBhvr>
                                      <p:to>
                                        <p:strVal val="visible"/>
                                      </p:to>
                                    </p:set>
                                    <p:anim calcmode="lin" valueType="num">
                                      <p:cBhvr>
                                        <p:cTn id="21" dur="1000" fill="hold"/>
                                        <p:tgtEl>
                                          <p:spTgt spid="16388">
                                            <p:txEl>
                                              <p:pRg st="0" end="0"/>
                                            </p:txEl>
                                          </p:spTgt>
                                        </p:tgtEl>
                                        <p:attrNameLst>
                                          <p:attrName>ppt_w</p:attrName>
                                        </p:attrNameLst>
                                      </p:cBhvr>
                                      <p:tavLst>
                                        <p:tav tm="0">
                                          <p:val>
                                            <p:strVal val="#ppt_w*0.70"/>
                                          </p:val>
                                        </p:tav>
                                        <p:tav tm="100000">
                                          <p:val>
                                            <p:strVal val="#ppt_w"/>
                                          </p:val>
                                        </p:tav>
                                      </p:tavLst>
                                    </p:anim>
                                    <p:anim calcmode="lin" valueType="num">
                                      <p:cBhvr>
                                        <p:cTn id="22" dur="1000" fill="hold"/>
                                        <p:tgtEl>
                                          <p:spTgt spid="16388">
                                            <p:txEl>
                                              <p:pRg st="0" end="0"/>
                                            </p:txEl>
                                          </p:spTgt>
                                        </p:tgtEl>
                                        <p:attrNameLst>
                                          <p:attrName>ppt_h</p:attrName>
                                        </p:attrNameLst>
                                      </p:cBhvr>
                                      <p:tavLst>
                                        <p:tav tm="0">
                                          <p:val>
                                            <p:strVal val="#ppt_h"/>
                                          </p:val>
                                        </p:tav>
                                        <p:tav tm="100000">
                                          <p:val>
                                            <p:strVal val="#ppt_h"/>
                                          </p:val>
                                        </p:tav>
                                      </p:tavLst>
                                    </p:anim>
                                    <p:animEffect transition="in" filter="fade">
                                      <p:cBhvr>
                                        <p:cTn id="23" dur="1000"/>
                                        <p:tgtEl>
                                          <p:spTgt spid="16388">
                                            <p:txEl>
                                              <p:pRg st="0" end="0"/>
                                            </p:txEl>
                                          </p:spTgt>
                                        </p:tgtEl>
                                      </p:cBhvr>
                                    </p:animEffect>
                                  </p:childTnLst>
                                </p:cTn>
                              </p:par>
                              <p:par>
                                <p:cTn id="24" presetID="55" presetClass="entr" presetSubtype="0" fill="hold" nodeType="withEffect">
                                  <p:stCondLst>
                                    <p:cond delay="0"/>
                                  </p:stCondLst>
                                  <p:childTnLst>
                                    <p:set>
                                      <p:cBhvr>
                                        <p:cTn id="25" dur="1" fill="hold">
                                          <p:stCondLst>
                                            <p:cond delay="0"/>
                                          </p:stCondLst>
                                        </p:cTn>
                                        <p:tgtEl>
                                          <p:spTgt spid="16388">
                                            <p:txEl>
                                              <p:pRg st="8" end="8"/>
                                            </p:txEl>
                                          </p:spTgt>
                                        </p:tgtEl>
                                        <p:attrNameLst>
                                          <p:attrName>style.visibility</p:attrName>
                                        </p:attrNameLst>
                                      </p:cBhvr>
                                      <p:to>
                                        <p:strVal val="visible"/>
                                      </p:to>
                                    </p:set>
                                    <p:anim calcmode="lin" valueType="num">
                                      <p:cBhvr>
                                        <p:cTn id="26" dur="1000" fill="hold"/>
                                        <p:tgtEl>
                                          <p:spTgt spid="16388">
                                            <p:txEl>
                                              <p:pRg st="8" end="8"/>
                                            </p:txEl>
                                          </p:spTgt>
                                        </p:tgtEl>
                                        <p:attrNameLst>
                                          <p:attrName>ppt_w</p:attrName>
                                        </p:attrNameLst>
                                      </p:cBhvr>
                                      <p:tavLst>
                                        <p:tav tm="0">
                                          <p:val>
                                            <p:strVal val="#ppt_w*0.70"/>
                                          </p:val>
                                        </p:tav>
                                        <p:tav tm="100000">
                                          <p:val>
                                            <p:strVal val="#ppt_w"/>
                                          </p:val>
                                        </p:tav>
                                      </p:tavLst>
                                    </p:anim>
                                    <p:anim calcmode="lin" valueType="num">
                                      <p:cBhvr>
                                        <p:cTn id="27" dur="1000" fill="hold"/>
                                        <p:tgtEl>
                                          <p:spTgt spid="16388">
                                            <p:txEl>
                                              <p:pRg st="8" end="8"/>
                                            </p:txEl>
                                          </p:spTgt>
                                        </p:tgtEl>
                                        <p:attrNameLst>
                                          <p:attrName>ppt_h</p:attrName>
                                        </p:attrNameLst>
                                      </p:cBhvr>
                                      <p:tavLst>
                                        <p:tav tm="0">
                                          <p:val>
                                            <p:strVal val="#ppt_h"/>
                                          </p:val>
                                        </p:tav>
                                        <p:tav tm="100000">
                                          <p:val>
                                            <p:strVal val="#ppt_h"/>
                                          </p:val>
                                        </p:tav>
                                      </p:tavLst>
                                    </p:anim>
                                    <p:animEffect transition="in" filter="fade">
                                      <p:cBhvr>
                                        <p:cTn id="28" dur="1000"/>
                                        <p:tgtEl>
                                          <p:spTgt spid="16388">
                                            <p:txEl>
                                              <p:pRg st="8" end="8"/>
                                            </p:txEl>
                                          </p:spTgt>
                                        </p:tgtEl>
                                      </p:cBhvr>
                                    </p:animEffect>
                                  </p:childTnLst>
                                </p:cTn>
                              </p:par>
                              <p:par>
                                <p:cTn id="29" presetID="55" presetClass="entr" presetSubtype="0" fill="hold" nodeType="withEffect">
                                  <p:stCondLst>
                                    <p:cond delay="0"/>
                                  </p:stCondLst>
                                  <p:childTnLst>
                                    <p:set>
                                      <p:cBhvr>
                                        <p:cTn id="30" dur="1" fill="hold">
                                          <p:stCondLst>
                                            <p:cond delay="0"/>
                                          </p:stCondLst>
                                        </p:cTn>
                                        <p:tgtEl>
                                          <p:spTgt spid="16388">
                                            <p:txEl>
                                              <p:pRg st="9" end="9"/>
                                            </p:txEl>
                                          </p:spTgt>
                                        </p:tgtEl>
                                        <p:attrNameLst>
                                          <p:attrName>style.visibility</p:attrName>
                                        </p:attrNameLst>
                                      </p:cBhvr>
                                      <p:to>
                                        <p:strVal val="visible"/>
                                      </p:to>
                                    </p:set>
                                    <p:anim calcmode="lin" valueType="num">
                                      <p:cBhvr>
                                        <p:cTn id="31" dur="1000" fill="hold"/>
                                        <p:tgtEl>
                                          <p:spTgt spid="16388">
                                            <p:txEl>
                                              <p:pRg st="9" end="9"/>
                                            </p:txEl>
                                          </p:spTgt>
                                        </p:tgtEl>
                                        <p:attrNameLst>
                                          <p:attrName>ppt_w</p:attrName>
                                        </p:attrNameLst>
                                      </p:cBhvr>
                                      <p:tavLst>
                                        <p:tav tm="0">
                                          <p:val>
                                            <p:strVal val="#ppt_w*0.70"/>
                                          </p:val>
                                        </p:tav>
                                        <p:tav tm="100000">
                                          <p:val>
                                            <p:strVal val="#ppt_w"/>
                                          </p:val>
                                        </p:tav>
                                      </p:tavLst>
                                    </p:anim>
                                    <p:anim calcmode="lin" valueType="num">
                                      <p:cBhvr>
                                        <p:cTn id="32" dur="1000" fill="hold"/>
                                        <p:tgtEl>
                                          <p:spTgt spid="16388">
                                            <p:txEl>
                                              <p:pRg st="9" end="9"/>
                                            </p:txEl>
                                          </p:spTgt>
                                        </p:tgtEl>
                                        <p:attrNameLst>
                                          <p:attrName>ppt_h</p:attrName>
                                        </p:attrNameLst>
                                      </p:cBhvr>
                                      <p:tavLst>
                                        <p:tav tm="0">
                                          <p:val>
                                            <p:strVal val="#ppt_h"/>
                                          </p:val>
                                        </p:tav>
                                        <p:tav tm="100000">
                                          <p:val>
                                            <p:strVal val="#ppt_h"/>
                                          </p:val>
                                        </p:tav>
                                      </p:tavLst>
                                    </p:anim>
                                    <p:animEffect transition="in" filter="fade">
                                      <p:cBhvr>
                                        <p:cTn id="33" dur="1000"/>
                                        <p:tgtEl>
                                          <p:spTgt spid="1638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266354" y="372"/>
            <a:ext cx="9751219" cy="7814241"/>
          </a:xfrm>
          <a:solidFill>
            <a:schemeClr val="bg1"/>
          </a:solidFill>
        </p:spPr>
        <p:txBody>
          <a:bodyPr wrap="square">
            <a:spAutoFit/>
          </a:bodyPr>
          <a:lstStyle/>
          <a:p>
            <a:pPr algn="l">
              <a:lnSpc>
                <a:spcPct val="125000"/>
              </a:lnSpc>
              <a:spcBef>
                <a:spcPts val="900"/>
              </a:spcBef>
            </a:pPr>
            <a:r>
              <a:rPr lang="en-US" sz="2200" b="1" dirty="0">
                <a:solidFill>
                  <a:srgbClr val="000099"/>
                </a:solidFill>
                <a:effectLst/>
              </a:rPr>
              <a:t>b) Linux</a:t>
            </a:r>
          </a:p>
          <a:p>
            <a:pPr marL="342900" indent="-342900" algn="l">
              <a:lnSpc>
                <a:spcPct val="125000"/>
              </a:lnSpc>
              <a:spcBef>
                <a:spcPts val="900"/>
              </a:spcBef>
              <a:buFont typeface="Arial" panose="020B0604020202020204" pitchFamily="34" charset="0"/>
              <a:buChar char="•"/>
            </a:pPr>
            <a:r>
              <a:rPr lang="en-US" sz="2200" b="1" dirty="0">
                <a:solidFill>
                  <a:srgbClr val="0000FF"/>
                </a:solidFill>
                <a:effectLst/>
              </a:rPr>
              <a:t>Nom d’un disque physique :</a:t>
            </a:r>
          </a:p>
          <a:p>
            <a:pPr marL="717550" indent="-358775" algn="l">
              <a:lnSpc>
                <a:spcPct val="125000"/>
              </a:lnSpc>
              <a:spcBef>
                <a:spcPts val="900"/>
              </a:spcBef>
              <a:buFont typeface="Wingdings" panose="05000000000000000000" pitchFamily="2" charset="2"/>
              <a:buChar char="Ø"/>
            </a:pPr>
            <a:r>
              <a:rPr lang="en-US" sz="2200" b="1" dirty="0">
                <a:solidFill>
                  <a:srgbClr val="000070"/>
                </a:solidFill>
                <a:effectLst/>
              </a:rPr>
              <a:t>ATA : </a:t>
            </a:r>
            <a:r>
              <a:rPr lang="en-US" sz="2200" b="1" dirty="0" err="1">
                <a:solidFill>
                  <a:srgbClr val="0000FF"/>
                </a:solidFill>
                <a:effectLst/>
              </a:rPr>
              <a:t>hd</a:t>
            </a:r>
            <a:r>
              <a:rPr lang="en-US" sz="2200" b="1" dirty="0" err="1">
                <a:solidFill>
                  <a:srgbClr val="FF0000"/>
                </a:solidFill>
                <a:effectLst/>
              </a:rPr>
              <a:t>N</a:t>
            </a:r>
            <a:endParaRPr lang="en-US" sz="2200" b="1" dirty="0">
              <a:solidFill>
                <a:srgbClr val="FF0000"/>
              </a:solidFill>
              <a:effectLst/>
            </a:endParaRPr>
          </a:p>
          <a:p>
            <a:pPr marL="717550" indent="-358775" algn="l">
              <a:lnSpc>
                <a:spcPct val="125000"/>
              </a:lnSpc>
              <a:spcBef>
                <a:spcPts val="900"/>
              </a:spcBef>
              <a:buFont typeface="Wingdings" panose="05000000000000000000" pitchFamily="2" charset="2"/>
              <a:buChar char="Ø"/>
            </a:pPr>
            <a:r>
              <a:rPr lang="en-US" sz="2200" b="1" dirty="0">
                <a:solidFill>
                  <a:srgbClr val="000070"/>
                </a:solidFill>
                <a:effectLst/>
              </a:rPr>
              <a:t>SCSI, SATA, SSD, carte SD et USB </a:t>
            </a:r>
            <a:r>
              <a:rPr lang="fr-FR" sz="2200" dirty="0">
                <a:effectLst/>
              </a:rPr>
              <a:t>: </a:t>
            </a:r>
            <a:r>
              <a:rPr lang="fr-FR" sz="2200" b="1" dirty="0" err="1">
                <a:solidFill>
                  <a:srgbClr val="0000FF"/>
                </a:solidFill>
                <a:effectLst/>
              </a:rPr>
              <a:t>sd</a:t>
            </a:r>
            <a:r>
              <a:rPr lang="fr-FR" sz="2200" b="1" dirty="0" err="1">
                <a:solidFill>
                  <a:srgbClr val="FF0000"/>
                </a:solidFill>
                <a:effectLst/>
              </a:rPr>
              <a:t>N</a:t>
            </a:r>
            <a:endParaRPr lang="fr-FR" sz="2200" b="1" dirty="0">
              <a:solidFill>
                <a:srgbClr val="FF0000"/>
              </a:solidFill>
              <a:effectLst/>
            </a:endParaRPr>
          </a:p>
          <a:p>
            <a:pPr marL="717550" indent="-358775" algn="l">
              <a:lnSpc>
                <a:spcPct val="125000"/>
              </a:lnSpc>
              <a:spcBef>
                <a:spcPts val="900"/>
              </a:spcBef>
              <a:buFont typeface="Wingdings" panose="05000000000000000000" pitchFamily="2" charset="2"/>
              <a:buChar char="Ø"/>
            </a:pPr>
            <a:r>
              <a:rPr lang="fr-FR" sz="2200" b="1" dirty="0">
                <a:solidFill>
                  <a:srgbClr val="FF0000"/>
                </a:solidFill>
                <a:effectLst/>
              </a:rPr>
              <a:t>N</a:t>
            </a:r>
            <a:r>
              <a:rPr lang="fr-FR" sz="2200" b="1" dirty="0">
                <a:effectLst/>
              </a:rPr>
              <a:t> : </a:t>
            </a:r>
            <a:r>
              <a:rPr lang="fr-FR" sz="2200" dirty="0">
                <a:effectLst/>
              </a:rPr>
              <a:t>Numéro du disque physique : </a:t>
            </a:r>
            <a:r>
              <a:rPr lang="fr-FR" sz="2200" dirty="0">
                <a:solidFill>
                  <a:srgbClr val="FF0000"/>
                </a:solidFill>
                <a:effectLst/>
              </a:rPr>
              <a:t>a</a:t>
            </a:r>
            <a:r>
              <a:rPr lang="fr-FR" sz="2200" dirty="0">
                <a:effectLst/>
              </a:rPr>
              <a:t>, </a:t>
            </a:r>
            <a:r>
              <a:rPr lang="fr-FR" sz="2200" dirty="0">
                <a:solidFill>
                  <a:srgbClr val="FF0000"/>
                </a:solidFill>
                <a:effectLst/>
              </a:rPr>
              <a:t>b</a:t>
            </a:r>
            <a:r>
              <a:rPr lang="fr-FR" sz="2200" dirty="0">
                <a:effectLst/>
              </a:rPr>
              <a:t>, </a:t>
            </a:r>
            <a:r>
              <a:rPr lang="fr-FR" sz="2200" dirty="0">
                <a:solidFill>
                  <a:srgbClr val="FF0000"/>
                </a:solidFill>
                <a:effectLst/>
              </a:rPr>
              <a:t>c</a:t>
            </a:r>
            <a:r>
              <a:rPr lang="fr-FR" sz="2200" dirty="0">
                <a:effectLst/>
              </a:rPr>
              <a:t>, </a:t>
            </a:r>
            <a:r>
              <a:rPr lang="fr-FR" sz="2200" dirty="0">
                <a:solidFill>
                  <a:srgbClr val="FF0000"/>
                </a:solidFill>
                <a:effectLst/>
              </a:rPr>
              <a:t>d</a:t>
            </a:r>
            <a:r>
              <a:rPr lang="fr-FR" sz="2200" dirty="0">
                <a:effectLst/>
              </a:rPr>
              <a:t>, ….</a:t>
            </a:r>
          </a:p>
          <a:p>
            <a:pPr marL="717550" indent="-358775" algn="l">
              <a:buFont typeface="Wingdings" panose="05000000000000000000" pitchFamily="2" charset="2"/>
              <a:buChar char="Ø"/>
            </a:pPr>
            <a:r>
              <a:rPr lang="fr-FR" sz="2200" dirty="0">
                <a:effectLst/>
              </a:rPr>
              <a:t>Les disques sont des périphériques qui se trouvent dans le répertoire </a:t>
            </a:r>
            <a:r>
              <a:rPr lang="fr-FR" sz="2200" b="1" dirty="0">
                <a:effectLst/>
              </a:rPr>
              <a:t>/</a:t>
            </a:r>
            <a:r>
              <a:rPr lang="fr-FR" sz="2200" b="1" dirty="0" err="1">
                <a:effectLst/>
              </a:rPr>
              <a:t>dev</a:t>
            </a:r>
            <a:endParaRPr lang="fr-FR" sz="2200" b="1" dirty="0">
              <a:effectLst/>
            </a:endParaRPr>
          </a:p>
          <a:p>
            <a:pPr marL="717550" indent="-358775" algn="l">
              <a:buFont typeface="Wingdings" panose="05000000000000000000" pitchFamily="2" charset="2"/>
              <a:buChar char="Ø"/>
            </a:pPr>
            <a:r>
              <a:rPr lang="fr-FR" sz="2200" b="1" dirty="0">
                <a:solidFill>
                  <a:srgbClr val="0000FF"/>
                </a:solidFill>
                <a:effectLst/>
              </a:rPr>
              <a:t>Exemples</a:t>
            </a:r>
            <a:r>
              <a:rPr lang="fr-FR" sz="2200" dirty="0">
                <a:effectLst/>
              </a:rPr>
              <a:t>: </a:t>
            </a:r>
          </a:p>
          <a:p>
            <a:pPr marL="1060450" indent="-342900" algn="l">
              <a:buFont typeface="Wingdings" panose="05000000000000000000" pitchFamily="2" charset="2"/>
              <a:buChar char="ü"/>
            </a:pPr>
            <a:r>
              <a:rPr lang="fr-FR" sz="2200" dirty="0">
                <a:effectLst/>
              </a:rPr>
              <a:t>/</a:t>
            </a:r>
            <a:r>
              <a:rPr lang="fr-FR" sz="2200" dirty="0" err="1">
                <a:effectLst/>
              </a:rPr>
              <a:t>dev</a:t>
            </a:r>
            <a:r>
              <a:rPr lang="fr-FR" sz="2200" dirty="0">
                <a:effectLst/>
              </a:rPr>
              <a:t>/</a:t>
            </a:r>
            <a:r>
              <a:rPr lang="fr-FR" sz="2200" dirty="0" err="1">
                <a:effectLst/>
              </a:rPr>
              <a:t>sd</a:t>
            </a:r>
            <a:r>
              <a:rPr lang="fr-FR" sz="2200" b="1" dirty="0" err="1">
                <a:solidFill>
                  <a:srgbClr val="FF0000"/>
                </a:solidFill>
                <a:effectLst/>
              </a:rPr>
              <a:t>a</a:t>
            </a:r>
            <a:r>
              <a:rPr lang="fr-FR" sz="2200" dirty="0">
                <a:effectLst/>
              </a:rPr>
              <a:t>            /* premier disque physique*/</a:t>
            </a:r>
          </a:p>
          <a:p>
            <a:pPr marL="1060450" indent="-342900" algn="l">
              <a:buFont typeface="Wingdings" panose="05000000000000000000" pitchFamily="2" charset="2"/>
              <a:buChar char="ü"/>
            </a:pPr>
            <a:r>
              <a:rPr lang="fr-FR" sz="2200" dirty="0">
                <a:effectLst/>
              </a:rPr>
              <a:t>/</a:t>
            </a:r>
            <a:r>
              <a:rPr lang="fr-FR" sz="2200" dirty="0" err="1">
                <a:effectLst/>
              </a:rPr>
              <a:t>dev</a:t>
            </a:r>
            <a:r>
              <a:rPr lang="fr-FR" sz="2200" dirty="0">
                <a:effectLst/>
              </a:rPr>
              <a:t>/</a:t>
            </a:r>
            <a:r>
              <a:rPr lang="fr-FR" sz="2200" dirty="0" err="1">
                <a:effectLst/>
              </a:rPr>
              <a:t>sd</a:t>
            </a:r>
            <a:r>
              <a:rPr lang="fr-FR" sz="2200" b="1" dirty="0" err="1">
                <a:solidFill>
                  <a:srgbClr val="FF0000"/>
                </a:solidFill>
                <a:effectLst/>
              </a:rPr>
              <a:t>b</a:t>
            </a:r>
            <a:r>
              <a:rPr lang="fr-FR" sz="2200" b="1" dirty="0">
                <a:effectLst/>
              </a:rPr>
              <a:t> </a:t>
            </a:r>
            <a:r>
              <a:rPr lang="fr-FR" sz="2200" dirty="0">
                <a:effectLst/>
              </a:rPr>
              <a:t>           /* deuxième disque physique*/</a:t>
            </a:r>
          </a:p>
          <a:p>
            <a:pPr marL="717550" algn="l"/>
            <a:r>
              <a:rPr lang="en-US" sz="2200" dirty="0">
                <a:solidFill>
                  <a:srgbClr val="0000FF"/>
                </a:solidFill>
                <a:effectLst/>
                <a:latin typeface="Comic Sans MS" panose="030F0702030302020204" pitchFamily="66" charset="0"/>
              </a:rPr>
              <a:t>FILE *disk;</a:t>
            </a:r>
          </a:p>
          <a:p>
            <a:pPr marL="717550" algn="l"/>
            <a:r>
              <a:rPr lang="en-US" sz="2200" dirty="0">
                <a:solidFill>
                  <a:srgbClr val="0000FF"/>
                </a:solidFill>
                <a:effectLst/>
                <a:latin typeface="Comic Sans MS" panose="030F0702030302020204" pitchFamily="66" charset="0"/>
              </a:rPr>
              <a:t>disk = </a:t>
            </a:r>
            <a:r>
              <a:rPr lang="en-US" sz="2200" dirty="0" err="1">
                <a:solidFill>
                  <a:srgbClr val="0000FF"/>
                </a:solidFill>
                <a:effectLst/>
                <a:latin typeface="Comic Sans MS" panose="030F0702030302020204" pitchFamily="66" charset="0"/>
              </a:rPr>
              <a:t>fopen</a:t>
            </a:r>
            <a:r>
              <a:rPr lang="en-US" sz="2200" dirty="0">
                <a:solidFill>
                  <a:srgbClr val="0000FF"/>
                </a:solidFill>
                <a:effectLst/>
                <a:latin typeface="Comic Sans MS" panose="030F0702030302020204" pitchFamily="66" charset="0"/>
              </a:rPr>
              <a:t>(“/dev/</a:t>
            </a:r>
            <a:r>
              <a:rPr lang="en-US" sz="2200" dirty="0" err="1">
                <a:solidFill>
                  <a:srgbClr val="0000FF"/>
                </a:solidFill>
                <a:effectLst/>
                <a:latin typeface="Comic Sans MS" panose="030F0702030302020204" pitchFamily="66" charset="0"/>
              </a:rPr>
              <a:t>sd</a:t>
            </a:r>
            <a:r>
              <a:rPr lang="en-US" sz="2200" b="1" dirty="0" err="1">
                <a:solidFill>
                  <a:srgbClr val="FF0000"/>
                </a:solidFill>
                <a:effectLst/>
                <a:latin typeface="Comic Sans MS" panose="030F0702030302020204" pitchFamily="66" charset="0"/>
              </a:rPr>
              <a:t>b</a:t>
            </a:r>
            <a:r>
              <a:rPr lang="en-US" sz="2200" dirty="0">
                <a:solidFill>
                  <a:srgbClr val="0000FF"/>
                </a:solidFill>
                <a:effectLst/>
                <a:latin typeface="Comic Sans MS" panose="030F0702030302020204" pitchFamily="66" charset="0"/>
              </a:rPr>
              <a:t>”, "</a:t>
            </a:r>
            <a:r>
              <a:rPr lang="en-US" sz="2200" dirty="0" err="1">
                <a:solidFill>
                  <a:srgbClr val="0000FF"/>
                </a:solidFill>
                <a:effectLst/>
                <a:latin typeface="Comic Sans MS" panose="030F0702030302020204" pitchFamily="66" charset="0"/>
              </a:rPr>
              <a:t>rb</a:t>
            </a:r>
            <a:r>
              <a:rPr lang="en-US" sz="2200" dirty="0">
                <a:solidFill>
                  <a:srgbClr val="0000FF"/>
                </a:solidFill>
                <a:effectLst/>
                <a:latin typeface="Comic Sans MS" panose="030F0702030302020204" pitchFamily="66" charset="0"/>
              </a:rPr>
              <a:t>");       /* </a:t>
            </a:r>
            <a:r>
              <a:rPr lang="en-US" sz="2200" dirty="0" err="1">
                <a:solidFill>
                  <a:srgbClr val="0000FF"/>
                </a:solidFill>
                <a:effectLst/>
                <a:latin typeface="Comic Sans MS" panose="030F0702030302020204" pitchFamily="66" charset="0"/>
              </a:rPr>
              <a:t>Ouverture</a:t>
            </a:r>
            <a:r>
              <a:rPr lang="en-US" sz="2200" dirty="0">
                <a:solidFill>
                  <a:srgbClr val="0000FF"/>
                </a:solidFill>
                <a:effectLst/>
                <a:latin typeface="Comic Sans MS" panose="030F0702030302020204" pitchFamily="66" charset="0"/>
              </a:rPr>
              <a:t> du 2e disque */</a:t>
            </a:r>
          </a:p>
          <a:p>
            <a:pPr marL="717550" algn="l"/>
            <a:endParaRPr lang="fr-FR" sz="2200" dirty="0">
              <a:effectLst/>
            </a:endParaRPr>
          </a:p>
          <a:p>
            <a:pPr marL="342900" indent="-342900" algn="l">
              <a:buFont typeface="Arial" panose="020B0604020202020204" pitchFamily="34" charset="0"/>
              <a:buChar char="•"/>
            </a:pPr>
            <a:r>
              <a:rPr lang="fr-FR" sz="2200" b="1" dirty="0">
                <a:effectLst/>
              </a:rPr>
              <a:t>Les partitions</a:t>
            </a:r>
            <a:r>
              <a:rPr lang="fr-FR" sz="2200" dirty="0">
                <a:effectLst/>
              </a:rPr>
              <a:t> d’un disque sont désignées(nommées) par des chiffres : la 1</a:t>
            </a:r>
            <a:r>
              <a:rPr lang="fr-FR" sz="2200" baseline="30000" dirty="0">
                <a:effectLst/>
              </a:rPr>
              <a:t>ère</a:t>
            </a:r>
            <a:r>
              <a:rPr lang="fr-FR" sz="2200" dirty="0">
                <a:effectLst/>
              </a:rPr>
              <a:t> porte le numéro </a:t>
            </a:r>
            <a:r>
              <a:rPr lang="fr-FR" sz="2200" b="1" dirty="0">
                <a:solidFill>
                  <a:srgbClr val="FF0000"/>
                </a:solidFill>
                <a:effectLst/>
              </a:rPr>
              <a:t>1</a:t>
            </a:r>
            <a:r>
              <a:rPr lang="fr-FR" sz="2200" dirty="0">
                <a:effectLst/>
              </a:rPr>
              <a:t> , la</a:t>
            </a:r>
            <a:r>
              <a:rPr lang="fr-FR" sz="2200" b="1" dirty="0">
                <a:effectLst/>
              </a:rPr>
              <a:t> 2</a:t>
            </a:r>
            <a:r>
              <a:rPr lang="fr-FR" sz="2200" b="1" baseline="30000" dirty="0">
                <a:effectLst/>
              </a:rPr>
              <a:t>eme</a:t>
            </a:r>
            <a:r>
              <a:rPr lang="fr-FR" sz="2200" b="1" dirty="0">
                <a:effectLst/>
              </a:rPr>
              <a:t> </a:t>
            </a:r>
            <a:r>
              <a:rPr lang="fr-FR" sz="2200" dirty="0">
                <a:effectLst/>
              </a:rPr>
              <a:t>porte le numéro</a:t>
            </a:r>
            <a:r>
              <a:rPr lang="fr-FR" sz="2200" b="1" dirty="0">
                <a:effectLst/>
              </a:rPr>
              <a:t> </a:t>
            </a:r>
            <a:r>
              <a:rPr lang="fr-FR" sz="2200" b="1" dirty="0">
                <a:solidFill>
                  <a:srgbClr val="FF0000"/>
                </a:solidFill>
                <a:effectLst/>
              </a:rPr>
              <a:t>2</a:t>
            </a:r>
            <a:r>
              <a:rPr lang="fr-FR" sz="2200" b="1" dirty="0">
                <a:effectLst/>
              </a:rPr>
              <a:t>, …</a:t>
            </a:r>
          </a:p>
          <a:p>
            <a:pPr marL="701675" indent="-342900" algn="l">
              <a:buFont typeface="Wingdings" panose="05000000000000000000" pitchFamily="2" charset="2"/>
              <a:buChar char="Ø"/>
            </a:pPr>
            <a:r>
              <a:rPr lang="fr-FR" sz="2200" b="1" dirty="0">
                <a:solidFill>
                  <a:srgbClr val="0000FF"/>
                </a:solidFill>
                <a:effectLst/>
              </a:rPr>
              <a:t>Exemples</a:t>
            </a:r>
            <a:r>
              <a:rPr lang="fr-FR" sz="2200" b="1" dirty="0">
                <a:effectLst/>
              </a:rPr>
              <a:t> :</a:t>
            </a:r>
          </a:p>
          <a:p>
            <a:pPr marL="1076325" indent="-358775" algn="l">
              <a:buFont typeface="Wingdings" panose="05000000000000000000" pitchFamily="2" charset="2"/>
              <a:buChar char="ü"/>
            </a:pPr>
            <a:r>
              <a:rPr lang="fr-FR" sz="2200" dirty="0">
                <a:effectLst/>
              </a:rPr>
              <a:t>/</a:t>
            </a:r>
            <a:r>
              <a:rPr lang="fr-FR" sz="2200" dirty="0" err="1">
                <a:effectLst/>
              </a:rPr>
              <a:t>dev</a:t>
            </a:r>
            <a:r>
              <a:rPr lang="fr-FR" sz="2200" dirty="0">
                <a:effectLst/>
              </a:rPr>
              <a:t>/sd</a:t>
            </a:r>
            <a:r>
              <a:rPr lang="fr-FR" sz="2200" b="1" dirty="0">
                <a:solidFill>
                  <a:srgbClr val="FF0000"/>
                </a:solidFill>
                <a:effectLst/>
              </a:rPr>
              <a:t>a1</a:t>
            </a:r>
            <a:r>
              <a:rPr lang="fr-FR" sz="2200" dirty="0">
                <a:effectLst/>
              </a:rPr>
              <a:t>         /* première partition du premier disque */</a:t>
            </a:r>
          </a:p>
          <a:p>
            <a:pPr marL="1076325" indent="-358775" algn="l">
              <a:buFont typeface="Wingdings" panose="05000000000000000000" pitchFamily="2" charset="2"/>
              <a:buChar char="ü"/>
            </a:pPr>
            <a:r>
              <a:rPr lang="fr-FR" sz="2200" dirty="0">
                <a:effectLst/>
              </a:rPr>
              <a:t>/</a:t>
            </a:r>
            <a:r>
              <a:rPr lang="fr-FR" sz="2200" dirty="0" err="1">
                <a:effectLst/>
              </a:rPr>
              <a:t>dev</a:t>
            </a:r>
            <a:r>
              <a:rPr lang="fr-FR" sz="2200" dirty="0">
                <a:effectLst/>
              </a:rPr>
              <a:t>/sd</a:t>
            </a:r>
            <a:r>
              <a:rPr lang="fr-FR" sz="2200" b="1" dirty="0">
                <a:solidFill>
                  <a:srgbClr val="FF0000"/>
                </a:solidFill>
                <a:effectLst/>
              </a:rPr>
              <a:t>a2</a:t>
            </a:r>
            <a:r>
              <a:rPr lang="fr-FR" sz="2200" dirty="0">
                <a:effectLst/>
              </a:rPr>
              <a:t>         /* deuxième partition du premier disque */</a:t>
            </a:r>
            <a:endParaRPr lang="fr-FR" sz="2400" dirty="0">
              <a:effectLst/>
            </a:endParaRPr>
          </a:p>
        </p:txBody>
      </p:sp>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3</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3055752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p:cTn id="7" dur="1000" fill="hold"/>
                                        <p:tgtEl>
                                          <p:spTgt spid="1638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38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388">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 calcmode="lin" valueType="num">
                                      <p:cBhvr>
                                        <p:cTn id="12" dur="1000" fill="hold"/>
                                        <p:tgtEl>
                                          <p:spTgt spid="16388">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16388">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16388">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16388">
                                            <p:txEl>
                                              <p:pRg st="2" end="2"/>
                                            </p:txEl>
                                          </p:spTgt>
                                        </p:tgtEl>
                                        <p:attrNameLst>
                                          <p:attrName>style.visibility</p:attrName>
                                        </p:attrNameLst>
                                      </p:cBhvr>
                                      <p:to>
                                        <p:strVal val="visible"/>
                                      </p:to>
                                    </p:set>
                                    <p:anim calcmode="lin" valueType="num">
                                      <p:cBhvr>
                                        <p:cTn id="17" dur="1000" fill="hold"/>
                                        <p:tgtEl>
                                          <p:spTgt spid="16388">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16388">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16388">
                                            <p:txEl>
                                              <p:pRg st="2" end="2"/>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16388">
                                            <p:txEl>
                                              <p:pRg st="3" end="3"/>
                                            </p:txEl>
                                          </p:spTgt>
                                        </p:tgtEl>
                                        <p:attrNameLst>
                                          <p:attrName>style.visibility</p:attrName>
                                        </p:attrNameLst>
                                      </p:cBhvr>
                                      <p:to>
                                        <p:strVal val="visible"/>
                                      </p:to>
                                    </p:set>
                                    <p:anim calcmode="lin" valueType="num">
                                      <p:cBhvr>
                                        <p:cTn id="22" dur="1000" fill="hold"/>
                                        <p:tgtEl>
                                          <p:spTgt spid="16388">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16388">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16388">
                                            <p:txEl>
                                              <p:pRg st="3" end="3"/>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16388">
                                            <p:txEl>
                                              <p:pRg st="4" end="4"/>
                                            </p:txEl>
                                          </p:spTgt>
                                        </p:tgtEl>
                                        <p:attrNameLst>
                                          <p:attrName>style.visibility</p:attrName>
                                        </p:attrNameLst>
                                      </p:cBhvr>
                                      <p:to>
                                        <p:strVal val="visible"/>
                                      </p:to>
                                    </p:set>
                                    <p:anim calcmode="lin" valueType="num">
                                      <p:cBhvr>
                                        <p:cTn id="27" dur="1000" fill="hold"/>
                                        <p:tgtEl>
                                          <p:spTgt spid="16388">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16388">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16388">
                                            <p:txEl>
                                              <p:pRg st="4" end="4"/>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16388">
                                            <p:txEl>
                                              <p:pRg st="5" end="5"/>
                                            </p:txEl>
                                          </p:spTgt>
                                        </p:tgtEl>
                                        <p:attrNameLst>
                                          <p:attrName>style.visibility</p:attrName>
                                        </p:attrNameLst>
                                      </p:cBhvr>
                                      <p:to>
                                        <p:strVal val="visible"/>
                                      </p:to>
                                    </p:set>
                                    <p:anim calcmode="lin" valueType="num">
                                      <p:cBhvr>
                                        <p:cTn id="32" dur="1000" fill="hold"/>
                                        <p:tgtEl>
                                          <p:spTgt spid="16388">
                                            <p:txEl>
                                              <p:pRg st="5" end="5"/>
                                            </p:txEl>
                                          </p:spTgt>
                                        </p:tgtEl>
                                        <p:attrNameLst>
                                          <p:attrName>ppt_w</p:attrName>
                                        </p:attrNameLst>
                                      </p:cBhvr>
                                      <p:tavLst>
                                        <p:tav tm="0">
                                          <p:val>
                                            <p:strVal val="#ppt_w*0.70"/>
                                          </p:val>
                                        </p:tav>
                                        <p:tav tm="100000">
                                          <p:val>
                                            <p:strVal val="#ppt_w"/>
                                          </p:val>
                                        </p:tav>
                                      </p:tavLst>
                                    </p:anim>
                                    <p:anim calcmode="lin" valueType="num">
                                      <p:cBhvr>
                                        <p:cTn id="33" dur="1000" fill="hold"/>
                                        <p:tgtEl>
                                          <p:spTgt spid="16388">
                                            <p:txEl>
                                              <p:pRg st="5" end="5"/>
                                            </p:txEl>
                                          </p:spTgt>
                                        </p:tgtEl>
                                        <p:attrNameLst>
                                          <p:attrName>ppt_h</p:attrName>
                                        </p:attrNameLst>
                                      </p:cBhvr>
                                      <p:tavLst>
                                        <p:tav tm="0">
                                          <p:val>
                                            <p:strVal val="#ppt_h"/>
                                          </p:val>
                                        </p:tav>
                                        <p:tav tm="100000">
                                          <p:val>
                                            <p:strVal val="#ppt_h"/>
                                          </p:val>
                                        </p:tav>
                                      </p:tavLst>
                                    </p:anim>
                                    <p:animEffect transition="in" filter="fade">
                                      <p:cBhvr>
                                        <p:cTn id="34" dur="1000"/>
                                        <p:tgtEl>
                                          <p:spTgt spid="16388">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nodeType="clickEffect">
                                  <p:stCondLst>
                                    <p:cond delay="0"/>
                                  </p:stCondLst>
                                  <p:childTnLst>
                                    <p:set>
                                      <p:cBhvr>
                                        <p:cTn id="38" dur="1" fill="hold">
                                          <p:stCondLst>
                                            <p:cond delay="0"/>
                                          </p:stCondLst>
                                        </p:cTn>
                                        <p:tgtEl>
                                          <p:spTgt spid="16388">
                                            <p:txEl>
                                              <p:pRg st="6" end="6"/>
                                            </p:txEl>
                                          </p:spTgt>
                                        </p:tgtEl>
                                        <p:attrNameLst>
                                          <p:attrName>style.visibility</p:attrName>
                                        </p:attrNameLst>
                                      </p:cBhvr>
                                      <p:to>
                                        <p:strVal val="visible"/>
                                      </p:to>
                                    </p:set>
                                    <p:anim calcmode="lin" valueType="num">
                                      <p:cBhvr>
                                        <p:cTn id="39" dur="1000" fill="hold"/>
                                        <p:tgtEl>
                                          <p:spTgt spid="16388">
                                            <p:txEl>
                                              <p:pRg st="6" end="6"/>
                                            </p:txEl>
                                          </p:spTgt>
                                        </p:tgtEl>
                                        <p:attrNameLst>
                                          <p:attrName>ppt_w</p:attrName>
                                        </p:attrNameLst>
                                      </p:cBhvr>
                                      <p:tavLst>
                                        <p:tav tm="0">
                                          <p:val>
                                            <p:strVal val="#ppt_w*0.70"/>
                                          </p:val>
                                        </p:tav>
                                        <p:tav tm="100000">
                                          <p:val>
                                            <p:strVal val="#ppt_w"/>
                                          </p:val>
                                        </p:tav>
                                      </p:tavLst>
                                    </p:anim>
                                    <p:anim calcmode="lin" valueType="num">
                                      <p:cBhvr>
                                        <p:cTn id="40" dur="1000" fill="hold"/>
                                        <p:tgtEl>
                                          <p:spTgt spid="16388">
                                            <p:txEl>
                                              <p:pRg st="6" end="6"/>
                                            </p:txEl>
                                          </p:spTgt>
                                        </p:tgtEl>
                                        <p:attrNameLst>
                                          <p:attrName>ppt_h</p:attrName>
                                        </p:attrNameLst>
                                      </p:cBhvr>
                                      <p:tavLst>
                                        <p:tav tm="0">
                                          <p:val>
                                            <p:strVal val="#ppt_h"/>
                                          </p:val>
                                        </p:tav>
                                        <p:tav tm="100000">
                                          <p:val>
                                            <p:strVal val="#ppt_h"/>
                                          </p:val>
                                        </p:tav>
                                      </p:tavLst>
                                    </p:anim>
                                    <p:animEffect transition="in" filter="fade">
                                      <p:cBhvr>
                                        <p:cTn id="41" dur="1000"/>
                                        <p:tgtEl>
                                          <p:spTgt spid="16388">
                                            <p:txEl>
                                              <p:pRg st="6" end="6"/>
                                            </p:txEl>
                                          </p:spTgt>
                                        </p:tgtEl>
                                      </p:cBhvr>
                                    </p:animEffect>
                                  </p:childTnLst>
                                </p:cTn>
                              </p:par>
                              <p:par>
                                <p:cTn id="42" presetID="55" presetClass="entr" presetSubtype="0" fill="hold" nodeType="withEffect">
                                  <p:stCondLst>
                                    <p:cond delay="0"/>
                                  </p:stCondLst>
                                  <p:childTnLst>
                                    <p:set>
                                      <p:cBhvr>
                                        <p:cTn id="43" dur="1" fill="hold">
                                          <p:stCondLst>
                                            <p:cond delay="0"/>
                                          </p:stCondLst>
                                        </p:cTn>
                                        <p:tgtEl>
                                          <p:spTgt spid="16388">
                                            <p:txEl>
                                              <p:pRg st="7" end="7"/>
                                            </p:txEl>
                                          </p:spTgt>
                                        </p:tgtEl>
                                        <p:attrNameLst>
                                          <p:attrName>style.visibility</p:attrName>
                                        </p:attrNameLst>
                                      </p:cBhvr>
                                      <p:to>
                                        <p:strVal val="visible"/>
                                      </p:to>
                                    </p:set>
                                    <p:anim calcmode="lin" valueType="num">
                                      <p:cBhvr>
                                        <p:cTn id="44" dur="1000" fill="hold"/>
                                        <p:tgtEl>
                                          <p:spTgt spid="16388">
                                            <p:txEl>
                                              <p:pRg st="7" end="7"/>
                                            </p:txEl>
                                          </p:spTgt>
                                        </p:tgtEl>
                                        <p:attrNameLst>
                                          <p:attrName>ppt_w</p:attrName>
                                        </p:attrNameLst>
                                      </p:cBhvr>
                                      <p:tavLst>
                                        <p:tav tm="0">
                                          <p:val>
                                            <p:strVal val="#ppt_w*0.70"/>
                                          </p:val>
                                        </p:tav>
                                        <p:tav tm="100000">
                                          <p:val>
                                            <p:strVal val="#ppt_w"/>
                                          </p:val>
                                        </p:tav>
                                      </p:tavLst>
                                    </p:anim>
                                    <p:anim calcmode="lin" valueType="num">
                                      <p:cBhvr>
                                        <p:cTn id="45" dur="1000" fill="hold"/>
                                        <p:tgtEl>
                                          <p:spTgt spid="16388">
                                            <p:txEl>
                                              <p:pRg st="7" end="7"/>
                                            </p:txEl>
                                          </p:spTgt>
                                        </p:tgtEl>
                                        <p:attrNameLst>
                                          <p:attrName>ppt_h</p:attrName>
                                        </p:attrNameLst>
                                      </p:cBhvr>
                                      <p:tavLst>
                                        <p:tav tm="0">
                                          <p:val>
                                            <p:strVal val="#ppt_h"/>
                                          </p:val>
                                        </p:tav>
                                        <p:tav tm="100000">
                                          <p:val>
                                            <p:strVal val="#ppt_h"/>
                                          </p:val>
                                        </p:tav>
                                      </p:tavLst>
                                    </p:anim>
                                    <p:animEffect transition="in" filter="fade">
                                      <p:cBhvr>
                                        <p:cTn id="46" dur="1000"/>
                                        <p:tgtEl>
                                          <p:spTgt spid="16388">
                                            <p:txEl>
                                              <p:pRg st="7" end="7"/>
                                            </p:txEl>
                                          </p:spTgt>
                                        </p:tgtEl>
                                      </p:cBhvr>
                                    </p:animEffect>
                                  </p:childTnLst>
                                </p:cTn>
                              </p:par>
                              <p:par>
                                <p:cTn id="47" presetID="55" presetClass="entr" presetSubtype="0" fill="hold" nodeType="withEffect">
                                  <p:stCondLst>
                                    <p:cond delay="0"/>
                                  </p:stCondLst>
                                  <p:childTnLst>
                                    <p:set>
                                      <p:cBhvr>
                                        <p:cTn id="48" dur="1" fill="hold">
                                          <p:stCondLst>
                                            <p:cond delay="0"/>
                                          </p:stCondLst>
                                        </p:cTn>
                                        <p:tgtEl>
                                          <p:spTgt spid="16388">
                                            <p:txEl>
                                              <p:pRg st="8" end="8"/>
                                            </p:txEl>
                                          </p:spTgt>
                                        </p:tgtEl>
                                        <p:attrNameLst>
                                          <p:attrName>style.visibility</p:attrName>
                                        </p:attrNameLst>
                                      </p:cBhvr>
                                      <p:to>
                                        <p:strVal val="visible"/>
                                      </p:to>
                                    </p:set>
                                    <p:anim calcmode="lin" valueType="num">
                                      <p:cBhvr>
                                        <p:cTn id="49" dur="1000" fill="hold"/>
                                        <p:tgtEl>
                                          <p:spTgt spid="16388">
                                            <p:txEl>
                                              <p:pRg st="8" end="8"/>
                                            </p:txEl>
                                          </p:spTgt>
                                        </p:tgtEl>
                                        <p:attrNameLst>
                                          <p:attrName>ppt_w</p:attrName>
                                        </p:attrNameLst>
                                      </p:cBhvr>
                                      <p:tavLst>
                                        <p:tav tm="0">
                                          <p:val>
                                            <p:strVal val="#ppt_w*0.70"/>
                                          </p:val>
                                        </p:tav>
                                        <p:tav tm="100000">
                                          <p:val>
                                            <p:strVal val="#ppt_w"/>
                                          </p:val>
                                        </p:tav>
                                      </p:tavLst>
                                    </p:anim>
                                    <p:anim calcmode="lin" valueType="num">
                                      <p:cBhvr>
                                        <p:cTn id="50" dur="1000" fill="hold"/>
                                        <p:tgtEl>
                                          <p:spTgt spid="16388">
                                            <p:txEl>
                                              <p:pRg st="8" end="8"/>
                                            </p:txEl>
                                          </p:spTgt>
                                        </p:tgtEl>
                                        <p:attrNameLst>
                                          <p:attrName>ppt_h</p:attrName>
                                        </p:attrNameLst>
                                      </p:cBhvr>
                                      <p:tavLst>
                                        <p:tav tm="0">
                                          <p:val>
                                            <p:strVal val="#ppt_h"/>
                                          </p:val>
                                        </p:tav>
                                        <p:tav tm="100000">
                                          <p:val>
                                            <p:strVal val="#ppt_h"/>
                                          </p:val>
                                        </p:tav>
                                      </p:tavLst>
                                    </p:anim>
                                    <p:animEffect transition="in" filter="fade">
                                      <p:cBhvr>
                                        <p:cTn id="51" dur="1000"/>
                                        <p:tgtEl>
                                          <p:spTgt spid="16388">
                                            <p:txEl>
                                              <p:pRg st="8" end="8"/>
                                            </p:txEl>
                                          </p:spTgt>
                                        </p:tgtEl>
                                      </p:cBhvr>
                                    </p:animEffect>
                                  </p:childTnLst>
                                </p:cTn>
                              </p:par>
                              <p:par>
                                <p:cTn id="52" presetID="55" presetClass="entr" presetSubtype="0" fill="hold" nodeType="withEffect">
                                  <p:stCondLst>
                                    <p:cond delay="0"/>
                                  </p:stCondLst>
                                  <p:childTnLst>
                                    <p:set>
                                      <p:cBhvr>
                                        <p:cTn id="53" dur="1" fill="hold">
                                          <p:stCondLst>
                                            <p:cond delay="0"/>
                                          </p:stCondLst>
                                        </p:cTn>
                                        <p:tgtEl>
                                          <p:spTgt spid="16388">
                                            <p:txEl>
                                              <p:pRg st="9" end="9"/>
                                            </p:txEl>
                                          </p:spTgt>
                                        </p:tgtEl>
                                        <p:attrNameLst>
                                          <p:attrName>style.visibility</p:attrName>
                                        </p:attrNameLst>
                                      </p:cBhvr>
                                      <p:to>
                                        <p:strVal val="visible"/>
                                      </p:to>
                                    </p:set>
                                    <p:anim calcmode="lin" valueType="num">
                                      <p:cBhvr>
                                        <p:cTn id="54" dur="1000" fill="hold"/>
                                        <p:tgtEl>
                                          <p:spTgt spid="16388">
                                            <p:txEl>
                                              <p:pRg st="9" end="9"/>
                                            </p:txEl>
                                          </p:spTgt>
                                        </p:tgtEl>
                                        <p:attrNameLst>
                                          <p:attrName>ppt_w</p:attrName>
                                        </p:attrNameLst>
                                      </p:cBhvr>
                                      <p:tavLst>
                                        <p:tav tm="0">
                                          <p:val>
                                            <p:strVal val="#ppt_w*0.70"/>
                                          </p:val>
                                        </p:tav>
                                        <p:tav tm="100000">
                                          <p:val>
                                            <p:strVal val="#ppt_w"/>
                                          </p:val>
                                        </p:tav>
                                      </p:tavLst>
                                    </p:anim>
                                    <p:anim calcmode="lin" valueType="num">
                                      <p:cBhvr>
                                        <p:cTn id="55" dur="1000" fill="hold"/>
                                        <p:tgtEl>
                                          <p:spTgt spid="16388">
                                            <p:txEl>
                                              <p:pRg st="9" end="9"/>
                                            </p:txEl>
                                          </p:spTgt>
                                        </p:tgtEl>
                                        <p:attrNameLst>
                                          <p:attrName>ppt_h</p:attrName>
                                        </p:attrNameLst>
                                      </p:cBhvr>
                                      <p:tavLst>
                                        <p:tav tm="0">
                                          <p:val>
                                            <p:strVal val="#ppt_h"/>
                                          </p:val>
                                        </p:tav>
                                        <p:tav tm="100000">
                                          <p:val>
                                            <p:strVal val="#ppt_h"/>
                                          </p:val>
                                        </p:tav>
                                      </p:tavLst>
                                    </p:anim>
                                    <p:animEffect transition="in" filter="fade">
                                      <p:cBhvr>
                                        <p:cTn id="56" dur="1000"/>
                                        <p:tgtEl>
                                          <p:spTgt spid="16388">
                                            <p:txEl>
                                              <p:pRg st="9" end="9"/>
                                            </p:txEl>
                                          </p:spTgt>
                                        </p:tgtEl>
                                      </p:cBhvr>
                                    </p:animEffect>
                                  </p:childTnLst>
                                </p:cTn>
                              </p:par>
                              <p:par>
                                <p:cTn id="57" presetID="55" presetClass="entr" presetSubtype="0" fill="hold" nodeType="withEffect">
                                  <p:stCondLst>
                                    <p:cond delay="0"/>
                                  </p:stCondLst>
                                  <p:childTnLst>
                                    <p:set>
                                      <p:cBhvr>
                                        <p:cTn id="58" dur="1" fill="hold">
                                          <p:stCondLst>
                                            <p:cond delay="0"/>
                                          </p:stCondLst>
                                        </p:cTn>
                                        <p:tgtEl>
                                          <p:spTgt spid="16388">
                                            <p:txEl>
                                              <p:pRg st="10" end="10"/>
                                            </p:txEl>
                                          </p:spTgt>
                                        </p:tgtEl>
                                        <p:attrNameLst>
                                          <p:attrName>style.visibility</p:attrName>
                                        </p:attrNameLst>
                                      </p:cBhvr>
                                      <p:to>
                                        <p:strVal val="visible"/>
                                      </p:to>
                                    </p:set>
                                    <p:anim calcmode="lin" valueType="num">
                                      <p:cBhvr>
                                        <p:cTn id="59" dur="1000" fill="hold"/>
                                        <p:tgtEl>
                                          <p:spTgt spid="16388">
                                            <p:txEl>
                                              <p:pRg st="10" end="10"/>
                                            </p:txEl>
                                          </p:spTgt>
                                        </p:tgtEl>
                                        <p:attrNameLst>
                                          <p:attrName>ppt_w</p:attrName>
                                        </p:attrNameLst>
                                      </p:cBhvr>
                                      <p:tavLst>
                                        <p:tav tm="0">
                                          <p:val>
                                            <p:strVal val="#ppt_w*0.70"/>
                                          </p:val>
                                        </p:tav>
                                        <p:tav tm="100000">
                                          <p:val>
                                            <p:strVal val="#ppt_w"/>
                                          </p:val>
                                        </p:tav>
                                      </p:tavLst>
                                    </p:anim>
                                    <p:anim calcmode="lin" valueType="num">
                                      <p:cBhvr>
                                        <p:cTn id="60" dur="1000" fill="hold"/>
                                        <p:tgtEl>
                                          <p:spTgt spid="16388">
                                            <p:txEl>
                                              <p:pRg st="10" end="10"/>
                                            </p:txEl>
                                          </p:spTgt>
                                        </p:tgtEl>
                                        <p:attrNameLst>
                                          <p:attrName>ppt_h</p:attrName>
                                        </p:attrNameLst>
                                      </p:cBhvr>
                                      <p:tavLst>
                                        <p:tav tm="0">
                                          <p:val>
                                            <p:strVal val="#ppt_h"/>
                                          </p:val>
                                        </p:tav>
                                        <p:tav tm="100000">
                                          <p:val>
                                            <p:strVal val="#ppt_h"/>
                                          </p:val>
                                        </p:tav>
                                      </p:tavLst>
                                    </p:anim>
                                    <p:animEffect transition="in" filter="fade">
                                      <p:cBhvr>
                                        <p:cTn id="61" dur="1000"/>
                                        <p:tgtEl>
                                          <p:spTgt spid="16388">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5" presetClass="entr" presetSubtype="0" fill="hold" nodeType="clickEffect">
                                  <p:stCondLst>
                                    <p:cond delay="0"/>
                                  </p:stCondLst>
                                  <p:childTnLst>
                                    <p:set>
                                      <p:cBhvr>
                                        <p:cTn id="65" dur="1" fill="hold">
                                          <p:stCondLst>
                                            <p:cond delay="0"/>
                                          </p:stCondLst>
                                        </p:cTn>
                                        <p:tgtEl>
                                          <p:spTgt spid="16388">
                                            <p:txEl>
                                              <p:pRg st="12" end="12"/>
                                            </p:txEl>
                                          </p:spTgt>
                                        </p:tgtEl>
                                        <p:attrNameLst>
                                          <p:attrName>style.visibility</p:attrName>
                                        </p:attrNameLst>
                                      </p:cBhvr>
                                      <p:to>
                                        <p:strVal val="visible"/>
                                      </p:to>
                                    </p:set>
                                    <p:anim calcmode="lin" valueType="num">
                                      <p:cBhvr>
                                        <p:cTn id="66" dur="1000" fill="hold"/>
                                        <p:tgtEl>
                                          <p:spTgt spid="16388">
                                            <p:txEl>
                                              <p:pRg st="12" end="12"/>
                                            </p:txEl>
                                          </p:spTgt>
                                        </p:tgtEl>
                                        <p:attrNameLst>
                                          <p:attrName>ppt_w</p:attrName>
                                        </p:attrNameLst>
                                      </p:cBhvr>
                                      <p:tavLst>
                                        <p:tav tm="0">
                                          <p:val>
                                            <p:strVal val="#ppt_w*0.70"/>
                                          </p:val>
                                        </p:tav>
                                        <p:tav tm="100000">
                                          <p:val>
                                            <p:strVal val="#ppt_w"/>
                                          </p:val>
                                        </p:tav>
                                      </p:tavLst>
                                    </p:anim>
                                    <p:anim calcmode="lin" valueType="num">
                                      <p:cBhvr>
                                        <p:cTn id="67" dur="1000" fill="hold"/>
                                        <p:tgtEl>
                                          <p:spTgt spid="16388">
                                            <p:txEl>
                                              <p:pRg st="12" end="12"/>
                                            </p:txEl>
                                          </p:spTgt>
                                        </p:tgtEl>
                                        <p:attrNameLst>
                                          <p:attrName>ppt_h</p:attrName>
                                        </p:attrNameLst>
                                      </p:cBhvr>
                                      <p:tavLst>
                                        <p:tav tm="0">
                                          <p:val>
                                            <p:strVal val="#ppt_h"/>
                                          </p:val>
                                        </p:tav>
                                        <p:tav tm="100000">
                                          <p:val>
                                            <p:strVal val="#ppt_h"/>
                                          </p:val>
                                        </p:tav>
                                      </p:tavLst>
                                    </p:anim>
                                    <p:animEffect transition="in" filter="fade">
                                      <p:cBhvr>
                                        <p:cTn id="68" dur="1000"/>
                                        <p:tgtEl>
                                          <p:spTgt spid="16388">
                                            <p:txEl>
                                              <p:pRg st="12" end="12"/>
                                            </p:txEl>
                                          </p:spTgt>
                                        </p:tgtEl>
                                      </p:cBhvr>
                                    </p:animEffect>
                                  </p:childTnLst>
                                </p:cTn>
                              </p:par>
                              <p:par>
                                <p:cTn id="69" presetID="55" presetClass="entr" presetSubtype="0" fill="hold" nodeType="withEffect">
                                  <p:stCondLst>
                                    <p:cond delay="0"/>
                                  </p:stCondLst>
                                  <p:childTnLst>
                                    <p:set>
                                      <p:cBhvr>
                                        <p:cTn id="70" dur="1" fill="hold">
                                          <p:stCondLst>
                                            <p:cond delay="0"/>
                                          </p:stCondLst>
                                        </p:cTn>
                                        <p:tgtEl>
                                          <p:spTgt spid="16388">
                                            <p:txEl>
                                              <p:pRg st="13" end="13"/>
                                            </p:txEl>
                                          </p:spTgt>
                                        </p:tgtEl>
                                        <p:attrNameLst>
                                          <p:attrName>style.visibility</p:attrName>
                                        </p:attrNameLst>
                                      </p:cBhvr>
                                      <p:to>
                                        <p:strVal val="visible"/>
                                      </p:to>
                                    </p:set>
                                    <p:anim calcmode="lin" valueType="num">
                                      <p:cBhvr>
                                        <p:cTn id="71" dur="1000" fill="hold"/>
                                        <p:tgtEl>
                                          <p:spTgt spid="16388">
                                            <p:txEl>
                                              <p:pRg st="13" end="13"/>
                                            </p:txEl>
                                          </p:spTgt>
                                        </p:tgtEl>
                                        <p:attrNameLst>
                                          <p:attrName>ppt_w</p:attrName>
                                        </p:attrNameLst>
                                      </p:cBhvr>
                                      <p:tavLst>
                                        <p:tav tm="0">
                                          <p:val>
                                            <p:strVal val="#ppt_w*0.70"/>
                                          </p:val>
                                        </p:tav>
                                        <p:tav tm="100000">
                                          <p:val>
                                            <p:strVal val="#ppt_w"/>
                                          </p:val>
                                        </p:tav>
                                      </p:tavLst>
                                    </p:anim>
                                    <p:anim calcmode="lin" valueType="num">
                                      <p:cBhvr>
                                        <p:cTn id="72" dur="1000" fill="hold"/>
                                        <p:tgtEl>
                                          <p:spTgt spid="16388">
                                            <p:txEl>
                                              <p:pRg st="13" end="13"/>
                                            </p:txEl>
                                          </p:spTgt>
                                        </p:tgtEl>
                                        <p:attrNameLst>
                                          <p:attrName>ppt_h</p:attrName>
                                        </p:attrNameLst>
                                      </p:cBhvr>
                                      <p:tavLst>
                                        <p:tav tm="0">
                                          <p:val>
                                            <p:strVal val="#ppt_h"/>
                                          </p:val>
                                        </p:tav>
                                        <p:tav tm="100000">
                                          <p:val>
                                            <p:strVal val="#ppt_h"/>
                                          </p:val>
                                        </p:tav>
                                      </p:tavLst>
                                    </p:anim>
                                    <p:animEffect transition="in" filter="fade">
                                      <p:cBhvr>
                                        <p:cTn id="73" dur="1000"/>
                                        <p:tgtEl>
                                          <p:spTgt spid="16388">
                                            <p:txEl>
                                              <p:pRg st="13" end="13"/>
                                            </p:txEl>
                                          </p:spTgt>
                                        </p:tgtEl>
                                      </p:cBhvr>
                                    </p:animEffect>
                                  </p:childTnLst>
                                </p:cTn>
                              </p:par>
                              <p:par>
                                <p:cTn id="74" presetID="55" presetClass="entr" presetSubtype="0" fill="hold" nodeType="withEffect">
                                  <p:stCondLst>
                                    <p:cond delay="0"/>
                                  </p:stCondLst>
                                  <p:childTnLst>
                                    <p:set>
                                      <p:cBhvr>
                                        <p:cTn id="75" dur="1" fill="hold">
                                          <p:stCondLst>
                                            <p:cond delay="0"/>
                                          </p:stCondLst>
                                        </p:cTn>
                                        <p:tgtEl>
                                          <p:spTgt spid="16388">
                                            <p:txEl>
                                              <p:pRg st="14" end="14"/>
                                            </p:txEl>
                                          </p:spTgt>
                                        </p:tgtEl>
                                        <p:attrNameLst>
                                          <p:attrName>style.visibility</p:attrName>
                                        </p:attrNameLst>
                                      </p:cBhvr>
                                      <p:to>
                                        <p:strVal val="visible"/>
                                      </p:to>
                                    </p:set>
                                    <p:anim calcmode="lin" valueType="num">
                                      <p:cBhvr>
                                        <p:cTn id="76" dur="1000" fill="hold"/>
                                        <p:tgtEl>
                                          <p:spTgt spid="16388">
                                            <p:txEl>
                                              <p:pRg st="14" end="14"/>
                                            </p:txEl>
                                          </p:spTgt>
                                        </p:tgtEl>
                                        <p:attrNameLst>
                                          <p:attrName>ppt_w</p:attrName>
                                        </p:attrNameLst>
                                      </p:cBhvr>
                                      <p:tavLst>
                                        <p:tav tm="0">
                                          <p:val>
                                            <p:strVal val="#ppt_w*0.70"/>
                                          </p:val>
                                        </p:tav>
                                        <p:tav tm="100000">
                                          <p:val>
                                            <p:strVal val="#ppt_w"/>
                                          </p:val>
                                        </p:tav>
                                      </p:tavLst>
                                    </p:anim>
                                    <p:anim calcmode="lin" valueType="num">
                                      <p:cBhvr>
                                        <p:cTn id="77" dur="1000" fill="hold"/>
                                        <p:tgtEl>
                                          <p:spTgt spid="16388">
                                            <p:txEl>
                                              <p:pRg st="14" end="14"/>
                                            </p:txEl>
                                          </p:spTgt>
                                        </p:tgtEl>
                                        <p:attrNameLst>
                                          <p:attrName>ppt_h</p:attrName>
                                        </p:attrNameLst>
                                      </p:cBhvr>
                                      <p:tavLst>
                                        <p:tav tm="0">
                                          <p:val>
                                            <p:strVal val="#ppt_h"/>
                                          </p:val>
                                        </p:tav>
                                        <p:tav tm="100000">
                                          <p:val>
                                            <p:strVal val="#ppt_h"/>
                                          </p:val>
                                        </p:tav>
                                      </p:tavLst>
                                    </p:anim>
                                    <p:animEffect transition="in" filter="fade">
                                      <p:cBhvr>
                                        <p:cTn id="78" dur="1000"/>
                                        <p:tgtEl>
                                          <p:spTgt spid="16388">
                                            <p:txEl>
                                              <p:pRg st="14" end="14"/>
                                            </p:txEl>
                                          </p:spTgt>
                                        </p:tgtEl>
                                      </p:cBhvr>
                                    </p:animEffect>
                                  </p:childTnLst>
                                </p:cTn>
                              </p:par>
                              <p:par>
                                <p:cTn id="79" presetID="55" presetClass="entr" presetSubtype="0" fill="hold" nodeType="withEffect">
                                  <p:stCondLst>
                                    <p:cond delay="0"/>
                                  </p:stCondLst>
                                  <p:childTnLst>
                                    <p:set>
                                      <p:cBhvr>
                                        <p:cTn id="80" dur="1" fill="hold">
                                          <p:stCondLst>
                                            <p:cond delay="0"/>
                                          </p:stCondLst>
                                        </p:cTn>
                                        <p:tgtEl>
                                          <p:spTgt spid="16388">
                                            <p:txEl>
                                              <p:pRg st="15" end="15"/>
                                            </p:txEl>
                                          </p:spTgt>
                                        </p:tgtEl>
                                        <p:attrNameLst>
                                          <p:attrName>style.visibility</p:attrName>
                                        </p:attrNameLst>
                                      </p:cBhvr>
                                      <p:to>
                                        <p:strVal val="visible"/>
                                      </p:to>
                                    </p:set>
                                    <p:anim calcmode="lin" valueType="num">
                                      <p:cBhvr>
                                        <p:cTn id="81" dur="1000" fill="hold"/>
                                        <p:tgtEl>
                                          <p:spTgt spid="16388">
                                            <p:txEl>
                                              <p:pRg st="15" end="15"/>
                                            </p:txEl>
                                          </p:spTgt>
                                        </p:tgtEl>
                                        <p:attrNameLst>
                                          <p:attrName>ppt_w</p:attrName>
                                        </p:attrNameLst>
                                      </p:cBhvr>
                                      <p:tavLst>
                                        <p:tav tm="0">
                                          <p:val>
                                            <p:strVal val="#ppt_w*0.70"/>
                                          </p:val>
                                        </p:tav>
                                        <p:tav tm="100000">
                                          <p:val>
                                            <p:strVal val="#ppt_w"/>
                                          </p:val>
                                        </p:tav>
                                      </p:tavLst>
                                    </p:anim>
                                    <p:anim calcmode="lin" valueType="num">
                                      <p:cBhvr>
                                        <p:cTn id="82" dur="1000" fill="hold"/>
                                        <p:tgtEl>
                                          <p:spTgt spid="16388">
                                            <p:txEl>
                                              <p:pRg st="15" end="15"/>
                                            </p:txEl>
                                          </p:spTgt>
                                        </p:tgtEl>
                                        <p:attrNameLst>
                                          <p:attrName>ppt_h</p:attrName>
                                        </p:attrNameLst>
                                      </p:cBhvr>
                                      <p:tavLst>
                                        <p:tav tm="0">
                                          <p:val>
                                            <p:strVal val="#ppt_h"/>
                                          </p:val>
                                        </p:tav>
                                        <p:tav tm="100000">
                                          <p:val>
                                            <p:strVal val="#ppt_h"/>
                                          </p:val>
                                        </p:tav>
                                      </p:tavLst>
                                    </p:anim>
                                    <p:animEffect transition="in" filter="fade">
                                      <p:cBhvr>
                                        <p:cTn id="83" dur="1000"/>
                                        <p:tgtEl>
                                          <p:spTgt spid="1638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4</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 name="Rectangle 1"/>
          <p:cNvSpPr/>
          <p:nvPr/>
        </p:nvSpPr>
        <p:spPr>
          <a:xfrm>
            <a:off x="139421" y="372"/>
            <a:ext cx="10044639" cy="7786747"/>
          </a:xfrm>
          <a:prstGeom prst="rect">
            <a:avLst/>
          </a:prstGeom>
          <a:solidFill>
            <a:schemeClr val="bg1"/>
          </a:solidFill>
        </p:spPr>
        <p:txBody>
          <a:bodyPr wrap="square">
            <a:spAutoFit/>
          </a:bodyPr>
          <a:lstStyle/>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b="1" dirty="0">
                <a:solidFill>
                  <a:srgbClr val="0000FF"/>
                </a:solidFill>
                <a:latin typeface="+mj-lt"/>
              </a:rPr>
              <a:t>/* Lecture séquentielle et écriture caractère par caractère du fichier</a:t>
            </a:r>
            <a:br>
              <a:rPr lang="fr-FR" sz="2000" b="1" dirty="0">
                <a:solidFill>
                  <a:srgbClr val="0000FF"/>
                </a:solidFill>
                <a:latin typeface="+mj-lt"/>
              </a:rPr>
            </a:br>
            <a:r>
              <a:rPr lang="fr-FR" sz="2000" b="1" dirty="0">
                <a:solidFill>
                  <a:srgbClr val="0000FF"/>
                </a:solidFill>
                <a:latin typeface="+mj-lt"/>
              </a:rPr>
              <a:t>     </a:t>
            </a:r>
            <a:r>
              <a:rPr lang="fr-FR" sz="2000" b="1" dirty="0" err="1">
                <a:solidFill>
                  <a:srgbClr val="0000FF"/>
                </a:solidFill>
                <a:latin typeface="+mj-lt"/>
              </a:rPr>
              <a:t>lireseq.c</a:t>
            </a:r>
            <a:r>
              <a:rPr lang="fr-FR" sz="2000" b="1" dirty="0">
                <a:solidFill>
                  <a:srgbClr val="0000FF"/>
                </a:solidFill>
                <a:latin typeface="+mj-lt"/>
              </a:rPr>
              <a:t> de la partition G:   ou  «G:\lireseq.c»  */</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mj-lt"/>
              </a:rPr>
              <a:t> </a:t>
            </a:r>
            <a:r>
              <a:rPr lang="fr-FR" sz="2000" b="1" u="sng" dirty="0">
                <a:solidFill>
                  <a:srgbClr val="0000FF"/>
                </a:solidFill>
                <a:latin typeface="+mj-lt"/>
              </a:rPr>
              <a:t>Remarque</a:t>
            </a:r>
            <a:r>
              <a:rPr lang="fr-FR" sz="2000" dirty="0">
                <a:solidFill>
                  <a:srgbClr val="0000FF"/>
                </a:solidFill>
                <a:latin typeface="+mj-lt"/>
              </a:rPr>
              <a:t> : Dans cet exemple on lit un fichier d’une partition </a:t>
            </a:r>
            <a:r>
              <a:rPr lang="fr-FR" sz="2000" dirty="0">
                <a:solidFill>
                  <a:srgbClr val="0000FF"/>
                </a:solidFill>
                <a:latin typeface="+mj-lt"/>
                <a:sym typeface="Wingdings" pitchFamily="2" charset="2"/>
              </a:rPr>
              <a:t> </a:t>
            </a:r>
            <a:r>
              <a:rPr lang="fr-FR" sz="2000" dirty="0">
                <a:solidFill>
                  <a:srgbClr val="0000FF"/>
                </a:solidFill>
                <a:latin typeface="+mj-lt"/>
              </a:rPr>
              <a:t>   </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mj-lt"/>
              </a:rPr>
              <a:t>#</a:t>
            </a:r>
            <a:r>
              <a:rPr lang="fr-FR" sz="2000" dirty="0" err="1">
                <a:solidFill>
                  <a:srgbClr val="0000FF"/>
                </a:solidFill>
                <a:latin typeface="+mj-lt"/>
              </a:rPr>
              <a:t>include</a:t>
            </a:r>
            <a:r>
              <a:rPr lang="fr-FR" sz="2000" dirty="0">
                <a:solidFill>
                  <a:srgbClr val="0000FF"/>
                </a:solidFill>
                <a:latin typeface="+mj-lt"/>
              </a:rPr>
              <a:t> &lt;</a:t>
            </a:r>
            <a:r>
              <a:rPr lang="fr-FR" sz="2000" dirty="0" err="1">
                <a:solidFill>
                  <a:srgbClr val="0000FF"/>
                </a:solidFill>
                <a:latin typeface="+mj-lt"/>
              </a:rPr>
              <a:t>stdio.h</a:t>
            </a:r>
            <a:r>
              <a:rPr lang="fr-FR" sz="2000" dirty="0">
                <a:solidFill>
                  <a:srgbClr val="0000FF"/>
                </a:solidFill>
                <a:latin typeface="+mj-lt"/>
              </a:rPr>
              <a:t>&gt;</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mj-lt"/>
              </a:rPr>
              <a:t>main()</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mj-lt"/>
              </a:rPr>
              <a:t>{ 	</a:t>
            </a:r>
            <a:r>
              <a:rPr lang="fr-FR" sz="2000" dirty="0" err="1">
                <a:solidFill>
                  <a:srgbClr val="0000FF"/>
                </a:solidFill>
                <a:latin typeface="+mj-lt"/>
              </a:rPr>
              <a:t>int</a:t>
            </a:r>
            <a:r>
              <a:rPr lang="fr-FR" sz="2000" dirty="0">
                <a:solidFill>
                  <a:srgbClr val="0000FF"/>
                </a:solidFill>
                <a:latin typeface="+mj-lt"/>
              </a:rPr>
              <a:t> n;</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mj-lt"/>
              </a:rPr>
              <a:t>	char buffer;  /* article de taille = 1 octet */</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mj-lt"/>
              </a:rPr>
              <a:t>	FILE *fichier=NULL;</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mj-lt"/>
              </a:rPr>
              <a:t>	</a:t>
            </a:r>
            <a:r>
              <a:rPr lang="fr-FR" sz="2000" dirty="0">
                <a:solidFill>
                  <a:srgbClr val="0000FF"/>
                </a:solidFill>
              </a:rPr>
              <a:t>fichier</a:t>
            </a:r>
            <a:r>
              <a:rPr lang="fr-FR" sz="2000" dirty="0">
                <a:solidFill>
                  <a:srgbClr val="0000FF"/>
                </a:solidFill>
                <a:latin typeface="+mj-lt"/>
              </a:rPr>
              <a:t> = </a:t>
            </a:r>
            <a:r>
              <a:rPr lang="fr-FR" sz="2000" dirty="0" err="1">
                <a:solidFill>
                  <a:srgbClr val="0000FF"/>
                </a:solidFill>
                <a:latin typeface="+mj-lt"/>
              </a:rPr>
              <a:t>fopen</a:t>
            </a:r>
            <a:r>
              <a:rPr lang="fr-FR" sz="2000" dirty="0">
                <a:solidFill>
                  <a:srgbClr val="0000FF"/>
                </a:solidFill>
                <a:latin typeface="+mj-lt"/>
              </a:rPr>
              <a:t>("G:\\lireseq.c","r");             /* Windows */</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mj-lt"/>
              </a:rPr>
              <a:t>    if(fichier == NULL) </a:t>
            </a:r>
            <a:r>
              <a:rPr lang="fr-FR" sz="2000" dirty="0" err="1">
                <a:solidFill>
                  <a:srgbClr val="0000FF"/>
                </a:solidFill>
                <a:latin typeface="+mj-lt"/>
              </a:rPr>
              <a:t>printf</a:t>
            </a:r>
            <a:r>
              <a:rPr lang="fr-FR" sz="2000" dirty="0">
                <a:solidFill>
                  <a:srgbClr val="0000FF"/>
                </a:solidFill>
                <a:latin typeface="+mj-lt"/>
              </a:rPr>
              <a:t>("\n </a:t>
            </a:r>
            <a:r>
              <a:rPr lang="fr-FR" sz="2000" dirty="0">
                <a:solidFill>
                  <a:srgbClr val="FF0000"/>
                </a:solidFill>
                <a:latin typeface="+mj-lt"/>
              </a:rPr>
              <a:t>le fichier n'est pas ouvert </a:t>
            </a:r>
            <a:r>
              <a:rPr lang="fr-FR" sz="2000" dirty="0">
                <a:solidFill>
                  <a:srgbClr val="0000FF"/>
                </a:solidFill>
                <a:latin typeface="+mj-lt"/>
              </a:rPr>
              <a:t>: %d\n",</a:t>
            </a:r>
            <a:r>
              <a:rPr lang="fr-FR" sz="2000" dirty="0">
                <a:solidFill>
                  <a:srgbClr val="0000FF"/>
                </a:solidFill>
              </a:rPr>
              <a:t> fichier</a:t>
            </a:r>
            <a:r>
              <a:rPr lang="fr-FR" sz="2000" dirty="0">
                <a:solidFill>
                  <a:srgbClr val="0000FF"/>
                </a:solidFill>
                <a:latin typeface="+mj-lt"/>
              </a:rPr>
              <a:t>);</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mj-lt"/>
              </a:rPr>
              <a:t>	</a:t>
            </a:r>
            <a:r>
              <a:rPr lang="fr-FR" sz="2000" dirty="0" err="1">
                <a:solidFill>
                  <a:srgbClr val="0000FF"/>
                </a:solidFill>
                <a:latin typeface="+mj-lt"/>
              </a:rPr>
              <a:t>else</a:t>
            </a:r>
            <a:r>
              <a:rPr lang="fr-FR" sz="2000" dirty="0">
                <a:solidFill>
                  <a:srgbClr val="0000FF"/>
                </a:solidFill>
                <a:latin typeface="+mj-lt"/>
              </a:rPr>
              <a:t>{</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mj-lt"/>
              </a:rPr>
              <a:t>        n=</a:t>
            </a:r>
            <a:r>
              <a:rPr lang="fr-FR" sz="2000" dirty="0" err="1">
                <a:solidFill>
                  <a:srgbClr val="0000FF"/>
                </a:solidFill>
                <a:latin typeface="+mj-lt"/>
              </a:rPr>
              <a:t>fread</a:t>
            </a:r>
            <a:r>
              <a:rPr lang="fr-FR" sz="2000" dirty="0">
                <a:solidFill>
                  <a:srgbClr val="0000FF"/>
                </a:solidFill>
                <a:latin typeface="+mj-lt"/>
              </a:rPr>
              <a:t>(&amp;buffer, 1, 1, </a:t>
            </a:r>
            <a:r>
              <a:rPr lang="fr-FR" sz="2000" dirty="0">
                <a:solidFill>
                  <a:srgbClr val="0000FF"/>
                </a:solidFill>
              </a:rPr>
              <a:t>fichier</a:t>
            </a:r>
            <a:r>
              <a:rPr lang="fr-FR" sz="2000" dirty="0">
                <a:solidFill>
                  <a:srgbClr val="0000FF"/>
                </a:solidFill>
                <a:latin typeface="+mj-lt"/>
              </a:rPr>
              <a:t>);</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mj-lt"/>
              </a:rPr>
              <a:t>        </a:t>
            </a:r>
            <a:r>
              <a:rPr lang="fr-FR" sz="2000" dirty="0" err="1">
                <a:solidFill>
                  <a:srgbClr val="0000FF"/>
                </a:solidFill>
                <a:latin typeface="+mj-lt"/>
              </a:rPr>
              <a:t>while</a:t>
            </a:r>
            <a:r>
              <a:rPr lang="fr-FR" sz="2000" dirty="0">
                <a:solidFill>
                  <a:srgbClr val="0000FF"/>
                </a:solidFill>
                <a:latin typeface="+mj-lt"/>
              </a:rPr>
              <a:t>(n&gt;0){</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mj-lt"/>
              </a:rPr>
              <a:t>            </a:t>
            </a:r>
            <a:r>
              <a:rPr lang="fr-FR" sz="2000" dirty="0" err="1">
                <a:solidFill>
                  <a:srgbClr val="0000FF"/>
                </a:solidFill>
                <a:latin typeface="+mj-lt"/>
              </a:rPr>
              <a:t>printf</a:t>
            </a:r>
            <a:r>
              <a:rPr lang="fr-FR" sz="2000" dirty="0">
                <a:solidFill>
                  <a:srgbClr val="0000FF"/>
                </a:solidFill>
                <a:latin typeface="+mj-lt"/>
              </a:rPr>
              <a:t>("%c",buffer);</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mj-lt"/>
              </a:rPr>
              <a:t>            n=</a:t>
            </a:r>
            <a:r>
              <a:rPr lang="fr-FR" sz="2000" dirty="0" err="1">
                <a:solidFill>
                  <a:srgbClr val="0000FF"/>
                </a:solidFill>
                <a:latin typeface="+mj-lt"/>
              </a:rPr>
              <a:t>fread</a:t>
            </a:r>
            <a:r>
              <a:rPr lang="fr-FR" sz="2000" dirty="0">
                <a:solidFill>
                  <a:srgbClr val="0000FF"/>
                </a:solidFill>
                <a:latin typeface="+mj-lt"/>
              </a:rPr>
              <a:t>(&amp;buffer, 1, 1, </a:t>
            </a:r>
            <a:r>
              <a:rPr lang="fr-FR" sz="2000" dirty="0">
                <a:solidFill>
                  <a:srgbClr val="0000FF"/>
                </a:solidFill>
              </a:rPr>
              <a:t>fichier</a:t>
            </a:r>
            <a:r>
              <a:rPr lang="fr-FR" sz="2000" dirty="0">
                <a:solidFill>
                  <a:srgbClr val="0000FF"/>
                </a:solidFill>
                <a:latin typeface="+mj-lt"/>
              </a:rPr>
              <a:t>);</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mj-lt"/>
              </a:rPr>
              <a:t>        }</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mj-lt"/>
              </a:rPr>
              <a:t>	}</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mj-lt"/>
              </a:rPr>
              <a:t>   	</a:t>
            </a:r>
            <a:r>
              <a:rPr lang="fr-FR" sz="2000" dirty="0" err="1">
                <a:solidFill>
                  <a:srgbClr val="0000FF"/>
                </a:solidFill>
                <a:latin typeface="+mj-lt"/>
              </a:rPr>
              <a:t>fclose</a:t>
            </a:r>
            <a:r>
              <a:rPr lang="fr-FR" sz="2000" dirty="0">
                <a:solidFill>
                  <a:srgbClr val="0000FF"/>
                </a:solidFill>
                <a:latin typeface="+mj-lt"/>
              </a:rPr>
              <a:t>(</a:t>
            </a:r>
            <a:r>
              <a:rPr lang="fr-FR" sz="2000" dirty="0">
                <a:solidFill>
                  <a:srgbClr val="0000FF"/>
                </a:solidFill>
              </a:rPr>
              <a:t>fichier</a:t>
            </a:r>
            <a:r>
              <a:rPr lang="fr-FR" sz="2000" dirty="0">
                <a:solidFill>
                  <a:srgbClr val="0000FF"/>
                </a:solidFill>
                <a:latin typeface="+mj-lt"/>
              </a:rPr>
              <a:t>);</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mj-lt"/>
              </a:rPr>
              <a:t>   	return;</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mj-lt"/>
              </a:rPr>
              <a:t>}</a:t>
            </a:r>
          </a:p>
        </p:txBody>
      </p:sp>
    </p:spTree>
    <p:extLst>
      <p:ext uri="{BB962C8B-B14F-4D97-AF65-F5344CB8AC3E}">
        <p14:creationId xmlns:p14="http://schemas.microsoft.com/office/powerpoint/2010/main" val="281663050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5</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 name="Rectangle 1"/>
          <p:cNvSpPr/>
          <p:nvPr/>
        </p:nvSpPr>
        <p:spPr>
          <a:xfrm>
            <a:off x="139421" y="372"/>
            <a:ext cx="10044639" cy="7748275"/>
          </a:xfrm>
          <a:prstGeom prst="rect">
            <a:avLst/>
          </a:prstGeom>
          <a:solidFill>
            <a:schemeClr val="bg1"/>
          </a:solidFill>
        </p:spPr>
        <p:txBody>
          <a:bodyPr wrap="square">
            <a:spAutoFit/>
          </a:bodyPr>
          <a:lstStyle/>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dirty="0">
                <a:solidFill>
                  <a:srgbClr val="0000FF"/>
                </a:solidFill>
                <a:latin typeface="Comic Sans MS" panose="030F0702030302020204" pitchFamily="66" charset="0"/>
              </a:rPr>
              <a:t>/* Lecture séquentielle et impression des 10 premiers secteurs du 1</a:t>
            </a:r>
            <a:r>
              <a:rPr lang="fr-FR" baseline="30000" dirty="0">
                <a:solidFill>
                  <a:srgbClr val="0000FF"/>
                </a:solidFill>
                <a:latin typeface="Comic Sans MS" panose="030F0702030302020204" pitchFamily="66" charset="0"/>
              </a:rPr>
              <a:t>er</a:t>
            </a:r>
            <a:r>
              <a:rPr lang="fr-FR" dirty="0">
                <a:solidFill>
                  <a:srgbClr val="0000FF"/>
                </a:solidFill>
                <a:latin typeface="Comic Sans MS" panose="030F0702030302020204" pitchFamily="66" charset="0"/>
              </a:rPr>
              <a:t> disque physique */</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dirty="0">
                <a:solidFill>
                  <a:srgbClr val="0000FF"/>
                </a:solidFill>
                <a:latin typeface="Comic Sans MS" panose="030F0702030302020204" pitchFamily="66" charset="0"/>
              </a:rPr>
              <a:t>#</a:t>
            </a:r>
            <a:r>
              <a:rPr lang="fr-FR" dirty="0" err="1">
                <a:solidFill>
                  <a:srgbClr val="0000FF"/>
                </a:solidFill>
                <a:latin typeface="Comic Sans MS" panose="030F0702030302020204" pitchFamily="66" charset="0"/>
              </a:rPr>
              <a:t>include</a:t>
            </a:r>
            <a:r>
              <a:rPr lang="fr-FR" dirty="0">
                <a:solidFill>
                  <a:srgbClr val="0000FF"/>
                </a:solidFill>
                <a:latin typeface="Comic Sans MS" panose="030F0702030302020204" pitchFamily="66" charset="0"/>
              </a:rPr>
              <a:t> &lt;</a:t>
            </a:r>
            <a:r>
              <a:rPr lang="fr-FR" dirty="0" err="1">
                <a:solidFill>
                  <a:srgbClr val="0000FF"/>
                </a:solidFill>
                <a:latin typeface="Comic Sans MS" panose="030F0702030302020204" pitchFamily="66" charset="0"/>
              </a:rPr>
              <a:t>stdio.h</a:t>
            </a:r>
            <a:r>
              <a:rPr lang="fr-FR" dirty="0">
                <a:solidFill>
                  <a:srgbClr val="0000FF"/>
                </a:solidFill>
                <a:latin typeface="Comic Sans MS" panose="030F0702030302020204" pitchFamily="66" charset="0"/>
              </a:rPr>
              <a:t>&gt;</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dirty="0">
                <a:solidFill>
                  <a:srgbClr val="0000FF"/>
                </a:solidFill>
                <a:latin typeface="Comic Sans MS" panose="030F0702030302020204" pitchFamily="66" charset="0"/>
              </a:rPr>
              <a:t>main()</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dirty="0">
                <a:solidFill>
                  <a:srgbClr val="0000FF"/>
                </a:solidFill>
                <a:latin typeface="Comic Sans MS" panose="030F0702030302020204" pitchFamily="66" charset="0"/>
              </a:rPr>
              <a:t>{   </a:t>
            </a:r>
            <a:r>
              <a:rPr lang="fr-FR" dirty="0" err="1">
                <a:solidFill>
                  <a:srgbClr val="0000FF"/>
                </a:solidFill>
                <a:latin typeface="Comic Sans MS" panose="030F0702030302020204" pitchFamily="66" charset="0"/>
              </a:rPr>
              <a:t>int</a:t>
            </a:r>
            <a:r>
              <a:rPr lang="fr-FR" dirty="0">
                <a:solidFill>
                  <a:srgbClr val="0000FF"/>
                </a:solidFill>
                <a:latin typeface="Comic Sans MS" panose="030F0702030302020204" pitchFamily="66" charset="0"/>
              </a:rPr>
              <a:t> </a:t>
            </a:r>
            <a:r>
              <a:rPr lang="fr-FR" dirty="0" err="1">
                <a:solidFill>
                  <a:srgbClr val="0000FF"/>
                </a:solidFill>
                <a:latin typeface="Comic Sans MS" panose="030F0702030302020204" pitchFamily="66" charset="0"/>
              </a:rPr>
              <a:t>n,s,i,j</a:t>
            </a:r>
            <a:r>
              <a:rPr lang="fr-FR" dirty="0">
                <a:solidFill>
                  <a:srgbClr val="0000FF"/>
                </a:solidFill>
                <a:latin typeface="Comic Sans MS" panose="030F0702030302020204" pitchFamily="66" charset="0"/>
              </a:rPr>
              <a:t>;</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dirty="0">
                <a:solidFill>
                  <a:srgbClr val="0000FF"/>
                </a:solidFill>
                <a:latin typeface="Comic Sans MS" panose="030F0702030302020204" pitchFamily="66" charset="0"/>
              </a:rPr>
              <a:t>	</a:t>
            </a:r>
            <a:r>
              <a:rPr lang="fr-FR" dirty="0" err="1">
                <a:solidFill>
                  <a:srgbClr val="0000FF"/>
                </a:solidFill>
                <a:latin typeface="Comic Sans MS" panose="030F0702030302020204" pitchFamily="66" charset="0"/>
              </a:rPr>
              <a:t>unsigned</a:t>
            </a:r>
            <a:r>
              <a:rPr lang="fr-FR" dirty="0">
                <a:solidFill>
                  <a:srgbClr val="0000FF"/>
                </a:solidFill>
                <a:latin typeface="Comic Sans MS" panose="030F0702030302020204" pitchFamily="66" charset="0"/>
              </a:rPr>
              <a:t> char buffer[512];      /* bloc = 512 octets*/</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dirty="0">
                <a:solidFill>
                  <a:srgbClr val="0000FF"/>
                </a:solidFill>
                <a:latin typeface="Comic Sans MS" panose="030F0702030302020204" pitchFamily="66" charset="0"/>
              </a:rPr>
              <a:t>	FILE *</a:t>
            </a:r>
            <a:r>
              <a:rPr lang="fr-FR" dirty="0" err="1">
                <a:solidFill>
                  <a:srgbClr val="0000FF"/>
                </a:solidFill>
                <a:latin typeface="Comic Sans MS" panose="030F0702030302020204" pitchFamily="66" charset="0"/>
              </a:rPr>
              <a:t>disk</a:t>
            </a:r>
            <a:r>
              <a:rPr lang="fr-FR" dirty="0">
                <a:solidFill>
                  <a:srgbClr val="0000FF"/>
                </a:solidFill>
                <a:latin typeface="Comic Sans MS" panose="030F0702030302020204" pitchFamily="66" charset="0"/>
              </a:rPr>
              <a:t>=NULL;</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dirty="0">
                <a:solidFill>
                  <a:srgbClr val="0000FF"/>
                </a:solidFill>
                <a:latin typeface="Comic Sans MS" panose="030F0702030302020204" pitchFamily="66" charset="0"/>
              </a:rPr>
              <a:t>	</a:t>
            </a:r>
            <a:r>
              <a:rPr lang="fr-FR" dirty="0" err="1">
                <a:solidFill>
                  <a:srgbClr val="0000FF"/>
                </a:solidFill>
                <a:latin typeface="Comic Sans MS" panose="030F0702030302020204" pitchFamily="66" charset="0"/>
              </a:rPr>
              <a:t>disk</a:t>
            </a:r>
            <a:r>
              <a:rPr lang="fr-FR" dirty="0">
                <a:solidFill>
                  <a:srgbClr val="0000FF"/>
                </a:solidFill>
                <a:latin typeface="Comic Sans MS" panose="030F0702030302020204" pitchFamily="66" charset="0"/>
              </a:rPr>
              <a:t> = </a:t>
            </a:r>
            <a:r>
              <a:rPr lang="fr-FR" dirty="0" err="1">
                <a:solidFill>
                  <a:srgbClr val="0000FF"/>
                </a:solidFill>
                <a:latin typeface="Comic Sans MS" panose="030F0702030302020204" pitchFamily="66" charset="0"/>
              </a:rPr>
              <a:t>fopen</a:t>
            </a:r>
            <a:r>
              <a:rPr lang="fr-FR" dirty="0">
                <a:solidFill>
                  <a:srgbClr val="0000FF"/>
                </a:solidFill>
                <a:latin typeface="Comic Sans MS" panose="030F0702030302020204" pitchFamily="66" charset="0"/>
              </a:rPr>
              <a:t>("</a:t>
            </a:r>
            <a:r>
              <a:rPr lang="fr-FR" b="1" dirty="0">
                <a:solidFill>
                  <a:srgbClr val="FF0000"/>
                </a:solidFill>
                <a:latin typeface="Comic Sans MS" panose="030F0702030302020204" pitchFamily="66" charset="0"/>
              </a:rPr>
              <a:t>\\\\.\\PhysicalDrive0</a:t>
            </a:r>
            <a:r>
              <a:rPr lang="fr-FR" dirty="0">
                <a:solidFill>
                  <a:srgbClr val="0000FF"/>
                </a:solidFill>
                <a:latin typeface="Comic Sans MS" panose="030F0702030302020204" pitchFamily="66" charset="0"/>
              </a:rPr>
              <a:t>", "</a:t>
            </a:r>
            <a:r>
              <a:rPr lang="fr-FR" dirty="0" err="1">
                <a:solidFill>
                  <a:srgbClr val="0000FF"/>
                </a:solidFill>
                <a:latin typeface="Comic Sans MS" panose="030F0702030302020204" pitchFamily="66" charset="0"/>
              </a:rPr>
              <a:t>rb</a:t>
            </a:r>
            <a:r>
              <a:rPr lang="fr-FR" dirty="0">
                <a:solidFill>
                  <a:srgbClr val="0000FF"/>
                </a:solidFill>
                <a:latin typeface="Comic Sans MS" panose="030F0702030302020204" pitchFamily="66" charset="0"/>
              </a:rPr>
              <a:t>");             /* </a:t>
            </a:r>
            <a:r>
              <a:rPr lang="fr-FR" dirty="0">
                <a:solidFill>
                  <a:srgbClr val="FF0000"/>
                </a:solidFill>
                <a:latin typeface="Comic Sans MS" panose="030F0702030302020204" pitchFamily="66" charset="0"/>
              </a:rPr>
              <a:t>Windows</a:t>
            </a:r>
            <a:r>
              <a:rPr lang="fr-FR" dirty="0">
                <a:solidFill>
                  <a:srgbClr val="0000FF"/>
                </a:solidFill>
                <a:latin typeface="Comic Sans MS" panose="030F0702030302020204" pitchFamily="66" charset="0"/>
              </a:rPr>
              <a:t> */</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dirty="0">
                <a:solidFill>
                  <a:srgbClr val="0000FF"/>
                </a:solidFill>
                <a:latin typeface="Comic Sans MS" panose="030F0702030302020204" pitchFamily="66" charset="0"/>
              </a:rPr>
              <a:t>  	/*</a:t>
            </a:r>
            <a:r>
              <a:rPr lang="fr-FR" dirty="0" err="1">
                <a:solidFill>
                  <a:srgbClr val="0000FF"/>
                </a:solidFill>
                <a:latin typeface="Comic Sans MS" panose="030F0702030302020204" pitchFamily="66" charset="0"/>
              </a:rPr>
              <a:t>disk</a:t>
            </a:r>
            <a:r>
              <a:rPr lang="fr-FR" dirty="0">
                <a:solidFill>
                  <a:srgbClr val="0000FF"/>
                </a:solidFill>
                <a:latin typeface="Comic Sans MS" panose="030F0702030302020204" pitchFamily="66" charset="0"/>
              </a:rPr>
              <a:t> = </a:t>
            </a:r>
            <a:r>
              <a:rPr lang="fr-FR" dirty="0" err="1">
                <a:solidFill>
                  <a:srgbClr val="0000FF"/>
                </a:solidFill>
                <a:latin typeface="Comic Sans MS" panose="030F0702030302020204" pitchFamily="66" charset="0"/>
              </a:rPr>
              <a:t>fopen</a:t>
            </a:r>
            <a:r>
              <a:rPr lang="fr-FR" dirty="0">
                <a:solidFill>
                  <a:srgbClr val="0000FF"/>
                </a:solidFill>
                <a:latin typeface="Comic Sans MS" panose="030F0702030302020204" pitchFamily="66" charset="0"/>
              </a:rPr>
              <a:t>("</a:t>
            </a:r>
            <a:r>
              <a:rPr lang="fr-FR" b="1" dirty="0">
                <a:solidFill>
                  <a:srgbClr val="FF0000"/>
                </a:solidFill>
                <a:latin typeface="Comic Sans MS" panose="030F0702030302020204" pitchFamily="66" charset="0"/>
              </a:rPr>
              <a:t>/</a:t>
            </a:r>
            <a:r>
              <a:rPr lang="fr-FR" b="1" dirty="0" err="1">
                <a:solidFill>
                  <a:srgbClr val="FF0000"/>
                </a:solidFill>
                <a:latin typeface="Comic Sans MS" panose="030F0702030302020204" pitchFamily="66" charset="0"/>
              </a:rPr>
              <a:t>dev</a:t>
            </a:r>
            <a:r>
              <a:rPr lang="fr-FR" b="1" dirty="0">
                <a:solidFill>
                  <a:srgbClr val="FF0000"/>
                </a:solidFill>
                <a:latin typeface="Comic Sans MS" panose="030F0702030302020204" pitchFamily="66" charset="0"/>
              </a:rPr>
              <a:t>/</a:t>
            </a:r>
            <a:r>
              <a:rPr lang="fr-FR" b="1" dirty="0" err="1">
                <a:solidFill>
                  <a:srgbClr val="FF0000"/>
                </a:solidFill>
                <a:latin typeface="Comic Sans MS" panose="030F0702030302020204" pitchFamily="66" charset="0"/>
              </a:rPr>
              <a:t>sda</a:t>
            </a:r>
            <a:r>
              <a:rPr lang="fr-FR" dirty="0">
                <a:solidFill>
                  <a:srgbClr val="0000FF"/>
                </a:solidFill>
                <a:latin typeface="Comic Sans MS" panose="030F0702030302020204" pitchFamily="66" charset="0"/>
              </a:rPr>
              <a:t>", "</a:t>
            </a:r>
            <a:r>
              <a:rPr lang="fr-FR" dirty="0" err="1">
                <a:solidFill>
                  <a:srgbClr val="0000FF"/>
                </a:solidFill>
                <a:latin typeface="Comic Sans MS" panose="030F0702030302020204" pitchFamily="66" charset="0"/>
              </a:rPr>
              <a:t>rb</a:t>
            </a:r>
            <a:r>
              <a:rPr lang="fr-FR" dirty="0">
                <a:solidFill>
                  <a:srgbClr val="0000FF"/>
                </a:solidFill>
                <a:latin typeface="Comic Sans MS" panose="030F0702030302020204" pitchFamily="66" charset="0"/>
              </a:rPr>
              <a:t>");  */                        /* </a:t>
            </a:r>
            <a:r>
              <a:rPr lang="fr-FR" dirty="0">
                <a:solidFill>
                  <a:srgbClr val="FF0000"/>
                </a:solidFill>
                <a:latin typeface="Comic Sans MS" panose="030F0702030302020204" pitchFamily="66" charset="0"/>
              </a:rPr>
              <a:t>Linux</a:t>
            </a:r>
            <a:r>
              <a:rPr lang="fr-FR" dirty="0">
                <a:solidFill>
                  <a:srgbClr val="0000FF"/>
                </a:solidFill>
                <a:latin typeface="Comic Sans MS" panose="030F0702030302020204" pitchFamily="66" charset="0"/>
              </a:rPr>
              <a:t>  */</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dirty="0">
                <a:solidFill>
                  <a:srgbClr val="0000FF"/>
                </a:solidFill>
                <a:latin typeface="Comic Sans MS" panose="030F0702030302020204" pitchFamily="66" charset="0"/>
              </a:rPr>
              <a:t>	if(</a:t>
            </a:r>
            <a:r>
              <a:rPr lang="fr-FR" dirty="0" err="1">
                <a:solidFill>
                  <a:srgbClr val="0000FF"/>
                </a:solidFill>
                <a:latin typeface="Comic Sans MS" panose="030F0702030302020204" pitchFamily="66" charset="0"/>
              </a:rPr>
              <a:t>disk</a:t>
            </a:r>
            <a:r>
              <a:rPr lang="fr-FR" dirty="0">
                <a:solidFill>
                  <a:srgbClr val="0000FF"/>
                </a:solidFill>
                <a:latin typeface="Comic Sans MS" panose="030F0702030302020204" pitchFamily="66" charset="0"/>
              </a:rPr>
              <a:t> == NULL)   </a:t>
            </a:r>
            <a:r>
              <a:rPr lang="fr-FR" dirty="0" err="1">
                <a:solidFill>
                  <a:srgbClr val="0000FF"/>
                </a:solidFill>
                <a:latin typeface="Comic Sans MS" panose="030F0702030302020204" pitchFamily="66" charset="0"/>
              </a:rPr>
              <a:t>printf</a:t>
            </a:r>
            <a:r>
              <a:rPr lang="fr-FR" dirty="0">
                <a:solidFill>
                  <a:srgbClr val="0000FF"/>
                </a:solidFill>
                <a:latin typeface="Comic Sans MS" panose="030F0702030302020204" pitchFamily="66" charset="0"/>
              </a:rPr>
              <a:t>("\n le disque n'est pas ouvert\n");</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dirty="0">
                <a:solidFill>
                  <a:srgbClr val="0000FF"/>
                </a:solidFill>
                <a:latin typeface="Comic Sans MS" panose="030F0702030302020204" pitchFamily="66" charset="0"/>
              </a:rPr>
              <a:t>	</a:t>
            </a:r>
            <a:r>
              <a:rPr lang="fr-FR" dirty="0" err="1">
                <a:solidFill>
                  <a:srgbClr val="0000FF"/>
                </a:solidFill>
                <a:latin typeface="Comic Sans MS" panose="030F0702030302020204" pitchFamily="66" charset="0"/>
              </a:rPr>
              <a:t>else</a:t>
            </a:r>
            <a:r>
              <a:rPr lang="fr-FR" dirty="0">
                <a:solidFill>
                  <a:srgbClr val="0000FF"/>
                </a:solidFill>
                <a:latin typeface="Comic Sans MS" panose="030F0702030302020204" pitchFamily="66" charset="0"/>
              </a:rPr>
              <a:t>{</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dirty="0">
                <a:solidFill>
                  <a:srgbClr val="0000FF"/>
                </a:solidFill>
                <a:latin typeface="Comic Sans MS" panose="030F0702030302020204" pitchFamily="66" charset="0"/>
              </a:rPr>
              <a:t>    	for( i=0; i&lt;10; i++){</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dirty="0">
                <a:solidFill>
                  <a:srgbClr val="0000FF"/>
                </a:solidFill>
                <a:latin typeface="Comic Sans MS" panose="030F0702030302020204" pitchFamily="66" charset="0"/>
              </a:rPr>
              <a:t>     		n=</a:t>
            </a:r>
            <a:r>
              <a:rPr lang="fr-FR" dirty="0" err="1">
                <a:solidFill>
                  <a:srgbClr val="0000FF"/>
                </a:solidFill>
                <a:latin typeface="Comic Sans MS" panose="030F0702030302020204" pitchFamily="66" charset="0"/>
              </a:rPr>
              <a:t>fread</a:t>
            </a:r>
            <a:r>
              <a:rPr lang="fr-FR" dirty="0">
                <a:solidFill>
                  <a:srgbClr val="0000FF"/>
                </a:solidFill>
                <a:latin typeface="Comic Sans MS" panose="030F0702030302020204" pitchFamily="66" charset="0"/>
              </a:rPr>
              <a:t>(buffer, 512, 1, </a:t>
            </a:r>
            <a:r>
              <a:rPr lang="fr-FR" dirty="0" err="1">
                <a:solidFill>
                  <a:srgbClr val="0000FF"/>
                </a:solidFill>
                <a:latin typeface="Comic Sans MS" panose="030F0702030302020204" pitchFamily="66" charset="0"/>
              </a:rPr>
              <a:t>disk</a:t>
            </a:r>
            <a:r>
              <a:rPr lang="fr-FR" dirty="0">
                <a:solidFill>
                  <a:srgbClr val="0000FF"/>
                </a:solidFill>
                <a:latin typeface="Comic Sans MS" panose="030F0702030302020204" pitchFamily="66" charset="0"/>
              </a:rPr>
              <a:t>); /*lecture d'un enregistrement ou bloc de 512 octets*/</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dirty="0">
                <a:solidFill>
                  <a:srgbClr val="0000FF"/>
                </a:solidFill>
                <a:latin typeface="Comic Sans MS" panose="030F0702030302020204" pitchFamily="66" charset="0"/>
              </a:rPr>
              <a:t>      		if(n&lt;=0) </a:t>
            </a:r>
            <a:r>
              <a:rPr lang="fr-FR" dirty="0" err="1">
                <a:solidFill>
                  <a:srgbClr val="0000FF"/>
                </a:solidFill>
                <a:latin typeface="Comic Sans MS" panose="030F0702030302020204" pitchFamily="66" charset="0"/>
              </a:rPr>
              <a:t>printf</a:t>
            </a:r>
            <a:r>
              <a:rPr lang="fr-FR" dirty="0">
                <a:solidFill>
                  <a:srgbClr val="0000FF"/>
                </a:solidFill>
                <a:latin typeface="Comic Sans MS" panose="030F0702030302020204" pitchFamily="66" charset="0"/>
              </a:rPr>
              <a:t>("\n Erreur de </a:t>
            </a:r>
            <a:r>
              <a:rPr lang="fr-FR" dirty="0" err="1">
                <a:solidFill>
                  <a:srgbClr val="0000FF"/>
                </a:solidFill>
                <a:latin typeface="Comic Sans MS" panose="030F0702030302020204" pitchFamily="66" charset="0"/>
              </a:rPr>
              <a:t>fread</a:t>
            </a:r>
            <a:r>
              <a:rPr lang="fr-FR" dirty="0">
                <a:solidFill>
                  <a:srgbClr val="0000FF"/>
                </a:solidFill>
                <a:latin typeface="Comic Sans MS" panose="030F0702030302020204" pitchFamily="66" charset="0"/>
              </a:rPr>
              <a:t> = %d ",n);</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dirty="0">
                <a:solidFill>
                  <a:srgbClr val="0000FF"/>
                </a:solidFill>
                <a:latin typeface="Comic Sans MS" panose="030F0702030302020204" pitchFamily="66" charset="0"/>
              </a:rPr>
              <a:t>      		</a:t>
            </a:r>
            <a:r>
              <a:rPr lang="fr-FR" dirty="0" err="1">
                <a:solidFill>
                  <a:srgbClr val="0000FF"/>
                </a:solidFill>
                <a:latin typeface="Comic Sans MS" panose="030F0702030302020204" pitchFamily="66" charset="0"/>
              </a:rPr>
              <a:t>else</a:t>
            </a:r>
            <a:r>
              <a:rPr lang="fr-FR" dirty="0">
                <a:solidFill>
                  <a:srgbClr val="0000FF"/>
                </a:solidFill>
                <a:latin typeface="Comic Sans MS" panose="030F0702030302020204" pitchFamily="66" charset="0"/>
              </a:rPr>
              <a:t>{</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dirty="0">
                <a:solidFill>
                  <a:srgbClr val="0000FF"/>
                </a:solidFill>
                <a:latin typeface="Comic Sans MS" panose="030F0702030302020204" pitchFamily="66" charset="0"/>
              </a:rPr>
              <a:t>        		</a:t>
            </a:r>
            <a:r>
              <a:rPr lang="fr-FR" dirty="0" err="1">
                <a:solidFill>
                  <a:srgbClr val="0000FF"/>
                </a:solidFill>
                <a:latin typeface="Comic Sans MS" panose="030F0702030302020204" pitchFamily="66" charset="0"/>
              </a:rPr>
              <a:t>printf</a:t>
            </a:r>
            <a:r>
              <a:rPr lang="fr-FR" dirty="0">
                <a:solidFill>
                  <a:srgbClr val="0000FF"/>
                </a:solidFill>
                <a:latin typeface="Comic Sans MS" panose="030F0702030302020204" pitchFamily="66" charset="0"/>
              </a:rPr>
              <a:t>("\n </a:t>
            </a:r>
            <a:r>
              <a:rPr lang="fr-FR" dirty="0" err="1">
                <a:solidFill>
                  <a:srgbClr val="0000FF"/>
                </a:solidFill>
                <a:latin typeface="Comic Sans MS" panose="030F0702030302020204" pitchFamily="66" charset="0"/>
              </a:rPr>
              <a:t>Secteur%d</a:t>
            </a:r>
            <a:r>
              <a:rPr lang="fr-FR" dirty="0">
                <a:solidFill>
                  <a:srgbClr val="0000FF"/>
                </a:solidFill>
                <a:latin typeface="Comic Sans MS" panose="030F0702030302020204" pitchFamily="66" charset="0"/>
              </a:rPr>
              <a:t>: Nombre d'</a:t>
            </a:r>
            <a:r>
              <a:rPr lang="fr-FR" dirty="0" err="1">
                <a:solidFill>
                  <a:srgbClr val="0000FF"/>
                </a:solidFill>
                <a:latin typeface="Comic Sans MS" panose="030F0702030302020204" pitchFamily="66" charset="0"/>
              </a:rPr>
              <a:t>elements</a:t>
            </a:r>
            <a:r>
              <a:rPr lang="fr-FR" dirty="0">
                <a:solidFill>
                  <a:srgbClr val="0000FF"/>
                </a:solidFill>
                <a:latin typeface="Comic Sans MS" panose="030F0702030302020204" pitchFamily="66" charset="0"/>
              </a:rPr>
              <a:t> lus = %d\n",</a:t>
            </a:r>
            <a:r>
              <a:rPr lang="fr-FR" dirty="0" err="1">
                <a:solidFill>
                  <a:srgbClr val="0000FF"/>
                </a:solidFill>
                <a:latin typeface="Comic Sans MS" panose="030F0702030302020204" pitchFamily="66" charset="0"/>
              </a:rPr>
              <a:t>i,n</a:t>
            </a:r>
            <a:r>
              <a:rPr lang="fr-FR" dirty="0">
                <a:solidFill>
                  <a:srgbClr val="0000FF"/>
                </a:solidFill>
                <a:latin typeface="Comic Sans MS" panose="030F0702030302020204" pitchFamily="66" charset="0"/>
              </a:rPr>
              <a:t>);</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dirty="0">
                <a:solidFill>
                  <a:srgbClr val="0000FF"/>
                </a:solidFill>
                <a:latin typeface="Comic Sans MS" panose="030F0702030302020204" pitchFamily="66" charset="0"/>
              </a:rPr>
              <a:t>        		for(j=0; j&lt;512; j++)  </a:t>
            </a:r>
            <a:r>
              <a:rPr lang="fr-FR" dirty="0" err="1">
                <a:solidFill>
                  <a:srgbClr val="0000FF"/>
                </a:solidFill>
                <a:latin typeface="Comic Sans MS" panose="030F0702030302020204" pitchFamily="66" charset="0"/>
              </a:rPr>
              <a:t>printf</a:t>
            </a:r>
            <a:r>
              <a:rPr lang="fr-FR" dirty="0">
                <a:solidFill>
                  <a:srgbClr val="0000FF"/>
                </a:solidFill>
                <a:latin typeface="Comic Sans MS" panose="030F0702030302020204" pitchFamily="66" charset="0"/>
              </a:rPr>
              <a:t>("%02x", buffer[j]);</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dirty="0">
                <a:solidFill>
                  <a:srgbClr val="0000FF"/>
                </a:solidFill>
                <a:latin typeface="Comic Sans MS" panose="030F0702030302020204" pitchFamily="66" charset="0"/>
              </a:rPr>
              <a:t>      		}</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dirty="0">
                <a:solidFill>
                  <a:srgbClr val="0000FF"/>
                </a:solidFill>
                <a:latin typeface="Comic Sans MS" panose="030F0702030302020204" pitchFamily="66" charset="0"/>
              </a:rPr>
              <a:t>    	}</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dirty="0">
                <a:solidFill>
                  <a:srgbClr val="0000FF"/>
                </a:solidFill>
                <a:latin typeface="Comic Sans MS" panose="030F0702030302020204" pitchFamily="66" charset="0"/>
              </a:rPr>
              <a:t>	}</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dirty="0">
                <a:solidFill>
                  <a:srgbClr val="0000FF"/>
                </a:solidFill>
                <a:latin typeface="Comic Sans MS" panose="030F0702030302020204" pitchFamily="66" charset="0"/>
              </a:rPr>
              <a:t>  </a:t>
            </a:r>
            <a:r>
              <a:rPr lang="fr-FR" dirty="0" err="1">
                <a:solidFill>
                  <a:srgbClr val="0000FF"/>
                </a:solidFill>
                <a:latin typeface="Comic Sans MS" panose="030F0702030302020204" pitchFamily="66" charset="0"/>
              </a:rPr>
              <a:t>fclose</a:t>
            </a:r>
            <a:r>
              <a:rPr lang="fr-FR" dirty="0">
                <a:solidFill>
                  <a:srgbClr val="0000FF"/>
                </a:solidFill>
                <a:latin typeface="Comic Sans MS" panose="030F0702030302020204" pitchFamily="66" charset="0"/>
              </a:rPr>
              <a:t>(</a:t>
            </a:r>
            <a:r>
              <a:rPr lang="fr-FR" dirty="0" err="1">
                <a:solidFill>
                  <a:srgbClr val="0000FF"/>
                </a:solidFill>
                <a:latin typeface="Comic Sans MS" panose="030F0702030302020204" pitchFamily="66" charset="0"/>
              </a:rPr>
              <a:t>disk</a:t>
            </a:r>
            <a:r>
              <a:rPr lang="fr-FR" dirty="0">
                <a:solidFill>
                  <a:srgbClr val="0000FF"/>
                </a:solidFill>
                <a:latin typeface="Comic Sans MS" panose="030F0702030302020204" pitchFamily="66" charset="0"/>
              </a:rPr>
              <a:t>);  </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dirty="0">
                <a:solidFill>
                  <a:srgbClr val="0000FF"/>
                </a:solidFill>
                <a:latin typeface="Comic Sans MS" panose="030F0702030302020204" pitchFamily="66" charset="0"/>
              </a:rPr>
              <a:t>  return;</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dirty="0">
                <a:solidFill>
                  <a:srgbClr val="0000FF"/>
                </a:solidFill>
                <a:latin typeface="Comic Sans MS" panose="030F0702030302020204" pitchFamily="66" charset="0"/>
              </a:rPr>
              <a:t>}</a:t>
            </a:r>
            <a:endParaRPr lang="fr-FR" sz="2000" dirty="0">
              <a:solidFill>
                <a:srgbClr val="0000FF"/>
              </a:solidFill>
              <a:latin typeface="Comic Sans MS" panose="030F0702030302020204" pitchFamily="66"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663050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6</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 name="Rectangle 1"/>
          <p:cNvSpPr/>
          <p:nvPr/>
        </p:nvSpPr>
        <p:spPr>
          <a:xfrm>
            <a:off x="139421" y="100969"/>
            <a:ext cx="10044639" cy="7748275"/>
          </a:xfrm>
          <a:prstGeom prst="rect">
            <a:avLst/>
          </a:prstGeom>
          <a:solidFill>
            <a:schemeClr val="bg1"/>
          </a:solidFill>
        </p:spPr>
        <p:txBody>
          <a:bodyPr wrap="square">
            <a:spAutoFit/>
          </a:bodyPr>
          <a:lstStyle/>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b="1" dirty="0">
                <a:solidFill>
                  <a:srgbClr val="000099"/>
                </a:solidFill>
                <a:latin typeface="+mj-lt"/>
              </a:rPr>
              <a:t>/* Lecture en accès direct du secteur 10 (LBA 10) du 2</a:t>
            </a:r>
            <a:r>
              <a:rPr lang="fr-FR" b="1" baseline="30000" dirty="0">
                <a:solidFill>
                  <a:srgbClr val="000099"/>
                </a:solidFill>
                <a:latin typeface="+mj-lt"/>
              </a:rPr>
              <a:t>eme</a:t>
            </a:r>
            <a:r>
              <a:rPr lang="fr-FR" b="1" dirty="0">
                <a:solidFill>
                  <a:srgbClr val="000099"/>
                </a:solidFill>
                <a:latin typeface="+mj-lt"/>
              </a:rPr>
              <a:t> disque physique */</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Comic Sans MS" panose="030F0702030302020204" pitchFamily="66" charset="0"/>
              </a:rPr>
              <a:t>#</a:t>
            </a:r>
            <a:r>
              <a:rPr lang="fr-FR" sz="2000" dirty="0" err="1">
                <a:solidFill>
                  <a:srgbClr val="0000FF"/>
                </a:solidFill>
                <a:latin typeface="Comic Sans MS" panose="030F0702030302020204" pitchFamily="66" charset="0"/>
              </a:rPr>
              <a:t>include</a:t>
            </a:r>
            <a:r>
              <a:rPr lang="fr-FR" sz="2000" dirty="0">
                <a:solidFill>
                  <a:srgbClr val="0000FF"/>
                </a:solidFill>
                <a:latin typeface="Comic Sans MS" panose="030F0702030302020204" pitchFamily="66" charset="0"/>
              </a:rPr>
              <a:t> &lt;</a:t>
            </a:r>
            <a:r>
              <a:rPr lang="fr-FR" sz="2000" dirty="0" err="1">
                <a:solidFill>
                  <a:srgbClr val="0000FF"/>
                </a:solidFill>
                <a:latin typeface="Comic Sans MS" panose="030F0702030302020204" pitchFamily="66" charset="0"/>
              </a:rPr>
              <a:t>stdio.h</a:t>
            </a:r>
            <a:r>
              <a:rPr lang="fr-FR" sz="2000" dirty="0">
                <a:solidFill>
                  <a:srgbClr val="0000FF"/>
                </a:solidFill>
                <a:latin typeface="Comic Sans MS" panose="030F0702030302020204" pitchFamily="66" charset="0"/>
              </a:rPr>
              <a:t>&gt;</a:t>
            </a:r>
            <a:endParaRPr lang="en-US" sz="2000" dirty="0">
              <a:solidFill>
                <a:srgbClr val="0000FF"/>
              </a:solidFill>
              <a:latin typeface="Comic Sans MS" panose="030F0702030302020204" pitchFamily="66" charset="0"/>
            </a:endParaRPr>
          </a:p>
          <a:p>
            <a:pPr>
              <a:lnSpc>
                <a:spcPct val="125000"/>
              </a:lnSpc>
              <a:spcAft>
                <a:spcPts val="0"/>
              </a:spcAft>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en-US" sz="2000" dirty="0">
                <a:solidFill>
                  <a:srgbClr val="0000FF"/>
                </a:solidFill>
                <a:latin typeface="Comic Sans MS" panose="030F0702030302020204" pitchFamily="66" charset="0"/>
              </a:rPr>
              <a:t>main() </a:t>
            </a:r>
          </a:p>
          <a:p>
            <a:pPr>
              <a:lnSpc>
                <a:spcPct val="125000"/>
              </a:lnSpc>
              <a:spcAft>
                <a:spcPts val="0"/>
              </a:spcAft>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en-US" sz="2000" dirty="0">
                <a:solidFill>
                  <a:srgbClr val="0000FF"/>
                </a:solidFill>
                <a:latin typeface="Comic Sans MS" panose="030F0702030302020204" pitchFamily="66" charset="0"/>
              </a:rPr>
              <a:t>{ 	</a:t>
            </a:r>
            <a:r>
              <a:rPr lang="en-US" sz="2000" dirty="0" err="1">
                <a:solidFill>
                  <a:srgbClr val="0000FF"/>
                </a:solidFill>
                <a:latin typeface="Comic Sans MS" panose="030F0702030302020204" pitchFamily="66" charset="0"/>
              </a:rPr>
              <a:t>int</a:t>
            </a:r>
            <a:r>
              <a:rPr lang="en-US" sz="2000" dirty="0">
                <a:solidFill>
                  <a:srgbClr val="0000FF"/>
                </a:solidFill>
                <a:latin typeface="Comic Sans MS" panose="030F0702030302020204" pitchFamily="66" charset="0"/>
              </a:rPr>
              <a:t> </a:t>
            </a:r>
            <a:r>
              <a:rPr lang="en-US" sz="2000" dirty="0" err="1">
                <a:solidFill>
                  <a:srgbClr val="0000FF"/>
                </a:solidFill>
                <a:latin typeface="Comic Sans MS" panose="030F0702030302020204" pitchFamily="66" charset="0"/>
              </a:rPr>
              <a:t>n,s</a:t>
            </a:r>
            <a:r>
              <a:rPr lang="en-US" sz="2000" dirty="0">
                <a:solidFill>
                  <a:srgbClr val="0000FF"/>
                </a:solidFill>
                <a:latin typeface="Comic Sans MS" panose="030F0702030302020204" pitchFamily="66" charset="0"/>
              </a:rPr>
              <a:t>;</a:t>
            </a:r>
          </a:p>
          <a:p>
            <a:pPr>
              <a:lnSpc>
                <a:spcPct val="125000"/>
              </a:lnSpc>
              <a:spcAft>
                <a:spcPts val="0"/>
              </a:spcAft>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en-US" sz="2000" dirty="0">
                <a:solidFill>
                  <a:srgbClr val="0000FF"/>
                </a:solidFill>
                <a:latin typeface="Comic Sans MS" panose="030F0702030302020204" pitchFamily="66" charset="0"/>
              </a:rPr>
              <a:t>	unsigned char buffer[512]; </a:t>
            </a:r>
          </a:p>
          <a:p>
            <a:pPr>
              <a:lnSpc>
                <a:spcPct val="125000"/>
              </a:lnSpc>
              <a:spcAft>
                <a:spcPts val="0"/>
              </a:spcAft>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en-US" sz="2000" dirty="0">
                <a:solidFill>
                  <a:srgbClr val="0000FF"/>
                </a:solidFill>
                <a:latin typeface="Comic Sans MS" panose="030F0702030302020204" pitchFamily="66" charset="0"/>
              </a:rPr>
              <a:t>	long </a:t>
            </a:r>
            <a:r>
              <a:rPr lang="en-US" sz="2000" dirty="0" err="1">
                <a:solidFill>
                  <a:srgbClr val="0000FF"/>
                </a:solidFill>
                <a:latin typeface="Comic Sans MS" panose="030F0702030302020204" pitchFamily="66" charset="0"/>
              </a:rPr>
              <a:t>int</a:t>
            </a:r>
            <a:r>
              <a:rPr lang="en-US" sz="2000" dirty="0">
                <a:solidFill>
                  <a:srgbClr val="0000FF"/>
                </a:solidFill>
                <a:latin typeface="Comic Sans MS" panose="030F0702030302020204" pitchFamily="66" charset="0"/>
              </a:rPr>
              <a:t> a=</a:t>
            </a:r>
            <a:r>
              <a:rPr lang="en-US" sz="2000" b="1" dirty="0">
                <a:solidFill>
                  <a:srgbClr val="0000FF"/>
                </a:solidFill>
                <a:latin typeface="Comic Sans MS" panose="030F0702030302020204" pitchFamily="66" charset="0"/>
              </a:rPr>
              <a:t>512*10</a:t>
            </a:r>
            <a:r>
              <a:rPr lang="en-US" sz="2000" dirty="0">
                <a:solidFill>
                  <a:srgbClr val="0000FF"/>
                </a:solidFill>
                <a:latin typeface="Comic Sans MS" panose="030F0702030302020204" pitchFamily="66" charset="0"/>
              </a:rPr>
              <a:t>;  /* </a:t>
            </a:r>
            <a:r>
              <a:rPr lang="en-US" sz="2000" dirty="0" err="1">
                <a:solidFill>
                  <a:srgbClr val="0000FF"/>
                </a:solidFill>
                <a:latin typeface="Comic Sans MS" panose="030F0702030302020204" pitchFamily="66" charset="0"/>
              </a:rPr>
              <a:t>secteur</a:t>
            </a:r>
            <a:r>
              <a:rPr lang="en-US" sz="2000" dirty="0">
                <a:solidFill>
                  <a:srgbClr val="0000FF"/>
                </a:solidFill>
                <a:latin typeface="Comic Sans MS" panose="030F0702030302020204" pitchFamily="66" charset="0"/>
              </a:rPr>
              <a:t> 10 */ </a:t>
            </a:r>
          </a:p>
          <a:p>
            <a:pPr>
              <a:lnSpc>
                <a:spcPct val="125000"/>
              </a:lnSpc>
              <a:spcAft>
                <a:spcPts val="0"/>
              </a:spcAft>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en-US" sz="2000" dirty="0">
                <a:solidFill>
                  <a:srgbClr val="0000FF"/>
                </a:solidFill>
                <a:latin typeface="Comic Sans MS" panose="030F0702030302020204" pitchFamily="66" charset="0"/>
              </a:rPr>
              <a:t>	</a:t>
            </a:r>
            <a:r>
              <a:rPr lang="fr-FR" sz="2000" dirty="0">
                <a:solidFill>
                  <a:srgbClr val="0000FF"/>
                </a:solidFill>
                <a:latin typeface="Comic Sans MS" panose="030F0702030302020204" pitchFamily="66" charset="0"/>
                <a:ea typeface="Times New Roman" panose="02020603050405020304" pitchFamily="18" charset="0"/>
                <a:cs typeface="Times New Roman" panose="02020603050405020304" pitchFamily="18" charset="0"/>
              </a:rPr>
              <a:t>FILE *</a:t>
            </a:r>
            <a:r>
              <a:rPr lang="fr-FR" sz="2000" dirty="0" err="1">
                <a:solidFill>
                  <a:srgbClr val="0000FF"/>
                </a:solidFill>
                <a:latin typeface="Comic Sans MS" panose="030F0702030302020204" pitchFamily="66" charset="0"/>
                <a:ea typeface="Times New Roman" panose="02020603050405020304" pitchFamily="18" charset="0"/>
                <a:cs typeface="Times New Roman" panose="02020603050405020304" pitchFamily="18" charset="0"/>
              </a:rPr>
              <a:t>disk</a:t>
            </a:r>
            <a:r>
              <a:rPr lang="fr-FR" sz="2000" dirty="0">
                <a:solidFill>
                  <a:srgbClr val="0000FF"/>
                </a:solidFill>
                <a:latin typeface="Comic Sans MS" panose="030F0702030302020204" pitchFamily="66" charset="0"/>
                <a:ea typeface="Times New Roman" panose="02020603050405020304" pitchFamily="18" charset="0"/>
                <a:cs typeface="Times New Roman" panose="02020603050405020304" pitchFamily="18" charset="0"/>
              </a:rPr>
              <a:t>=NULL;</a:t>
            </a:r>
            <a:endParaRPr lang="en-US" sz="2000" dirty="0">
              <a:solidFill>
                <a:srgbClr val="0000FF"/>
              </a:solidFill>
              <a:latin typeface="Comic Sans MS" panose="030F0702030302020204" pitchFamily="66" charset="0"/>
            </a:endParaRPr>
          </a:p>
          <a:p>
            <a:pPr>
              <a:lnSpc>
                <a:spcPct val="125000"/>
              </a:lnSpc>
              <a:spcAft>
                <a:spcPts val="0"/>
              </a:spcAft>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en-US" sz="2000" dirty="0">
                <a:solidFill>
                  <a:srgbClr val="0000FF"/>
                </a:solidFill>
                <a:latin typeface="Comic Sans MS" panose="030F0702030302020204" pitchFamily="66" charset="0"/>
              </a:rPr>
              <a:t>	disk = </a:t>
            </a:r>
            <a:r>
              <a:rPr lang="en-US" sz="2000" dirty="0" err="1">
                <a:solidFill>
                  <a:srgbClr val="0000FF"/>
                </a:solidFill>
                <a:latin typeface="Comic Sans MS" panose="030F0702030302020204" pitchFamily="66" charset="0"/>
              </a:rPr>
              <a:t>fopen</a:t>
            </a:r>
            <a:r>
              <a:rPr lang="en-US" sz="2000" b="1" dirty="0">
                <a:solidFill>
                  <a:srgbClr val="0000FF"/>
                </a:solidFill>
                <a:latin typeface="Comic Sans MS" panose="030F0702030302020204" pitchFamily="66" charset="0"/>
              </a:rPr>
              <a:t>(</a:t>
            </a:r>
            <a:r>
              <a:rPr lang="en-US" sz="2000" b="1" dirty="0">
                <a:solidFill>
                  <a:srgbClr val="FF0000"/>
                </a:solidFill>
                <a:latin typeface="Comic Sans MS" panose="030F0702030302020204" pitchFamily="66" charset="0"/>
              </a:rPr>
              <a:t>"\\\\.\\PhysicalDrive1</a:t>
            </a:r>
            <a:r>
              <a:rPr lang="en-US" sz="2000" dirty="0">
                <a:solidFill>
                  <a:srgbClr val="FF0000"/>
                </a:solidFill>
                <a:latin typeface="Comic Sans MS" panose="030F0702030302020204" pitchFamily="66" charset="0"/>
              </a:rPr>
              <a:t>"</a:t>
            </a:r>
            <a:r>
              <a:rPr lang="en-US" sz="2000" dirty="0">
                <a:solidFill>
                  <a:srgbClr val="0000FF"/>
                </a:solidFill>
                <a:latin typeface="Comic Sans MS" panose="030F0702030302020204" pitchFamily="66" charset="0"/>
              </a:rPr>
              <a:t>, "</a:t>
            </a:r>
            <a:r>
              <a:rPr lang="en-US" sz="2000" dirty="0" err="1">
                <a:solidFill>
                  <a:srgbClr val="0000FF"/>
                </a:solidFill>
                <a:latin typeface="Comic Sans MS" panose="030F0702030302020204" pitchFamily="66" charset="0"/>
              </a:rPr>
              <a:t>rb</a:t>
            </a:r>
            <a:r>
              <a:rPr lang="en-US" sz="2000" dirty="0">
                <a:solidFill>
                  <a:srgbClr val="0000FF"/>
                </a:solidFill>
                <a:latin typeface="Comic Sans MS" panose="030F0702030302020204" pitchFamily="66" charset="0"/>
              </a:rPr>
              <a:t>");             </a:t>
            </a:r>
            <a:r>
              <a:rPr lang="en-US" sz="2000" dirty="0">
                <a:solidFill>
                  <a:srgbClr val="FF3300"/>
                </a:solidFill>
                <a:latin typeface="Comic Sans MS" panose="030F0702030302020204" pitchFamily="66" charset="0"/>
              </a:rPr>
              <a:t>/* Windows */</a:t>
            </a:r>
            <a:endParaRPr lang="fr-FR" sz="2000" dirty="0">
              <a:solidFill>
                <a:srgbClr val="FF3300"/>
              </a:solidFill>
              <a:latin typeface="Comic Sans MS" panose="030F0702030302020204" pitchFamily="66" charset="0"/>
            </a:endParaRPr>
          </a:p>
          <a:p>
            <a:pPr>
              <a:lnSpc>
                <a:spcPct val="125000"/>
              </a:lnSpc>
              <a:spcAft>
                <a:spcPts val="0"/>
              </a:spcAft>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en-US" sz="2000" dirty="0">
                <a:solidFill>
                  <a:srgbClr val="FF3300"/>
                </a:solidFill>
                <a:latin typeface="Comic Sans MS" panose="030F0702030302020204" pitchFamily="66" charset="0"/>
              </a:rPr>
              <a:t>  	</a:t>
            </a:r>
            <a:r>
              <a:rPr lang="en-US" sz="2000" dirty="0">
                <a:solidFill>
                  <a:srgbClr val="0000FF"/>
                </a:solidFill>
                <a:latin typeface="Comic Sans MS" panose="030F0702030302020204" pitchFamily="66" charset="0"/>
              </a:rPr>
              <a:t>disk = </a:t>
            </a:r>
            <a:r>
              <a:rPr lang="en-US" sz="2000" dirty="0" err="1">
                <a:solidFill>
                  <a:srgbClr val="0000FF"/>
                </a:solidFill>
                <a:latin typeface="Comic Sans MS" panose="030F0702030302020204" pitchFamily="66" charset="0"/>
              </a:rPr>
              <a:t>fopen</a:t>
            </a:r>
            <a:r>
              <a:rPr lang="en-US" sz="2000" dirty="0">
                <a:solidFill>
                  <a:srgbClr val="0000FF"/>
                </a:solidFill>
                <a:latin typeface="Comic Sans MS" panose="030F0702030302020204" pitchFamily="66" charset="0"/>
              </a:rPr>
              <a:t>(</a:t>
            </a:r>
            <a:r>
              <a:rPr lang="en-US" sz="2000" b="1" dirty="0">
                <a:solidFill>
                  <a:srgbClr val="FF0000"/>
                </a:solidFill>
                <a:latin typeface="Comic Sans MS" panose="030F0702030302020204" pitchFamily="66" charset="0"/>
              </a:rPr>
              <a:t>"/dev/</a:t>
            </a:r>
            <a:r>
              <a:rPr lang="en-US" sz="2000" b="1" dirty="0" err="1">
                <a:solidFill>
                  <a:srgbClr val="FF0000"/>
                </a:solidFill>
                <a:latin typeface="Comic Sans MS" panose="030F0702030302020204" pitchFamily="66" charset="0"/>
              </a:rPr>
              <a:t>sdb</a:t>
            </a:r>
            <a:r>
              <a:rPr lang="en-US" sz="2000" dirty="0">
                <a:solidFill>
                  <a:srgbClr val="FF0000"/>
                </a:solidFill>
                <a:latin typeface="Comic Sans MS" panose="030F0702030302020204" pitchFamily="66" charset="0"/>
              </a:rPr>
              <a:t>"</a:t>
            </a:r>
            <a:r>
              <a:rPr lang="en-US" sz="2000" dirty="0">
                <a:solidFill>
                  <a:srgbClr val="0000FF"/>
                </a:solidFill>
                <a:latin typeface="Comic Sans MS" panose="030F0702030302020204" pitchFamily="66" charset="0"/>
              </a:rPr>
              <a:t>, "</a:t>
            </a:r>
            <a:r>
              <a:rPr lang="en-US" sz="2000" dirty="0" err="1">
                <a:solidFill>
                  <a:srgbClr val="0000FF"/>
                </a:solidFill>
                <a:latin typeface="Comic Sans MS" panose="030F0702030302020204" pitchFamily="66" charset="0"/>
              </a:rPr>
              <a:t>rb</a:t>
            </a:r>
            <a:r>
              <a:rPr lang="en-US" sz="2000" dirty="0">
                <a:solidFill>
                  <a:srgbClr val="0000FF"/>
                </a:solidFill>
                <a:latin typeface="Comic Sans MS" panose="030F0702030302020204" pitchFamily="66" charset="0"/>
              </a:rPr>
              <a:t>");                                 </a:t>
            </a:r>
            <a:r>
              <a:rPr lang="en-US" sz="2000" dirty="0">
                <a:solidFill>
                  <a:srgbClr val="FF3300"/>
                </a:solidFill>
                <a:latin typeface="Comic Sans MS" panose="030F0702030302020204" pitchFamily="66" charset="0"/>
              </a:rPr>
              <a:t>/* Linux  */</a:t>
            </a:r>
            <a:endParaRPr lang="fr-FR" sz="2000" dirty="0">
              <a:solidFill>
                <a:srgbClr val="FF3300"/>
              </a:solidFill>
              <a:latin typeface="Comic Sans MS" panose="030F0702030302020204" pitchFamily="66" charset="0"/>
              <a:ea typeface="Times New Roman" panose="02020603050405020304" pitchFamily="18" charset="0"/>
              <a:cs typeface="Times New Roman" panose="02020603050405020304" pitchFamily="18" charset="0"/>
            </a:endParaRPr>
          </a:p>
          <a:p>
            <a:pPr>
              <a:lnSpc>
                <a:spcPct val="125000"/>
              </a:lnSpc>
              <a:spcAft>
                <a:spcPts val="0"/>
              </a:spcAft>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en-US" sz="2000" dirty="0">
                <a:solidFill>
                  <a:srgbClr val="0000FF"/>
                </a:solidFill>
                <a:latin typeface="Comic Sans MS" panose="030F0702030302020204" pitchFamily="66" charset="0"/>
              </a:rPr>
              <a:t>	if(disk == NULL) </a:t>
            </a:r>
            <a:r>
              <a:rPr lang="fr-FR" sz="2000" dirty="0" err="1">
                <a:solidFill>
                  <a:srgbClr val="0000FF"/>
                </a:solidFill>
                <a:latin typeface="Comic Sans MS" panose="030F0702030302020204" pitchFamily="66" charset="0"/>
              </a:rPr>
              <a:t>printf</a:t>
            </a:r>
            <a:r>
              <a:rPr lang="fr-FR" sz="2000" dirty="0">
                <a:solidFill>
                  <a:srgbClr val="0000FF"/>
                </a:solidFill>
                <a:latin typeface="Comic Sans MS" panose="030F0702030302020204" pitchFamily="66" charset="0"/>
              </a:rPr>
              <a:t>("\n Erreur le disque physique1 n'est pas ouvert\n" );</a:t>
            </a:r>
            <a:br>
              <a:rPr lang="fr-FR" sz="2000" dirty="0">
                <a:solidFill>
                  <a:srgbClr val="0000FF"/>
                </a:solidFill>
                <a:latin typeface="Comic Sans MS" panose="030F0702030302020204" pitchFamily="66" charset="0"/>
              </a:rPr>
            </a:br>
            <a:r>
              <a:rPr lang="fr-FR" sz="2000" dirty="0">
                <a:solidFill>
                  <a:srgbClr val="0000FF"/>
                </a:solidFill>
                <a:latin typeface="Comic Sans MS" panose="030F0702030302020204" pitchFamily="66" charset="0"/>
              </a:rPr>
              <a:t>	</a:t>
            </a:r>
            <a:r>
              <a:rPr lang="fr-FR" sz="2000" dirty="0" err="1">
                <a:solidFill>
                  <a:srgbClr val="0000FF"/>
                </a:solidFill>
                <a:latin typeface="Comic Sans MS" panose="030F0702030302020204" pitchFamily="66" charset="0"/>
              </a:rPr>
              <a:t>else</a:t>
            </a:r>
            <a:r>
              <a:rPr lang="en-US" sz="2000" dirty="0">
                <a:solidFill>
                  <a:srgbClr val="0000FF"/>
                </a:solidFill>
                <a:latin typeface="Comic Sans MS" panose="030F0702030302020204" pitchFamily="66" charset="0"/>
              </a:rPr>
              <a:t>{ </a:t>
            </a:r>
            <a:r>
              <a:rPr lang="fr-FR" sz="2000" dirty="0">
                <a:solidFill>
                  <a:srgbClr val="008000"/>
                </a:solidFill>
                <a:latin typeface="Comic Sans MS" panose="030F0702030302020204" pitchFamily="66" charset="0"/>
              </a:rPr>
              <a:t>s=</a:t>
            </a:r>
            <a:r>
              <a:rPr lang="fr-FR" sz="2000" dirty="0" err="1">
                <a:solidFill>
                  <a:srgbClr val="008000"/>
                </a:solidFill>
                <a:latin typeface="Comic Sans MS" panose="030F0702030302020204" pitchFamily="66" charset="0"/>
              </a:rPr>
              <a:t>fseek</a:t>
            </a:r>
            <a:r>
              <a:rPr lang="fr-FR" sz="2000" dirty="0">
                <a:solidFill>
                  <a:srgbClr val="008000"/>
                </a:solidFill>
                <a:latin typeface="Comic Sans MS" panose="030F0702030302020204" pitchFamily="66" charset="0"/>
              </a:rPr>
              <a:t>(</a:t>
            </a:r>
            <a:r>
              <a:rPr lang="fr-FR" sz="2000" dirty="0" err="1">
                <a:solidFill>
                  <a:srgbClr val="008000"/>
                </a:solidFill>
                <a:latin typeface="Comic Sans MS" panose="030F0702030302020204" pitchFamily="66" charset="0"/>
              </a:rPr>
              <a:t>disk</a:t>
            </a:r>
            <a:r>
              <a:rPr lang="fr-FR" sz="2000" dirty="0">
                <a:solidFill>
                  <a:srgbClr val="008000"/>
                </a:solidFill>
                <a:latin typeface="Comic Sans MS" panose="030F0702030302020204" pitchFamily="66" charset="0"/>
              </a:rPr>
              <a:t>, a, SEEK_SET); </a:t>
            </a:r>
            <a:r>
              <a:rPr lang="fr-FR" sz="2000" dirty="0">
                <a:solidFill>
                  <a:srgbClr val="0000FF"/>
                </a:solidFill>
                <a:latin typeface="Comic Sans MS" panose="030F0702030302020204" pitchFamily="66" charset="0"/>
              </a:rPr>
              <a:t>/*</a:t>
            </a:r>
            <a:r>
              <a:rPr lang="fr-FR" sz="2000" dirty="0" err="1">
                <a:solidFill>
                  <a:srgbClr val="0000FF"/>
                </a:solidFill>
                <a:latin typeface="Comic Sans MS" panose="030F0702030302020204" pitchFamily="66" charset="0"/>
              </a:rPr>
              <a:t>seek</a:t>
            </a:r>
            <a:r>
              <a:rPr lang="fr-FR" sz="2000" dirty="0">
                <a:solidFill>
                  <a:srgbClr val="0000FF"/>
                </a:solidFill>
                <a:latin typeface="Comic Sans MS" panose="030F0702030302020204" pitchFamily="66" charset="0"/>
              </a:rPr>
              <a:t> par rapport au début du fichier : 0 */</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en-US" sz="2000" dirty="0">
                <a:solidFill>
                  <a:srgbClr val="0000FF"/>
                </a:solidFill>
                <a:latin typeface="Comic Sans MS" panose="030F0702030302020204" pitchFamily="66" charset="0"/>
              </a:rPr>
              <a:t>   			if(s!=0) </a:t>
            </a:r>
            <a:r>
              <a:rPr lang="en-US" sz="2000" dirty="0" err="1">
                <a:solidFill>
                  <a:srgbClr val="0000FF"/>
                </a:solidFill>
                <a:latin typeface="Comic Sans MS" panose="030F0702030302020204" pitchFamily="66" charset="0"/>
              </a:rPr>
              <a:t>printf</a:t>
            </a:r>
            <a:r>
              <a:rPr lang="en-US" sz="2000" dirty="0">
                <a:solidFill>
                  <a:srgbClr val="0000FF"/>
                </a:solidFill>
                <a:latin typeface="Comic Sans MS" panose="030F0702030302020204" pitchFamily="66" charset="0"/>
              </a:rPr>
              <a:t>("\n Erreur de </a:t>
            </a:r>
            <a:r>
              <a:rPr lang="en-US" sz="2000" dirty="0" err="1">
                <a:solidFill>
                  <a:srgbClr val="0000FF"/>
                </a:solidFill>
                <a:latin typeface="Comic Sans MS" panose="030F0702030302020204" pitchFamily="66" charset="0"/>
              </a:rPr>
              <a:t>fseek</a:t>
            </a:r>
            <a:r>
              <a:rPr lang="en-US" sz="2000" dirty="0">
                <a:solidFill>
                  <a:srgbClr val="0000FF"/>
                </a:solidFill>
                <a:latin typeface="Comic Sans MS" panose="030F0702030302020204" pitchFamily="66" charset="0"/>
              </a:rPr>
              <a:t> : s= %</a:t>
            </a:r>
            <a:r>
              <a:rPr lang="en-US" sz="2000" dirty="0" err="1">
                <a:solidFill>
                  <a:srgbClr val="0000FF"/>
                </a:solidFill>
                <a:latin typeface="Comic Sans MS" panose="030F0702030302020204" pitchFamily="66" charset="0"/>
              </a:rPr>
              <a:t>d",s</a:t>
            </a:r>
            <a:r>
              <a:rPr lang="en-US" sz="2000" dirty="0">
                <a:solidFill>
                  <a:srgbClr val="0000FF"/>
                </a:solidFill>
                <a:latin typeface="Comic Sans MS" panose="030F0702030302020204" pitchFamily="66" charset="0"/>
              </a:rPr>
              <a:t>); </a:t>
            </a:r>
            <a:endParaRPr lang="fr-FR" sz="2000" dirty="0">
              <a:solidFill>
                <a:srgbClr val="0000FF"/>
              </a:solidFill>
              <a:latin typeface="Comic Sans MS" panose="030F0702030302020204" pitchFamily="66" charset="0"/>
            </a:endParaRP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en-US" sz="2000" dirty="0">
                <a:solidFill>
                  <a:srgbClr val="0000FF"/>
                </a:solidFill>
                <a:latin typeface="Comic Sans MS" panose="030F0702030302020204" pitchFamily="66" charset="0"/>
              </a:rPr>
              <a:t>    		else{ </a:t>
            </a:r>
            <a:r>
              <a:rPr lang="en-US" sz="2000" dirty="0">
                <a:solidFill>
                  <a:srgbClr val="008000"/>
                </a:solidFill>
                <a:latin typeface="Comic Sans MS" panose="030F0702030302020204" pitchFamily="66" charset="0"/>
              </a:rPr>
              <a:t>n=</a:t>
            </a:r>
            <a:r>
              <a:rPr lang="en-US" sz="2000" dirty="0" err="1">
                <a:solidFill>
                  <a:srgbClr val="008000"/>
                </a:solidFill>
                <a:latin typeface="Comic Sans MS" panose="030F0702030302020204" pitchFamily="66" charset="0"/>
              </a:rPr>
              <a:t>fread</a:t>
            </a:r>
            <a:r>
              <a:rPr lang="en-US" sz="2000" dirty="0">
                <a:solidFill>
                  <a:srgbClr val="008000"/>
                </a:solidFill>
                <a:latin typeface="Comic Sans MS" panose="030F0702030302020204" pitchFamily="66" charset="0"/>
              </a:rPr>
              <a:t>(buffer,512, 1, disk); </a:t>
            </a:r>
            <a:r>
              <a:rPr lang="fr-FR" sz="2000" dirty="0">
                <a:solidFill>
                  <a:srgbClr val="008000"/>
                </a:solidFill>
                <a:latin typeface="Comic Sans MS" panose="030F0702030302020204" pitchFamily="66" charset="0"/>
              </a:rPr>
              <a:t> </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Comic Sans MS" panose="030F0702030302020204" pitchFamily="66" charset="0"/>
              </a:rPr>
              <a:t>        		if(n&lt;=0) printf("\n Erreur de </a:t>
            </a:r>
            <a:r>
              <a:rPr lang="fr-FR" sz="2000" dirty="0" err="1">
                <a:solidFill>
                  <a:srgbClr val="0000FF"/>
                </a:solidFill>
                <a:latin typeface="Comic Sans MS" panose="030F0702030302020204" pitchFamily="66" charset="0"/>
              </a:rPr>
              <a:t>fread</a:t>
            </a:r>
            <a:r>
              <a:rPr lang="fr-FR" sz="2000" dirty="0">
                <a:solidFill>
                  <a:srgbClr val="0000FF"/>
                </a:solidFill>
                <a:latin typeface="Comic Sans MS" panose="030F0702030302020204" pitchFamily="66" charset="0"/>
              </a:rPr>
              <a:t> = %d ",n);           </a:t>
            </a:r>
          </a:p>
          <a:p>
            <a:pPr fontAlgn="auto">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Comic Sans MS" panose="030F0702030302020204" pitchFamily="66" charset="0"/>
              </a:rPr>
              <a:t>       			</a:t>
            </a:r>
            <a:r>
              <a:rPr lang="fr-FR" sz="2000" dirty="0" err="1">
                <a:solidFill>
                  <a:srgbClr val="0000FF"/>
                </a:solidFill>
                <a:latin typeface="Comic Sans MS" panose="030F0702030302020204" pitchFamily="66" charset="0"/>
              </a:rPr>
              <a:t>else</a:t>
            </a:r>
            <a:r>
              <a:rPr lang="fr-FR" sz="2000" dirty="0">
                <a:solidFill>
                  <a:srgbClr val="0000FF"/>
                </a:solidFill>
                <a:latin typeface="Comic Sans MS" panose="030F0702030302020204" pitchFamily="66" charset="0"/>
              </a:rPr>
              <a:t> printf("\n Lecture du secteur 10; Nombre d’éléments lus = %d\</a:t>
            </a:r>
            <a:r>
              <a:rPr lang="fr-FR" sz="2000" dirty="0" err="1">
                <a:solidFill>
                  <a:srgbClr val="0000FF"/>
                </a:solidFill>
                <a:latin typeface="Comic Sans MS" panose="030F0702030302020204" pitchFamily="66" charset="0"/>
              </a:rPr>
              <a:t>n",n</a:t>
            </a:r>
            <a:r>
              <a:rPr lang="fr-FR" sz="2000" dirty="0">
                <a:solidFill>
                  <a:srgbClr val="0000FF"/>
                </a:solidFill>
                <a:latin typeface="Comic Sans MS" panose="030F0702030302020204" pitchFamily="66" charset="0"/>
              </a:rPr>
              <a:t>);</a:t>
            </a:r>
            <a:r>
              <a:rPr lang="en-US" sz="2000" dirty="0">
                <a:solidFill>
                  <a:srgbClr val="0000FF"/>
                </a:solidFill>
                <a:latin typeface="Comic Sans MS" panose="030F0702030302020204" pitchFamily="66" charset="0"/>
              </a:rPr>
              <a:t>			} </a:t>
            </a:r>
          </a:p>
          <a:p>
            <a:pPr fontAlgn="auto">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en-US" sz="2000" dirty="0">
                <a:solidFill>
                  <a:srgbClr val="0000FF"/>
                </a:solidFill>
                <a:latin typeface="Comic Sans MS" panose="030F0702030302020204" pitchFamily="66" charset="0"/>
              </a:rPr>
              <a:t>	}</a:t>
            </a:r>
            <a:endParaRPr lang="fr-FR" sz="2000" dirty="0">
              <a:solidFill>
                <a:srgbClr val="0000FF"/>
              </a:solidFill>
              <a:latin typeface="Comic Sans MS" panose="030F0702030302020204" pitchFamily="66" charset="0"/>
            </a:endParaRP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en-US" sz="2000" dirty="0">
                <a:solidFill>
                  <a:srgbClr val="0000FF"/>
                </a:solidFill>
                <a:latin typeface="Comic Sans MS" panose="030F0702030302020204" pitchFamily="66" charset="0"/>
              </a:rPr>
              <a:t>   	</a:t>
            </a:r>
            <a:r>
              <a:rPr lang="fr-FR" sz="2000" dirty="0" err="1">
                <a:solidFill>
                  <a:srgbClr val="0000FF"/>
                </a:solidFill>
                <a:latin typeface="Comic Sans MS" panose="030F0702030302020204" pitchFamily="66" charset="0"/>
              </a:rPr>
              <a:t>fclose</a:t>
            </a:r>
            <a:r>
              <a:rPr lang="fr-FR" sz="2000" dirty="0">
                <a:solidFill>
                  <a:srgbClr val="0000FF"/>
                </a:solidFill>
                <a:latin typeface="Comic Sans MS" panose="030F0702030302020204" pitchFamily="66" charset="0"/>
              </a:rPr>
              <a:t>(</a:t>
            </a:r>
            <a:r>
              <a:rPr lang="fr-FR" sz="2000" dirty="0" err="1">
                <a:solidFill>
                  <a:srgbClr val="0000FF"/>
                </a:solidFill>
                <a:latin typeface="Comic Sans MS" panose="030F0702030302020204" pitchFamily="66" charset="0"/>
              </a:rPr>
              <a:t>disk</a:t>
            </a:r>
            <a:r>
              <a:rPr lang="fr-FR" sz="2000" dirty="0">
                <a:solidFill>
                  <a:srgbClr val="0000FF"/>
                </a:solidFill>
                <a:latin typeface="Comic Sans MS" panose="030F0702030302020204" pitchFamily="66" charset="0"/>
              </a:rPr>
              <a:t>);</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Comic Sans MS" panose="030F0702030302020204" pitchFamily="66" charset="0"/>
              </a:rPr>
              <a:t>   return;</a:t>
            </a:r>
          </a:p>
          <a:p>
            <a:pPr fontAlgn="t">
              <a:lnSpc>
                <a:spcPct val="125000"/>
              </a:lnSpc>
              <a:tabLst>
                <a:tab pos="268288" algn="l"/>
                <a:tab pos="538163" algn="l"/>
                <a:tab pos="806450" algn="l"/>
                <a:tab pos="1076325" algn="l"/>
                <a:tab pos="1344613" algn="l"/>
                <a:tab pos="1612900" algn="l"/>
                <a:tab pos="1882775" algn="l"/>
                <a:tab pos="2151063" algn="l"/>
                <a:tab pos="2420938" algn="l"/>
                <a:tab pos="2689225" algn="l"/>
                <a:tab pos="2959100" algn="l"/>
                <a:tab pos="3227388" algn="l"/>
                <a:tab pos="3495675" algn="l"/>
                <a:tab pos="3765550" algn="l"/>
              </a:tabLst>
            </a:pPr>
            <a:r>
              <a:rPr lang="fr-FR" sz="2000" dirty="0">
                <a:solidFill>
                  <a:srgbClr val="0000FF"/>
                </a:solidFill>
                <a:latin typeface="Comic Sans MS" panose="030F0702030302020204" pitchFamily="66" charset="0"/>
              </a:rPr>
              <a:t>}    </a:t>
            </a:r>
            <a:endParaRPr lang="fr-FR" sz="2000" dirty="0">
              <a:solidFill>
                <a:srgbClr val="0000FF"/>
              </a:solidFill>
              <a:latin typeface="Comic Sans MS" panose="030F0702030302020204" pitchFamily="66"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00844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321436" y="332102"/>
            <a:ext cx="9751219" cy="7246393"/>
          </a:xfrm>
          <a:solidFill>
            <a:schemeClr val="bg1">
              <a:alpha val="0"/>
            </a:schemeClr>
          </a:solidFill>
        </p:spPr>
        <p:txBody>
          <a:bodyPr wrap="square">
            <a:spAutoFit/>
          </a:bodyPr>
          <a:lstStyle/>
          <a:p>
            <a:pPr marL="360000" indent="-360000" algn="l">
              <a:lnSpc>
                <a:spcPct val="125000"/>
              </a:lnSpc>
              <a:spcBef>
                <a:spcPts val="900"/>
              </a:spcBef>
            </a:pPr>
            <a:r>
              <a:rPr lang="fr-FR" sz="2400" b="1" dirty="0">
                <a:solidFill>
                  <a:srgbClr val="0000FF"/>
                </a:solidFill>
                <a:effectLst/>
              </a:rPr>
              <a:t>4.5 Système de fichiers  FAT32 </a:t>
            </a:r>
          </a:p>
          <a:p>
            <a:pPr marL="360000" indent="-360000" algn="l">
              <a:lnSpc>
                <a:spcPct val="125000"/>
              </a:lnSpc>
              <a:spcBef>
                <a:spcPts val="900"/>
              </a:spcBef>
            </a:pPr>
            <a:r>
              <a:rPr lang="fr-FR" sz="2200" b="1" dirty="0">
                <a:solidFill>
                  <a:srgbClr val="000070"/>
                </a:solidFill>
                <a:effectLst/>
              </a:rPr>
              <a:t>4.5.1 Structure d’un système de fichiers FAT32 </a:t>
            </a:r>
          </a:p>
          <a:p>
            <a:pPr marL="360000" indent="-360000" algn="l">
              <a:lnSpc>
                <a:spcPct val="125000"/>
              </a:lnSpc>
              <a:spcBef>
                <a:spcPts val="900"/>
              </a:spcBef>
              <a:buFont typeface="Arial" pitchFamily="34" charset="0"/>
              <a:buChar char="•"/>
            </a:pPr>
            <a:r>
              <a:rPr lang="fr-FR" sz="2200" dirty="0">
                <a:effectLst/>
              </a:rPr>
              <a:t>Une partition FAT32 est composée de:</a:t>
            </a:r>
          </a:p>
          <a:p>
            <a:pPr marL="717550" indent="-358775" algn="l">
              <a:lnSpc>
                <a:spcPct val="125000"/>
              </a:lnSpc>
              <a:spcBef>
                <a:spcPts val="900"/>
              </a:spcBef>
              <a:buFont typeface="Wingdings" panose="05000000000000000000" pitchFamily="2" charset="2"/>
              <a:buChar char="Ø"/>
            </a:pPr>
            <a:r>
              <a:rPr lang="fr-FR" sz="2200" dirty="0">
                <a:effectLst/>
              </a:rPr>
              <a:t>Un secteur boot, </a:t>
            </a:r>
          </a:p>
          <a:p>
            <a:pPr marL="717550" indent="-358775" algn="l">
              <a:lnSpc>
                <a:spcPct val="125000"/>
              </a:lnSpc>
              <a:spcBef>
                <a:spcPts val="900"/>
              </a:spcBef>
              <a:buFont typeface="Wingdings" panose="05000000000000000000" pitchFamily="2" charset="2"/>
              <a:buChar char="Ø"/>
            </a:pPr>
            <a:r>
              <a:rPr lang="fr-FR" sz="2200" dirty="0">
                <a:effectLst/>
              </a:rPr>
              <a:t>une zone réservée, </a:t>
            </a:r>
          </a:p>
          <a:p>
            <a:pPr marL="717550" indent="-358775" algn="l">
              <a:lnSpc>
                <a:spcPct val="125000"/>
              </a:lnSpc>
              <a:spcBef>
                <a:spcPts val="900"/>
              </a:spcBef>
              <a:buFont typeface="Wingdings" panose="05000000000000000000" pitchFamily="2" charset="2"/>
              <a:buChar char="Ø"/>
            </a:pPr>
            <a:r>
              <a:rPr lang="fr-FR" sz="2200" dirty="0">
                <a:effectLst/>
              </a:rPr>
              <a:t>une table d’allocation FAT (deux copies),</a:t>
            </a:r>
          </a:p>
          <a:p>
            <a:pPr marL="717550" indent="-358775" algn="l">
              <a:lnSpc>
                <a:spcPct val="125000"/>
              </a:lnSpc>
              <a:spcBef>
                <a:spcPts val="900"/>
              </a:spcBef>
              <a:buFont typeface="Wingdings" panose="05000000000000000000" pitchFamily="2" charset="2"/>
              <a:buChar char="Ø"/>
            </a:pPr>
            <a:r>
              <a:rPr lang="fr-FR" sz="2200" dirty="0">
                <a:effectLst/>
              </a:rPr>
              <a:t>l’espace réservé aux répertoires et fichiers. </a:t>
            </a:r>
          </a:p>
          <a:p>
            <a:pPr marL="717550" indent="-358775" algn="l">
              <a:lnSpc>
                <a:spcPct val="125000"/>
              </a:lnSpc>
              <a:spcBef>
                <a:spcPts val="900"/>
              </a:spcBef>
              <a:buFont typeface="Wingdings" panose="05000000000000000000" pitchFamily="2" charset="2"/>
              <a:buChar char="Ø"/>
            </a:pPr>
            <a:r>
              <a:rPr lang="fr-FR" sz="2200" dirty="0">
                <a:effectLst/>
              </a:rPr>
              <a:t>Cet espace est divisé en blocs appelés clusters. </a:t>
            </a:r>
            <a:br>
              <a:rPr lang="fr-FR" sz="2200" dirty="0">
                <a:effectLst/>
              </a:rPr>
            </a:br>
            <a:r>
              <a:rPr lang="fr-FR" sz="2200" dirty="0">
                <a:effectLst/>
              </a:rPr>
              <a:t>Le cluster est l’unité d’allocation de l’espace disque. </a:t>
            </a:r>
          </a:p>
          <a:p>
            <a:pPr marL="717550" indent="-358775" algn="l">
              <a:lnSpc>
                <a:spcPct val="125000"/>
              </a:lnSpc>
              <a:spcBef>
                <a:spcPts val="900"/>
              </a:spcBef>
              <a:buFont typeface="Wingdings" panose="05000000000000000000" pitchFamily="2" charset="2"/>
              <a:buChar char="Ø"/>
            </a:pPr>
            <a:endParaRPr lang="fr-FR" sz="2200" dirty="0">
              <a:effectLst/>
            </a:endParaRPr>
          </a:p>
          <a:p>
            <a:pPr marL="360000" indent="-360000" algn="l">
              <a:lnSpc>
                <a:spcPct val="125000"/>
              </a:lnSpc>
              <a:spcBef>
                <a:spcPts val="900"/>
              </a:spcBef>
              <a:buFont typeface="Arial" pitchFamily="34" charset="0"/>
              <a:buChar char="•"/>
            </a:pPr>
            <a:r>
              <a:rPr lang="fr-FR" sz="2200" dirty="0">
                <a:effectLst/>
              </a:rPr>
              <a:t>Contrairement aux systèmes FAT16 et FAT12, Le répertoire racine d’une partition FAT32 commence à partir du cluster numéro deux et partage le même espace que les autres répertoires et fichiers.</a:t>
            </a:r>
          </a:p>
          <a:p>
            <a:pPr marL="360000" indent="-360000" algn="l">
              <a:lnSpc>
                <a:spcPct val="125000"/>
              </a:lnSpc>
              <a:spcBef>
                <a:spcPts val="900"/>
              </a:spcBef>
              <a:buFont typeface="Arial" pitchFamily="34" charset="0"/>
              <a:buChar char="•"/>
            </a:pPr>
            <a:endParaRPr lang="fr-FR" sz="2200" dirty="0">
              <a:effectLst/>
            </a:endParaRPr>
          </a:p>
        </p:txBody>
      </p:sp>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2000" b="1" smtClean="0">
                <a:solidFill>
                  <a:srgbClr val="000066"/>
                </a:solidFill>
                <a:effectLst/>
                <a:cs typeface="Arial" charset="0"/>
              </a:rPr>
              <a:pPr/>
              <a:t>7</a:t>
            </a:fld>
            <a:r>
              <a:rPr lang="fr-FR" sz="20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0"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2"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9571" name="Rectangle 3"/>
          <p:cNvSpPr>
            <a:spLocks noChangeArrowheads="1"/>
          </p:cNvSpPr>
          <p:nvPr/>
        </p:nvSpPr>
        <p:spPr bwMode="auto">
          <a:xfrm>
            <a:off x="0" y="0"/>
            <a:ext cx="10287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54812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p:cTn id="7" dur="1000" fill="hold"/>
                                        <p:tgtEl>
                                          <p:spTgt spid="1638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38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388">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 calcmode="lin" valueType="num">
                                      <p:cBhvr>
                                        <p:cTn id="12" dur="1000" fill="hold"/>
                                        <p:tgtEl>
                                          <p:spTgt spid="16388">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16388">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16388">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16388">
                                            <p:txEl>
                                              <p:pRg st="2" end="2"/>
                                            </p:txEl>
                                          </p:spTgt>
                                        </p:tgtEl>
                                        <p:attrNameLst>
                                          <p:attrName>style.visibility</p:attrName>
                                        </p:attrNameLst>
                                      </p:cBhvr>
                                      <p:to>
                                        <p:strVal val="visible"/>
                                      </p:to>
                                    </p:set>
                                    <p:anim calcmode="lin" valueType="num">
                                      <p:cBhvr>
                                        <p:cTn id="19" dur="1000" fill="hold"/>
                                        <p:tgtEl>
                                          <p:spTgt spid="16388">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16388">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16388">
                                            <p:txEl>
                                              <p:pRg st="2" end="2"/>
                                            </p:txEl>
                                          </p:spTgt>
                                        </p:tgtEl>
                                      </p:cBhvr>
                                    </p:animEffect>
                                  </p:childTnLst>
                                </p:cTn>
                              </p:par>
                              <p:par>
                                <p:cTn id="22" presetID="55" presetClass="entr" presetSubtype="0" fill="hold" nodeType="withEffect">
                                  <p:stCondLst>
                                    <p:cond delay="0"/>
                                  </p:stCondLst>
                                  <p:childTnLst>
                                    <p:set>
                                      <p:cBhvr>
                                        <p:cTn id="23" dur="1" fill="hold">
                                          <p:stCondLst>
                                            <p:cond delay="0"/>
                                          </p:stCondLst>
                                        </p:cTn>
                                        <p:tgtEl>
                                          <p:spTgt spid="16388">
                                            <p:txEl>
                                              <p:pRg st="3" end="3"/>
                                            </p:txEl>
                                          </p:spTgt>
                                        </p:tgtEl>
                                        <p:attrNameLst>
                                          <p:attrName>style.visibility</p:attrName>
                                        </p:attrNameLst>
                                      </p:cBhvr>
                                      <p:to>
                                        <p:strVal val="visible"/>
                                      </p:to>
                                    </p:set>
                                    <p:anim calcmode="lin" valueType="num">
                                      <p:cBhvr>
                                        <p:cTn id="24" dur="1000" fill="hold"/>
                                        <p:tgtEl>
                                          <p:spTgt spid="16388">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16388">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16388">
                                            <p:txEl>
                                              <p:pRg st="3" end="3"/>
                                            </p:txEl>
                                          </p:spTgt>
                                        </p:tgtEl>
                                      </p:cBhvr>
                                    </p:animEffect>
                                  </p:childTnLst>
                                </p:cTn>
                              </p:par>
                              <p:par>
                                <p:cTn id="27" presetID="55" presetClass="entr" presetSubtype="0" fill="hold" nodeType="withEffect">
                                  <p:stCondLst>
                                    <p:cond delay="0"/>
                                  </p:stCondLst>
                                  <p:childTnLst>
                                    <p:set>
                                      <p:cBhvr>
                                        <p:cTn id="28" dur="1" fill="hold">
                                          <p:stCondLst>
                                            <p:cond delay="0"/>
                                          </p:stCondLst>
                                        </p:cTn>
                                        <p:tgtEl>
                                          <p:spTgt spid="16388">
                                            <p:txEl>
                                              <p:pRg st="4" end="4"/>
                                            </p:txEl>
                                          </p:spTgt>
                                        </p:tgtEl>
                                        <p:attrNameLst>
                                          <p:attrName>style.visibility</p:attrName>
                                        </p:attrNameLst>
                                      </p:cBhvr>
                                      <p:to>
                                        <p:strVal val="visible"/>
                                      </p:to>
                                    </p:set>
                                    <p:anim calcmode="lin" valueType="num">
                                      <p:cBhvr>
                                        <p:cTn id="29" dur="1000" fill="hold"/>
                                        <p:tgtEl>
                                          <p:spTgt spid="16388">
                                            <p:txEl>
                                              <p:pRg st="4" end="4"/>
                                            </p:txEl>
                                          </p:spTgt>
                                        </p:tgtEl>
                                        <p:attrNameLst>
                                          <p:attrName>ppt_w</p:attrName>
                                        </p:attrNameLst>
                                      </p:cBhvr>
                                      <p:tavLst>
                                        <p:tav tm="0">
                                          <p:val>
                                            <p:strVal val="#ppt_w*0.70"/>
                                          </p:val>
                                        </p:tav>
                                        <p:tav tm="100000">
                                          <p:val>
                                            <p:strVal val="#ppt_w"/>
                                          </p:val>
                                        </p:tav>
                                      </p:tavLst>
                                    </p:anim>
                                    <p:anim calcmode="lin" valueType="num">
                                      <p:cBhvr>
                                        <p:cTn id="30" dur="1000" fill="hold"/>
                                        <p:tgtEl>
                                          <p:spTgt spid="16388">
                                            <p:txEl>
                                              <p:pRg st="4" end="4"/>
                                            </p:txEl>
                                          </p:spTgt>
                                        </p:tgtEl>
                                        <p:attrNameLst>
                                          <p:attrName>ppt_h</p:attrName>
                                        </p:attrNameLst>
                                      </p:cBhvr>
                                      <p:tavLst>
                                        <p:tav tm="0">
                                          <p:val>
                                            <p:strVal val="#ppt_h"/>
                                          </p:val>
                                        </p:tav>
                                        <p:tav tm="100000">
                                          <p:val>
                                            <p:strVal val="#ppt_h"/>
                                          </p:val>
                                        </p:tav>
                                      </p:tavLst>
                                    </p:anim>
                                    <p:animEffect transition="in" filter="fade">
                                      <p:cBhvr>
                                        <p:cTn id="31" dur="1000"/>
                                        <p:tgtEl>
                                          <p:spTgt spid="16388">
                                            <p:txEl>
                                              <p:pRg st="4" end="4"/>
                                            </p:txEl>
                                          </p:spTgt>
                                        </p:tgtEl>
                                      </p:cBhvr>
                                    </p:animEffect>
                                  </p:childTnLst>
                                </p:cTn>
                              </p:par>
                              <p:par>
                                <p:cTn id="32" presetID="55" presetClass="entr" presetSubtype="0" fill="hold" nodeType="withEffect">
                                  <p:stCondLst>
                                    <p:cond delay="0"/>
                                  </p:stCondLst>
                                  <p:childTnLst>
                                    <p:set>
                                      <p:cBhvr>
                                        <p:cTn id="33" dur="1" fill="hold">
                                          <p:stCondLst>
                                            <p:cond delay="0"/>
                                          </p:stCondLst>
                                        </p:cTn>
                                        <p:tgtEl>
                                          <p:spTgt spid="16388">
                                            <p:txEl>
                                              <p:pRg st="5" end="5"/>
                                            </p:txEl>
                                          </p:spTgt>
                                        </p:tgtEl>
                                        <p:attrNameLst>
                                          <p:attrName>style.visibility</p:attrName>
                                        </p:attrNameLst>
                                      </p:cBhvr>
                                      <p:to>
                                        <p:strVal val="visible"/>
                                      </p:to>
                                    </p:set>
                                    <p:anim calcmode="lin" valueType="num">
                                      <p:cBhvr>
                                        <p:cTn id="34" dur="1000" fill="hold"/>
                                        <p:tgtEl>
                                          <p:spTgt spid="16388">
                                            <p:txEl>
                                              <p:pRg st="5" end="5"/>
                                            </p:txEl>
                                          </p:spTgt>
                                        </p:tgtEl>
                                        <p:attrNameLst>
                                          <p:attrName>ppt_w</p:attrName>
                                        </p:attrNameLst>
                                      </p:cBhvr>
                                      <p:tavLst>
                                        <p:tav tm="0">
                                          <p:val>
                                            <p:strVal val="#ppt_w*0.70"/>
                                          </p:val>
                                        </p:tav>
                                        <p:tav tm="100000">
                                          <p:val>
                                            <p:strVal val="#ppt_w"/>
                                          </p:val>
                                        </p:tav>
                                      </p:tavLst>
                                    </p:anim>
                                    <p:anim calcmode="lin" valueType="num">
                                      <p:cBhvr>
                                        <p:cTn id="35" dur="1000" fill="hold"/>
                                        <p:tgtEl>
                                          <p:spTgt spid="16388">
                                            <p:txEl>
                                              <p:pRg st="5" end="5"/>
                                            </p:txEl>
                                          </p:spTgt>
                                        </p:tgtEl>
                                        <p:attrNameLst>
                                          <p:attrName>ppt_h</p:attrName>
                                        </p:attrNameLst>
                                      </p:cBhvr>
                                      <p:tavLst>
                                        <p:tav tm="0">
                                          <p:val>
                                            <p:strVal val="#ppt_h"/>
                                          </p:val>
                                        </p:tav>
                                        <p:tav tm="100000">
                                          <p:val>
                                            <p:strVal val="#ppt_h"/>
                                          </p:val>
                                        </p:tav>
                                      </p:tavLst>
                                    </p:anim>
                                    <p:animEffect transition="in" filter="fade">
                                      <p:cBhvr>
                                        <p:cTn id="36" dur="1000"/>
                                        <p:tgtEl>
                                          <p:spTgt spid="16388">
                                            <p:txEl>
                                              <p:pRg st="5" end="5"/>
                                            </p:txEl>
                                          </p:spTgt>
                                        </p:tgtEl>
                                      </p:cBhvr>
                                    </p:animEffect>
                                  </p:childTnLst>
                                </p:cTn>
                              </p:par>
                              <p:par>
                                <p:cTn id="37" presetID="55" presetClass="entr" presetSubtype="0" fill="hold" nodeType="withEffect">
                                  <p:stCondLst>
                                    <p:cond delay="0"/>
                                  </p:stCondLst>
                                  <p:childTnLst>
                                    <p:set>
                                      <p:cBhvr>
                                        <p:cTn id="38" dur="1" fill="hold">
                                          <p:stCondLst>
                                            <p:cond delay="0"/>
                                          </p:stCondLst>
                                        </p:cTn>
                                        <p:tgtEl>
                                          <p:spTgt spid="16388">
                                            <p:txEl>
                                              <p:pRg st="6" end="6"/>
                                            </p:txEl>
                                          </p:spTgt>
                                        </p:tgtEl>
                                        <p:attrNameLst>
                                          <p:attrName>style.visibility</p:attrName>
                                        </p:attrNameLst>
                                      </p:cBhvr>
                                      <p:to>
                                        <p:strVal val="visible"/>
                                      </p:to>
                                    </p:set>
                                    <p:anim calcmode="lin" valueType="num">
                                      <p:cBhvr>
                                        <p:cTn id="39" dur="1000" fill="hold"/>
                                        <p:tgtEl>
                                          <p:spTgt spid="16388">
                                            <p:txEl>
                                              <p:pRg st="6" end="6"/>
                                            </p:txEl>
                                          </p:spTgt>
                                        </p:tgtEl>
                                        <p:attrNameLst>
                                          <p:attrName>ppt_w</p:attrName>
                                        </p:attrNameLst>
                                      </p:cBhvr>
                                      <p:tavLst>
                                        <p:tav tm="0">
                                          <p:val>
                                            <p:strVal val="#ppt_w*0.70"/>
                                          </p:val>
                                        </p:tav>
                                        <p:tav tm="100000">
                                          <p:val>
                                            <p:strVal val="#ppt_w"/>
                                          </p:val>
                                        </p:tav>
                                      </p:tavLst>
                                    </p:anim>
                                    <p:anim calcmode="lin" valueType="num">
                                      <p:cBhvr>
                                        <p:cTn id="40" dur="1000" fill="hold"/>
                                        <p:tgtEl>
                                          <p:spTgt spid="16388">
                                            <p:txEl>
                                              <p:pRg st="6" end="6"/>
                                            </p:txEl>
                                          </p:spTgt>
                                        </p:tgtEl>
                                        <p:attrNameLst>
                                          <p:attrName>ppt_h</p:attrName>
                                        </p:attrNameLst>
                                      </p:cBhvr>
                                      <p:tavLst>
                                        <p:tav tm="0">
                                          <p:val>
                                            <p:strVal val="#ppt_h"/>
                                          </p:val>
                                        </p:tav>
                                        <p:tav tm="100000">
                                          <p:val>
                                            <p:strVal val="#ppt_h"/>
                                          </p:val>
                                        </p:tav>
                                      </p:tavLst>
                                    </p:anim>
                                    <p:animEffect transition="in" filter="fade">
                                      <p:cBhvr>
                                        <p:cTn id="41" dur="1000"/>
                                        <p:tgtEl>
                                          <p:spTgt spid="16388">
                                            <p:txEl>
                                              <p:pRg st="6" end="6"/>
                                            </p:txEl>
                                          </p:spTgt>
                                        </p:tgtEl>
                                      </p:cBhvr>
                                    </p:animEffect>
                                  </p:childTnLst>
                                </p:cTn>
                              </p:par>
                              <p:par>
                                <p:cTn id="42" presetID="55" presetClass="entr" presetSubtype="0" fill="hold" nodeType="withEffect">
                                  <p:stCondLst>
                                    <p:cond delay="0"/>
                                  </p:stCondLst>
                                  <p:childTnLst>
                                    <p:set>
                                      <p:cBhvr>
                                        <p:cTn id="43" dur="1" fill="hold">
                                          <p:stCondLst>
                                            <p:cond delay="0"/>
                                          </p:stCondLst>
                                        </p:cTn>
                                        <p:tgtEl>
                                          <p:spTgt spid="16388">
                                            <p:txEl>
                                              <p:pRg st="7" end="7"/>
                                            </p:txEl>
                                          </p:spTgt>
                                        </p:tgtEl>
                                        <p:attrNameLst>
                                          <p:attrName>style.visibility</p:attrName>
                                        </p:attrNameLst>
                                      </p:cBhvr>
                                      <p:to>
                                        <p:strVal val="visible"/>
                                      </p:to>
                                    </p:set>
                                    <p:anim calcmode="lin" valueType="num">
                                      <p:cBhvr>
                                        <p:cTn id="44" dur="1000" fill="hold"/>
                                        <p:tgtEl>
                                          <p:spTgt spid="16388">
                                            <p:txEl>
                                              <p:pRg st="7" end="7"/>
                                            </p:txEl>
                                          </p:spTgt>
                                        </p:tgtEl>
                                        <p:attrNameLst>
                                          <p:attrName>ppt_w</p:attrName>
                                        </p:attrNameLst>
                                      </p:cBhvr>
                                      <p:tavLst>
                                        <p:tav tm="0">
                                          <p:val>
                                            <p:strVal val="#ppt_w*0.70"/>
                                          </p:val>
                                        </p:tav>
                                        <p:tav tm="100000">
                                          <p:val>
                                            <p:strVal val="#ppt_w"/>
                                          </p:val>
                                        </p:tav>
                                      </p:tavLst>
                                    </p:anim>
                                    <p:anim calcmode="lin" valueType="num">
                                      <p:cBhvr>
                                        <p:cTn id="45" dur="1000" fill="hold"/>
                                        <p:tgtEl>
                                          <p:spTgt spid="16388">
                                            <p:txEl>
                                              <p:pRg st="7" end="7"/>
                                            </p:txEl>
                                          </p:spTgt>
                                        </p:tgtEl>
                                        <p:attrNameLst>
                                          <p:attrName>ppt_h</p:attrName>
                                        </p:attrNameLst>
                                      </p:cBhvr>
                                      <p:tavLst>
                                        <p:tav tm="0">
                                          <p:val>
                                            <p:strVal val="#ppt_h"/>
                                          </p:val>
                                        </p:tav>
                                        <p:tav tm="100000">
                                          <p:val>
                                            <p:strVal val="#ppt_h"/>
                                          </p:val>
                                        </p:tav>
                                      </p:tavLst>
                                    </p:anim>
                                    <p:animEffect transition="in" filter="fade">
                                      <p:cBhvr>
                                        <p:cTn id="46" dur="1000"/>
                                        <p:tgtEl>
                                          <p:spTgt spid="16388">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5" presetClass="entr" presetSubtype="0" fill="hold" nodeType="clickEffect">
                                  <p:stCondLst>
                                    <p:cond delay="0"/>
                                  </p:stCondLst>
                                  <p:childTnLst>
                                    <p:set>
                                      <p:cBhvr>
                                        <p:cTn id="50" dur="1" fill="hold">
                                          <p:stCondLst>
                                            <p:cond delay="0"/>
                                          </p:stCondLst>
                                        </p:cTn>
                                        <p:tgtEl>
                                          <p:spTgt spid="16388">
                                            <p:txEl>
                                              <p:pRg st="9" end="9"/>
                                            </p:txEl>
                                          </p:spTgt>
                                        </p:tgtEl>
                                        <p:attrNameLst>
                                          <p:attrName>style.visibility</p:attrName>
                                        </p:attrNameLst>
                                      </p:cBhvr>
                                      <p:to>
                                        <p:strVal val="visible"/>
                                      </p:to>
                                    </p:set>
                                    <p:anim calcmode="lin" valueType="num">
                                      <p:cBhvr>
                                        <p:cTn id="51" dur="1000" fill="hold"/>
                                        <p:tgtEl>
                                          <p:spTgt spid="16388">
                                            <p:txEl>
                                              <p:pRg st="9" end="9"/>
                                            </p:txEl>
                                          </p:spTgt>
                                        </p:tgtEl>
                                        <p:attrNameLst>
                                          <p:attrName>ppt_w</p:attrName>
                                        </p:attrNameLst>
                                      </p:cBhvr>
                                      <p:tavLst>
                                        <p:tav tm="0">
                                          <p:val>
                                            <p:strVal val="#ppt_w*0.70"/>
                                          </p:val>
                                        </p:tav>
                                        <p:tav tm="100000">
                                          <p:val>
                                            <p:strVal val="#ppt_w"/>
                                          </p:val>
                                        </p:tav>
                                      </p:tavLst>
                                    </p:anim>
                                    <p:anim calcmode="lin" valueType="num">
                                      <p:cBhvr>
                                        <p:cTn id="52" dur="1000" fill="hold"/>
                                        <p:tgtEl>
                                          <p:spTgt spid="16388">
                                            <p:txEl>
                                              <p:pRg st="9" end="9"/>
                                            </p:txEl>
                                          </p:spTgt>
                                        </p:tgtEl>
                                        <p:attrNameLst>
                                          <p:attrName>ppt_h</p:attrName>
                                        </p:attrNameLst>
                                      </p:cBhvr>
                                      <p:tavLst>
                                        <p:tav tm="0">
                                          <p:val>
                                            <p:strVal val="#ppt_h"/>
                                          </p:val>
                                        </p:tav>
                                        <p:tav tm="100000">
                                          <p:val>
                                            <p:strVal val="#ppt_h"/>
                                          </p:val>
                                        </p:tav>
                                      </p:tavLst>
                                    </p:anim>
                                    <p:animEffect transition="in" filter="fade">
                                      <p:cBhvr>
                                        <p:cTn id="53" dur="1000"/>
                                        <p:tgtEl>
                                          <p:spTgt spid="1638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321436" y="18882"/>
            <a:ext cx="9751219" cy="5168901"/>
          </a:xfrm>
          <a:solidFill>
            <a:schemeClr val="bg1">
              <a:alpha val="0"/>
            </a:schemeClr>
          </a:solidFill>
        </p:spPr>
        <p:txBody>
          <a:bodyPr wrap="square">
            <a:spAutoFit/>
          </a:bodyPr>
          <a:lstStyle/>
          <a:p>
            <a:pPr marL="360000" indent="-360000">
              <a:lnSpc>
                <a:spcPct val="125000"/>
              </a:lnSpc>
              <a:spcBef>
                <a:spcPts val="900"/>
              </a:spcBef>
            </a:pPr>
            <a:r>
              <a:rPr lang="fr-FR" sz="2400" b="1" dirty="0">
                <a:solidFill>
                  <a:srgbClr val="0000FF"/>
                </a:solidFill>
                <a:effectLst/>
              </a:rPr>
              <a:t>Structure d’une Partition FAT32 </a:t>
            </a:r>
          </a:p>
          <a:p>
            <a:pPr marL="360000" indent="-360000" algn="l">
              <a:lnSpc>
                <a:spcPct val="125000"/>
              </a:lnSpc>
              <a:spcBef>
                <a:spcPts val="900"/>
              </a:spcBef>
            </a:pPr>
            <a:endParaRPr lang="fr-FR" sz="2400" b="1" dirty="0">
              <a:solidFill>
                <a:srgbClr val="000070"/>
              </a:solidFill>
              <a:effectLst/>
            </a:endParaRPr>
          </a:p>
          <a:p>
            <a:pPr marL="360000" indent="-360000" algn="l">
              <a:lnSpc>
                <a:spcPct val="125000"/>
              </a:lnSpc>
              <a:spcBef>
                <a:spcPts val="900"/>
              </a:spcBef>
            </a:pPr>
            <a:endParaRPr lang="fr-FR" sz="2400" b="1" dirty="0">
              <a:solidFill>
                <a:srgbClr val="000070"/>
              </a:solidFill>
              <a:effectLst/>
            </a:endParaRPr>
          </a:p>
          <a:p>
            <a:pPr marL="360000" indent="-360000" algn="l">
              <a:lnSpc>
                <a:spcPct val="125000"/>
              </a:lnSpc>
              <a:spcBef>
                <a:spcPts val="900"/>
              </a:spcBef>
            </a:pPr>
            <a:endParaRPr lang="fr-FR" sz="2400" b="1" dirty="0">
              <a:solidFill>
                <a:srgbClr val="000070"/>
              </a:solidFill>
              <a:effectLst/>
            </a:endParaRPr>
          </a:p>
          <a:p>
            <a:pPr marL="360000" indent="-360000" algn="l">
              <a:lnSpc>
                <a:spcPct val="125000"/>
              </a:lnSpc>
              <a:spcBef>
                <a:spcPts val="900"/>
              </a:spcBef>
            </a:pPr>
            <a:endParaRPr lang="fr-FR" sz="2400" b="1" dirty="0">
              <a:solidFill>
                <a:srgbClr val="000070"/>
              </a:solidFill>
              <a:effectLst/>
            </a:endParaRPr>
          </a:p>
          <a:p>
            <a:pPr marL="360000" indent="-360000" algn="l">
              <a:lnSpc>
                <a:spcPct val="125000"/>
              </a:lnSpc>
              <a:spcBef>
                <a:spcPts val="900"/>
              </a:spcBef>
            </a:pPr>
            <a:endParaRPr lang="fr-FR" sz="2400" b="1" dirty="0">
              <a:solidFill>
                <a:srgbClr val="000070"/>
              </a:solidFill>
              <a:effectLst/>
            </a:endParaRPr>
          </a:p>
          <a:p>
            <a:pPr marL="360000" indent="-360000" algn="l">
              <a:lnSpc>
                <a:spcPct val="125000"/>
              </a:lnSpc>
              <a:spcBef>
                <a:spcPts val="900"/>
              </a:spcBef>
            </a:pPr>
            <a:endParaRPr lang="fr-FR" sz="2400" b="1" dirty="0">
              <a:solidFill>
                <a:srgbClr val="000070"/>
              </a:solidFill>
              <a:effectLst/>
            </a:endParaRPr>
          </a:p>
          <a:p>
            <a:pPr marL="360000" indent="-360000" algn="l">
              <a:lnSpc>
                <a:spcPct val="125000"/>
              </a:lnSpc>
              <a:spcBef>
                <a:spcPts val="900"/>
              </a:spcBef>
            </a:pPr>
            <a:endParaRPr lang="fr-FR" sz="2400" b="1" dirty="0">
              <a:solidFill>
                <a:srgbClr val="000070"/>
              </a:solidFill>
              <a:effectLst/>
            </a:endParaRPr>
          </a:p>
          <a:p>
            <a:pPr marL="360000" indent="-360000" algn="l">
              <a:lnSpc>
                <a:spcPct val="125000"/>
              </a:lnSpc>
              <a:spcBef>
                <a:spcPts val="900"/>
              </a:spcBef>
            </a:pPr>
            <a:endParaRPr lang="fr-FR" sz="2400" b="1" dirty="0">
              <a:solidFill>
                <a:srgbClr val="000070"/>
              </a:solidFill>
              <a:effectLst/>
            </a:endParaRPr>
          </a:p>
        </p:txBody>
      </p:sp>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8</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0"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2"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9" name="Tableau 8"/>
          <p:cNvGraphicFramePr>
            <a:graphicFrameLocks noGrp="1"/>
          </p:cNvGraphicFramePr>
          <p:nvPr>
            <p:extLst>
              <p:ext uri="{D42A27DB-BD31-4B8C-83A1-F6EECF244321}">
                <p14:modId xmlns:p14="http://schemas.microsoft.com/office/powerpoint/2010/main" val="2694487777"/>
              </p:ext>
            </p:extLst>
          </p:nvPr>
        </p:nvGraphicFramePr>
        <p:xfrm>
          <a:off x="392209" y="1206530"/>
          <a:ext cx="9502582" cy="5168901"/>
        </p:xfrm>
        <a:graphic>
          <a:graphicData uri="http://schemas.openxmlformats.org/drawingml/2006/table">
            <a:tbl>
              <a:tblPr/>
              <a:tblGrid>
                <a:gridCol w="6118206">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tblGrid>
              <a:tr h="677100">
                <a:tc gridSpan="4">
                  <a:txBody>
                    <a:bodyPr/>
                    <a:lstStyle/>
                    <a:p>
                      <a:pPr algn="ctr">
                        <a:lnSpc>
                          <a:spcPts val="1800"/>
                        </a:lnSpc>
                        <a:spcBef>
                          <a:spcPts val="400"/>
                        </a:spcBef>
                        <a:spcAft>
                          <a:spcPts val="0"/>
                        </a:spcAft>
                      </a:pPr>
                      <a:r>
                        <a:rPr lang="en-GB" sz="2000" b="1" kern="1400" dirty="0">
                          <a:solidFill>
                            <a:srgbClr val="0000FF"/>
                          </a:solidFill>
                          <a:latin typeface="+mn-lt"/>
                          <a:ea typeface="Times New Roman"/>
                          <a:cs typeface="Times New Roman"/>
                        </a:rPr>
                        <a:t>MBR(Master Record Boot): 512 octets</a:t>
                      </a:r>
                    </a:p>
                    <a:p>
                      <a:pPr algn="ctr">
                        <a:lnSpc>
                          <a:spcPts val="1800"/>
                        </a:lnSpc>
                        <a:spcBef>
                          <a:spcPts val="400"/>
                        </a:spcBef>
                        <a:spcAft>
                          <a:spcPts val="0"/>
                        </a:spcAft>
                      </a:pPr>
                      <a:endParaRPr lang="fr-FR" sz="2000" b="1" kern="1400" dirty="0">
                        <a:solidFill>
                          <a:srgbClr val="0000FF"/>
                        </a:solidFill>
                        <a:latin typeface="+mn-lt"/>
                        <a:ea typeface="Times New Roman"/>
                        <a:cs typeface="Times New Roman"/>
                      </a:endParaRPr>
                    </a:p>
                  </a:txBody>
                  <a:tcPr marL="36000" marR="36000" marT="54000" marB="54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369987">
                <a:tc>
                  <a:txBody>
                    <a:bodyPr/>
                    <a:lstStyle/>
                    <a:p>
                      <a:pPr algn="l">
                        <a:lnSpc>
                          <a:spcPts val="1800"/>
                        </a:lnSpc>
                        <a:spcBef>
                          <a:spcPts val="400"/>
                        </a:spcBef>
                        <a:spcAft>
                          <a:spcPts val="0"/>
                        </a:spcAft>
                      </a:pPr>
                      <a:r>
                        <a:rPr lang="fr-CA" sz="2000" kern="1400" dirty="0">
                          <a:solidFill>
                            <a:srgbClr val="0000FF"/>
                          </a:solidFill>
                          <a:latin typeface="+mn-lt"/>
                          <a:ea typeface="Times New Roman"/>
                          <a:cs typeface="Times New Roman"/>
                        </a:rPr>
                        <a:t>Partition FAT32</a:t>
                      </a:r>
                      <a:endParaRPr lang="fr-FR" sz="2000" kern="1400" dirty="0">
                        <a:solidFill>
                          <a:srgbClr val="0000FF"/>
                        </a:solidFill>
                        <a:latin typeface="+mn-lt"/>
                        <a:ea typeface="Times New Roman"/>
                        <a:cs typeface="Times New Roman"/>
                      </a:endParaRPr>
                    </a:p>
                  </a:txBody>
                  <a:tcPr marL="36000" marR="36000" marT="54000" marB="54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3F3F3"/>
                    </a:solidFill>
                  </a:tcPr>
                </a:tc>
                <a:tc>
                  <a:txBody>
                    <a:bodyPr/>
                    <a:lstStyle/>
                    <a:p>
                      <a:pPr algn="l">
                        <a:lnSpc>
                          <a:spcPts val="1800"/>
                        </a:lnSpc>
                        <a:spcBef>
                          <a:spcPts val="400"/>
                        </a:spcBef>
                        <a:spcAft>
                          <a:spcPts val="0"/>
                        </a:spcAft>
                      </a:pPr>
                      <a:r>
                        <a:rPr lang="fr-CA" sz="2000" kern="1400" dirty="0">
                          <a:solidFill>
                            <a:srgbClr val="0000FF"/>
                          </a:solidFill>
                          <a:latin typeface="+mn-lt"/>
                          <a:ea typeface="Times New Roman"/>
                          <a:cs typeface="Times New Roman"/>
                        </a:rPr>
                        <a:t>Partition2</a:t>
                      </a:r>
                      <a:endParaRPr lang="fr-FR" sz="2000" kern="1400" dirty="0">
                        <a:solidFill>
                          <a:srgbClr val="0000FF"/>
                        </a:solidFill>
                        <a:latin typeface="+mn-lt"/>
                        <a:ea typeface="Times New Roman"/>
                        <a:cs typeface="Times New Roman"/>
                      </a:endParaRPr>
                    </a:p>
                  </a:txBody>
                  <a:tcPr marL="36000" marR="36000" marT="54000" marB="54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ts val="1800"/>
                        </a:lnSpc>
                        <a:spcBef>
                          <a:spcPts val="400"/>
                        </a:spcBef>
                        <a:spcAft>
                          <a:spcPts val="0"/>
                        </a:spcAft>
                      </a:pPr>
                      <a:r>
                        <a:rPr lang="fr-CA" sz="2000" kern="1400">
                          <a:solidFill>
                            <a:srgbClr val="0000FF"/>
                          </a:solidFill>
                          <a:latin typeface="+mn-lt"/>
                          <a:ea typeface="Times New Roman"/>
                          <a:cs typeface="Times New Roman"/>
                        </a:rPr>
                        <a:t>Partiton3</a:t>
                      </a:r>
                      <a:endParaRPr lang="fr-FR" sz="2000" kern="1400">
                        <a:solidFill>
                          <a:srgbClr val="0000FF"/>
                        </a:solidFill>
                        <a:latin typeface="+mn-lt"/>
                        <a:ea typeface="Times New Roman"/>
                        <a:cs typeface="Times New Roman"/>
                      </a:endParaRPr>
                    </a:p>
                  </a:txBody>
                  <a:tcPr marL="36000" marR="36000" marT="54000" marB="54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ts val="1800"/>
                        </a:lnSpc>
                        <a:spcBef>
                          <a:spcPts val="400"/>
                        </a:spcBef>
                        <a:spcAft>
                          <a:spcPts val="0"/>
                        </a:spcAft>
                      </a:pPr>
                      <a:r>
                        <a:rPr lang="fr-CA" sz="2000" kern="1400" dirty="0">
                          <a:solidFill>
                            <a:srgbClr val="0000FF"/>
                          </a:solidFill>
                          <a:latin typeface="+mn-lt"/>
                          <a:ea typeface="Times New Roman"/>
                          <a:cs typeface="Times New Roman"/>
                        </a:rPr>
                        <a:t>Partition4</a:t>
                      </a:r>
                      <a:endParaRPr lang="fr-FR" sz="2000" kern="1400" dirty="0">
                        <a:solidFill>
                          <a:srgbClr val="0000FF"/>
                        </a:solidFill>
                        <a:latin typeface="+mn-lt"/>
                        <a:ea typeface="Times New Roman"/>
                        <a:cs typeface="Times New Roman"/>
                      </a:endParaRPr>
                    </a:p>
                  </a:txBody>
                  <a:tcPr marL="36000" marR="36000" marT="54000" marB="54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1"/>
                  </a:ext>
                </a:extLst>
              </a:tr>
              <a:tr h="1479993">
                <a:tc>
                  <a:txBody>
                    <a:bodyPr/>
                    <a:lstStyle/>
                    <a:p>
                      <a:pPr algn="l">
                        <a:lnSpc>
                          <a:spcPct val="100000"/>
                        </a:lnSpc>
                        <a:spcBef>
                          <a:spcPts val="600"/>
                        </a:spcBef>
                        <a:spcAft>
                          <a:spcPts val="0"/>
                        </a:spcAft>
                      </a:pPr>
                      <a:r>
                        <a:rPr lang="fr-CA" sz="2000" kern="1400" dirty="0">
                          <a:latin typeface="+mn-lt"/>
                          <a:ea typeface="Times New Roman"/>
                          <a:cs typeface="Times New Roman"/>
                        </a:rPr>
                        <a:t>- Secteur Boot</a:t>
                      </a:r>
                      <a:endParaRPr lang="fr-FR" sz="2000" kern="1400" dirty="0">
                        <a:latin typeface="+mn-lt"/>
                        <a:ea typeface="Times New Roman"/>
                        <a:cs typeface="Times New Roman"/>
                      </a:endParaRPr>
                    </a:p>
                    <a:p>
                      <a:pPr algn="l">
                        <a:lnSpc>
                          <a:spcPct val="100000"/>
                        </a:lnSpc>
                        <a:spcBef>
                          <a:spcPts val="600"/>
                        </a:spcBef>
                        <a:spcAft>
                          <a:spcPts val="0"/>
                        </a:spcAft>
                      </a:pPr>
                      <a:r>
                        <a:rPr lang="fr-CA" sz="2000" kern="1400" dirty="0">
                          <a:latin typeface="+mn-lt"/>
                          <a:ea typeface="Times New Roman"/>
                          <a:cs typeface="Times New Roman"/>
                        </a:rPr>
                        <a:t>- Zone réservée(avec</a:t>
                      </a:r>
                      <a:r>
                        <a:rPr lang="fr-CA" sz="2000" kern="1400" baseline="0" dirty="0">
                          <a:latin typeface="+mn-lt"/>
                          <a:ea typeface="Times New Roman"/>
                          <a:cs typeface="Times New Roman"/>
                        </a:rPr>
                        <a:t> secteur </a:t>
                      </a:r>
                      <a:r>
                        <a:rPr lang="fr-CA" sz="2000" kern="1400" dirty="0">
                          <a:latin typeface="+mn-lt"/>
                          <a:ea typeface="Times New Roman"/>
                          <a:cs typeface="Times New Roman"/>
                        </a:rPr>
                        <a:t>boot): </a:t>
                      </a:r>
                      <a:br>
                        <a:rPr lang="fr-CA" sz="2000" kern="1400" dirty="0">
                          <a:latin typeface="+mn-lt"/>
                          <a:ea typeface="Times New Roman"/>
                          <a:cs typeface="Times New Roman"/>
                        </a:rPr>
                      </a:br>
                      <a:r>
                        <a:rPr lang="fr-CA" sz="2000" kern="1400" dirty="0">
                          <a:latin typeface="+mn-lt"/>
                          <a:ea typeface="Times New Roman"/>
                          <a:cs typeface="Times New Roman"/>
                        </a:rPr>
                        <a:t>   </a:t>
                      </a:r>
                      <a:r>
                        <a:rPr lang="fr-CA" sz="2000" kern="1400" dirty="0">
                          <a:solidFill>
                            <a:srgbClr val="000099"/>
                          </a:solidFill>
                          <a:latin typeface="+mn-lt"/>
                          <a:ea typeface="Times New Roman"/>
                          <a:cs typeface="Times New Roman"/>
                        </a:rPr>
                        <a:t>O</a:t>
                      </a:r>
                      <a:r>
                        <a:rPr lang="fr-CA" sz="2000" kern="1400" baseline="0" dirty="0">
                          <a:solidFill>
                            <a:srgbClr val="000099"/>
                          </a:solidFill>
                          <a:latin typeface="+mn-lt"/>
                          <a:ea typeface="Times New Roman"/>
                          <a:cs typeface="Times New Roman"/>
                        </a:rPr>
                        <a:t>ctets 14-15 du secteur boot</a:t>
                      </a:r>
                      <a:endParaRPr lang="fr-FR" sz="2000" kern="1400" dirty="0">
                        <a:solidFill>
                          <a:srgbClr val="000099"/>
                        </a:solidFill>
                        <a:latin typeface="+mn-lt"/>
                        <a:ea typeface="Times New Roman"/>
                        <a:cs typeface="Times New Roman"/>
                      </a:endParaRPr>
                    </a:p>
                  </a:txBody>
                  <a:tcPr marL="36000" marR="36000" marT="54000" marB="54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3F3F3"/>
                    </a:solidFill>
                  </a:tcPr>
                </a:tc>
                <a:tc>
                  <a:txBody>
                    <a:bodyPr/>
                    <a:lstStyle/>
                    <a:p>
                      <a:pPr algn="l">
                        <a:lnSpc>
                          <a:spcPts val="1800"/>
                        </a:lnSpc>
                        <a:spcBef>
                          <a:spcPts val="400"/>
                        </a:spcBef>
                        <a:spcAft>
                          <a:spcPts val="0"/>
                        </a:spcAft>
                      </a:pPr>
                      <a:endParaRPr lang="fr-CA" sz="2000" kern="1400" dirty="0">
                        <a:latin typeface="+mn-lt"/>
                        <a:ea typeface="Times New Roman"/>
                        <a:cs typeface="Times New Roman"/>
                      </a:endParaRPr>
                    </a:p>
                  </a:txBody>
                  <a:tcPr marL="36000" marR="36000" marT="54000" marB="54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ts val="1800"/>
                        </a:lnSpc>
                        <a:spcBef>
                          <a:spcPts val="400"/>
                        </a:spcBef>
                        <a:spcAft>
                          <a:spcPts val="0"/>
                        </a:spcAft>
                      </a:pPr>
                      <a:endParaRPr lang="fr-CA" sz="2000" kern="1400" dirty="0">
                        <a:latin typeface="+mn-lt"/>
                        <a:ea typeface="Times New Roman"/>
                        <a:cs typeface="Times New Roman"/>
                      </a:endParaRPr>
                    </a:p>
                  </a:txBody>
                  <a:tcPr marL="36000" marR="36000" marT="54000" marB="54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ts val="1800"/>
                        </a:lnSpc>
                        <a:spcBef>
                          <a:spcPts val="400"/>
                        </a:spcBef>
                        <a:spcAft>
                          <a:spcPts val="0"/>
                        </a:spcAft>
                      </a:pPr>
                      <a:endParaRPr lang="fr-CA" sz="2000" kern="1400" dirty="0">
                        <a:latin typeface="+mn-lt"/>
                        <a:ea typeface="Times New Roman"/>
                        <a:cs typeface="Times New Roman"/>
                      </a:endParaRPr>
                    </a:p>
                  </a:txBody>
                  <a:tcPr marL="36000" marR="36000" marT="54000" marB="54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2"/>
                  </a:ext>
                </a:extLst>
              </a:tr>
              <a:tr h="872536">
                <a:tc>
                  <a:txBody>
                    <a:bodyPr/>
                    <a:lstStyle/>
                    <a:p>
                      <a:pPr algn="l">
                        <a:lnSpc>
                          <a:spcPct val="100000"/>
                        </a:lnSpc>
                        <a:spcBef>
                          <a:spcPts val="600"/>
                        </a:spcBef>
                        <a:spcAft>
                          <a:spcPts val="0"/>
                        </a:spcAft>
                      </a:pPr>
                      <a:r>
                        <a:rPr lang="fr-CA" sz="2000" kern="1400" dirty="0">
                          <a:latin typeface="+mn-lt"/>
                          <a:ea typeface="Times New Roman"/>
                          <a:cs typeface="Times New Roman"/>
                        </a:rPr>
                        <a:t>- FAT1</a:t>
                      </a:r>
                      <a:endParaRPr lang="fr-FR" sz="2000" kern="1400" dirty="0">
                        <a:latin typeface="+mn-lt"/>
                        <a:ea typeface="Times New Roman"/>
                        <a:cs typeface="Times New Roman"/>
                      </a:endParaRPr>
                    </a:p>
                    <a:p>
                      <a:pPr algn="l">
                        <a:lnSpc>
                          <a:spcPct val="100000"/>
                        </a:lnSpc>
                        <a:spcBef>
                          <a:spcPts val="600"/>
                        </a:spcBef>
                        <a:spcAft>
                          <a:spcPts val="0"/>
                        </a:spcAft>
                      </a:pPr>
                      <a:r>
                        <a:rPr lang="fr-CA" sz="2000" kern="1400" dirty="0">
                          <a:latin typeface="+mn-lt"/>
                          <a:ea typeface="Times New Roman"/>
                          <a:cs typeface="Times New Roman"/>
                        </a:rPr>
                        <a:t>- FAT2</a:t>
                      </a:r>
                      <a:endParaRPr lang="fr-FR" sz="2000" kern="1400" dirty="0">
                        <a:latin typeface="+mn-lt"/>
                        <a:ea typeface="Times New Roman"/>
                        <a:cs typeface="Times New Roman"/>
                      </a:endParaRPr>
                    </a:p>
                  </a:txBody>
                  <a:tcPr marL="36000" marR="36000" marT="54000" marB="54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3F3F3"/>
                    </a:solidFill>
                  </a:tcPr>
                </a:tc>
                <a:tc>
                  <a:txBody>
                    <a:bodyPr/>
                    <a:lstStyle/>
                    <a:p>
                      <a:pPr algn="l"/>
                      <a:endParaRPr lang="fr-FR" sz="2000">
                        <a:latin typeface="+mn-lt"/>
                      </a:endParaRPr>
                    </a:p>
                  </a:txBody>
                  <a:tcPr marL="36000" marR="36000" marT="54000" marB="54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endParaRPr lang="fr-FR" sz="2000" dirty="0">
                        <a:latin typeface="+mn-lt"/>
                      </a:endParaRPr>
                    </a:p>
                  </a:txBody>
                  <a:tcPr marL="36000" marR="36000" marT="54000" marB="54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endParaRPr lang="fr-FR" sz="2000" dirty="0">
                        <a:latin typeface="+mn-lt"/>
                      </a:endParaRPr>
                    </a:p>
                  </a:txBody>
                  <a:tcPr marL="36000" marR="36000" marT="54000" marB="54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3"/>
                  </a:ext>
                </a:extLst>
              </a:tr>
              <a:tr h="1769285">
                <a:tc>
                  <a:txBody>
                    <a:bodyPr/>
                    <a:lstStyle/>
                    <a:p>
                      <a:pPr algn="ctr">
                        <a:lnSpc>
                          <a:spcPct val="100000"/>
                        </a:lnSpc>
                        <a:spcBef>
                          <a:spcPts val="600"/>
                        </a:spcBef>
                        <a:spcAft>
                          <a:spcPts val="0"/>
                        </a:spcAft>
                      </a:pPr>
                      <a:r>
                        <a:rPr lang="fr-FR" sz="2200" b="1" kern="1400" dirty="0">
                          <a:solidFill>
                            <a:srgbClr val="0000FF"/>
                          </a:solidFill>
                          <a:latin typeface="+mn-lt"/>
                          <a:ea typeface="Times New Roman"/>
                          <a:cs typeface="Times New Roman"/>
                        </a:rPr>
                        <a:t>Clusters </a:t>
                      </a:r>
                    </a:p>
                    <a:p>
                      <a:pPr marL="0" marR="0" indent="0" algn="ctr" defTabSz="897121" rtl="0" eaLnBrk="1" fontAlgn="auto" latinLnBrk="0" hangingPunct="1">
                        <a:lnSpc>
                          <a:spcPct val="100000"/>
                        </a:lnSpc>
                        <a:spcBef>
                          <a:spcPts val="600"/>
                        </a:spcBef>
                        <a:spcAft>
                          <a:spcPts val="0"/>
                        </a:spcAft>
                        <a:buClrTx/>
                        <a:buSzTx/>
                        <a:buFontTx/>
                        <a:buNone/>
                        <a:tabLst/>
                        <a:defRPr/>
                      </a:pPr>
                      <a:r>
                        <a:rPr lang="fr-CA" sz="2200" kern="1400" dirty="0">
                          <a:latin typeface="+mn-lt"/>
                          <a:ea typeface="Times New Roman"/>
                          <a:cs typeface="Times New Roman"/>
                        </a:rPr>
                        <a:t>Répertoires  et  Fichiers</a:t>
                      </a:r>
                    </a:p>
                  </a:txBody>
                  <a:tcPr marL="36000" marR="36000" marT="54000" marB="54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3F3F3"/>
                    </a:solidFill>
                  </a:tcPr>
                </a:tc>
                <a:tc>
                  <a:txBody>
                    <a:bodyPr/>
                    <a:lstStyle/>
                    <a:p>
                      <a:pPr algn="l"/>
                      <a:endParaRPr lang="fr-FR" sz="2000" dirty="0">
                        <a:latin typeface="+mn-lt"/>
                      </a:endParaRPr>
                    </a:p>
                  </a:txBody>
                  <a:tcPr marL="36000" marR="36000" marT="54000" marB="54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endParaRPr lang="fr-FR" sz="2000" dirty="0">
                        <a:latin typeface="+mn-lt"/>
                      </a:endParaRPr>
                    </a:p>
                  </a:txBody>
                  <a:tcPr marL="36000" marR="36000" marT="54000" marB="54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endParaRPr lang="fr-FR" sz="2000" dirty="0">
                        <a:latin typeface="+mn-lt"/>
                      </a:endParaRPr>
                    </a:p>
                  </a:txBody>
                  <a:tcPr marL="36000" marR="36000" marT="54000" marB="5400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9571" name="Rectangle 3"/>
          <p:cNvSpPr>
            <a:spLocks noChangeArrowheads="1"/>
          </p:cNvSpPr>
          <p:nvPr/>
        </p:nvSpPr>
        <p:spPr bwMode="auto">
          <a:xfrm>
            <a:off x="0" y="0"/>
            <a:ext cx="10287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54812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p:cTn id="7" dur="1000" fill="hold"/>
                                        <p:tgtEl>
                                          <p:spTgt spid="1638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38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38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strVal val="#ppt_w*0.70"/>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321436" y="268319"/>
            <a:ext cx="9751219" cy="7400281"/>
          </a:xfrm>
          <a:solidFill>
            <a:schemeClr val="bg1"/>
          </a:solidFill>
        </p:spPr>
        <p:txBody>
          <a:bodyPr wrap="square">
            <a:spAutoFit/>
          </a:bodyPr>
          <a:lstStyle/>
          <a:p>
            <a:pPr marL="360000" indent="-360000" algn="l">
              <a:lnSpc>
                <a:spcPct val="125000"/>
              </a:lnSpc>
              <a:spcBef>
                <a:spcPts val="900"/>
              </a:spcBef>
            </a:pPr>
            <a:r>
              <a:rPr lang="fr-FR" sz="2400" b="1" dirty="0">
                <a:solidFill>
                  <a:srgbClr val="0000FF"/>
                </a:solidFill>
                <a:effectLst/>
              </a:rPr>
              <a:t>1. Secteur boot</a:t>
            </a:r>
          </a:p>
          <a:p>
            <a:pPr marL="360000" indent="-360000" algn="l">
              <a:lnSpc>
                <a:spcPct val="125000"/>
              </a:lnSpc>
              <a:spcBef>
                <a:spcPts val="900"/>
              </a:spcBef>
              <a:buFont typeface="Arial" pitchFamily="34" charset="0"/>
              <a:buChar char="•"/>
            </a:pPr>
            <a:r>
              <a:rPr lang="fr-FR" sz="2200" dirty="0">
                <a:solidFill>
                  <a:srgbClr val="0000FF"/>
                </a:solidFill>
                <a:effectLst/>
              </a:rPr>
              <a:t>Le premier secteur d’une partition contient:</a:t>
            </a:r>
          </a:p>
          <a:p>
            <a:pPr marL="714375" indent="-349250" algn="l">
              <a:lnSpc>
                <a:spcPct val="125000"/>
              </a:lnSpc>
              <a:spcBef>
                <a:spcPts val="900"/>
              </a:spcBef>
              <a:buFont typeface="Wingdings" pitchFamily="2" charset="2"/>
              <a:buChar char="ü"/>
            </a:pPr>
            <a:r>
              <a:rPr lang="fr-FR" sz="2200" dirty="0">
                <a:solidFill>
                  <a:srgbClr val="0000FF"/>
                </a:solidFill>
                <a:effectLst/>
              </a:rPr>
              <a:t> </a:t>
            </a:r>
            <a:r>
              <a:rPr lang="fr-FR" sz="2200" dirty="0">
                <a:effectLst/>
              </a:rPr>
              <a:t>Le programme de démarrage appelé ‘</a:t>
            </a:r>
            <a:r>
              <a:rPr lang="fr-FR" sz="2200" b="1" dirty="0" err="1">
                <a:solidFill>
                  <a:srgbClr val="0000FF"/>
                </a:solidFill>
                <a:effectLst/>
              </a:rPr>
              <a:t>bootstrap</a:t>
            </a:r>
            <a:r>
              <a:rPr lang="fr-FR" sz="2200" b="1" dirty="0">
                <a:solidFill>
                  <a:srgbClr val="0000FF"/>
                </a:solidFill>
                <a:effectLst/>
              </a:rPr>
              <a:t>’ ou secteur boot</a:t>
            </a:r>
            <a:r>
              <a:rPr lang="fr-FR" sz="2200" dirty="0">
                <a:effectLst/>
              </a:rPr>
              <a:t>, </a:t>
            </a:r>
          </a:p>
          <a:p>
            <a:pPr marL="714375" indent="-349250" algn="l">
              <a:lnSpc>
                <a:spcPct val="125000"/>
              </a:lnSpc>
              <a:spcBef>
                <a:spcPts val="900"/>
              </a:spcBef>
              <a:buFont typeface="Wingdings" pitchFamily="2" charset="2"/>
              <a:buChar char="ü"/>
            </a:pPr>
            <a:r>
              <a:rPr lang="fr-FR" sz="2200" dirty="0">
                <a:effectLst/>
              </a:rPr>
              <a:t>Une table contenant les paramètres du BIOS et des informations concernant le système de fichiers(section FAT ).</a:t>
            </a:r>
          </a:p>
          <a:p>
            <a:pPr marL="714375" indent="-349250">
              <a:lnSpc>
                <a:spcPct val="125000"/>
              </a:lnSpc>
              <a:spcBef>
                <a:spcPts val="900"/>
              </a:spcBef>
            </a:pPr>
            <a:r>
              <a:rPr lang="fr-FR" sz="2200" b="1" dirty="0">
                <a:solidFill>
                  <a:srgbClr val="0000FF"/>
                </a:solidFill>
                <a:effectLst/>
              </a:rPr>
              <a:t>Structure du secteur Boot d’une Partition FAT32</a:t>
            </a: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b="1" dirty="0">
              <a:effectLst/>
            </a:endParaRPr>
          </a:p>
          <a:p>
            <a:pPr marL="714375" indent="-349250" algn="l">
              <a:lnSpc>
                <a:spcPct val="125000"/>
              </a:lnSpc>
              <a:spcBef>
                <a:spcPts val="900"/>
              </a:spcBef>
            </a:pPr>
            <a:endParaRPr lang="fr-FR" sz="2200" dirty="0">
              <a:effectLst/>
            </a:endParaRPr>
          </a:p>
        </p:txBody>
      </p:sp>
      <p:sp>
        <p:nvSpPr>
          <p:cNvPr id="4099" name="Espace réservé du numéro de diapositive 3"/>
          <p:cNvSpPr>
            <a:spLocks noGrp="1"/>
          </p:cNvSpPr>
          <p:nvPr>
            <p:ph type="sldNum" sz="quarter" idx="11"/>
          </p:nvPr>
        </p:nvSpPr>
        <p:spPr>
          <a:xfrm>
            <a:off x="9315002" y="7485001"/>
            <a:ext cx="931500" cy="415833"/>
          </a:xfrm>
          <a:noFill/>
        </p:spPr>
        <p:txBody>
          <a:bodyPr/>
          <a:lstStyle/>
          <a:p>
            <a:r>
              <a:rPr lang="fr-FR" sz="1900" b="1" dirty="0">
                <a:solidFill>
                  <a:srgbClr val="000066"/>
                </a:solidFill>
                <a:effectLst/>
                <a:cs typeface="Arial" charset="0"/>
              </a:rPr>
              <a:t>- </a:t>
            </a:r>
            <a:fld id="{85D957A7-B1E7-4A50-B852-FBEFCBE47FF2}" type="slidenum">
              <a:rPr lang="fr-FR" sz="1900" b="1" smtClean="0">
                <a:solidFill>
                  <a:srgbClr val="000066"/>
                </a:solidFill>
                <a:effectLst/>
                <a:cs typeface="Arial" charset="0"/>
              </a:rPr>
              <a:pPr/>
              <a:t>9</a:t>
            </a:fld>
            <a:r>
              <a:rPr lang="fr-FR" sz="1900" b="1" dirty="0">
                <a:solidFill>
                  <a:srgbClr val="000066"/>
                </a:solidFill>
                <a:effectLst/>
                <a:cs typeface="Arial" charset="0"/>
              </a:rPr>
              <a:t> -</a:t>
            </a:r>
          </a:p>
        </p:txBody>
      </p:sp>
      <p:sp>
        <p:nvSpPr>
          <p:cNvPr id="49154"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0" name="Rectangle 2"/>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052" name="Rectangle 4"/>
          <p:cNvSpPr>
            <a:spLocks noChangeArrowheads="1"/>
          </p:cNvSpPr>
          <p:nvPr/>
        </p:nvSpPr>
        <p:spPr bwMode="auto">
          <a:xfrm>
            <a:off x="0" y="0"/>
            <a:ext cx="10287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9571" name="Rectangle 3"/>
          <p:cNvSpPr>
            <a:spLocks noChangeArrowheads="1"/>
          </p:cNvSpPr>
          <p:nvPr/>
        </p:nvSpPr>
        <p:spPr bwMode="auto">
          <a:xfrm>
            <a:off x="0" y="0"/>
            <a:ext cx="10287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au 9"/>
          <p:cNvGraphicFramePr>
            <a:graphicFrameLocks noGrp="1"/>
          </p:cNvGraphicFramePr>
          <p:nvPr>
            <p:extLst>
              <p:ext uri="{D42A27DB-BD31-4B8C-83A1-F6EECF244321}">
                <p14:modId xmlns:p14="http://schemas.microsoft.com/office/powerpoint/2010/main" val="1986519089"/>
              </p:ext>
            </p:extLst>
          </p:nvPr>
        </p:nvGraphicFramePr>
        <p:xfrm>
          <a:off x="571467" y="3385544"/>
          <a:ext cx="9144065" cy="4099457"/>
        </p:xfrm>
        <a:graphic>
          <a:graphicData uri="http://schemas.openxmlformats.org/drawingml/2006/table">
            <a:tbl>
              <a:tblPr/>
              <a:tblGrid>
                <a:gridCol w="1143009">
                  <a:extLst>
                    <a:ext uri="{9D8B030D-6E8A-4147-A177-3AD203B41FA5}">
                      <a16:colId xmlns:a16="http://schemas.microsoft.com/office/drawing/2014/main" val="20000"/>
                    </a:ext>
                  </a:extLst>
                </a:gridCol>
                <a:gridCol w="7286676">
                  <a:extLst>
                    <a:ext uri="{9D8B030D-6E8A-4147-A177-3AD203B41FA5}">
                      <a16:colId xmlns:a16="http://schemas.microsoft.com/office/drawing/2014/main" val="20001"/>
                    </a:ext>
                  </a:extLst>
                </a:gridCol>
                <a:gridCol w="714380">
                  <a:extLst>
                    <a:ext uri="{9D8B030D-6E8A-4147-A177-3AD203B41FA5}">
                      <a16:colId xmlns:a16="http://schemas.microsoft.com/office/drawing/2014/main" val="20002"/>
                    </a:ext>
                  </a:extLst>
                </a:gridCol>
              </a:tblGrid>
              <a:tr h="428628">
                <a:tc>
                  <a:txBody>
                    <a:bodyPr/>
                    <a:lstStyle/>
                    <a:p>
                      <a:pPr algn="l">
                        <a:lnSpc>
                          <a:spcPts val="1800"/>
                        </a:lnSpc>
                        <a:spcBef>
                          <a:spcPts val="400"/>
                        </a:spcBef>
                        <a:spcAft>
                          <a:spcPts val="0"/>
                        </a:spcAft>
                      </a:pPr>
                      <a:r>
                        <a:rPr lang="fr-FR" sz="2200" kern="1400" dirty="0" err="1">
                          <a:latin typeface="+mn-lt"/>
                          <a:ea typeface="Times New Roman"/>
                          <a:cs typeface="Times New Roman"/>
                        </a:rPr>
                        <a:t>Dépl</a:t>
                      </a:r>
                      <a:endParaRPr lang="fr-FR" sz="2200"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Bef>
                          <a:spcPts val="400"/>
                        </a:spcBef>
                        <a:spcAft>
                          <a:spcPts val="0"/>
                        </a:spcAft>
                      </a:pPr>
                      <a:r>
                        <a:rPr lang="fr-FR" sz="2200" kern="1400" dirty="0">
                          <a:latin typeface="+mn-lt"/>
                          <a:ea typeface="Times New Roman"/>
                          <a:cs typeface="Times New Roman"/>
                        </a:rPr>
                        <a:t>Contenu</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Bef>
                          <a:spcPts val="400"/>
                        </a:spcBef>
                        <a:spcAft>
                          <a:spcPts val="0"/>
                        </a:spcAft>
                      </a:pPr>
                      <a:r>
                        <a:rPr lang="fr-FR" sz="2200" kern="1400" dirty="0">
                          <a:latin typeface="+mn-lt"/>
                          <a:ea typeface="Times New Roman"/>
                          <a:cs typeface="Times New Roman"/>
                        </a:rPr>
                        <a:t>Taille</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6000">
                <a:tc>
                  <a:txBody>
                    <a:bodyPr/>
                    <a:lstStyle/>
                    <a:p>
                      <a:pPr algn="l">
                        <a:lnSpc>
                          <a:spcPts val="1800"/>
                        </a:lnSpc>
                        <a:spcBef>
                          <a:spcPts val="400"/>
                        </a:spcBef>
                        <a:spcAft>
                          <a:spcPts val="0"/>
                        </a:spcAft>
                      </a:pPr>
                      <a:r>
                        <a:rPr lang="fr-FR" sz="2200" kern="1400" dirty="0">
                          <a:latin typeface="+mn-lt"/>
                          <a:ea typeface="Times New Roman"/>
                          <a:cs typeface="Times New Roman"/>
                        </a:rPr>
                        <a:t>00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66"/>
                    </a:solidFill>
                  </a:tcPr>
                </a:tc>
                <a:tc>
                  <a:txBody>
                    <a:bodyPr/>
                    <a:lstStyle/>
                    <a:p>
                      <a:pPr algn="l">
                        <a:lnSpc>
                          <a:spcPts val="1800"/>
                        </a:lnSpc>
                        <a:spcBef>
                          <a:spcPts val="400"/>
                        </a:spcBef>
                        <a:spcAft>
                          <a:spcPts val="0"/>
                        </a:spcAft>
                      </a:pPr>
                      <a:r>
                        <a:rPr lang="fr-FR" sz="2200" kern="1400" dirty="0">
                          <a:latin typeface="+mn-lt"/>
                          <a:ea typeface="Times New Roman"/>
                          <a:cs typeface="Times New Roman"/>
                        </a:rPr>
                        <a:t>Instruction de saut : JMP;   (EB</a:t>
                      </a:r>
                      <a:r>
                        <a:rPr lang="fr-FR" sz="2200" b="1" kern="1400" dirty="0">
                          <a:latin typeface="+mn-lt"/>
                          <a:ea typeface="Times New Roman"/>
                          <a:cs typeface="Times New Roman"/>
                        </a:rPr>
                        <a:t>xx</a:t>
                      </a:r>
                      <a:r>
                        <a:rPr lang="fr-FR" sz="2200" b="0" kern="1400" dirty="0">
                          <a:solidFill>
                            <a:schemeClr val="tx1"/>
                          </a:solidFill>
                          <a:latin typeface="+mn-lt"/>
                          <a:ea typeface="Times New Roman"/>
                          <a:cs typeface="Times New Roman"/>
                        </a:rPr>
                        <a:t>90</a:t>
                      </a:r>
                      <a:r>
                        <a:rPr lang="fr-FR" sz="2200" kern="1400" dirty="0">
                          <a:latin typeface="+mn-lt"/>
                          <a:ea typeface="Times New Roman"/>
                          <a:cs typeface="Times New Roman"/>
                        </a:rPr>
                        <a:t>)</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66"/>
                    </a:solidFill>
                  </a:tcPr>
                </a:tc>
                <a:tc>
                  <a:txBody>
                    <a:bodyPr/>
                    <a:lstStyle/>
                    <a:p>
                      <a:pPr algn="l">
                        <a:lnSpc>
                          <a:spcPts val="1800"/>
                        </a:lnSpc>
                        <a:spcBef>
                          <a:spcPts val="400"/>
                        </a:spcBef>
                        <a:spcAft>
                          <a:spcPts val="0"/>
                        </a:spcAft>
                      </a:pPr>
                      <a:r>
                        <a:rPr lang="fr-FR" sz="2200" kern="1400" dirty="0">
                          <a:latin typeface="+mn-lt"/>
                          <a:ea typeface="Times New Roman"/>
                          <a:cs typeface="Times New Roman"/>
                        </a:rPr>
                        <a:t>3</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66"/>
                    </a:solidFill>
                  </a:tcPr>
                </a:tc>
                <a:extLst>
                  <a:ext uri="{0D108BD9-81ED-4DB2-BD59-A6C34878D82A}">
                    <a16:rowId xmlns:a16="http://schemas.microsoft.com/office/drawing/2014/main" val="10001"/>
                  </a:ext>
                </a:extLst>
              </a:tr>
              <a:tr h="576000">
                <a:tc>
                  <a:txBody>
                    <a:bodyPr/>
                    <a:lstStyle/>
                    <a:p>
                      <a:pPr algn="l">
                        <a:lnSpc>
                          <a:spcPts val="1800"/>
                        </a:lnSpc>
                        <a:spcBef>
                          <a:spcPts val="400"/>
                        </a:spcBef>
                        <a:spcAft>
                          <a:spcPts val="0"/>
                        </a:spcAft>
                      </a:pPr>
                      <a:r>
                        <a:rPr lang="fr-FR" sz="2200" kern="1400" dirty="0">
                          <a:latin typeface="+mn-lt"/>
                          <a:ea typeface="Times New Roman"/>
                          <a:cs typeface="Times New Roman"/>
                        </a:rPr>
                        <a:t>03</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Bef>
                          <a:spcPts val="400"/>
                        </a:spcBef>
                        <a:spcAft>
                          <a:spcPts val="0"/>
                        </a:spcAft>
                      </a:pPr>
                      <a:r>
                        <a:rPr lang="fr-FR" sz="2200" kern="1400" dirty="0">
                          <a:latin typeface="+mn-lt"/>
                          <a:ea typeface="Times New Roman"/>
                          <a:cs typeface="Times New Roman"/>
                        </a:rPr>
                        <a:t>Nom fabricant et n° de version</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Bef>
                          <a:spcPts val="400"/>
                        </a:spcBef>
                        <a:spcAft>
                          <a:spcPts val="0"/>
                        </a:spcAft>
                      </a:pPr>
                      <a:r>
                        <a:rPr lang="fr-FR" sz="2200" kern="1400" dirty="0">
                          <a:latin typeface="+mn-lt"/>
                          <a:ea typeface="Times New Roman"/>
                          <a:cs typeface="Times New Roman"/>
                        </a:rPr>
                        <a:t>8</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76000">
                <a:tc>
                  <a:txBody>
                    <a:bodyPr/>
                    <a:lstStyle/>
                    <a:p>
                      <a:pPr algn="l">
                        <a:lnSpc>
                          <a:spcPts val="1800"/>
                        </a:lnSpc>
                        <a:spcBef>
                          <a:spcPts val="400"/>
                        </a:spcBef>
                        <a:spcAft>
                          <a:spcPts val="0"/>
                        </a:spcAft>
                      </a:pPr>
                      <a:r>
                        <a:rPr lang="fr-FR" sz="2200" kern="1400" dirty="0">
                          <a:latin typeface="+mn-lt"/>
                          <a:ea typeface="Times New Roman"/>
                          <a:cs typeface="Times New Roman"/>
                        </a:rPr>
                        <a:t>11-35</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Bef>
                          <a:spcPts val="400"/>
                        </a:spcBef>
                        <a:spcAft>
                          <a:spcPts val="0"/>
                        </a:spcAft>
                      </a:pPr>
                      <a:r>
                        <a:rPr lang="fr-FR" sz="2200" kern="1400" dirty="0">
                          <a:solidFill>
                            <a:srgbClr val="0000FF"/>
                          </a:solidFill>
                          <a:latin typeface="+mn-lt"/>
                          <a:ea typeface="Times New Roman"/>
                          <a:cs typeface="Times New Roman"/>
                        </a:rPr>
                        <a:t>Bloc de paramètres du BIOS (BIOS </a:t>
                      </a:r>
                      <a:r>
                        <a:rPr lang="fr-FR" sz="2200" kern="1400" dirty="0" err="1">
                          <a:solidFill>
                            <a:srgbClr val="0000FF"/>
                          </a:solidFill>
                          <a:latin typeface="+mn-lt"/>
                          <a:ea typeface="Times New Roman"/>
                          <a:cs typeface="Times New Roman"/>
                        </a:rPr>
                        <a:t>Parameters</a:t>
                      </a:r>
                      <a:r>
                        <a:rPr lang="fr-FR" sz="2200" kern="1400" dirty="0">
                          <a:solidFill>
                            <a:srgbClr val="0000FF"/>
                          </a:solidFill>
                          <a:latin typeface="+mn-lt"/>
                          <a:ea typeface="Times New Roman"/>
                          <a:cs typeface="Times New Roman"/>
                        </a:rPr>
                        <a:t> Bock</a:t>
                      </a:r>
                      <a:r>
                        <a:rPr lang="fr-FR" sz="2200" kern="1400" dirty="0">
                          <a:latin typeface="+mn-lt"/>
                          <a:ea typeface="Times New Roman"/>
                          <a:cs typeface="Times New Roman"/>
                        </a:rPr>
                        <a:t>)</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Bef>
                          <a:spcPts val="400"/>
                        </a:spcBef>
                        <a:spcAft>
                          <a:spcPts val="0"/>
                        </a:spcAft>
                      </a:pPr>
                      <a:r>
                        <a:rPr lang="fr-FR" sz="2200" kern="1400" dirty="0">
                          <a:latin typeface="+mn-lt"/>
                          <a:ea typeface="Times New Roman"/>
                          <a:cs typeface="Times New Roman"/>
                        </a:rPr>
                        <a:t>25</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00892">
                <a:tc>
                  <a:txBody>
                    <a:bodyPr/>
                    <a:lstStyle/>
                    <a:p>
                      <a:pPr algn="l">
                        <a:lnSpc>
                          <a:spcPts val="1800"/>
                        </a:lnSpc>
                        <a:spcBef>
                          <a:spcPts val="400"/>
                        </a:spcBef>
                        <a:spcAft>
                          <a:spcPts val="0"/>
                        </a:spcAft>
                      </a:pPr>
                      <a:r>
                        <a:rPr lang="fr-FR" sz="2200" kern="1400" dirty="0">
                          <a:latin typeface="+mn-lt"/>
                          <a:ea typeface="Times New Roman"/>
                          <a:cs typeface="Times New Roman"/>
                        </a:rPr>
                        <a:t>36-89</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Bef>
                          <a:spcPts val="400"/>
                        </a:spcBef>
                        <a:spcAft>
                          <a:spcPts val="0"/>
                        </a:spcAft>
                      </a:pPr>
                      <a:r>
                        <a:rPr lang="fr-FR" sz="2200" kern="1400" dirty="0">
                          <a:solidFill>
                            <a:srgbClr val="0000FF"/>
                          </a:solidFill>
                          <a:latin typeface="+mn-lt"/>
                          <a:ea typeface="Times New Roman"/>
                          <a:cs typeface="Times New Roman"/>
                        </a:rPr>
                        <a:t>Informations concernant le système de fichiers (section FAT32)</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Bef>
                          <a:spcPts val="400"/>
                        </a:spcBef>
                        <a:spcAft>
                          <a:spcPts val="0"/>
                        </a:spcAft>
                      </a:pPr>
                      <a:r>
                        <a:rPr lang="fr-FR" sz="2200" kern="1400" dirty="0">
                          <a:latin typeface="+mn-lt"/>
                          <a:ea typeface="Times New Roman"/>
                          <a:cs typeface="Times New Roman"/>
                        </a:rPr>
                        <a:t>54</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76000">
                <a:tc>
                  <a:txBody>
                    <a:bodyPr/>
                    <a:lstStyle/>
                    <a:p>
                      <a:pPr algn="l">
                        <a:lnSpc>
                          <a:spcPts val="1800"/>
                        </a:lnSpc>
                        <a:spcBef>
                          <a:spcPts val="400"/>
                        </a:spcBef>
                        <a:spcAft>
                          <a:spcPts val="0"/>
                        </a:spcAft>
                      </a:pPr>
                      <a:r>
                        <a:rPr lang="fr-FR" sz="2200" b="1" kern="1400" dirty="0">
                          <a:solidFill>
                            <a:schemeClr val="tx1"/>
                          </a:solidFill>
                          <a:latin typeface="+mn-lt"/>
                          <a:ea typeface="Times New Roman"/>
                          <a:cs typeface="Times New Roman"/>
                        </a:rPr>
                        <a:t>xx</a:t>
                      </a:r>
                      <a:r>
                        <a:rPr lang="fr-FR" sz="2200" kern="1400" dirty="0">
                          <a:latin typeface="+mn-lt"/>
                          <a:ea typeface="Times New Roman"/>
                          <a:cs typeface="Times New Roman"/>
                        </a:rPr>
                        <a:t>-509</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66"/>
                    </a:solidFill>
                  </a:tcPr>
                </a:tc>
                <a:tc>
                  <a:txBody>
                    <a:bodyPr/>
                    <a:lstStyle/>
                    <a:p>
                      <a:pPr algn="l">
                        <a:lnSpc>
                          <a:spcPts val="1800"/>
                        </a:lnSpc>
                        <a:spcBef>
                          <a:spcPts val="400"/>
                        </a:spcBef>
                        <a:spcAft>
                          <a:spcPts val="0"/>
                        </a:spcAft>
                      </a:pPr>
                      <a:r>
                        <a:rPr lang="fr-FR" sz="2200" kern="1400" dirty="0">
                          <a:latin typeface="+mn-lt"/>
                          <a:ea typeface="Times New Roman"/>
                          <a:cs typeface="Times New Roman"/>
                        </a:rPr>
                        <a:t>Suite du Programme de démarrage ou </a:t>
                      </a:r>
                      <a:r>
                        <a:rPr lang="fr-FR" sz="2200" kern="1400" dirty="0" err="1">
                          <a:latin typeface="+mn-lt"/>
                          <a:ea typeface="Times New Roman"/>
                          <a:cs typeface="Times New Roman"/>
                        </a:rPr>
                        <a:t>bootstrap</a:t>
                      </a:r>
                      <a:endParaRPr lang="fr-FR" sz="2200" kern="14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66"/>
                    </a:solidFill>
                  </a:tcPr>
                </a:tc>
                <a:tc>
                  <a:txBody>
                    <a:bodyPr/>
                    <a:lstStyle/>
                    <a:p>
                      <a:pPr algn="l">
                        <a:lnSpc>
                          <a:spcPts val="1800"/>
                        </a:lnSpc>
                        <a:spcBef>
                          <a:spcPts val="400"/>
                        </a:spcBef>
                        <a:spcAft>
                          <a:spcPts val="0"/>
                        </a:spcAft>
                      </a:pPr>
                      <a:r>
                        <a:rPr lang="fr-FR" sz="2200" kern="1400" dirty="0">
                          <a:latin typeface="+mn-lt"/>
                          <a:ea typeface="Times New Roman"/>
                          <a:cs typeface="Times New Roman"/>
                        </a:rPr>
                        <a:t>420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66"/>
                    </a:solidFill>
                  </a:tcPr>
                </a:tc>
                <a:extLst>
                  <a:ext uri="{0D108BD9-81ED-4DB2-BD59-A6C34878D82A}">
                    <a16:rowId xmlns:a16="http://schemas.microsoft.com/office/drawing/2014/main" val="10005"/>
                  </a:ext>
                </a:extLst>
              </a:tr>
              <a:tr h="576000">
                <a:tc>
                  <a:txBody>
                    <a:bodyPr/>
                    <a:lstStyle/>
                    <a:p>
                      <a:pPr algn="l">
                        <a:lnSpc>
                          <a:spcPts val="1800"/>
                        </a:lnSpc>
                        <a:spcBef>
                          <a:spcPts val="400"/>
                        </a:spcBef>
                        <a:spcAft>
                          <a:spcPts val="0"/>
                        </a:spcAft>
                      </a:pPr>
                      <a:r>
                        <a:rPr lang="fr-FR" sz="2200" kern="1400">
                          <a:latin typeface="+mn-lt"/>
                          <a:ea typeface="Times New Roman"/>
                          <a:cs typeface="Times New Roman"/>
                        </a:rPr>
                        <a:t>510-511</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Bef>
                          <a:spcPts val="400"/>
                        </a:spcBef>
                        <a:spcAft>
                          <a:spcPts val="0"/>
                        </a:spcAft>
                      </a:pPr>
                      <a:r>
                        <a:rPr lang="fr-FR" sz="2200" kern="1400" dirty="0">
                          <a:latin typeface="+mn-lt"/>
                          <a:ea typeface="Times New Roman"/>
                          <a:cs typeface="Times New Roman"/>
                        </a:rPr>
                        <a:t>Signature hexa : AA55 (</a:t>
                      </a:r>
                      <a:r>
                        <a:rPr lang="fr-FR" sz="2200" kern="1400" dirty="0" err="1">
                          <a:latin typeface="+mn-lt"/>
                          <a:ea typeface="Times New Roman"/>
                          <a:cs typeface="Times New Roman"/>
                        </a:rPr>
                        <a:t>Little</a:t>
                      </a:r>
                      <a:r>
                        <a:rPr lang="fr-FR" sz="2200" kern="1400" dirty="0">
                          <a:latin typeface="+mn-lt"/>
                          <a:ea typeface="Times New Roman"/>
                          <a:cs typeface="Times New Roman"/>
                        </a:rPr>
                        <a:t> </a:t>
                      </a:r>
                      <a:r>
                        <a:rPr lang="fr-FR" sz="2200" kern="1400" dirty="0" err="1">
                          <a:latin typeface="+mn-lt"/>
                          <a:ea typeface="Times New Roman"/>
                          <a:cs typeface="Times New Roman"/>
                        </a:rPr>
                        <a:t>Endian</a:t>
                      </a:r>
                      <a:r>
                        <a:rPr lang="fr-FR" sz="2200" kern="1400" dirty="0">
                          <a:latin typeface="+mn-lt"/>
                          <a:ea typeface="Times New Roman"/>
                          <a:cs typeface="Times New Roman"/>
                        </a:rPr>
                        <a:t> : 55AA)</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Bef>
                          <a:spcPts val="400"/>
                        </a:spcBef>
                        <a:spcAft>
                          <a:spcPts val="0"/>
                        </a:spcAft>
                      </a:pPr>
                      <a:r>
                        <a:rPr lang="fr-FR" sz="2200" kern="1400" dirty="0">
                          <a:latin typeface="+mn-lt"/>
                          <a:ea typeface="Times New Roman"/>
                          <a:cs typeface="Times New Roman"/>
                        </a:rPr>
                        <a:t>2</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54812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388">
                                            <p:bg/>
                                          </p:spTgt>
                                        </p:tgtEl>
                                        <p:attrNameLst>
                                          <p:attrName>style.visibility</p:attrName>
                                        </p:attrNameLst>
                                      </p:cBhvr>
                                      <p:to>
                                        <p:strVal val="visible"/>
                                      </p:to>
                                    </p:set>
                                    <p:anim calcmode="lin" valueType="num">
                                      <p:cBhvr>
                                        <p:cTn id="7" dur="1000" fill="hold"/>
                                        <p:tgtEl>
                                          <p:spTgt spid="16388">
                                            <p:bg/>
                                          </p:spTgt>
                                        </p:tgtEl>
                                        <p:attrNameLst>
                                          <p:attrName>ppt_w</p:attrName>
                                        </p:attrNameLst>
                                      </p:cBhvr>
                                      <p:tavLst>
                                        <p:tav tm="0">
                                          <p:val>
                                            <p:strVal val="#ppt_w*0.70"/>
                                          </p:val>
                                        </p:tav>
                                        <p:tav tm="100000">
                                          <p:val>
                                            <p:strVal val="#ppt_w"/>
                                          </p:val>
                                        </p:tav>
                                      </p:tavLst>
                                    </p:anim>
                                    <p:anim calcmode="lin" valueType="num">
                                      <p:cBhvr>
                                        <p:cTn id="8" dur="1000" fill="hold"/>
                                        <p:tgtEl>
                                          <p:spTgt spid="16388">
                                            <p:bg/>
                                          </p:spTgt>
                                        </p:tgtEl>
                                        <p:attrNameLst>
                                          <p:attrName>ppt_h</p:attrName>
                                        </p:attrNameLst>
                                      </p:cBhvr>
                                      <p:tavLst>
                                        <p:tav tm="0">
                                          <p:val>
                                            <p:strVal val="#ppt_h"/>
                                          </p:val>
                                        </p:tav>
                                        <p:tav tm="100000">
                                          <p:val>
                                            <p:strVal val="#ppt_h"/>
                                          </p:val>
                                        </p:tav>
                                      </p:tavLst>
                                    </p:anim>
                                    <p:animEffect transition="in" filter="fade">
                                      <p:cBhvr>
                                        <p:cTn id="9" dur="1000"/>
                                        <p:tgtEl>
                                          <p:spTgt spid="16388">
                                            <p:bg/>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6388">
                                            <p:txEl>
                                              <p:pRg st="0" end="0"/>
                                            </p:txEl>
                                          </p:spTgt>
                                        </p:tgtEl>
                                        <p:attrNameLst>
                                          <p:attrName>style.visibility</p:attrName>
                                        </p:attrNameLst>
                                      </p:cBhvr>
                                      <p:to>
                                        <p:strVal val="visible"/>
                                      </p:to>
                                    </p:set>
                                    <p:anim calcmode="lin" valueType="num">
                                      <p:cBhvr>
                                        <p:cTn id="14" dur="1000" fill="hold"/>
                                        <p:tgtEl>
                                          <p:spTgt spid="16388">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16388">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1638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6388">
                                            <p:txEl>
                                              <p:pRg st="1" end="1"/>
                                            </p:txEl>
                                          </p:spTgt>
                                        </p:tgtEl>
                                        <p:attrNameLst>
                                          <p:attrName>style.visibility</p:attrName>
                                        </p:attrNameLst>
                                      </p:cBhvr>
                                      <p:to>
                                        <p:strVal val="visible"/>
                                      </p:to>
                                    </p:set>
                                    <p:anim calcmode="lin" valueType="num">
                                      <p:cBhvr>
                                        <p:cTn id="21" dur="1000" fill="hold"/>
                                        <p:tgtEl>
                                          <p:spTgt spid="16388">
                                            <p:txEl>
                                              <p:pRg st="1" end="1"/>
                                            </p:txEl>
                                          </p:spTgt>
                                        </p:tgtEl>
                                        <p:attrNameLst>
                                          <p:attrName>ppt_w</p:attrName>
                                        </p:attrNameLst>
                                      </p:cBhvr>
                                      <p:tavLst>
                                        <p:tav tm="0">
                                          <p:val>
                                            <p:strVal val="#ppt_w*0.70"/>
                                          </p:val>
                                        </p:tav>
                                        <p:tav tm="100000">
                                          <p:val>
                                            <p:strVal val="#ppt_w"/>
                                          </p:val>
                                        </p:tav>
                                      </p:tavLst>
                                    </p:anim>
                                    <p:anim calcmode="lin" valueType="num">
                                      <p:cBhvr>
                                        <p:cTn id="22" dur="1000" fill="hold"/>
                                        <p:tgtEl>
                                          <p:spTgt spid="16388">
                                            <p:txEl>
                                              <p:pRg st="1" end="1"/>
                                            </p:txEl>
                                          </p:spTgt>
                                        </p:tgtEl>
                                        <p:attrNameLst>
                                          <p:attrName>ppt_h</p:attrName>
                                        </p:attrNameLst>
                                      </p:cBhvr>
                                      <p:tavLst>
                                        <p:tav tm="0">
                                          <p:val>
                                            <p:strVal val="#ppt_h"/>
                                          </p:val>
                                        </p:tav>
                                        <p:tav tm="100000">
                                          <p:val>
                                            <p:strVal val="#ppt_h"/>
                                          </p:val>
                                        </p:tav>
                                      </p:tavLst>
                                    </p:anim>
                                    <p:animEffect transition="in" filter="fade">
                                      <p:cBhvr>
                                        <p:cTn id="23" dur="1000"/>
                                        <p:tgtEl>
                                          <p:spTgt spid="16388">
                                            <p:txEl>
                                              <p:pRg st="1" end="1"/>
                                            </p:txEl>
                                          </p:spTgt>
                                        </p:tgtEl>
                                      </p:cBhvr>
                                    </p:animEffect>
                                  </p:childTnLst>
                                </p:cTn>
                              </p:par>
                              <p:par>
                                <p:cTn id="24" presetID="55" presetClass="entr" presetSubtype="0" fill="hold" grpId="0" nodeType="withEffect">
                                  <p:stCondLst>
                                    <p:cond delay="0"/>
                                  </p:stCondLst>
                                  <p:childTnLst>
                                    <p:set>
                                      <p:cBhvr>
                                        <p:cTn id="25" dur="1" fill="hold">
                                          <p:stCondLst>
                                            <p:cond delay="0"/>
                                          </p:stCondLst>
                                        </p:cTn>
                                        <p:tgtEl>
                                          <p:spTgt spid="16388">
                                            <p:txEl>
                                              <p:pRg st="2" end="2"/>
                                            </p:txEl>
                                          </p:spTgt>
                                        </p:tgtEl>
                                        <p:attrNameLst>
                                          <p:attrName>style.visibility</p:attrName>
                                        </p:attrNameLst>
                                      </p:cBhvr>
                                      <p:to>
                                        <p:strVal val="visible"/>
                                      </p:to>
                                    </p:set>
                                    <p:anim calcmode="lin" valueType="num">
                                      <p:cBhvr>
                                        <p:cTn id="26" dur="1000" fill="hold"/>
                                        <p:tgtEl>
                                          <p:spTgt spid="16388">
                                            <p:txEl>
                                              <p:pRg st="2" end="2"/>
                                            </p:txEl>
                                          </p:spTgt>
                                        </p:tgtEl>
                                        <p:attrNameLst>
                                          <p:attrName>ppt_w</p:attrName>
                                        </p:attrNameLst>
                                      </p:cBhvr>
                                      <p:tavLst>
                                        <p:tav tm="0">
                                          <p:val>
                                            <p:strVal val="#ppt_w*0.70"/>
                                          </p:val>
                                        </p:tav>
                                        <p:tav tm="100000">
                                          <p:val>
                                            <p:strVal val="#ppt_w"/>
                                          </p:val>
                                        </p:tav>
                                      </p:tavLst>
                                    </p:anim>
                                    <p:anim calcmode="lin" valueType="num">
                                      <p:cBhvr>
                                        <p:cTn id="27" dur="1000" fill="hold"/>
                                        <p:tgtEl>
                                          <p:spTgt spid="16388">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16388">
                                            <p:txEl>
                                              <p:pRg st="2" end="2"/>
                                            </p:txEl>
                                          </p:spTgt>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16388">
                                            <p:txEl>
                                              <p:pRg st="3" end="3"/>
                                            </p:txEl>
                                          </p:spTgt>
                                        </p:tgtEl>
                                        <p:attrNameLst>
                                          <p:attrName>style.visibility</p:attrName>
                                        </p:attrNameLst>
                                      </p:cBhvr>
                                      <p:to>
                                        <p:strVal val="visible"/>
                                      </p:to>
                                    </p:set>
                                    <p:anim calcmode="lin" valueType="num">
                                      <p:cBhvr>
                                        <p:cTn id="31" dur="1000" fill="hold"/>
                                        <p:tgtEl>
                                          <p:spTgt spid="16388">
                                            <p:txEl>
                                              <p:pRg st="3" end="3"/>
                                            </p:txEl>
                                          </p:spTgt>
                                        </p:tgtEl>
                                        <p:attrNameLst>
                                          <p:attrName>ppt_w</p:attrName>
                                        </p:attrNameLst>
                                      </p:cBhvr>
                                      <p:tavLst>
                                        <p:tav tm="0">
                                          <p:val>
                                            <p:strVal val="#ppt_w*0.70"/>
                                          </p:val>
                                        </p:tav>
                                        <p:tav tm="100000">
                                          <p:val>
                                            <p:strVal val="#ppt_w"/>
                                          </p:val>
                                        </p:tav>
                                      </p:tavLst>
                                    </p:anim>
                                    <p:anim calcmode="lin" valueType="num">
                                      <p:cBhvr>
                                        <p:cTn id="32" dur="1000" fill="hold"/>
                                        <p:tgtEl>
                                          <p:spTgt spid="16388">
                                            <p:txEl>
                                              <p:pRg st="3" end="3"/>
                                            </p:txEl>
                                          </p:spTgt>
                                        </p:tgtEl>
                                        <p:attrNameLst>
                                          <p:attrName>ppt_h</p:attrName>
                                        </p:attrNameLst>
                                      </p:cBhvr>
                                      <p:tavLst>
                                        <p:tav tm="0">
                                          <p:val>
                                            <p:strVal val="#ppt_h"/>
                                          </p:val>
                                        </p:tav>
                                        <p:tav tm="100000">
                                          <p:val>
                                            <p:strVal val="#ppt_h"/>
                                          </p:val>
                                        </p:tav>
                                      </p:tavLst>
                                    </p:anim>
                                    <p:animEffect transition="in" filter="fade">
                                      <p:cBhvr>
                                        <p:cTn id="33" dur="1000"/>
                                        <p:tgtEl>
                                          <p:spTgt spid="16388">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grpId="0" nodeType="clickEffect">
                                  <p:stCondLst>
                                    <p:cond delay="0"/>
                                  </p:stCondLst>
                                  <p:childTnLst>
                                    <p:set>
                                      <p:cBhvr>
                                        <p:cTn id="37" dur="1" fill="hold">
                                          <p:stCondLst>
                                            <p:cond delay="0"/>
                                          </p:stCondLst>
                                        </p:cTn>
                                        <p:tgtEl>
                                          <p:spTgt spid="16388">
                                            <p:txEl>
                                              <p:pRg st="4" end="4"/>
                                            </p:txEl>
                                          </p:spTgt>
                                        </p:tgtEl>
                                        <p:attrNameLst>
                                          <p:attrName>style.visibility</p:attrName>
                                        </p:attrNameLst>
                                      </p:cBhvr>
                                      <p:to>
                                        <p:strVal val="visible"/>
                                      </p:to>
                                    </p:set>
                                    <p:anim calcmode="lin" valueType="num">
                                      <p:cBhvr>
                                        <p:cTn id="38" dur="1000" fill="hold"/>
                                        <p:tgtEl>
                                          <p:spTgt spid="16388">
                                            <p:txEl>
                                              <p:pRg st="4" end="4"/>
                                            </p:txEl>
                                          </p:spTgt>
                                        </p:tgtEl>
                                        <p:attrNameLst>
                                          <p:attrName>ppt_w</p:attrName>
                                        </p:attrNameLst>
                                      </p:cBhvr>
                                      <p:tavLst>
                                        <p:tav tm="0">
                                          <p:val>
                                            <p:strVal val="#ppt_w*0.70"/>
                                          </p:val>
                                        </p:tav>
                                        <p:tav tm="100000">
                                          <p:val>
                                            <p:strVal val="#ppt_w"/>
                                          </p:val>
                                        </p:tav>
                                      </p:tavLst>
                                    </p:anim>
                                    <p:anim calcmode="lin" valueType="num">
                                      <p:cBhvr>
                                        <p:cTn id="39" dur="1000" fill="hold"/>
                                        <p:tgtEl>
                                          <p:spTgt spid="16388">
                                            <p:txEl>
                                              <p:pRg st="4" end="4"/>
                                            </p:txEl>
                                          </p:spTgt>
                                        </p:tgtEl>
                                        <p:attrNameLst>
                                          <p:attrName>ppt_h</p:attrName>
                                        </p:attrNameLst>
                                      </p:cBhvr>
                                      <p:tavLst>
                                        <p:tav tm="0">
                                          <p:val>
                                            <p:strVal val="#ppt_h"/>
                                          </p:val>
                                        </p:tav>
                                        <p:tav tm="100000">
                                          <p:val>
                                            <p:strVal val="#ppt_h"/>
                                          </p:val>
                                        </p:tav>
                                      </p:tavLst>
                                    </p:anim>
                                    <p:animEffect transition="in" filter="fade">
                                      <p:cBhvr>
                                        <p:cTn id="40" dur="1000"/>
                                        <p:tgtEl>
                                          <p:spTgt spid="16388">
                                            <p:txEl>
                                              <p:pRg st="4" end="4"/>
                                            </p:txEl>
                                          </p:spTgt>
                                        </p:tgtEl>
                                      </p:cBhvr>
                                    </p:animEffect>
                                  </p:childTnLst>
                                </p:cTn>
                              </p:par>
                              <p:par>
                                <p:cTn id="41" presetID="55"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1000" fill="hold"/>
                                        <p:tgtEl>
                                          <p:spTgt spid="10"/>
                                        </p:tgtEl>
                                        <p:attrNameLst>
                                          <p:attrName>ppt_w</p:attrName>
                                        </p:attrNameLst>
                                      </p:cBhvr>
                                      <p:tavLst>
                                        <p:tav tm="0">
                                          <p:val>
                                            <p:strVal val="#ppt_w*0.70"/>
                                          </p:val>
                                        </p:tav>
                                        <p:tav tm="100000">
                                          <p:val>
                                            <p:strVal val="#ppt_w"/>
                                          </p:val>
                                        </p:tav>
                                      </p:tavLst>
                                    </p:anim>
                                    <p:anim calcmode="lin" valueType="num">
                                      <p:cBhvr>
                                        <p:cTn id="44" dur="1000" fill="hold"/>
                                        <p:tgtEl>
                                          <p:spTgt spid="10"/>
                                        </p:tgtEl>
                                        <p:attrNameLst>
                                          <p:attrName>ppt_h</p:attrName>
                                        </p:attrNameLst>
                                      </p:cBhvr>
                                      <p:tavLst>
                                        <p:tav tm="0">
                                          <p:val>
                                            <p:strVal val="#ppt_h"/>
                                          </p:val>
                                        </p:tav>
                                        <p:tav tm="100000">
                                          <p:val>
                                            <p:strVal val="#ppt_h"/>
                                          </p:val>
                                        </p:tav>
                                      </p:tavLst>
                                    </p:anim>
                                    <p:animEffect transition="in" filter="fade">
                                      <p:cBhvr>
                                        <p:cTn id="4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uiExpand="1" build="p" animBg="1"/>
    </p:bldLst>
  </p:timing>
</p:sld>
</file>

<file path=ppt/theme/theme1.xml><?xml version="1.0" encoding="utf-8"?>
<a:theme xmlns:a="http://schemas.openxmlformats.org/drawingml/2006/main" name="Océa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céan">
      <a:majorFont>
        <a:latin typeface="Tahoma"/>
        <a:ea typeface=""/>
        <a:cs typeface=""/>
      </a:majorFont>
      <a:minorFont>
        <a:latin typeface="Tahoma"/>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cé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céan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Océan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Océan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Océan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Océ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Océan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Océan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Template>
  <TotalTime>50843</TotalTime>
  <Words>3997</Words>
  <Application>Microsoft Office PowerPoint</Application>
  <PresentationFormat>Personnalisé</PresentationFormat>
  <Paragraphs>643</Paragraphs>
  <Slides>26</Slides>
  <Notes>26</Notes>
  <HiddenSlides>1</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26</vt:i4>
      </vt:variant>
    </vt:vector>
  </HeadingPairs>
  <TitlesOfParts>
    <vt:vector size="35" baseType="lpstr">
      <vt:lpstr>Arial</vt:lpstr>
      <vt:lpstr>Arial Unicode MS</vt:lpstr>
      <vt:lpstr>Book Antiqua</vt:lpstr>
      <vt:lpstr>Calibri</vt:lpstr>
      <vt:lpstr>Comic Sans MS</vt:lpstr>
      <vt:lpstr>Courier New</vt:lpstr>
      <vt:lpstr>Tahoma</vt:lpstr>
      <vt:lpstr>Wingdings</vt:lpstr>
      <vt:lpstr>Océan</vt:lpstr>
      <vt:lpstr>            Cours de systèmes d’exploitation centralisés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ESI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de systèmes d’exploitation</dc:title>
  <dc:creator>B. SOUICI</dc:creator>
  <cp:lastModifiedBy>BOUZAR Lydia</cp:lastModifiedBy>
  <cp:revision>4358</cp:revision>
  <cp:lastPrinted>2018-05-03T12:13:13Z</cp:lastPrinted>
  <dcterms:created xsi:type="dcterms:W3CDTF">2005-11-06T18:31:18Z</dcterms:created>
  <dcterms:modified xsi:type="dcterms:W3CDTF">2020-06-09T09:22:35Z</dcterms:modified>
</cp:coreProperties>
</file>