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Default ContentType="image/jpeg" Extension="jpeg"/>
  <Default ContentType="image/jpg" Extension="jpg"/>
  <Default ContentType="image/svg+xml" Extension="svg"/>
  <Default ContentType="image/png" Extension="png"/>
  <Default ContentType="image/gif" Extension="gif"/>
  <Default ContentType="video/mp4" Extension="m4v"/>
  <Default ContentType="video/mp4" Extension="mp4"/>
  <Default ContentType="application/vnd.openxmlformats-officedocument.vmlDrawing" Extension="vml"/>
  <Default ContentType="application/vnd.openxmlformats-officedocument.spreadsheetml.sheet" Extension="xlsx"/>
  <Override ContentType="application/vnd.openxmlformats-officedocument.presentationml.presentation.main+xml" PartName="/ppt/presentation.xml"/>
  <Override ContentType="application/vnd.openxmlformats-officedocument.presentationml.notesMaster+xml" PartName="/ppt/notesMasters/notesMaster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2.xml"/>
  <Override ContentType="application/vnd.openxmlformats-officedocument.presentationml.slideMaster+xml" PartName="/ppt/slideMasters/slideMaster3.xml"/>
  <Override ContentType="application/vnd.openxmlformats-officedocument.presentationml.slide+xml" PartName="/ppt/slides/slide3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5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6.xml"/>
  <Override ContentType="application/vnd.openxmlformats-officedocument.presentationml.slideMaster+xml" PartName="/ppt/slideMasters/slideMaster7.xml"/>
  <Override ContentType="application/vnd.openxmlformats-officedocument.presentationml.slide+xml" PartName="/ppt/slides/slide7.xml"/>
  <Override ContentType="application/vnd.openxmlformats-officedocument.presentationml.slideMaster+xml" PartName="/ppt/slideMasters/slideMaster8.xml"/>
  <Override ContentType="application/vnd.openxmlformats-officedocument.presentationml.slide+xml" PartName="/ppt/slides/slide8.xml"/>
  <Override ContentType="application/vnd.openxmlformats-officedocument.presentationml.slideMaster+xml" PartName="/ppt/slideMasters/slideMaster9.xml"/>
  <Override ContentType="application/vnd.openxmlformats-officedocument.presentationml.slide+xml" PartName="/ppt/slides/slide9.xml"/>
  <Override ContentType="application/vnd.openxmlformats-officedocument.presentationml.slideMaster+xml" PartName="/ppt/slideMasters/slideMaster10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
		<Relationship Id="rId1" Target="docProps/app.xml" Type="http://schemas.openxmlformats.org/officeDocument/2006/relationships/extended-properties"/>
		<Relationship Id="rId2" Target="docProps/core.xml" Type="http://schemas.openxmlformats.org/package/2006/relationships/metadata/core-properties"/>
		<Relationship Id="rId3" Target="ppt/presentation.xml" Type="http://schemas.openxmlformats.org/officeDocument/2006/relationships/officeDocument"/>
		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Petrona"/>
      <p:regular r:id="rId17"/>
    </p:embeddedFont>
    <p:embeddedFont>
      <p:font typeface="Petrona"/>
      <p:regular r:id="rId18"/>
    </p:embeddedFont>
    <p:embeddedFont>
      <p:font typeface="Petrona"/>
      <p:regular r:id="rId19"/>
    </p:embeddedFont>
    <p:embeddedFont>
      <p:font typeface="Petrona"/>
      <p:regular r:id="rId20"/>
    </p:embeddedFont>
    <p:embeddedFont>
      <p:font typeface="Inter"/>
      <p:regular r:id="rId21"/>
    </p:embeddedFont>
    <p:embeddedFont>
      <p:font typeface="Inter"/>
      <p:regular r:id="rId22"/>
    </p:embeddedFont>
    <p:embeddedFont>
      <p:font typeface="Inter"/>
      <p:regular r:id="rId23"/>
    </p:embeddedFont>
    <p:embeddedFont>
      <p:font typeface="Inter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Bienvenue à cette présentation sur notre projet de développement d'une application de gestion de cabinet médical.
• Cette application vise à améliorer l'efficacité des opérations du cabinet et la satisfaction des patients.
• Comme vous pouvez le voir sur l'image, il s'agit d'un cabinet médical moderne, avec un environnement professionnel et accueillant.
• Notre objectif est de créer une solution qui facilitera la gestion des rendez-vous, des dossiers patients et des processus administratifs, tout en offrant une expérience positive aux patients.
• Nous pensons que cette application permettra d'optimiser les workflows et de libérer du temps pour que les médecins puissent se concentrer sur leurs patients.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10-1.jpeg" Type="http://schemas.openxmlformats.org/officeDocument/2006/relationships/image"/><Relationship Id="rId2" Target="../media/image-1010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11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11-1.jpeg" Type="http://schemas.openxmlformats.org/officeDocument/2006/relationships/image"/><Relationship Id="rId2" Target="../media/image-1011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2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2-1.jpeg" Type="http://schemas.openxmlformats.org/officeDocument/2006/relationships/image"/><Relationship Id="rId2" Target="../media/image-1002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3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3-1.jpeg" Type="http://schemas.openxmlformats.org/officeDocument/2006/relationships/image"/><Relationship Id="rId2" Target="../media/image-1003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4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4-1.jpeg" Type="http://schemas.openxmlformats.org/officeDocument/2006/relationships/image"/><Relationship Id="rId2" Target="../media/image-1004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5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5-1.jpeg" Type="http://schemas.openxmlformats.org/officeDocument/2006/relationships/image"/><Relationship Id="rId2" Target="../media/image-1005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6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6-1.jpeg" Type="http://schemas.openxmlformats.org/officeDocument/2006/relationships/image"/><Relationship Id="rId2" Target="../media/image-1006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7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7-1.jpeg" Type="http://schemas.openxmlformats.org/officeDocument/2006/relationships/image"/><Relationship Id="rId2" Target="../media/image-1007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8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8-1.jpeg" Type="http://schemas.openxmlformats.org/officeDocument/2006/relationships/image"/><Relationship Id="rId2" Target="../media/image-1008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9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9-1.jpeg" Type="http://schemas.openxmlformats.org/officeDocument/2006/relationships/image"/><Relationship Id="rId2" Target="../media/image-1009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arget="../media/image-1-1.jpeg" Type="http://schemas.openxmlformats.org/officeDocument/2006/relationships/image"/><Relationship Id="rId2" Target="../slideLayouts/slideLayout2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 ?><Relationships xmlns="http://schemas.openxmlformats.org/package/2006/relationships"><Relationship Id="rId1" Target="../media/image-10-1.jpeg" Type="http://schemas.openxmlformats.org/officeDocument/2006/relationships/image"/><Relationship Id="rId2" Target="../slideLayouts/slideLayout1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2.xml.rels><?xml version="1.0" encoding="UTF-8" standalone="yes" ?><Relationships xmlns="http://schemas.openxmlformats.org/package/2006/relationships"><Relationship Id="rId1" Target="../media/image-2-1.jpeg" Type="http://schemas.openxmlformats.org/officeDocument/2006/relationships/image"/><Relationship Id="rId2" Target="../slideLayouts/slideLayout3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 ?><Relationships xmlns="http://schemas.openxmlformats.org/package/2006/relationships"><Relationship Id="rId1" Target="../media/image-3-1.jpeg" Type="http://schemas.openxmlformats.org/officeDocument/2006/relationships/image"/><Relationship Id="rId2" Target="../slideLayouts/slideLayout4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 ?><Relationships xmlns="http://schemas.openxmlformats.org/package/2006/relationships"><Relationship Id="rId1" Target="../media/image-4-1.jpeg" Type="http://schemas.openxmlformats.org/officeDocument/2006/relationships/image"/><Relationship Id="rId2" Target="../slideLayouts/slideLayout5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 ?><Relationships xmlns="http://schemas.openxmlformats.org/package/2006/relationships"><Relationship Id="rId1" Target="../media/image-5-1.jpeg" Type="http://schemas.openxmlformats.org/officeDocument/2006/relationships/image"/><Relationship Id="rId2" Target="../media/image-5-2.png" Type="http://schemas.openxmlformats.org/officeDocument/2006/relationships/image"/><Relationship Id="rId3" Target="../media/image-5-3.png" Type="http://schemas.openxmlformats.org/officeDocument/2006/relationships/image"/><Relationship Id="rId4" Target="../media/image-5-4.png" Type="http://schemas.openxmlformats.org/officeDocument/2006/relationships/image"/><Relationship Id="rId5" Target="../slideLayouts/slideLayout6.xml" Type="http://schemas.openxmlformats.org/officeDocument/2006/relationships/slideLayout"/><Relationship Id="rId6" Target="../notesSlides/notesSlide5.xml" Type="http://schemas.openxmlformats.org/officeDocument/2006/relationships/notesSlide"/></Relationships>
</file>

<file path=ppt/slides/_rels/slide6.xml.rels><?xml version="1.0" encoding="UTF-8" standalone="yes" ?><Relationships xmlns="http://schemas.openxmlformats.org/package/2006/relationships"><Relationship Id="rId1" Target="../media/image-6-1.jpeg" Type="http://schemas.openxmlformats.org/officeDocument/2006/relationships/image"/><Relationship Id="rId2" Target="../slideLayouts/slideLayout7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 ?><Relationships xmlns="http://schemas.openxmlformats.org/package/2006/relationships"><Relationship Id="rId1" Target="../media/image-9-1.jpeg" Type="http://schemas.openxmlformats.org/officeDocument/2006/relationships/image"/><Relationship Id="rId2" Target="../slideLayouts/slideLayout10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23768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Projet de Gestion de Cabinet Médical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245244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 rapport présente un projet de développement d'une application de gestion de cabinet médical, visant à améliorer l'efficacité et la satisfaction des patients. 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379630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 projet a été réalisé par : 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41436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BALAMANE Mohamed Hani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485655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Boubekeur Racim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529875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Bourahla Mohamed Said 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280190" y="57409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Sendid Mohamed El Hadi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160288"/>
            <a:ext cx="657820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Merci de votre attention</a:t>
            </a:r>
            <a:endParaRPr lang="en-US" sz="4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12419"/>
            <a:ext cx="767060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850"/>
              </a:lnSpc>
              <a:buNone/>
            </a:pPr>
            <a:r>
              <a:rPr lang="en-US" sz="4650" b="1" u="sng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1.Problématique et Objectif :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542365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Problème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793790" y="60225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gestion des dossiers médicaux et des rendez-vous est complexe et chronophage.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542365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Objectif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7599521" y="60225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Développer une application pour faciliter les tâches administratives et améliorer les services aux patients.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11843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850"/>
              </a:lnSpc>
              <a:buNone/>
            </a:pPr>
            <a:r>
              <a:rPr lang="en-US" sz="4650" b="1" u="sng" dirty="0">
                <a:solidFill>
                  <a:srgbClr val="272525"/>
                </a:solidFill>
                <a:highlight>
                  <a:srgbClr val="FFFFFF"/>
                </a:highlight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2.Avantages de l'Application :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34956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72503" y="3572113"/>
            <a:ext cx="1528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1530906" y="3495675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Efficacité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1530906" y="4003834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Réduire le temps de gestion administrative.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4956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39295" y="3572113"/>
            <a:ext cx="202525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5422583" y="3495675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Précision</a:t>
            </a:r>
            <a:endParaRPr lang="en-US" sz="2300" dirty="0"/>
          </a:p>
        </p:txBody>
      </p:sp>
      <p:sp>
        <p:nvSpPr>
          <p:cNvPr id="11" name="Text 8"/>
          <p:cNvSpPr/>
          <p:nvPr/>
        </p:nvSpPr>
        <p:spPr>
          <a:xfrm>
            <a:off x="5422583" y="4003834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Minimiser les erreurs humaines.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21160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7857" y="5288042"/>
            <a:ext cx="20216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1530906" y="5211604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Accessibilité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1530906" y="5719763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Accès rapide aux informations médicales.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685467" y="521160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4844296" y="5288042"/>
            <a:ext cx="192524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800" dirty="0"/>
          </a:p>
        </p:txBody>
      </p:sp>
      <p:sp>
        <p:nvSpPr>
          <p:cNvPr id="18" name="Text 15"/>
          <p:cNvSpPr/>
          <p:nvPr/>
        </p:nvSpPr>
        <p:spPr>
          <a:xfrm>
            <a:off x="5422583" y="5211604"/>
            <a:ext cx="2927747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Satisfaction des Patients</a:t>
            </a:r>
            <a:endParaRPr lang="en-US" sz="2300" dirty="0"/>
          </a:p>
        </p:txBody>
      </p:sp>
      <p:sp>
        <p:nvSpPr>
          <p:cNvPr id="19" name="Text 16"/>
          <p:cNvSpPr/>
          <p:nvPr/>
        </p:nvSpPr>
        <p:spPr>
          <a:xfrm>
            <a:off x="5422583" y="6091833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Offrir une meilleure expérience aux patients.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94974"/>
            <a:ext cx="607945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850"/>
              </a:lnSpc>
              <a:buNone/>
            </a:pPr>
            <a:r>
              <a:rPr lang="en-US" sz="4650" b="1" u="sng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3.Analyse des Besoins: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2779395"/>
            <a:ext cx="3664863" cy="3755231"/>
          </a:xfrm>
          <a:prstGeom prst="roundRect">
            <a:avLst>
              <a:gd name="adj" fmla="val 2599"/>
            </a:avLst>
          </a:prstGeom>
          <a:solidFill>
            <a:srgbClr val="007EBD"/>
          </a:solidFill>
          <a:ln w="7620">
            <a:solidFill>
              <a:srgbClr val="1997D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37642" y="301382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Fonctionnels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028224" y="3521988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Gestion des dossiers médicaux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224" y="4327088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Gestion des rendez-vous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8224" y="4769287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Gestion des fiches patients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28224" y="5574387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Génération de documents médicaux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685467" y="2779395"/>
            <a:ext cx="3664863" cy="3755231"/>
          </a:xfrm>
          <a:prstGeom prst="roundRect">
            <a:avLst>
              <a:gd name="adj" fmla="val 259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029319" y="301382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Non Fonctionnels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4919901" y="3521988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Interface simple et intuitive.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32485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850"/>
              </a:lnSpc>
              <a:buNone/>
            </a:pPr>
            <a:r>
              <a:rPr lang="en-US" sz="4650" b="1" u="sng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4.Conception de l'Application:</a:t>
            </a:r>
            <a:endParaRPr lang="en-US" sz="46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661166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45495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Médecin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6280190" y="3963114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Gestion des consultations et des ordonnances.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421" y="266116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345495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Secrétaire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10228421" y="3963114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Gestion des rendez-vous et des dossiers patients.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36936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616315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Patient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6280190" y="6671310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Accès aux informations médicales et rendez-vous.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28938"/>
            <a:ext cx="695682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850"/>
              </a:lnSpc>
              <a:buNone/>
            </a:pPr>
            <a:r>
              <a:rPr lang="en-US" sz="4650" b="1" u="sng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5.Classes et Technologies: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6605111" y="2113359"/>
            <a:ext cx="30480" cy="5087183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260842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447ED7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23685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5E98F1"/>
          </a:solidFill>
          <a:ln w="7620">
            <a:solidFill>
              <a:srgbClr val="447E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43913" y="2444948"/>
            <a:ext cx="1528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7867888" y="234017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Classes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7867888" y="2848332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Personne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867888" y="3290530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Médecin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867888" y="3732728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Patient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867888" y="4174927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Secrétaire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867888" y="4617125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Rendez-vous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867888" y="5059323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Dossier Médical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6370915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447ED7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613100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5E98F1"/>
          </a:solidFill>
          <a:ln w="7620">
            <a:solidFill>
              <a:srgbClr val="447E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519029" y="6207443"/>
            <a:ext cx="202525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8" name="Text 15"/>
          <p:cNvSpPr/>
          <p:nvPr/>
        </p:nvSpPr>
        <p:spPr>
          <a:xfrm>
            <a:off x="7867888" y="610266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Technologies</a:t>
            </a:r>
            <a:endParaRPr lang="en-US" sz="2300" dirty="0"/>
          </a:p>
        </p:txBody>
      </p:sp>
      <p:sp>
        <p:nvSpPr>
          <p:cNvPr id="19" name="Text 16"/>
          <p:cNvSpPr/>
          <p:nvPr/>
        </p:nvSpPr>
        <p:spPr>
          <a:xfrm>
            <a:off x="7867888" y="6610826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Logique de traitement : Java.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1395" y="535305"/>
            <a:ext cx="7009567" cy="638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00"/>
              </a:lnSpc>
              <a:buNone/>
            </a:pPr>
            <a:r>
              <a:rPr lang="en-US" sz="4000" b="1" u="sng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6.Fonctionnalités Principales:</a:t>
            </a:r>
            <a:endParaRPr lang="en-US" sz="40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95" y="1466017"/>
            <a:ext cx="973455" cy="155745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46791" y="1660684"/>
            <a:ext cx="3625096" cy="319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Gestion des Dossiers Médicaux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1946791" y="2096810"/>
            <a:ext cx="12002214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Création, modification et consultation des dossiers médicaux.</a:t>
            </a:r>
            <a:endParaRPr lang="en-US" sz="15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5" y="3023473"/>
            <a:ext cx="973455" cy="155745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46791" y="3218140"/>
            <a:ext cx="2894886" cy="319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Gestion des Rendez-vous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1946791" y="3654266"/>
            <a:ext cx="12002214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Saisie et gestion des rendez-vous via une interface intuitive.</a:t>
            </a:r>
            <a:endParaRPr lang="en-US" sz="15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5" y="4580930"/>
            <a:ext cx="973455" cy="155745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46791" y="4775597"/>
            <a:ext cx="3186351" cy="319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Gestion des Fiches Patients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1946791" y="5211723"/>
            <a:ext cx="12002214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Gestion des informations personnelles et médicales des patients.</a:t>
            </a:r>
            <a:endParaRPr lang="en-US" sz="15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95" y="6138386"/>
            <a:ext cx="973455" cy="155745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46791" y="6333053"/>
            <a:ext cx="3041452" cy="319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Génération de Documents</a:t>
            </a:r>
            <a:endParaRPr lang="en-US" sz="2000" dirty="0"/>
          </a:p>
        </p:txBody>
      </p:sp>
      <p:sp>
        <p:nvSpPr>
          <p:cNvPr id="14" name="Text 8"/>
          <p:cNvSpPr/>
          <p:nvPr/>
        </p:nvSpPr>
        <p:spPr>
          <a:xfrm>
            <a:off x="1946791" y="6769179"/>
            <a:ext cx="12002214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Création d'ordonnances et de certificats médicaux.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9730" y="549712"/>
            <a:ext cx="7881699" cy="656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50"/>
              </a:lnSpc>
              <a:buNone/>
            </a:pPr>
            <a:r>
              <a:rPr lang="en-US" sz="4100" b="1" u="sng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7.Développement et Application :</a:t>
            </a:r>
            <a:endParaRPr lang="en-US" sz="41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443" y="1605558"/>
            <a:ext cx="1309807" cy="11757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3828" y="2139791"/>
            <a:ext cx="106918" cy="399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0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4862155" y="2029420"/>
            <a:ext cx="1476732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Application </a:t>
            </a:r>
            <a:endParaRPr lang="en-US" sz="2050" dirty="0"/>
          </a:p>
        </p:txBody>
      </p:sp>
      <p:sp>
        <p:nvSpPr>
          <p:cNvPr id="6" name="Shape 3"/>
          <p:cNvSpPr/>
          <p:nvPr/>
        </p:nvSpPr>
        <p:spPr>
          <a:xfrm>
            <a:off x="4712137" y="2796659"/>
            <a:ext cx="9168646" cy="11430"/>
          </a:xfrm>
          <a:prstGeom prst="roundRect">
            <a:avLst>
              <a:gd name="adj" fmla="val 734665"/>
            </a:avLst>
          </a:prstGeom>
          <a:solidFill>
            <a:srgbClr val="007EBD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599" y="2831187"/>
            <a:ext cx="2619613" cy="117574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36444" y="3219093"/>
            <a:ext cx="141684" cy="399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0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5517118" y="3031093"/>
            <a:ext cx="2624018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endParaRPr lang="en-US" sz="2050" dirty="0"/>
          </a:p>
        </p:txBody>
      </p:sp>
      <p:sp>
        <p:nvSpPr>
          <p:cNvPr id="10" name="Text 6"/>
          <p:cNvSpPr/>
          <p:nvPr/>
        </p:nvSpPr>
        <p:spPr>
          <a:xfrm>
            <a:off x="5517118" y="3479006"/>
            <a:ext cx="4594384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Gestion de Documents par le médecin </a:t>
            </a:r>
            <a:endParaRPr lang="en-US" sz="2050" dirty="0"/>
          </a:p>
        </p:txBody>
      </p:sp>
      <p:sp>
        <p:nvSpPr>
          <p:cNvPr id="11" name="Shape 7"/>
          <p:cNvSpPr/>
          <p:nvPr/>
        </p:nvSpPr>
        <p:spPr>
          <a:xfrm>
            <a:off x="5367099" y="4022288"/>
            <a:ext cx="8513683" cy="11430"/>
          </a:xfrm>
          <a:prstGeom prst="roundRect">
            <a:avLst>
              <a:gd name="adj" fmla="val 734665"/>
            </a:avLst>
          </a:prstGeom>
          <a:solidFill>
            <a:srgbClr val="007EBD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636" y="4056817"/>
            <a:ext cx="3929539" cy="117574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936682" y="4444722"/>
            <a:ext cx="141446" cy="399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0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1950" dirty="0"/>
          </a:p>
        </p:txBody>
      </p:sp>
      <p:sp>
        <p:nvSpPr>
          <p:cNvPr id="14" name="Text 9"/>
          <p:cNvSpPr/>
          <p:nvPr/>
        </p:nvSpPr>
        <p:spPr>
          <a:xfrm>
            <a:off x="6172081" y="4480679"/>
            <a:ext cx="2434709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Gestion des Patients</a:t>
            </a:r>
            <a:endParaRPr lang="en-US" sz="2050" dirty="0"/>
          </a:p>
        </p:txBody>
      </p:sp>
      <p:sp>
        <p:nvSpPr>
          <p:cNvPr id="15" name="Shape 10"/>
          <p:cNvSpPr/>
          <p:nvPr/>
        </p:nvSpPr>
        <p:spPr>
          <a:xfrm>
            <a:off x="6022062" y="5247918"/>
            <a:ext cx="7858720" cy="11430"/>
          </a:xfrm>
          <a:prstGeom prst="roundRect">
            <a:avLst>
              <a:gd name="adj" fmla="val 734665"/>
            </a:avLst>
          </a:prstGeom>
          <a:solidFill>
            <a:srgbClr val="007EBD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673" y="5282446"/>
            <a:ext cx="5239345" cy="1175742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3940016" y="5670352"/>
            <a:ext cx="134660" cy="399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0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1950" dirty="0"/>
          </a:p>
        </p:txBody>
      </p:sp>
      <p:sp>
        <p:nvSpPr>
          <p:cNvPr id="18" name="Text 12"/>
          <p:cNvSpPr/>
          <p:nvPr/>
        </p:nvSpPr>
        <p:spPr>
          <a:xfrm>
            <a:off x="6826925" y="5706308"/>
            <a:ext cx="2973229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Gestion des Rendez-vous</a:t>
            </a:r>
            <a:endParaRPr lang="en-US" sz="2050" dirty="0"/>
          </a:p>
        </p:txBody>
      </p:sp>
      <p:sp>
        <p:nvSpPr>
          <p:cNvPr id="19" name="Shape 13"/>
          <p:cNvSpPr/>
          <p:nvPr/>
        </p:nvSpPr>
        <p:spPr>
          <a:xfrm>
            <a:off x="6676906" y="6473547"/>
            <a:ext cx="7203877" cy="11430"/>
          </a:xfrm>
          <a:prstGeom prst="roundRect">
            <a:avLst>
              <a:gd name="adj" fmla="val 734665"/>
            </a:avLst>
          </a:prstGeom>
          <a:solidFill>
            <a:srgbClr val="007EBD"/>
          </a:solidFill>
          <a:ln/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11" y="6508075"/>
            <a:ext cx="6549271" cy="1175742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3936325" y="6895981"/>
            <a:ext cx="141923" cy="399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0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5</a:t>
            </a:r>
            <a:endParaRPr lang="en-US" sz="1950" dirty="0"/>
          </a:p>
        </p:txBody>
      </p:sp>
      <p:sp>
        <p:nvSpPr>
          <p:cNvPr id="22" name="Text 15"/>
          <p:cNvSpPr/>
          <p:nvPr/>
        </p:nvSpPr>
        <p:spPr>
          <a:xfrm>
            <a:off x="7481887" y="6931938"/>
            <a:ext cx="3723084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Gestion des Dossiers Médicaux</a:t>
            </a:r>
            <a:endParaRPr lang="en-US" sz="2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46840" y="829508"/>
            <a:ext cx="6677739" cy="619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900" b="1" u="sng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8.Conclusion et Perspectives :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13187720" y="1731764"/>
            <a:ext cx="782241" cy="996315"/>
          </a:xfrm>
          <a:prstGeom prst="roundRect">
            <a:avLst>
              <a:gd name="adj" fmla="val 10132"/>
            </a:avLst>
          </a:prstGeom>
          <a:solidFill>
            <a:srgbClr val="5E98F1"/>
          </a:solidFill>
          <a:ln w="7620">
            <a:solidFill>
              <a:srgbClr val="447E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672780" y="2041208"/>
            <a:ext cx="100965" cy="377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35435" y="1920359"/>
            <a:ext cx="6663690" cy="619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Bénéfices  : Améliorer l'efficacité, réduire les erreurs et offrir une meilleure expérience aux patients.</a:t>
            </a:r>
            <a:endParaRPr lang="en-US" sz="1950" dirty="0"/>
          </a:p>
        </p:txBody>
      </p:sp>
      <p:sp>
        <p:nvSpPr>
          <p:cNvPr id="7" name="Shape 4"/>
          <p:cNvSpPr/>
          <p:nvPr/>
        </p:nvSpPr>
        <p:spPr>
          <a:xfrm>
            <a:off x="6241137" y="2718554"/>
            <a:ext cx="6852285" cy="11430"/>
          </a:xfrm>
          <a:prstGeom prst="roundRect">
            <a:avLst>
              <a:gd name="adj" fmla="val 693419"/>
            </a:avLst>
          </a:prstGeom>
          <a:solidFill>
            <a:srgbClr val="5E98F1"/>
          </a:solidFill>
          <a:ln/>
        </p:spPr>
      </p:sp>
      <p:sp>
        <p:nvSpPr>
          <p:cNvPr id="8" name="Shape 5"/>
          <p:cNvSpPr/>
          <p:nvPr/>
        </p:nvSpPr>
        <p:spPr>
          <a:xfrm>
            <a:off x="12405360" y="2822377"/>
            <a:ext cx="1564600" cy="686752"/>
          </a:xfrm>
          <a:prstGeom prst="roundRect">
            <a:avLst>
              <a:gd name="adj" fmla="val 11541"/>
            </a:avLst>
          </a:prstGeom>
          <a:solidFill>
            <a:srgbClr val="5E98F1"/>
          </a:solidFill>
          <a:ln w="7620">
            <a:solidFill>
              <a:srgbClr val="447E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3640038" y="2977039"/>
            <a:ext cx="133707" cy="377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9604296" y="3010972"/>
            <a:ext cx="2612469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Améliorations Futures </a:t>
            </a:r>
            <a:endParaRPr lang="en-US" sz="1950" dirty="0"/>
          </a:p>
        </p:txBody>
      </p:sp>
      <p:sp>
        <p:nvSpPr>
          <p:cNvPr id="11" name="Shape 8"/>
          <p:cNvSpPr/>
          <p:nvPr/>
        </p:nvSpPr>
        <p:spPr>
          <a:xfrm>
            <a:off x="6241137" y="3499604"/>
            <a:ext cx="6069925" cy="11430"/>
          </a:xfrm>
          <a:prstGeom prst="roundRect">
            <a:avLst>
              <a:gd name="adj" fmla="val 693419"/>
            </a:avLst>
          </a:prstGeom>
          <a:solidFill>
            <a:srgbClr val="5E98F1"/>
          </a:solidFill>
          <a:ln/>
        </p:spPr>
      </p:sp>
      <p:sp>
        <p:nvSpPr>
          <p:cNvPr id="12" name="Shape 9"/>
          <p:cNvSpPr/>
          <p:nvPr/>
        </p:nvSpPr>
        <p:spPr>
          <a:xfrm>
            <a:off x="11623119" y="3603427"/>
            <a:ext cx="2346841" cy="1305878"/>
          </a:xfrm>
          <a:prstGeom prst="roundRect">
            <a:avLst>
              <a:gd name="adj" fmla="val 6069"/>
            </a:avLst>
          </a:prstGeom>
          <a:solidFill>
            <a:srgbClr val="5E98F1"/>
          </a:solidFill>
          <a:ln w="7620">
            <a:solidFill>
              <a:srgbClr val="447E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3640276" y="4067651"/>
            <a:ext cx="133469" cy="377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6335435" y="3792022"/>
            <a:ext cx="5099090" cy="9286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Nouvelles Fonctionnalités : Ajouter de nouvelles fonctions pour répondre aux besoins évolutifs.</a:t>
            </a:r>
            <a:endParaRPr lang="en-US" sz="1950" dirty="0"/>
          </a:p>
        </p:txBody>
      </p:sp>
      <p:sp>
        <p:nvSpPr>
          <p:cNvPr id="15" name="Shape 12"/>
          <p:cNvSpPr/>
          <p:nvPr/>
        </p:nvSpPr>
        <p:spPr>
          <a:xfrm>
            <a:off x="6241137" y="4899779"/>
            <a:ext cx="5287685" cy="11430"/>
          </a:xfrm>
          <a:prstGeom prst="roundRect">
            <a:avLst>
              <a:gd name="adj" fmla="val 693419"/>
            </a:avLst>
          </a:prstGeom>
          <a:solidFill>
            <a:srgbClr val="5E98F1"/>
          </a:solidFill>
          <a:ln/>
        </p:spPr>
      </p:sp>
      <p:sp>
        <p:nvSpPr>
          <p:cNvPr id="16" name="Shape 13"/>
          <p:cNvSpPr/>
          <p:nvPr/>
        </p:nvSpPr>
        <p:spPr>
          <a:xfrm>
            <a:off x="10840760" y="5003602"/>
            <a:ext cx="3129201" cy="996315"/>
          </a:xfrm>
          <a:prstGeom prst="roundRect">
            <a:avLst>
              <a:gd name="adj" fmla="val 7955"/>
            </a:avLst>
          </a:prstGeom>
          <a:solidFill>
            <a:srgbClr val="5E98F1"/>
          </a:solidFill>
          <a:ln w="7620">
            <a:solidFill>
              <a:srgbClr val="447E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3646587" y="5313045"/>
            <a:ext cx="127159" cy="377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1850" dirty="0"/>
          </a:p>
        </p:txBody>
      </p:sp>
      <p:sp>
        <p:nvSpPr>
          <p:cNvPr id="18" name="Text 15"/>
          <p:cNvSpPr/>
          <p:nvPr/>
        </p:nvSpPr>
        <p:spPr>
          <a:xfrm>
            <a:off x="6335435" y="5192197"/>
            <a:ext cx="4316730" cy="619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Optimisation : Améliorer les performances de l'application.</a:t>
            </a:r>
            <a:endParaRPr lang="en-US" sz="1950" dirty="0"/>
          </a:p>
        </p:txBody>
      </p:sp>
      <p:sp>
        <p:nvSpPr>
          <p:cNvPr id="19" name="Shape 16"/>
          <p:cNvSpPr/>
          <p:nvPr/>
        </p:nvSpPr>
        <p:spPr>
          <a:xfrm>
            <a:off x="6241137" y="5990392"/>
            <a:ext cx="4505325" cy="11430"/>
          </a:xfrm>
          <a:prstGeom prst="roundRect">
            <a:avLst>
              <a:gd name="adj" fmla="val 693419"/>
            </a:avLst>
          </a:prstGeom>
          <a:solidFill>
            <a:srgbClr val="5E98F1"/>
          </a:solidFill>
          <a:ln/>
        </p:spPr>
      </p:sp>
      <p:sp>
        <p:nvSpPr>
          <p:cNvPr id="20" name="Shape 17"/>
          <p:cNvSpPr/>
          <p:nvPr/>
        </p:nvSpPr>
        <p:spPr>
          <a:xfrm>
            <a:off x="10058400" y="6094214"/>
            <a:ext cx="3911560" cy="1305878"/>
          </a:xfrm>
          <a:prstGeom prst="roundRect">
            <a:avLst>
              <a:gd name="adj" fmla="val 6069"/>
            </a:avLst>
          </a:prstGeom>
          <a:solidFill>
            <a:srgbClr val="5E98F1"/>
          </a:solidFill>
          <a:ln w="7620">
            <a:solidFill>
              <a:srgbClr val="447ED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13639800" y="6558439"/>
            <a:ext cx="133945" cy="377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5</a:t>
            </a:r>
            <a:endParaRPr lang="en-US" sz="1850" dirty="0"/>
          </a:p>
        </p:txBody>
      </p:sp>
      <p:sp>
        <p:nvSpPr>
          <p:cNvPr id="22" name="Text 19"/>
          <p:cNvSpPr/>
          <p:nvPr/>
        </p:nvSpPr>
        <p:spPr>
          <a:xfrm>
            <a:off x="6335435" y="6282809"/>
            <a:ext cx="3534370" cy="9286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Compatibilité Étendue : Rendre l'application accessible sur plus de plateformes.</a:t>
            </a:r>
            <a:endParaRPr lang="en-US" sz="1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2025-01-04T21:54:37Z</dcterms:created>
  <dcterms:modified xsi:type="dcterms:W3CDTF">2025-01-04T21:54:37Z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1412196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S10.3.1</vt:lpwstr>
  </property>
</Properties>
</file>