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3" r:id="rId10"/>
    <p:sldId id="273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4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9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8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8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9971-59D5-4B0C-9575-8FA92566BFF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understanding-boxplots-5e2df7bcbd5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849" y="889687"/>
            <a:ext cx="8896865" cy="94735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집값 예측 </a:t>
            </a:r>
            <a:r>
              <a:rPr lang="ko-KR" altLang="en-US" sz="3200" dirty="0" smtClean="0"/>
              <a:t>경진대회 </a:t>
            </a:r>
            <a:r>
              <a:rPr lang="en-US" altLang="ko-KR" sz="3200" smtClean="0"/>
              <a:t>review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69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Modeling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57300"/>
            <a:ext cx="447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* </a:t>
            </a:r>
            <a:r>
              <a:rPr lang="ko-KR" altLang="en-US" sz="1500" dirty="0" smtClean="0"/>
              <a:t>모델 평가 기준 </a:t>
            </a:r>
            <a:r>
              <a:rPr lang="en-US" altLang="ko-KR" sz="1500" dirty="0" smtClean="0"/>
              <a:t>: NMAE, R^2, CV score 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333"/>
            <a:ext cx="39243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Review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7322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선형 회귀 모델에서는 고차 회귀가 될수록 성능이 많이 향상됨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상관관계 높은 변수를 모두 모델링에 사용할 때 보다 하나만 사용하는게 예측 성능에 도움이 됨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096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smtClean="0"/>
              <a:t>Overview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131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 smtClean="0"/>
              <a:t>데이터 정의 및 목표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과정</a:t>
            </a:r>
            <a:endParaRPr lang="en-US" altLang="ko-KR" sz="1800" dirty="0" smtClean="0"/>
          </a:p>
          <a:p>
            <a:pPr marL="971550" lvl="1" indent="-514350">
              <a:buAutoNum type="arabicPeriod"/>
            </a:pPr>
            <a:r>
              <a:rPr lang="en-US" altLang="ko-KR" sz="1800" dirty="0" smtClean="0"/>
              <a:t>EDA – </a:t>
            </a:r>
            <a:r>
              <a:rPr lang="ko-KR" altLang="en-US" sz="1800" dirty="0" smtClean="0"/>
              <a:t>데이터 전처리</a:t>
            </a:r>
            <a:endParaRPr lang="en-US" altLang="ko-KR" sz="1800" dirty="0" smtClean="0"/>
          </a:p>
          <a:p>
            <a:pPr marL="971550" lvl="1" indent="-514350">
              <a:buAutoNum type="arabicPeriod"/>
            </a:pPr>
            <a:r>
              <a:rPr lang="en-US" altLang="ko-KR" sz="1800" dirty="0" smtClean="0"/>
              <a:t>EDA – </a:t>
            </a:r>
            <a:r>
              <a:rPr lang="ko-KR" altLang="en-US" sz="1800" dirty="0" smtClean="0"/>
              <a:t>상관관계 확인</a:t>
            </a:r>
            <a:endParaRPr lang="en-US" altLang="ko-KR" sz="1800" dirty="0" smtClean="0"/>
          </a:p>
          <a:p>
            <a:pPr marL="971550" lvl="1" indent="-514350">
              <a:buAutoNum type="arabicPeriod"/>
            </a:pPr>
            <a:r>
              <a:rPr lang="en-US" altLang="ko-KR" sz="1800" dirty="0" smtClean="0"/>
              <a:t>EDA – </a:t>
            </a:r>
            <a:r>
              <a:rPr lang="ko-KR" altLang="en-US" sz="1800" dirty="0" smtClean="0"/>
              <a:t>변수 간 관계 시각화</a:t>
            </a:r>
            <a:endParaRPr lang="en-US" altLang="ko-KR" sz="1800" dirty="0" smtClean="0"/>
          </a:p>
          <a:p>
            <a:pPr marL="971550" lvl="1" indent="-514350">
              <a:buAutoNum type="arabicPeriod"/>
            </a:pPr>
            <a:r>
              <a:rPr lang="en-US" altLang="ko-KR" sz="1800" dirty="0" smtClean="0"/>
              <a:t>Modeling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443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201" y="1154531"/>
            <a:ext cx="3852333" cy="47054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3600" dirty="0" smtClean="0"/>
              <a:t>train.csv (1350</a:t>
            </a:r>
            <a:r>
              <a:rPr lang="ko-KR" altLang="en-US" sz="3600" dirty="0" smtClean="0"/>
              <a:t>개</a:t>
            </a:r>
            <a:r>
              <a:rPr lang="en-US" altLang="ko-KR" sz="3600" dirty="0" smtClean="0"/>
              <a:t>)</a:t>
            </a:r>
          </a:p>
          <a:p>
            <a:pPr marL="0" indent="0">
              <a:buNone/>
            </a:pPr>
            <a:endParaRPr lang="ko-KR" altLang="en-US" sz="3600" b="1" dirty="0" smtClean="0"/>
          </a:p>
          <a:p>
            <a:r>
              <a:rPr lang="en-US" altLang="ko-KR" dirty="0" smtClean="0"/>
              <a:t>id : </a:t>
            </a:r>
            <a:r>
              <a:rPr lang="ko-KR" altLang="en-US" dirty="0" smtClean="0"/>
              <a:t>데이터 고유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OverallQual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전반적 재료와 마감 품질</a:t>
            </a:r>
            <a:endParaRPr lang="en-US" altLang="ko-KR" dirty="0" smtClean="0"/>
          </a:p>
          <a:p>
            <a:r>
              <a:rPr lang="en-US" altLang="ko-KR" dirty="0" err="1" smtClean="0"/>
              <a:t>YearBuilt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완공 연도</a:t>
            </a:r>
            <a:endParaRPr lang="en-US" altLang="ko-KR" dirty="0" smtClean="0"/>
          </a:p>
          <a:p>
            <a:r>
              <a:rPr lang="en-US" altLang="ko-KR" dirty="0" err="1" smtClean="0"/>
              <a:t>YearRemodAdd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리모델링</a:t>
            </a:r>
            <a:r>
              <a:rPr lang="ko-KR" altLang="en-US" dirty="0" smtClean="0"/>
              <a:t> 연도</a:t>
            </a:r>
          </a:p>
          <a:p>
            <a:r>
              <a:rPr lang="en-US" altLang="ko-KR" dirty="0" err="1" smtClean="0"/>
              <a:t>ExterQual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외관 재료 품질</a:t>
            </a:r>
            <a:endParaRPr lang="en-US" altLang="ko-KR" dirty="0" smtClean="0"/>
          </a:p>
          <a:p>
            <a:r>
              <a:rPr lang="en-US" altLang="ko-KR" dirty="0" err="1" smtClean="0"/>
              <a:t>BsmtQual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높이</a:t>
            </a:r>
            <a:endParaRPr lang="en-US" altLang="ko-KR" dirty="0" smtClean="0"/>
          </a:p>
          <a:p>
            <a:r>
              <a:rPr lang="en-US" altLang="ko-KR" dirty="0" err="1" smtClean="0"/>
              <a:t>TotalBsmtSF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면적</a:t>
            </a:r>
          </a:p>
          <a:p>
            <a:r>
              <a:rPr lang="en-US" altLang="ko-KR" dirty="0" smtClean="0"/>
              <a:t>1stFlrSF : 1</a:t>
            </a:r>
            <a:r>
              <a:rPr lang="ko-KR" altLang="en-US" dirty="0" smtClean="0"/>
              <a:t>층 면적</a:t>
            </a:r>
          </a:p>
          <a:p>
            <a:r>
              <a:rPr lang="en-US" altLang="ko-KR" dirty="0" err="1" smtClean="0"/>
              <a:t>GrLivArea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생활 면적</a:t>
            </a:r>
            <a:endParaRPr lang="en-US" altLang="ko-KR" dirty="0" smtClean="0"/>
          </a:p>
          <a:p>
            <a:r>
              <a:rPr lang="en-US" altLang="ko-KR" dirty="0" err="1" smtClean="0"/>
              <a:t>FullBath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화장실 개수</a:t>
            </a:r>
          </a:p>
          <a:p>
            <a:r>
              <a:rPr lang="en-US" altLang="ko-KR" dirty="0" err="1" smtClean="0"/>
              <a:t>KitchenQual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부엌 품질 </a:t>
            </a:r>
            <a:endParaRPr lang="en-US" altLang="ko-KR" dirty="0" smtClean="0"/>
          </a:p>
          <a:p>
            <a:r>
              <a:rPr lang="en-US" altLang="ko-KR" dirty="0" err="1" smtClean="0"/>
              <a:t>GarageYrBlt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차고 완공 연도</a:t>
            </a:r>
          </a:p>
          <a:p>
            <a:r>
              <a:rPr lang="en-US" altLang="ko-KR" dirty="0" err="1" smtClean="0"/>
              <a:t>GarageCars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자리 개수</a:t>
            </a:r>
          </a:p>
          <a:p>
            <a:r>
              <a:rPr lang="en-US" altLang="ko-KR" dirty="0" err="1" smtClean="0"/>
              <a:t>GarageArea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면적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target : price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정의 및 목표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207" y="2905279"/>
            <a:ext cx="49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목표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집 내부의 특성을 통해서 집값을 예측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4885038" y="2669059"/>
            <a:ext cx="1375719" cy="1035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9316"/>
            <a:ext cx="4739325" cy="810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9" y="2076202"/>
            <a:ext cx="3587633" cy="2246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42" y="1969796"/>
            <a:ext cx="2268311" cy="25951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182" y="1994558"/>
            <a:ext cx="2951641" cy="25012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8706" y="5332680"/>
            <a:ext cx="6575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 smtClean="0"/>
              <a:t>Object </a:t>
            </a:r>
            <a:r>
              <a:rPr lang="ko-KR" altLang="en-US" sz="1500" dirty="0" err="1" smtClean="0"/>
              <a:t>자료형</a:t>
            </a:r>
            <a:r>
              <a:rPr lang="ko-KR" altLang="en-US" sz="1500" dirty="0" smtClean="0"/>
              <a:t> 변환</a:t>
            </a:r>
            <a:endParaRPr lang="en-US" altLang="ko-KR" sz="1500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500" dirty="0" smtClean="0"/>
              <a:t>one-hot </a:t>
            </a:r>
            <a:r>
              <a:rPr lang="ko-KR" altLang="en-US" sz="1500" dirty="0" smtClean="0"/>
              <a:t>보다 데이터에 숫자를 부여하는게 의미 전달됨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2. </a:t>
            </a:r>
            <a:r>
              <a:rPr lang="ko-KR" altLang="en-US" sz="1500" dirty="0" err="1" smtClean="0"/>
              <a:t>결측치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이상치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중복값</a:t>
            </a:r>
            <a:r>
              <a:rPr lang="ko-KR" altLang="en-US" sz="1500" dirty="0" smtClean="0"/>
              <a:t> 제거</a:t>
            </a:r>
            <a:endParaRPr lang="en-US" altLang="ko-KR" sz="15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46" y="4664705"/>
            <a:ext cx="4985800" cy="5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 확인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68" y="1191166"/>
            <a:ext cx="5217943" cy="275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368" y="4562845"/>
            <a:ext cx="10526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값의 상관관계를 비교할 때 </a:t>
            </a:r>
            <a:r>
              <a:rPr lang="en-US" altLang="ko-KR" sz="1400" dirty="0" smtClean="0"/>
              <a:t>outlier</a:t>
            </a:r>
            <a:r>
              <a:rPr lang="ko-KR" altLang="en-US" sz="1400" dirty="0" smtClean="0"/>
              <a:t>를 없애고 상관관계 분석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Box plot</a:t>
            </a:r>
            <a:r>
              <a:rPr lang="ko-KR" altLang="en-US" sz="1400" dirty="0" smtClean="0"/>
              <a:t> 방식으로 이상치 정의하고 제거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98" y="1133501"/>
            <a:ext cx="4918376" cy="24073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34923" y="3619593"/>
            <a:ext cx="35834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555555"/>
                </a:solidFill>
                <a:latin typeface="se-nanumgothic"/>
              </a:rPr>
              <a:t>이미지 출처</a:t>
            </a:r>
            <a:r>
              <a:rPr lang="en-US" altLang="ko-KR" sz="900" dirty="0">
                <a:solidFill>
                  <a:srgbClr val="555555"/>
                </a:solidFill>
                <a:latin typeface="se-nanumgothic"/>
              </a:rPr>
              <a:t>: Towards Data Science (</a:t>
            </a:r>
            <a:r>
              <a:rPr lang="en-US" altLang="ko-KR" sz="900" u="sng" dirty="0">
                <a:solidFill>
                  <a:srgbClr val="608CBA"/>
                </a:solidFill>
                <a:latin typeface="se-nanumgothic"/>
                <a:hlinkClick r:id="rId4"/>
              </a:rPr>
              <a:t>https://towardsdatascience.com/understanding-boxplots-5e2df7bcbd51</a:t>
            </a:r>
            <a:r>
              <a:rPr lang="en-US" altLang="ko-KR" sz="900" dirty="0">
                <a:solidFill>
                  <a:srgbClr val="555555"/>
                </a:solidFill>
                <a:latin typeface="se-nanumgothic"/>
              </a:rPr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861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75658"/>
            <a:ext cx="6866408" cy="489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963386"/>
            <a:ext cx="37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Garage Area (</a:t>
            </a:r>
            <a:r>
              <a:rPr lang="ko-KR" altLang="en-US" sz="1200" dirty="0" smtClean="0"/>
              <a:t>차고 면적</a:t>
            </a:r>
            <a:r>
              <a:rPr lang="en-US" altLang="ko-KR" sz="1200" dirty="0" smtClean="0"/>
              <a:t>) – Garage Cars (</a:t>
            </a:r>
            <a:r>
              <a:rPr lang="ko-KR" altLang="en-US" sz="1200" dirty="0" smtClean="0"/>
              <a:t>차고 주차 칸 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1st </a:t>
            </a:r>
            <a:r>
              <a:rPr lang="en-US" altLang="ko-KR" sz="1200" dirty="0" err="1" smtClean="0"/>
              <a:t>Flr</a:t>
            </a:r>
            <a:r>
              <a:rPr lang="en-US" altLang="ko-KR" sz="1200" dirty="0" smtClean="0"/>
              <a:t> SF (1</a:t>
            </a:r>
            <a:r>
              <a:rPr lang="ko-KR" altLang="en-US" sz="1200" dirty="0" smtClean="0"/>
              <a:t>층 넓이</a:t>
            </a:r>
            <a:r>
              <a:rPr lang="en-US" altLang="ko-KR" sz="1200" dirty="0" smtClean="0"/>
              <a:t>) – Total </a:t>
            </a:r>
            <a:r>
              <a:rPr lang="en-US" altLang="ko-KR" sz="1200" dirty="0" err="1" smtClean="0"/>
              <a:t>Bsmt</a:t>
            </a:r>
            <a:r>
              <a:rPr lang="en-US" altLang="ko-KR" sz="1200" dirty="0" smtClean="0"/>
              <a:t> SF (</a:t>
            </a:r>
            <a:r>
              <a:rPr lang="ko-KR" altLang="en-US" sz="1200" dirty="0" err="1" smtClean="0"/>
              <a:t>지상층</a:t>
            </a:r>
            <a:r>
              <a:rPr lang="ko-KR" altLang="en-US" sz="1200" dirty="0" smtClean="0"/>
              <a:t> 넓이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Garage </a:t>
            </a:r>
            <a:r>
              <a:rPr lang="en-US" altLang="ko-KR" sz="1200" dirty="0" err="1" smtClean="0"/>
              <a:t>Yr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Blt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차고 지어진 연도</a:t>
            </a:r>
            <a:r>
              <a:rPr lang="en-US" altLang="ko-KR" sz="1200" dirty="0" smtClean="0"/>
              <a:t>) – Year Built (</a:t>
            </a:r>
            <a:r>
              <a:rPr lang="ko-KR" altLang="en-US" sz="1200" dirty="0" smtClean="0"/>
              <a:t>집 지어진 연도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78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변수 간 관계 시각화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5" y="1993705"/>
            <a:ext cx="3660865" cy="26531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59" y="2029208"/>
            <a:ext cx="3189729" cy="2582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807" y="1993705"/>
            <a:ext cx="2926953" cy="2600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181100"/>
            <a:ext cx="3619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상관관계가 높던 변수들 시각화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5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4910" y="5109635"/>
            <a:ext cx="908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가격 분포로 보아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층은 별로 의미 없고 그냥 면적이 중요한 것으로 보임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상관관계가 높았던 변수들 </a:t>
            </a:r>
            <a:r>
              <a:rPr lang="en-US" altLang="ko-KR" sz="1400" dirty="0" smtClean="0"/>
              <a:t>+ 2</a:t>
            </a:r>
            <a:r>
              <a:rPr lang="ko-KR" altLang="en-US" sz="1400" dirty="0" smtClean="0"/>
              <a:t>층 변수  </a:t>
            </a:r>
            <a:r>
              <a:rPr lang="en-US" altLang="ko-KR" sz="1400" dirty="0" smtClean="0"/>
              <a:t>‘1st </a:t>
            </a:r>
            <a:r>
              <a:rPr lang="en-US" altLang="ko-KR" sz="1400" dirty="0" err="1" smtClean="0"/>
              <a:t>Flr</a:t>
            </a:r>
            <a:r>
              <a:rPr lang="en-US" altLang="ko-KR" sz="1400" dirty="0" smtClean="0"/>
              <a:t> SF’, ‘Garage </a:t>
            </a:r>
            <a:r>
              <a:rPr lang="en-US" altLang="ko-KR" sz="1400" dirty="0" err="1" smtClean="0"/>
              <a:t>Yr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Blt</a:t>
            </a:r>
            <a:r>
              <a:rPr lang="en-US" altLang="ko-KR" sz="1400" dirty="0" smtClean="0"/>
              <a:t>’, ‘Garage Cars’, ‘2st </a:t>
            </a:r>
            <a:r>
              <a:rPr lang="en-US" altLang="ko-KR" sz="1400" dirty="0" err="1" smtClean="0"/>
              <a:t>Flr</a:t>
            </a:r>
            <a:r>
              <a:rPr lang="en-US" altLang="ko-KR" sz="1400" dirty="0" smtClean="0"/>
              <a:t> SF’ </a:t>
            </a:r>
            <a:r>
              <a:rPr lang="ko-KR" altLang="en-US" sz="1400" dirty="0" smtClean="0"/>
              <a:t>제거 후 모델링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4247"/>
            <a:ext cx="7520940" cy="3616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4694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변수 간 관계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2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Modeling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57300"/>
            <a:ext cx="447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* </a:t>
            </a:r>
            <a:r>
              <a:rPr lang="ko-KR" altLang="en-US" sz="1500" dirty="0" smtClean="0"/>
              <a:t>모델 평가 기준 </a:t>
            </a:r>
            <a:r>
              <a:rPr lang="en-US" altLang="ko-KR" sz="1500" dirty="0" smtClean="0"/>
              <a:t>: NMAE, R^2, CV score </a:t>
            </a: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74" y="1876213"/>
            <a:ext cx="4247892" cy="4058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70" y="1876213"/>
            <a:ext cx="4299550" cy="40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345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se-nanumgothic</vt:lpstr>
      <vt:lpstr>맑은 고딕</vt:lpstr>
      <vt:lpstr>Arial</vt:lpstr>
      <vt:lpstr>Symbol</vt:lpstr>
      <vt:lpstr>Office 테마</vt:lpstr>
      <vt:lpstr>집값 예측 경진대회 review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집값 예측 경진대회 review</dc:title>
  <dc:creator>younghoon</dc:creator>
  <cp:lastModifiedBy>younghoon</cp:lastModifiedBy>
  <cp:revision>66</cp:revision>
  <dcterms:created xsi:type="dcterms:W3CDTF">2022-02-09T12:03:07Z</dcterms:created>
  <dcterms:modified xsi:type="dcterms:W3CDTF">2022-12-12T14:43:22Z</dcterms:modified>
</cp:coreProperties>
</file>