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8" r:id="rId9"/>
    <p:sldId id="263" r:id="rId10"/>
    <p:sldId id="273" r:id="rId11"/>
    <p:sldId id="274" r:id="rId12"/>
    <p:sldId id="27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28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94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39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38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5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47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98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7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78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9971-59D5-4B0C-9575-8FA92566BFFF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18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29971-59D5-4B0C-9575-8FA92566BFFF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13DCC-2EEB-4F45-BEDA-A3BA8F251B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65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understanding-boxplots-5e2df7bcbd51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849" y="889687"/>
            <a:ext cx="8896865" cy="947352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집값 예측 프로젝트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3697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440267"/>
            <a:ext cx="1067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Modeling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257300"/>
            <a:ext cx="44729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* </a:t>
            </a:r>
            <a:r>
              <a:rPr lang="ko-KR" altLang="en-US" sz="1500" dirty="0" smtClean="0"/>
              <a:t>모델 평가 기준 </a:t>
            </a:r>
            <a:r>
              <a:rPr lang="en-US" altLang="ko-KR" sz="1500" dirty="0" smtClean="0"/>
              <a:t>: NMAE, R^2, CV score </a:t>
            </a:r>
            <a:endParaRPr lang="ko-KR" altLang="en-US" sz="15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9764"/>
            <a:ext cx="4219820" cy="397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3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440267"/>
            <a:ext cx="1067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Modeling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1176" y="1136204"/>
            <a:ext cx="1056214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Making best score (</a:t>
            </a:r>
            <a:r>
              <a:rPr lang="ko-KR" altLang="en-US" sz="1500" dirty="0" smtClean="0"/>
              <a:t>성능이 괜찮았던 </a:t>
            </a:r>
            <a:r>
              <a:rPr lang="ko-KR" altLang="en-US" sz="1500" dirty="0" smtClean="0"/>
              <a:t>모델들의 </a:t>
            </a:r>
            <a:r>
              <a:rPr lang="ko-KR" altLang="en-US" sz="1500" dirty="0" err="1" smtClean="0"/>
              <a:t>예측값의</a:t>
            </a:r>
            <a:r>
              <a:rPr lang="ko-KR" altLang="en-US" sz="1500" dirty="0" smtClean="0"/>
              <a:t> 평균을 통해 최종 예측 성능 높이고자 함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 </a:t>
            </a:r>
            <a:endParaRPr lang="en-US" altLang="ko-KR" sz="1500" dirty="0" smtClean="0"/>
          </a:p>
          <a:p>
            <a:r>
              <a:rPr lang="en-US" altLang="ko-KR" sz="1200" dirty="0" smtClean="0"/>
              <a:t>(* </a:t>
            </a:r>
            <a:r>
              <a:rPr lang="en-US" altLang="ko-KR" sz="1200" dirty="0" err="1" smtClean="0"/>
              <a:t>LightGBM</a:t>
            </a:r>
            <a:r>
              <a:rPr lang="ko-KR" altLang="en-US" sz="1200" dirty="0" smtClean="0"/>
              <a:t>은 문서에서 </a:t>
            </a:r>
            <a:r>
              <a:rPr lang="en-US" altLang="ko-KR" sz="1200" dirty="0" smtClean="0"/>
              <a:t>1350</a:t>
            </a:r>
            <a:r>
              <a:rPr lang="ko-KR" altLang="en-US" sz="1200" dirty="0" smtClean="0"/>
              <a:t>개의 </a:t>
            </a:r>
            <a:r>
              <a:rPr lang="en-US" altLang="ko-KR" sz="1200" dirty="0" smtClean="0"/>
              <a:t>train set</a:t>
            </a:r>
            <a:r>
              <a:rPr lang="ko-KR" altLang="en-US" sz="1200" dirty="0" smtClean="0"/>
              <a:t>은 너무 적다고 해서 사용하지 않음</a:t>
            </a:r>
            <a:r>
              <a:rPr lang="en-US" altLang="ko-KR" sz="1200" dirty="0"/>
              <a:t>)</a:t>
            </a:r>
            <a:endParaRPr lang="en-US" altLang="ko-KR" sz="1200" dirty="0" smtClean="0"/>
          </a:p>
          <a:p>
            <a:endParaRPr lang="en-US" altLang="ko-KR" sz="1500" dirty="0"/>
          </a:p>
          <a:p>
            <a:pPr marL="342900" indent="-342900">
              <a:buAutoNum type="arabicPeriod"/>
            </a:pPr>
            <a:r>
              <a:rPr lang="en-US" altLang="ko-KR" sz="1500" dirty="0" smtClean="0"/>
              <a:t>(1/3 * Deep learning) + (1/3 * </a:t>
            </a:r>
            <a:r>
              <a:rPr lang="en-US" altLang="ko-KR" sz="1500" dirty="0" err="1" smtClean="0"/>
              <a:t>RandomForest</a:t>
            </a:r>
            <a:r>
              <a:rPr lang="en-US" altLang="ko-KR" sz="1500" dirty="0" smtClean="0"/>
              <a:t>) + (1/3 * GBM) = </a:t>
            </a:r>
            <a:r>
              <a:rPr lang="en-US" altLang="ko-KR" sz="1500" dirty="0" smtClean="0">
                <a:solidFill>
                  <a:srgbClr val="FF0000"/>
                </a:solidFill>
              </a:rPr>
              <a:t>MAE 0.10198 </a:t>
            </a:r>
          </a:p>
          <a:p>
            <a:pPr marL="342900" indent="-342900">
              <a:buAutoNum type="arabicPeriod"/>
            </a:pPr>
            <a:r>
              <a:rPr lang="en-US" altLang="ko-KR" sz="1500" dirty="0" smtClean="0"/>
              <a:t>(1/3 * </a:t>
            </a:r>
            <a:r>
              <a:rPr lang="en-US" altLang="ko-KR" sz="1500" dirty="0" err="1" smtClean="0"/>
              <a:t>RandomForest</a:t>
            </a:r>
            <a:r>
              <a:rPr lang="en-US" altLang="ko-KR" sz="1500" dirty="0" smtClean="0"/>
              <a:t>) + (1/3 * GBM) + (1/3 * XGB) = </a:t>
            </a:r>
            <a:r>
              <a:rPr lang="en-US" altLang="ko-KR" sz="1500" dirty="0" smtClean="0">
                <a:solidFill>
                  <a:srgbClr val="FF0000"/>
                </a:solidFill>
              </a:rPr>
              <a:t>MAE 0.0940</a:t>
            </a:r>
          </a:p>
          <a:p>
            <a:pPr marL="342900" indent="-342900">
              <a:buAutoNum type="arabicPeriod"/>
            </a:pPr>
            <a:r>
              <a:rPr lang="en-US" altLang="ko-KR" sz="1500" dirty="0" smtClean="0"/>
              <a:t>(1/4 * </a:t>
            </a:r>
            <a:r>
              <a:rPr lang="en-US" altLang="ko-KR" sz="1500" dirty="0" err="1" smtClean="0"/>
              <a:t>RandomForest</a:t>
            </a:r>
            <a:r>
              <a:rPr lang="en-US" altLang="ko-KR" sz="1500" dirty="0" smtClean="0"/>
              <a:t>) + (1/4 * GBM) + (1/2 * XGB)  = </a:t>
            </a:r>
            <a:r>
              <a:rPr lang="en-US" altLang="ko-KR" sz="1500" dirty="0" smtClean="0">
                <a:solidFill>
                  <a:srgbClr val="FF0000"/>
                </a:solidFill>
              </a:rPr>
              <a:t>MAE 0.0942</a:t>
            </a:r>
          </a:p>
          <a:p>
            <a:endParaRPr lang="en-US" altLang="ko-KR" sz="1500" dirty="0"/>
          </a:p>
          <a:p>
            <a:r>
              <a:rPr lang="en-US" altLang="ko-KR" sz="1500" dirty="0" smtClean="0"/>
              <a:t>There will be best </a:t>
            </a:r>
            <a:r>
              <a:rPr lang="en-US" altLang="ko-KR" sz="1500" dirty="0" err="1" smtClean="0"/>
              <a:t>coef</a:t>
            </a:r>
            <a:r>
              <a:rPr lang="en-US" altLang="ko-KR" sz="1500" dirty="0" smtClean="0"/>
              <a:t>. ( </a:t>
            </a:r>
            <a:r>
              <a:rPr lang="ko-KR" altLang="en-US" sz="1500" dirty="0" smtClean="0"/>
              <a:t>계수를 바꾸다 보니 정확도가 많이 </a:t>
            </a:r>
            <a:r>
              <a:rPr lang="ko-KR" altLang="en-US" sz="1500" dirty="0" err="1" smtClean="0"/>
              <a:t>차이나서</a:t>
            </a:r>
            <a:r>
              <a:rPr lang="ko-KR" altLang="en-US" sz="1500" dirty="0" smtClean="0"/>
              <a:t> 더 좋은 계수를 찾기 위해 </a:t>
            </a:r>
            <a:r>
              <a:rPr lang="en-US" altLang="ko-KR" sz="1500" dirty="0" smtClean="0"/>
              <a:t>stacking </a:t>
            </a:r>
            <a:r>
              <a:rPr lang="ko-KR" altLang="en-US" sz="1500" dirty="0" smtClean="0"/>
              <a:t>사용</a:t>
            </a:r>
            <a:r>
              <a:rPr lang="en-US" altLang="ko-KR" sz="1500" dirty="0" smtClean="0"/>
              <a:t>)</a:t>
            </a:r>
          </a:p>
          <a:p>
            <a:endParaRPr lang="en-US" altLang="ko-KR" sz="1500" dirty="0" smtClean="0"/>
          </a:p>
          <a:p>
            <a:r>
              <a:rPr lang="en-US" altLang="ko-KR" sz="1500" dirty="0" smtClean="0"/>
              <a:t>-&gt; stacking </a:t>
            </a:r>
            <a:r>
              <a:rPr lang="en-US" altLang="ko-KR" sz="1500" dirty="0" err="1"/>
              <a:t>L</a:t>
            </a:r>
            <a:r>
              <a:rPr lang="en-US" altLang="ko-KR" sz="1500" dirty="0" err="1" smtClean="0"/>
              <a:t>inearRegression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X_train</a:t>
            </a:r>
            <a:r>
              <a:rPr lang="en-US" altLang="ko-KR" sz="1500" dirty="0" smtClean="0"/>
              <a:t>  = </a:t>
            </a:r>
            <a:r>
              <a:rPr lang="en-US" altLang="ko-KR" sz="1500" dirty="0" err="1" smtClean="0"/>
              <a:t>rf_pred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gbm_pred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xgb_pred</a:t>
            </a:r>
            <a:endParaRPr lang="en-US" altLang="ko-KR" sz="1500" dirty="0" smtClean="0"/>
          </a:p>
          <a:p>
            <a:r>
              <a:rPr lang="en-US" altLang="ko-KR" sz="1500" dirty="0"/>
              <a:t> </a:t>
            </a:r>
            <a:r>
              <a:rPr lang="en-US" altLang="ko-KR" sz="1500" dirty="0" err="1" smtClean="0"/>
              <a:t>Y_train</a:t>
            </a:r>
            <a:r>
              <a:rPr lang="en-US" altLang="ko-KR" sz="1500" dirty="0" smtClean="0"/>
              <a:t> = </a:t>
            </a:r>
            <a:r>
              <a:rPr lang="en-US" altLang="ko-KR" sz="1500" dirty="0" err="1" smtClean="0"/>
              <a:t>y_test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en-US" altLang="ko-KR" sz="1500" dirty="0" smtClean="0"/>
              <a:t>-&gt; MAE </a:t>
            </a:r>
            <a:r>
              <a:rPr lang="en-US" altLang="ko-KR" sz="1500" dirty="0" smtClean="0"/>
              <a:t>0.1055 (stacking</a:t>
            </a:r>
            <a:r>
              <a:rPr lang="ko-KR" altLang="en-US" sz="1500" dirty="0" smtClean="0"/>
              <a:t>을 </a:t>
            </a:r>
            <a:r>
              <a:rPr lang="ko-KR" altLang="en-US" sz="1500" dirty="0" err="1" smtClean="0"/>
              <a:t>사용한게</a:t>
            </a:r>
            <a:r>
              <a:rPr lang="ko-KR" altLang="en-US" sz="1500" dirty="0" smtClean="0"/>
              <a:t> 오히려 오차가 컸음</a:t>
            </a:r>
            <a:r>
              <a:rPr lang="en-US" altLang="ko-KR" sz="1500" dirty="0" smtClean="0"/>
              <a:t>)</a:t>
            </a:r>
            <a:endParaRPr lang="en-US" altLang="ko-KR" sz="1500" dirty="0" smtClean="0"/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807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40267"/>
            <a:ext cx="1067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Review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219200"/>
            <a:ext cx="732282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 smtClean="0"/>
              <a:t>데이터 </a:t>
            </a:r>
            <a:r>
              <a:rPr lang="ko-KR" altLang="en-US" sz="1500" dirty="0" err="1" smtClean="0"/>
              <a:t>전처리를</a:t>
            </a:r>
            <a:r>
              <a:rPr lang="ko-KR" altLang="en-US" sz="1500" dirty="0" smtClean="0"/>
              <a:t> 제대로 안하면 모델을 바꿔도 큰 차이가 없다</a:t>
            </a:r>
            <a:r>
              <a:rPr lang="en-US" altLang="ko-KR" sz="15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dirty="0" smtClean="0"/>
              <a:t>데이터 간의 상관관계를 살피다 보면 새로운 사실을 알 수 있다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pPr marL="342900" indent="-342900">
              <a:buAutoNum type="arabicPeriod"/>
            </a:pPr>
            <a:endParaRPr lang="en-US" altLang="ko-KR" sz="1500" dirty="0" smtClean="0"/>
          </a:p>
          <a:p>
            <a:pPr marL="342900" indent="-342900">
              <a:buAutoNum type="arabicPeriod"/>
            </a:pPr>
            <a:r>
              <a:rPr lang="ko-KR" altLang="en-US" sz="1500" dirty="0" smtClean="0"/>
              <a:t>내가 </a:t>
            </a:r>
            <a:r>
              <a:rPr lang="en-US" altLang="ko-KR" sz="1500" dirty="0" smtClean="0"/>
              <a:t>train data</a:t>
            </a:r>
            <a:r>
              <a:rPr lang="ko-KR" altLang="en-US" sz="1500" dirty="0" smtClean="0"/>
              <a:t>로 산출한 </a:t>
            </a:r>
            <a:r>
              <a:rPr lang="ko-KR" altLang="en-US" sz="1500" dirty="0" err="1" smtClean="0"/>
              <a:t>오차값보다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public data</a:t>
            </a:r>
            <a:r>
              <a:rPr lang="ko-KR" altLang="en-US" sz="1500" dirty="0" smtClean="0"/>
              <a:t>로 예측했을 때의 오차 값이 더욱 적었음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그래서 </a:t>
            </a:r>
            <a:r>
              <a:rPr lang="en-US" altLang="ko-KR" sz="1500" dirty="0" smtClean="0"/>
              <a:t>public score</a:t>
            </a:r>
            <a:r>
              <a:rPr lang="ko-KR" altLang="en-US" sz="1500" dirty="0" smtClean="0"/>
              <a:t>는 좋은 성적을 얻었으나 </a:t>
            </a:r>
            <a:r>
              <a:rPr lang="en-US" altLang="ko-KR" sz="1500" dirty="0" smtClean="0"/>
              <a:t>private data</a:t>
            </a:r>
            <a:r>
              <a:rPr lang="ko-KR" altLang="en-US" sz="1500" dirty="0" smtClean="0"/>
              <a:t>로 예측한 </a:t>
            </a:r>
            <a:r>
              <a:rPr lang="en-US" altLang="ko-KR" sz="1500" dirty="0" smtClean="0"/>
              <a:t>private score</a:t>
            </a:r>
            <a:r>
              <a:rPr lang="ko-KR" altLang="en-US" sz="1500" dirty="0" smtClean="0"/>
              <a:t>에서는 성과가 좋지 못했다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     -&gt; Public </a:t>
            </a:r>
            <a:r>
              <a:rPr lang="en-US" altLang="ko-KR" sz="1500" dirty="0"/>
              <a:t>Score</a:t>
            </a:r>
            <a:r>
              <a:rPr lang="ko-KR" altLang="en-US" sz="1500" dirty="0"/>
              <a:t>와 </a:t>
            </a:r>
            <a:r>
              <a:rPr lang="en-US" altLang="ko-KR" sz="1500" dirty="0" err="1"/>
              <a:t>CV_score</a:t>
            </a:r>
            <a:r>
              <a:rPr lang="en-US" altLang="ko-KR" sz="1500" dirty="0"/>
              <a:t> </a:t>
            </a:r>
            <a:r>
              <a:rPr lang="ko-KR" altLang="en-US" sz="1500" dirty="0"/>
              <a:t>가 일치해야 안정성 있는 </a:t>
            </a:r>
            <a:r>
              <a:rPr lang="ko-KR" altLang="en-US" sz="1500" dirty="0" smtClean="0"/>
              <a:t>모델이다</a:t>
            </a:r>
            <a:r>
              <a:rPr lang="en-US" altLang="ko-KR" sz="15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0966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dirty="0" smtClean="0"/>
              <a:t>Overview</a:t>
            </a:r>
            <a:endParaRPr lang="ko-KR" altLang="en-US" sz="2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131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1800" dirty="0" smtClean="0"/>
              <a:t>데이터 정의 및 목표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ko-KR" altLang="en-US" sz="1800" dirty="0" smtClean="0"/>
              <a:t>과정</a:t>
            </a:r>
            <a:endParaRPr lang="en-US" altLang="ko-KR" sz="1800" dirty="0" smtClean="0"/>
          </a:p>
          <a:p>
            <a:pPr marL="971550" lvl="1" indent="-514350">
              <a:buAutoNum type="arabicPeriod"/>
            </a:pPr>
            <a:r>
              <a:rPr lang="en-US" altLang="ko-KR" sz="1800" dirty="0" smtClean="0"/>
              <a:t>EDA – </a:t>
            </a:r>
            <a:r>
              <a:rPr lang="ko-KR" altLang="en-US" sz="1800" dirty="0" smtClean="0"/>
              <a:t>데이터 전처리</a:t>
            </a:r>
            <a:endParaRPr lang="en-US" altLang="ko-KR" sz="1800" dirty="0" smtClean="0"/>
          </a:p>
          <a:p>
            <a:pPr marL="971550" lvl="1" indent="-514350">
              <a:buAutoNum type="arabicPeriod"/>
            </a:pPr>
            <a:r>
              <a:rPr lang="en-US" altLang="ko-KR" sz="1800" dirty="0" smtClean="0"/>
              <a:t>EDA – </a:t>
            </a:r>
            <a:r>
              <a:rPr lang="ko-KR" altLang="en-US" sz="1800" dirty="0" smtClean="0"/>
              <a:t>상관관계 확인</a:t>
            </a:r>
            <a:endParaRPr lang="en-US" altLang="ko-KR" sz="1800" dirty="0" smtClean="0"/>
          </a:p>
          <a:p>
            <a:pPr marL="971550" lvl="1" indent="-514350">
              <a:buAutoNum type="arabicPeriod"/>
            </a:pPr>
            <a:r>
              <a:rPr lang="en-US" altLang="ko-KR" sz="1800" dirty="0" smtClean="0"/>
              <a:t>EDA – </a:t>
            </a:r>
            <a:r>
              <a:rPr lang="ko-KR" altLang="en-US" sz="1800" dirty="0" smtClean="0"/>
              <a:t>변수 간 관계 시각화</a:t>
            </a:r>
            <a:endParaRPr lang="en-US" altLang="ko-KR" sz="1800" dirty="0" smtClean="0"/>
          </a:p>
          <a:p>
            <a:pPr marL="971550" lvl="1" indent="-514350">
              <a:buAutoNum type="arabicPeriod"/>
            </a:pPr>
            <a:r>
              <a:rPr lang="en-US" altLang="ko-KR" sz="1800" dirty="0" smtClean="0"/>
              <a:t>Modeling</a:t>
            </a:r>
          </a:p>
          <a:p>
            <a:pPr marL="514350" indent="-514350">
              <a:buAutoNum type="arabicPeriod"/>
            </a:pPr>
            <a:r>
              <a:rPr lang="en-US" altLang="ko-KR" sz="1800" dirty="0" smtClean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94431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8201" y="1154531"/>
            <a:ext cx="3852333" cy="470542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sz="3600" dirty="0" smtClean="0"/>
              <a:t>train.csv (1350</a:t>
            </a:r>
            <a:r>
              <a:rPr lang="ko-KR" altLang="en-US" sz="3600" dirty="0" smtClean="0"/>
              <a:t>개</a:t>
            </a:r>
            <a:r>
              <a:rPr lang="en-US" altLang="ko-KR" sz="3600" dirty="0" smtClean="0"/>
              <a:t>)</a:t>
            </a:r>
          </a:p>
          <a:p>
            <a:pPr marL="0" indent="0">
              <a:buNone/>
            </a:pPr>
            <a:endParaRPr lang="ko-KR" altLang="en-US" sz="3600" b="1" dirty="0" smtClean="0"/>
          </a:p>
          <a:p>
            <a:r>
              <a:rPr lang="en-US" altLang="ko-KR" dirty="0" smtClean="0"/>
              <a:t>id : </a:t>
            </a:r>
            <a:r>
              <a:rPr lang="ko-KR" altLang="en-US" dirty="0" smtClean="0"/>
              <a:t>데이터 고유 </a:t>
            </a:r>
            <a:r>
              <a:rPr lang="en-US" altLang="ko-KR" dirty="0" smtClean="0"/>
              <a:t>id</a:t>
            </a:r>
          </a:p>
          <a:p>
            <a:r>
              <a:rPr lang="en-US" altLang="ko-KR" dirty="0" err="1" smtClean="0"/>
              <a:t>OverallQual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전반적 재료와 마감 품질</a:t>
            </a:r>
            <a:endParaRPr lang="en-US" altLang="ko-KR" dirty="0" smtClean="0"/>
          </a:p>
          <a:p>
            <a:r>
              <a:rPr lang="en-US" altLang="ko-KR" dirty="0" err="1" smtClean="0"/>
              <a:t>YearBuilt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완공 연도</a:t>
            </a:r>
            <a:endParaRPr lang="en-US" altLang="ko-KR" dirty="0" smtClean="0"/>
          </a:p>
          <a:p>
            <a:r>
              <a:rPr lang="en-US" altLang="ko-KR" dirty="0" err="1" smtClean="0"/>
              <a:t>YearRemodAdd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리모델링</a:t>
            </a:r>
            <a:r>
              <a:rPr lang="ko-KR" altLang="en-US" dirty="0" smtClean="0"/>
              <a:t> 연도</a:t>
            </a:r>
          </a:p>
          <a:p>
            <a:r>
              <a:rPr lang="en-US" altLang="ko-KR" dirty="0" err="1" smtClean="0"/>
              <a:t>ExterQual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외관 재료 품질</a:t>
            </a:r>
            <a:endParaRPr lang="en-US" altLang="ko-KR" dirty="0" smtClean="0"/>
          </a:p>
          <a:p>
            <a:r>
              <a:rPr lang="en-US" altLang="ko-KR" dirty="0" err="1" smtClean="0"/>
              <a:t>BsmtQual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지하실 높이</a:t>
            </a:r>
            <a:endParaRPr lang="en-US" altLang="ko-KR" dirty="0" smtClean="0"/>
          </a:p>
          <a:p>
            <a:r>
              <a:rPr lang="en-US" altLang="ko-KR" dirty="0" err="1" smtClean="0"/>
              <a:t>TotalBsmtSF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지하실 면적</a:t>
            </a:r>
          </a:p>
          <a:p>
            <a:r>
              <a:rPr lang="en-US" altLang="ko-KR" dirty="0" smtClean="0"/>
              <a:t>1stFlrSF : 1</a:t>
            </a:r>
            <a:r>
              <a:rPr lang="ko-KR" altLang="en-US" dirty="0" smtClean="0"/>
              <a:t>층 면적</a:t>
            </a:r>
          </a:p>
          <a:p>
            <a:r>
              <a:rPr lang="en-US" altLang="ko-KR" dirty="0" err="1" smtClean="0"/>
              <a:t>GrLivArea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지상층</a:t>
            </a:r>
            <a:r>
              <a:rPr lang="ko-KR" altLang="en-US" dirty="0" smtClean="0"/>
              <a:t> 생활 면적</a:t>
            </a:r>
            <a:endParaRPr lang="en-US" altLang="ko-KR" dirty="0" smtClean="0"/>
          </a:p>
          <a:p>
            <a:r>
              <a:rPr lang="en-US" altLang="ko-KR" dirty="0" err="1" smtClean="0"/>
              <a:t>FullBath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지상층</a:t>
            </a:r>
            <a:r>
              <a:rPr lang="ko-KR" altLang="en-US" dirty="0" smtClean="0"/>
              <a:t> 화장실 개수</a:t>
            </a:r>
          </a:p>
          <a:p>
            <a:r>
              <a:rPr lang="en-US" altLang="ko-KR" dirty="0" err="1" smtClean="0"/>
              <a:t>KitchenQual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부엌 품질 </a:t>
            </a:r>
            <a:endParaRPr lang="en-US" altLang="ko-KR" dirty="0" smtClean="0"/>
          </a:p>
          <a:p>
            <a:r>
              <a:rPr lang="en-US" altLang="ko-KR" dirty="0" err="1" smtClean="0"/>
              <a:t>GarageYrBlt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차고 완공 연도</a:t>
            </a:r>
          </a:p>
          <a:p>
            <a:r>
              <a:rPr lang="en-US" altLang="ko-KR" dirty="0" err="1" smtClean="0"/>
              <a:t>GarageCars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차고 자리 개수</a:t>
            </a:r>
          </a:p>
          <a:p>
            <a:r>
              <a:rPr lang="en-US" altLang="ko-KR" dirty="0" err="1" smtClean="0"/>
              <a:t>GarageArea</a:t>
            </a:r>
            <a:r>
              <a:rPr lang="en-US" altLang="ko-KR" dirty="0" smtClean="0"/>
              <a:t>: </a:t>
            </a:r>
            <a:r>
              <a:rPr lang="ko-KR" altLang="en-US" dirty="0" smtClean="0"/>
              <a:t>차고 면적</a:t>
            </a:r>
            <a:endParaRPr lang="en-US" altLang="ko-KR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target : price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40267"/>
            <a:ext cx="62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 정의 및 목표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58207" y="2905279"/>
            <a:ext cx="492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목표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집 내부의 특성을 통해서 집값을 예측</a:t>
            </a:r>
            <a:endParaRPr lang="ko-KR" altLang="en-US" b="1" dirty="0"/>
          </a:p>
        </p:txBody>
      </p:sp>
      <p:sp>
        <p:nvSpPr>
          <p:cNvPr id="7" name="오른쪽 화살표 6"/>
          <p:cNvSpPr/>
          <p:nvPr/>
        </p:nvSpPr>
        <p:spPr>
          <a:xfrm>
            <a:off x="4885038" y="2669059"/>
            <a:ext cx="1375719" cy="10356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40267"/>
            <a:ext cx="62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EDA1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데이터 전처리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59316"/>
            <a:ext cx="4739325" cy="81067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79" y="2076202"/>
            <a:ext cx="3587633" cy="22465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042" y="1969796"/>
            <a:ext cx="2268311" cy="25951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2182" y="1994558"/>
            <a:ext cx="2951641" cy="25012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8706" y="5332680"/>
            <a:ext cx="657585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500" dirty="0" smtClean="0"/>
              <a:t>Object </a:t>
            </a:r>
            <a:r>
              <a:rPr lang="ko-KR" altLang="en-US" sz="1500" dirty="0" err="1" smtClean="0"/>
              <a:t>자료형</a:t>
            </a:r>
            <a:r>
              <a:rPr lang="ko-KR" altLang="en-US" sz="1500" dirty="0" smtClean="0"/>
              <a:t> 변환</a:t>
            </a:r>
            <a:endParaRPr lang="en-US" altLang="ko-KR" sz="1500" dirty="0" smtClean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sz="1500" dirty="0" smtClean="0"/>
              <a:t>one-hot </a:t>
            </a:r>
            <a:r>
              <a:rPr lang="ko-KR" altLang="en-US" sz="1500" dirty="0" smtClean="0"/>
              <a:t>보다 데이터에 숫자를 부여하는게 의미 전달됨</a:t>
            </a:r>
            <a:r>
              <a:rPr lang="en-US" altLang="ko-KR" sz="1500" dirty="0" smtClean="0"/>
              <a:t>.</a:t>
            </a:r>
          </a:p>
          <a:p>
            <a:r>
              <a:rPr lang="en-US" altLang="ko-KR" sz="1500" dirty="0" smtClean="0"/>
              <a:t>2. </a:t>
            </a:r>
            <a:r>
              <a:rPr lang="ko-KR" altLang="en-US" sz="1500" dirty="0" err="1" smtClean="0"/>
              <a:t>결측치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이상치</a:t>
            </a:r>
            <a:r>
              <a:rPr lang="en-US" altLang="ko-KR" sz="1500" dirty="0" smtClean="0"/>
              <a:t>, </a:t>
            </a:r>
            <a:r>
              <a:rPr lang="ko-KR" altLang="en-US" sz="1500" dirty="0" err="1" smtClean="0"/>
              <a:t>중복값</a:t>
            </a:r>
            <a:r>
              <a:rPr lang="ko-KR" altLang="en-US" sz="1500" dirty="0" smtClean="0"/>
              <a:t> 제거</a:t>
            </a:r>
            <a:endParaRPr lang="en-US" altLang="ko-KR" sz="15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346" y="4664705"/>
            <a:ext cx="4985800" cy="52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8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40267"/>
            <a:ext cx="62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EDA1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상관관계 확인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68" y="1191166"/>
            <a:ext cx="5217943" cy="27547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5368" y="4562845"/>
            <a:ext cx="105264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값의 상관관계를 비교할 때 </a:t>
            </a:r>
            <a:r>
              <a:rPr lang="en-US" altLang="ko-KR" sz="1400" dirty="0" smtClean="0"/>
              <a:t>outlier</a:t>
            </a:r>
            <a:r>
              <a:rPr lang="ko-KR" altLang="en-US" sz="1400" dirty="0" smtClean="0"/>
              <a:t>를 없애고 상관관계 분석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Box plot</a:t>
            </a:r>
            <a:r>
              <a:rPr lang="ko-KR" altLang="en-US" sz="1400" dirty="0" smtClean="0"/>
              <a:t> 방식으로 이상치 정의하고 제거</a:t>
            </a:r>
            <a:r>
              <a:rPr lang="en-US" altLang="ko-KR" sz="1400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598" y="1133501"/>
            <a:ext cx="4918376" cy="240730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634923" y="3619593"/>
            <a:ext cx="358345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rgbClr val="555555"/>
                </a:solidFill>
                <a:latin typeface="se-nanumgothic"/>
              </a:rPr>
              <a:t>이미지 출처</a:t>
            </a:r>
            <a:r>
              <a:rPr lang="en-US" altLang="ko-KR" sz="900" dirty="0">
                <a:solidFill>
                  <a:srgbClr val="555555"/>
                </a:solidFill>
                <a:latin typeface="se-nanumgothic"/>
              </a:rPr>
              <a:t>: Towards Data Science (</a:t>
            </a:r>
            <a:r>
              <a:rPr lang="en-US" altLang="ko-KR" sz="900" u="sng" dirty="0">
                <a:solidFill>
                  <a:srgbClr val="608CBA"/>
                </a:solidFill>
                <a:latin typeface="se-nanumgothic"/>
                <a:hlinkClick r:id="rId4"/>
              </a:rPr>
              <a:t>https://towardsdatascience.com/understanding-boxplots-5e2df7bcbd51</a:t>
            </a:r>
            <a:r>
              <a:rPr lang="en-US" altLang="ko-KR" sz="900" dirty="0">
                <a:solidFill>
                  <a:srgbClr val="555555"/>
                </a:solidFill>
                <a:latin typeface="se-nanumgothic"/>
              </a:rPr>
              <a:t>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8616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440267"/>
            <a:ext cx="62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EDA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상관관계 확인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175658"/>
            <a:ext cx="6866408" cy="48985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01000" y="963386"/>
            <a:ext cx="3771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Garage Area (</a:t>
            </a:r>
            <a:r>
              <a:rPr lang="ko-KR" altLang="en-US" sz="1200" dirty="0" smtClean="0"/>
              <a:t>차고 면적</a:t>
            </a:r>
            <a:r>
              <a:rPr lang="en-US" altLang="ko-KR" sz="1200" dirty="0" smtClean="0"/>
              <a:t>) – Garage Cars (</a:t>
            </a:r>
            <a:r>
              <a:rPr lang="ko-KR" altLang="en-US" sz="1200" dirty="0" smtClean="0"/>
              <a:t>차고 주차 칸 수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1st </a:t>
            </a:r>
            <a:r>
              <a:rPr lang="en-US" altLang="ko-KR" sz="1200" dirty="0" err="1" smtClean="0"/>
              <a:t>Flr</a:t>
            </a:r>
            <a:r>
              <a:rPr lang="en-US" altLang="ko-KR" sz="1200" dirty="0" smtClean="0"/>
              <a:t> SF (1</a:t>
            </a:r>
            <a:r>
              <a:rPr lang="ko-KR" altLang="en-US" sz="1200" dirty="0" smtClean="0"/>
              <a:t>층 넓이</a:t>
            </a:r>
            <a:r>
              <a:rPr lang="en-US" altLang="ko-KR" sz="1200" dirty="0" smtClean="0"/>
              <a:t>) – Total </a:t>
            </a:r>
            <a:r>
              <a:rPr lang="en-US" altLang="ko-KR" sz="1200" dirty="0" err="1" smtClean="0"/>
              <a:t>Bsmt</a:t>
            </a:r>
            <a:r>
              <a:rPr lang="en-US" altLang="ko-KR" sz="1200" dirty="0" smtClean="0"/>
              <a:t> SF (</a:t>
            </a:r>
            <a:r>
              <a:rPr lang="ko-KR" altLang="en-US" sz="1200" dirty="0" err="1" smtClean="0"/>
              <a:t>지상층</a:t>
            </a:r>
            <a:r>
              <a:rPr lang="ko-KR" altLang="en-US" sz="1200" dirty="0" smtClean="0"/>
              <a:t> 넓이</a:t>
            </a:r>
            <a:r>
              <a:rPr lang="en-US" altLang="ko-KR" sz="1200" dirty="0" smtClean="0"/>
              <a:t>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Garage </a:t>
            </a:r>
            <a:r>
              <a:rPr lang="en-US" altLang="ko-KR" sz="1200" dirty="0" err="1" smtClean="0"/>
              <a:t>Yr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Blt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차고 지어진 연도</a:t>
            </a:r>
            <a:r>
              <a:rPr lang="en-US" altLang="ko-KR" sz="1200" dirty="0" smtClean="0"/>
              <a:t>) – Year Built (</a:t>
            </a:r>
            <a:r>
              <a:rPr lang="ko-KR" altLang="en-US" sz="1200" dirty="0" smtClean="0"/>
              <a:t>집 지어진 연도</a:t>
            </a:r>
            <a:r>
              <a:rPr lang="en-US" altLang="ko-KR" sz="1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78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440267"/>
            <a:ext cx="62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EDA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</a:t>
            </a:r>
            <a:r>
              <a:rPr lang="ko-KR" altLang="en-US" dirty="0"/>
              <a:t> </a:t>
            </a:r>
            <a:r>
              <a:rPr lang="ko-KR" altLang="en-US" dirty="0" smtClean="0"/>
              <a:t>변수 간 관계 시각화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75" y="1993705"/>
            <a:ext cx="3660865" cy="26531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059" y="2029208"/>
            <a:ext cx="3189729" cy="25821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7807" y="1993705"/>
            <a:ext cx="2926953" cy="26007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181100"/>
            <a:ext cx="36195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상관관계가 높던 변수들 시각화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7512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4910" y="5109635"/>
            <a:ext cx="908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가격 분포로 보아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층은 별로 의미 없고 그냥 면적이 중요한 것으로 보임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-&gt; </a:t>
            </a:r>
            <a:r>
              <a:rPr lang="ko-KR" altLang="en-US" sz="1400" dirty="0" smtClean="0"/>
              <a:t>상관관계가 높았던 변수들 </a:t>
            </a:r>
            <a:r>
              <a:rPr lang="en-US" altLang="ko-KR" sz="1400" dirty="0" smtClean="0"/>
              <a:t>+ 2</a:t>
            </a:r>
            <a:r>
              <a:rPr lang="ko-KR" altLang="en-US" sz="1400" dirty="0" smtClean="0"/>
              <a:t>층 변수  </a:t>
            </a:r>
            <a:r>
              <a:rPr lang="en-US" altLang="ko-KR" sz="1400" dirty="0" smtClean="0"/>
              <a:t>‘1st </a:t>
            </a:r>
            <a:r>
              <a:rPr lang="en-US" altLang="ko-KR" sz="1400" dirty="0" err="1" smtClean="0"/>
              <a:t>Flr</a:t>
            </a:r>
            <a:r>
              <a:rPr lang="en-US" altLang="ko-KR" sz="1400" dirty="0" smtClean="0"/>
              <a:t> SF’, ‘Garage </a:t>
            </a:r>
            <a:r>
              <a:rPr lang="en-US" altLang="ko-KR" sz="1400" dirty="0" err="1" smtClean="0"/>
              <a:t>Yr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Blt</a:t>
            </a:r>
            <a:r>
              <a:rPr lang="en-US" altLang="ko-KR" sz="1400" dirty="0" smtClean="0"/>
              <a:t>’, ‘Garage Cars’, ‘2st </a:t>
            </a:r>
            <a:r>
              <a:rPr lang="en-US" altLang="ko-KR" sz="1400" dirty="0" err="1" smtClean="0"/>
              <a:t>Flr</a:t>
            </a:r>
            <a:r>
              <a:rPr lang="en-US" altLang="ko-KR" sz="1400" dirty="0" smtClean="0"/>
              <a:t> SF’ </a:t>
            </a:r>
            <a:r>
              <a:rPr lang="ko-KR" altLang="en-US" sz="1400" dirty="0" smtClean="0"/>
              <a:t>제거 후 모델링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4247"/>
            <a:ext cx="7520940" cy="36169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546947"/>
            <a:ext cx="625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EDA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</a:t>
            </a:r>
            <a:r>
              <a:rPr lang="ko-KR" altLang="en-US" dirty="0"/>
              <a:t> </a:t>
            </a:r>
            <a:r>
              <a:rPr lang="ko-KR" altLang="en-US" dirty="0" smtClean="0"/>
              <a:t>변수 간 관계 시각화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227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440267"/>
            <a:ext cx="1067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Modeling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257300"/>
            <a:ext cx="44729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* </a:t>
            </a:r>
            <a:r>
              <a:rPr lang="ko-KR" altLang="en-US" sz="1500" dirty="0" smtClean="0"/>
              <a:t>모델 평가 기준 </a:t>
            </a:r>
            <a:r>
              <a:rPr lang="en-US" altLang="ko-KR" sz="1500" dirty="0" smtClean="0"/>
              <a:t>: NMAE, R^2, CV score </a:t>
            </a:r>
            <a:endParaRPr lang="ko-KR" altLang="en-US" sz="1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74" y="1876213"/>
            <a:ext cx="3823206" cy="36528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860" y="1876213"/>
            <a:ext cx="3853546" cy="365284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684020" y="5764670"/>
            <a:ext cx="9204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200" dirty="0" err="1" smtClean="0"/>
              <a:t>LinearRegression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그래프를 보면 집 값이 높을수록 가격을 높게 예측하는 경향이 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이런 걸 </a:t>
            </a:r>
            <a:r>
              <a:rPr lang="en-US" altLang="ko-KR" sz="1200" dirty="0" err="1" smtClean="0"/>
              <a:t>polynomialRegression</a:t>
            </a:r>
            <a:r>
              <a:rPr lang="ko-KR" altLang="en-US" sz="1200" dirty="0" smtClean="0"/>
              <a:t>을 사용하면 잡을 수 있지 않을까</a:t>
            </a:r>
            <a:r>
              <a:rPr lang="en-US" altLang="ko-KR" sz="1200" dirty="0" smtClean="0"/>
              <a:t>? -&gt; </a:t>
            </a:r>
            <a:r>
              <a:rPr lang="en-US" altLang="ko-KR" sz="1200" dirty="0" err="1" smtClean="0"/>
              <a:t>polynomialRegression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 err="1"/>
              <a:t>PolynomailRegression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/>
              <a:t>경향성이 줄긴 하지만 큰 차이 </a:t>
            </a:r>
            <a:r>
              <a:rPr lang="ko-KR" altLang="en-US" sz="1200" dirty="0" smtClean="0"/>
              <a:t>없음</a:t>
            </a:r>
            <a:r>
              <a:rPr lang="en-US" altLang="ko-KR" sz="1200" dirty="0" smtClean="0"/>
              <a:t>. regulation </a:t>
            </a:r>
            <a:r>
              <a:rPr lang="ko-KR" altLang="en-US" sz="1200" dirty="0" smtClean="0"/>
              <a:t>을 넣어볼까</a:t>
            </a:r>
            <a:r>
              <a:rPr lang="en-US" altLang="ko-KR" sz="1200" dirty="0" smtClean="0"/>
              <a:t>? -&gt; lasso, ridge </a:t>
            </a:r>
            <a:r>
              <a:rPr lang="ko-KR" altLang="en-US" sz="1200" dirty="0" smtClean="0"/>
              <a:t>사용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다양한 모델들 사용하면서 스코어 저장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후 비교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84319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4150</TotalTime>
  <Words>580</Words>
  <Application>Microsoft Office PowerPoint</Application>
  <PresentationFormat>와이드스크린</PresentationFormat>
  <Paragraphs>79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se-nanumgothic</vt:lpstr>
      <vt:lpstr>맑은 고딕</vt:lpstr>
      <vt:lpstr>Arial</vt:lpstr>
      <vt:lpstr>Symbol</vt:lpstr>
      <vt:lpstr>Office 테마</vt:lpstr>
      <vt:lpstr>집값 예측 프로젝트</vt:lpstr>
      <vt:lpstr>Overview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집값 예측 경진대회 review</dc:title>
  <dc:creator>younghoon</dc:creator>
  <cp:lastModifiedBy>younghoon</cp:lastModifiedBy>
  <cp:revision>70</cp:revision>
  <dcterms:created xsi:type="dcterms:W3CDTF">2022-02-09T12:03:07Z</dcterms:created>
  <dcterms:modified xsi:type="dcterms:W3CDTF">2023-01-09T05:38:25Z</dcterms:modified>
</cp:coreProperties>
</file>