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7" r:id="rId10"/>
    <p:sldId id="266" r:id="rId11"/>
    <p:sldId id="268" r:id="rId12"/>
    <p:sldId id="263" r:id="rId13"/>
    <p:sldId id="269" r:id="rId14"/>
    <p:sldId id="262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8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4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9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8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8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9971-59D5-4B0C-9575-8FA92566BF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849" y="889687"/>
            <a:ext cx="8896865" cy="94735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집값 예측 경진대회 </a:t>
            </a:r>
            <a:r>
              <a:rPr lang="en-US" altLang="ko-KR" sz="4000" dirty="0" smtClean="0"/>
              <a:t>review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369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EDA2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Derived Variable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validation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929" y="3144829"/>
            <a:ext cx="5415643" cy="34630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222" y="1100051"/>
            <a:ext cx="10771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차고가 집보다 먼저 지어졌으면 주차장 같은 곳에서 집을 지었나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집값과 관계가 있을까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=&gt; </a:t>
            </a:r>
            <a:r>
              <a:rPr lang="ko-KR" altLang="en-US" dirty="0" smtClean="0">
                <a:solidFill>
                  <a:srgbClr val="FF0000"/>
                </a:solidFill>
              </a:rPr>
              <a:t>표본이 너무 적어서 판단하기 힘들지만 크게 상관 없는 것 같다</a:t>
            </a:r>
            <a:r>
              <a:rPr lang="en-US" altLang="ko-KR" dirty="0" smtClean="0">
                <a:solidFill>
                  <a:srgbClr val="FF0000"/>
                </a:solidFill>
              </a:rPr>
              <a:t>. (X)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주차 칸 수는 같은데 면적이 더 넓으면 외국은 다른 용도로 </a:t>
            </a:r>
            <a:r>
              <a:rPr lang="ko-KR" altLang="en-US" dirty="0" err="1" smtClean="0"/>
              <a:t>쓰일려나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그게 집값과 관계가 있을까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>
                <a:solidFill>
                  <a:srgbClr val="FF0000"/>
                </a:solidFill>
              </a:rPr>
              <a:t>크게 상관 없는 것 같다</a:t>
            </a:r>
            <a:r>
              <a:rPr lang="en-US" altLang="ko-KR" dirty="0" smtClean="0">
                <a:solidFill>
                  <a:srgbClr val="FF0000"/>
                </a:solidFill>
              </a:rPr>
              <a:t>. (X)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2" y="3399963"/>
            <a:ext cx="47339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EDA2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Derived Variable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validation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4010" y="1322614"/>
            <a:ext cx="893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파생 변수 중 관계 없는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상관관계가 높았던 변수 제거</a:t>
            </a:r>
            <a:r>
              <a:rPr lang="en-US" altLang="ko-KR" dirty="0"/>
              <a:t> </a:t>
            </a:r>
            <a:r>
              <a:rPr lang="ko-KR" altLang="en-US" dirty="0" smtClean="0"/>
              <a:t>후 모델링 시작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2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Modeling1 – </a:t>
            </a:r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회귀를 처음 해보는 만큼 알고리즘들을 한 번씩 써보고 이해해보자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142999"/>
            <a:ext cx="71791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Preprocessing data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‘target’ </a:t>
            </a:r>
            <a:r>
              <a:rPr lang="ko-KR" altLang="en-US" dirty="0" smtClean="0"/>
              <a:t>분포 확인 후 로그 변환 </a:t>
            </a:r>
            <a:r>
              <a:rPr lang="en-US" altLang="ko-KR" dirty="0" smtClean="0"/>
              <a:t>-&gt; 0.08</a:t>
            </a:r>
            <a:r>
              <a:rPr lang="ko-KR" altLang="en-US" dirty="0" smtClean="0"/>
              <a:t>로 감소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Feature Scaling –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train set</a:t>
            </a:r>
            <a:r>
              <a:rPr lang="ko-KR" altLang="en-US" dirty="0" smtClean="0"/>
              <a:t>의 평균과 표준편차로 이용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4728"/>
            <a:ext cx="3990975" cy="34043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58029"/>
            <a:ext cx="2390775" cy="1028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90" y="2114728"/>
            <a:ext cx="3011077" cy="21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Modeling1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1242" y="3865350"/>
            <a:ext cx="717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242" y="3465240"/>
            <a:ext cx="977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Model Evaluation Indicators  : 1. NMAE 2. R^2 3. CV score (fold =5)</a:t>
            </a:r>
            <a:endParaRPr lang="en-US" altLang="ko-KR" sz="20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42813"/>
              </p:ext>
            </p:extLst>
          </p:nvPr>
        </p:nvGraphicFramePr>
        <p:xfrm>
          <a:off x="691242" y="4619918"/>
          <a:ext cx="573614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2146">
                  <a:extLst>
                    <a:ext uri="{9D8B030D-6E8A-4147-A177-3AD203B41FA5}">
                      <a16:colId xmlns:a16="http://schemas.microsoft.com/office/drawing/2014/main" val="40450789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92547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59007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Train</a:t>
                      </a:r>
                      <a:r>
                        <a:rPr lang="en-US" altLang="ko-KR" baseline="0" dirty="0" smtClean="0"/>
                        <a:t> set = </a:t>
                      </a:r>
                      <a:r>
                        <a:rPr lang="en-US" altLang="ko-KR" baseline="0" dirty="0" err="1" smtClean="0"/>
                        <a:t>Xd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5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X_train</a:t>
                      </a:r>
                      <a:r>
                        <a:rPr lang="en-US" altLang="ko-KR" dirty="0" smtClean="0"/>
                        <a:t> (70%)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X_test</a:t>
                      </a:r>
                      <a:r>
                        <a:rPr lang="en-US" altLang="ko-KR" dirty="0" smtClean="0"/>
                        <a:t> (30%)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Test_data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y_train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y_test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9778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1242" y="1445581"/>
            <a:ext cx="93998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Evaluation process</a:t>
            </a:r>
          </a:p>
          <a:p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y_train</a:t>
            </a:r>
            <a:r>
              <a:rPr lang="en-US" altLang="ko-KR" sz="2000" dirty="0" smtClean="0"/>
              <a:t> model </a:t>
            </a:r>
            <a:r>
              <a:rPr lang="ko-KR" altLang="en-US" sz="2000" dirty="0" smtClean="0"/>
              <a:t>학습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y_pred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model.predict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X_test</a:t>
            </a:r>
            <a:r>
              <a:rPr lang="en-US" altLang="ko-KR" sz="2000" dirty="0" smtClean="0"/>
              <a:t>) </a:t>
            </a:r>
          </a:p>
          <a:p>
            <a:pPr marL="457200" indent="-457200">
              <a:buAutoNum type="arabicPeriod"/>
            </a:pPr>
            <a:r>
              <a:rPr lang="en-US" altLang="ko-KR" sz="2000" dirty="0" err="1" smtClean="0"/>
              <a:t>y_test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y_pred</a:t>
            </a:r>
            <a:r>
              <a:rPr lang="ko-KR" altLang="en-US" sz="2000" dirty="0" smtClean="0"/>
              <a:t>를 이용하여 점수 계산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en-US" altLang="ko-KR" sz="2000" dirty="0" smtClean="0"/>
              <a:t>Model</a:t>
            </a:r>
            <a:r>
              <a:rPr lang="ko-KR" altLang="en-US" sz="2000" dirty="0" smtClean="0"/>
              <a:t>별 점수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오차 그래프 확인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8590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Modeling1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4102" y="1136524"/>
            <a:ext cx="1017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LinearRegression</a:t>
            </a:r>
            <a:r>
              <a:rPr lang="en-US" altLang="ko-KR" dirty="0" smtClean="0"/>
              <a:t> -&gt; degree </a:t>
            </a:r>
            <a:r>
              <a:rPr lang="ko-KR" altLang="en-US" dirty="0" smtClean="0"/>
              <a:t>높이면 경향을 잡을 수 있지 않을까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polynomialRegression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PolynomailRegression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경향성이 줄긴 하지만 큰 차이 없음</a:t>
            </a:r>
            <a:r>
              <a:rPr lang="en-US" altLang="ko-KR" dirty="0"/>
              <a:t> </a:t>
            </a:r>
            <a:r>
              <a:rPr lang="en-US" altLang="ko-KR" dirty="0" smtClean="0"/>
              <a:t>-&gt; overfitting </a:t>
            </a:r>
            <a:r>
              <a:rPr lang="ko-KR" altLang="en-US" dirty="0" smtClean="0"/>
              <a:t>감소 </a:t>
            </a:r>
            <a:r>
              <a:rPr lang="en-US" altLang="ko-KR" dirty="0" smtClean="0"/>
              <a:t>regulation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LinearRegression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learning rate</a:t>
            </a:r>
            <a:r>
              <a:rPr lang="ko-KR" altLang="en-US" dirty="0" smtClean="0"/>
              <a:t>가 없음</a:t>
            </a:r>
            <a:r>
              <a:rPr lang="en-US" altLang="ko-KR" dirty="0"/>
              <a:t> </a:t>
            </a:r>
            <a:r>
              <a:rPr lang="en-US" altLang="ko-KR" dirty="0" smtClean="0"/>
              <a:t>-&gt;matrix</a:t>
            </a:r>
            <a:r>
              <a:rPr lang="ko-KR" altLang="en-US" dirty="0" smtClean="0"/>
              <a:t>로 계산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SGDRegressor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2" y="2386779"/>
            <a:ext cx="4295094" cy="41990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386779"/>
            <a:ext cx="4210050" cy="1905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4481599"/>
            <a:ext cx="4086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Modeling2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36524"/>
            <a:ext cx="1017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Ensemble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RandomForest</a:t>
            </a:r>
            <a:r>
              <a:rPr lang="en-US" altLang="ko-KR" dirty="0" smtClean="0"/>
              <a:t>, GBM, XGB, </a:t>
            </a:r>
            <a:r>
              <a:rPr lang="en-US" altLang="ko-KR" dirty="0" err="1" smtClean="0"/>
              <a:t>LightGBM</a:t>
            </a:r>
            <a:r>
              <a:rPr lang="en-US" altLang="ko-KR" dirty="0" smtClean="0"/>
              <a:t> – week learner optimization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Deep learning</a:t>
            </a:r>
            <a:r>
              <a:rPr lang="ko-KR" altLang="en-US" dirty="0"/>
              <a:t> </a:t>
            </a:r>
            <a:r>
              <a:rPr lang="en-US" altLang="ko-KR" dirty="0" smtClean="0"/>
              <a:t>(layer 2,3)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mae</a:t>
            </a:r>
            <a:r>
              <a:rPr lang="en-US" altLang="ko-KR" dirty="0" smtClean="0"/>
              <a:t> error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min </a:t>
            </a:r>
            <a:r>
              <a:rPr lang="ko-KR" altLang="en-US" dirty="0" smtClean="0"/>
              <a:t>되는 값에서 </a:t>
            </a:r>
            <a:r>
              <a:rPr lang="en-US" altLang="ko-KR" dirty="0" smtClean="0"/>
              <a:t>epoch setting (base =1000)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7025"/>
            <a:ext cx="4093029" cy="2952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29" y="2867025"/>
            <a:ext cx="3377292" cy="3142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186" y="2867026"/>
            <a:ext cx="3335111" cy="31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Modeling2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216" y="1128584"/>
            <a:ext cx="101092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Making best score (</a:t>
            </a:r>
            <a:r>
              <a:rPr lang="ko-KR" altLang="en-US" dirty="0" smtClean="0"/>
              <a:t>성능이 괜찮았던 모델들의 합</a:t>
            </a:r>
            <a:r>
              <a:rPr lang="en-US" altLang="ko-KR" dirty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(* </a:t>
            </a:r>
            <a:r>
              <a:rPr lang="en-US" altLang="ko-KR" dirty="0" err="1" smtClean="0"/>
              <a:t>LightGBM</a:t>
            </a:r>
            <a:r>
              <a:rPr lang="en-US" altLang="ko-KR" dirty="0" smtClean="0"/>
              <a:t> document</a:t>
            </a:r>
            <a:r>
              <a:rPr lang="ko-KR" altLang="en-US" dirty="0"/>
              <a:t> </a:t>
            </a:r>
            <a:r>
              <a:rPr lang="en-US" altLang="ko-KR" dirty="0" smtClean="0"/>
              <a:t>says 1350 train set is too small)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(1/3 * Deep learning) + (1/3 * 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) + (1/3 * GBM) = </a:t>
            </a:r>
            <a:r>
              <a:rPr lang="en-US" altLang="ko-KR" dirty="0" smtClean="0">
                <a:solidFill>
                  <a:srgbClr val="FF0000"/>
                </a:solidFill>
              </a:rPr>
              <a:t>MAE 0.10198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(1/3 * 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) + (1/3 * GBM) + (1/3 * XGB) = </a:t>
            </a:r>
            <a:r>
              <a:rPr lang="en-US" altLang="ko-KR" dirty="0" smtClean="0">
                <a:solidFill>
                  <a:srgbClr val="FF0000"/>
                </a:solidFill>
              </a:rPr>
              <a:t>MAE 0.0940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(1/4 * 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) + (1/4 * GBM) + (1/2 * XGB)  = </a:t>
            </a:r>
            <a:r>
              <a:rPr lang="en-US" altLang="ko-KR" dirty="0" smtClean="0">
                <a:solidFill>
                  <a:srgbClr val="FF0000"/>
                </a:solidFill>
              </a:rPr>
              <a:t>MAE 0.0942</a:t>
            </a:r>
          </a:p>
          <a:p>
            <a:endParaRPr lang="en-US" altLang="ko-KR" dirty="0"/>
          </a:p>
          <a:p>
            <a:r>
              <a:rPr lang="en-US" altLang="ko-KR" dirty="0" smtClean="0"/>
              <a:t>There will be best </a:t>
            </a:r>
            <a:r>
              <a:rPr lang="en-US" altLang="ko-KR" dirty="0" err="1" smtClean="0"/>
              <a:t>coef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stacking </a:t>
            </a:r>
            <a:r>
              <a:rPr lang="en-US" altLang="ko-KR" dirty="0" err="1"/>
              <a:t>L</a:t>
            </a:r>
            <a:r>
              <a:rPr lang="en-US" altLang="ko-KR" dirty="0" err="1" smtClean="0"/>
              <a:t>inearRegression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X_train</a:t>
            </a:r>
            <a:r>
              <a:rPr lang="en-US" altLang="ko-KR" dirty="0" smtClean="0"/>
              <a:t>  = </a:t>
            </a:r>
            <a:r>
              <a:rPr lang="en-US" altLang="ko-KR" dirty="0" err="1" smtClean="0"/>
              <a:t>rf_pred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gbm_pred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xgb_pred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Y_train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y_test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MAE 0.1055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23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Review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094014"/>
            <a:ext cx="11081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200" dirty="0" smtClean="0"/>
              <a:t>Public Score</a:t>
            </a:r>
            <a:r>
              <a:rPr lang="ko-KR" altLang="en-US" sz="2200" dirty="0" smtClean="0"/>
              <a:t>와 </a:t>
            </a:r>
            <a:r>
              <a:rPr lang="en-US" altLang="ko-KR" sz="2200" dirty="0" err="1" smtClean="0"/>
              <a:t>CV_score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가 일치해야 안정성 있는 모델</a:t>
            </a:r>
            <a:endParaRPr lang="en-US" altLang="ko-KR" sz="2200" dirty="0" smtClean="0"/>
          </a:p>
          <a:p>
            <a:pPr marL="342900" indent="-342900">
              <a:buAutoNum type="arabicPeriod"/>
            </a:pPr>
            <a:r>
              <a:rPr lang="en-US" altLang="ko-KR" sz="2200" dirty="0" smtClean="0"/>
              <a:t>Modeling &lt; data</a:t>
            </a:r>
          </a:p>
          <a:p>
            <a:pPr marL="342900" indent="-342900">
              <a:buAutoNum type="arabicPeriod"/>
            </a:pPr>
            <a:r>
              <a:rPr lang="en-US" altLang="ko-KR" sz="2200" dirty="0" smtClean="0"/>
              <a:t>Ensemble is better. </a:t>
            </a:r>
          </a:p>
          <a:p>
            <a:pPr marL="342900" indent="-342900">
              <a:buAutoNum type="arabicPeriod"/>
            </a:pPr>
            <a:r>
              <a:rPr lang="en-US" altLang="ko-KR" sz="2200" dirty="0" smtClean="0"/>
              <a:t>Data duplication check!</a:t>
            </a:r>
          </a:p>
          <a:p>
            <a:pPr marL="342900" indent="-342900">
              <a:buAutoNum type="arabicPeriod"/>
            </a:pPr>
            <a:r>
              <a:rPr lang="en-US" altLang="ko-KR" sz="2200" dirty="0" smtClean="0"/>
              <a:t>Error</a:t>
            </a:r>
            <a:r>
              <a:rPr lang="ko-KR" altLang="en-US" sz="2200" dirty="0" smtClean="0"/>
              <a:t>만 놓고 봤지 각 변수의 영향을 살펴보지 못함</a:t>
            </a:r>
            <a:r>
              <a:rPr lang="en-US" altLang="ko-KR" sz="2200" dirty="0" smtClean="0"/>
              <a:t>. </a:t>
            </a:r>
          </a:p>
          <a:p>
            <a:r>
              <a:rPr lang="en-US" altLang="ko-KR" sz="2200" dirty="0" smtClean="0"/>
              <a:t>(</a:t>
            </a:r>
            <a:r>
              <a:rPr lang="ko-KR" altLang="en-US" sz="2200" dirty="0" smtClean="0"/>
              <a:t>예를 들어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학습 결과 </a:t>
            </a:r>
            <a:r>
              <a:rPr lang="en-US" altLang="ko-KR" sz="2200" dirty="0" smtClean="0"/>
              <a:t>full bath</a:t>
            </a:r>
            <a:r>
              <a:rPr lang="ko-KR" altLang="en-US" sz="2200" dirty="0" smtClean="0"/>
              <a:t>의 상관 계수가 음수였는데 딱히 고려 못함</a:t>
            </a:r>
            <a:r>
              <a:rPr lang="en-US" altLang="ko-KR" sz="2200" smtClean="0"/>
              <a:t>.)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5096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131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어떤 대회인가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en-US" altLang="ko-KR" dirty="0" smtClean="0"/>
              <a:t>EDA 1</a:t>
            </a:r>
          </a:p>
          <a:p>
            <a:pPr marL="971550" lvl="1" indent="-514350">
              <a:buAutoNum type="arabicPeriod"/>
            </a:pPr>
            <a:r>
              <a:rPr lang="en-US" altLang="ko-KR" dirty="0" smtClean="0"/>
              <a:t>EDA2</a:t>
            </a:r>
          </a:p>
          <a:p>
            <a:pPr marL="971550" lvl="1" indent="-514350">
              <a:buAutoNum type="arabicPeriod"/>
            </a:pPr>
            <a:r>
              <a:rPr lang="en-US" altLang="ko-KR" dirty="0" smtClean="0"/>
              <a:t>Modeling 1</a:t>
            </a:r>
          </a:p>
          <a:p>
            <a:pPr marL="971550" lvl="1" indent="-514350">
              <a:buAutoNum type="arabicPeriod"/>
            </a:pPr>
            <a:r>
              <a:rPr lang="en-US" altLang="ko-KR" dirty="0" smtClean="0"/>
              <a:t>Modeling 2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443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0600"/>
            <a:ext cx="3852333" cy="52305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3600" b="1" dirty="0" smtClean="0"/>
              <a:t>train.csv (1350</a:t>
            </a:r>
            <a:r>
              <a:rPr lang="ko-KR" altLang="en-US" sz="3600" b="1" dirty="0" smtClean="0"/>
              <a:t>개</a:t>
            </a:r>
            <a:r>
              <a:rPr lang="en-US" altLang="ko-KR" sz="3600" b="1" dirty="0" smtClean="0"/>
              <a:t>)</a:t>
            </a:r>
          </a:p>
          <a:p>
            <a:pPr marL="0" indent="0">
              <a:buNone/>
            </a:pPr>
            <a:endParaRPr lang="ko-KR" altLang="en-US" sz="3600" b="1" dirty="0" smtClean="0"/>
          </a:p>
          <a:p>
            <a:r>
              <a:rPr lang="en-US" altLang="ko-KR" dirty="0" smtClean="0"/>
              <a:t>id : </a:t>
            </a:r>
            <a:r>
              <a:rPr lang="ko-KR" altLang="en-US" dirty="0" smtClean="0"/>
              <a:t>데이터 고유 </a:t>
            </a:r>
            <a:r>
              <a:rPr lang="en-US" altLang="ko-KR" dirty="0" smtClean="0"/>
              <a:t>id</a:t>
            </a:r>
          </a:p>
          <a:p>
            <a:r>
              <a:rPr lang="en-US" altLang="ko-KR" dirty="0" err="1" smtClean="0"/>
              <a:t>OverallQual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전반적 재료와 마감 품질</a:t>
            </a:r>
            <a:endParaRPr lang="en-US" altLang="ko-KR" dirty="0" smtClean="0"/>
          </a:p>
          <a:p>
            <a:r>
              <a:rPr lang="en-US" altLang="ko-KR" dirty="0" err="1" smtClean="0"/>
              <a:t>YearBuilt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완공 연도</a:t>
            </a:r>
            <a:endParaRPr lang="en-US" altLang="ko-KR" dirty="0" smtClean="0"/>
          </a:p>
          <a:p>
            <a:r>
              <a:rPr lang="en-US" altLang="ko-KR" dirty="0" err="1" smtClean="0"/>
              <a:t>YearRemodAdd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리모델링</a:t>
            </a:r>
            <a:r>
              <a:rPr lang="ko-KR" altLang="en-US" dirty="0" smtClean="0"/>
              <a:t> 연도</a:t>
            </a:r>
          </a:p>
          <a:p>
            <a:r>
              <a:rPr lang="en-US" altLang="ko-KR" dirty="0" err="1" smtClean="0"/>
              <a:t>ExterQual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외관 재료 품질</a:t>
            </a:r>
            <a:endParaRPr lang="en-US" altLang="ko-KR" dirty="0" smtClean="0"/>
          </a:p>
          <a:p>
            <a:r>
              <a:rPr lang="en-US" altLang="ko-KR" dirty="0" err="1" smtClean="0"/>
              <a:t>BsmtQual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높이</a:t>
            </a:r>
            <a:endParaRPr lang="en-US" altLang="ko-KR" dirty="0" smtClean="0"/>
          </a:p>
          <a:p>
            <a:r>
              <a:rPr lang="en-US" altLang="ko-KR" dirty="0" err="1" smtClean="0"/>
              <a:t>TotalBsmtSF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면적</a:t>
            </a:r>
          </a:p>
          <a:p>
            <a:r>
              <a:rPr lang="en-US" altLang="ko-KR" dirty="0" smtClean="0"/>
              <a:t>1stFlrSF : 1</a:t>
            </a:r>
            <a:r>
              <a:rPr lang="ko-KR" altLang="en-US" dirty="0" smtClean="0"/>
              <a:t>층 면적</a:t>
            </a:r>
          </a:p>
          <a:p>
            <a:r>
              <a:rPr lang="en-US" altLang="ko-KR" dirty="0" err="1" smtClean="0"/>
              <a:t>GrLivArea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생활 면적</a:t>
            </a:r>
            <a:endParaRPr lang="en-US" altLang="ko-KR" dirty="0" smtClean="0"/>
          </a:p>
          <a:p>
            <a:r>
              <a:rPr lang="en-US" altLang="ko-KR" dirty="0" err="1" smtClean="0"/>
              <a:t>FullBath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화장실 개수</a:t>
            </a:r>
          </a:p>
          <a:p>
            <a:r>
              <a:rPr lang="en-US" altLang="ko-KR" dirty="0" err="1" smtClean="0"/>
              <a:t>KitchenQual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부엌 품질 </a:t>
            </a:r>
            <a:endParaRPr lang="en-US" altLang="ko-KR" dirty="0" smtClean="0"/>
          </a:p>
          <a:p>
            <a:r>
              <a:rPr lang="en-US" altLang="ko-KR" dirty="0" err="1" smtClean="0"/>
              <a:t>GarageYrBlt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차고 완공 연도</a:t>
            </a:r>
          </a:p>
          <a:p>
            <a:r>
              <a:rPr lang="en-US" altLang="ko-KR" dirty="0" err="1" smtClean="0"/>
              <a:t>GarageCars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자리 개수</a:t>
            </a:r>
          </a:p>
          <a:p>
            <a:r>
              <a:rPr lang="en-US" altLang="ko-KR" dirty="0" err="1" smtClean="0"/>
              <a:t>GarageArea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면적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target : price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어떤 대회인가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927600" y="2556933"/>
            <a:ext cx="1930400" cy="132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67600" y="990599"/>
            <a:ext cx="3852333" cy="5230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 smtClean="0"/>
              <a:t>test.csv (1350</a:t>
            </a:r>
            <a:r>
              <a:rPr lang="ko-KR" altLang="en-US" sz="3600" b="1" dirty="0" smtClean="0"/>
              <a:t>개</a:t>
            </a:r>
            <a:r>
              <a:rPr lang="en-US" altLang="ko-KR" sz="3600" b="1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3600" b="1" dirty="0" smtClean="0"/>
          </a:p>
          <a:p>
            <a:r>
              <a:rPr lang="en-US" altLang="ko-KR" dirty="0" smtClean="0"/>
              <a:t>id : </a:t>
            </a:r>
            <a:r>
              <a:rPr lang="ko-KR" altLang="en-US" dirty="0" smtClean="0"/>
              <a:t>데이터 고유 </a:t>
            </a:r>
            <a:r>
              <a:rPr lang="en-US" altLang="ko-KR" dirty="0" smtClean="0"/>
              <a:t>id</a:t>
            </a:r>
          </a:p>
          <a:p>
            <a:r>
              <a:rPr lang="en-US" altLang="ko-KR" dirty="0" err="1" smtClean="0"/>
              <a:t>OverallQual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전반적 재료와 마감 품질</a:t>
            </a:r>
            <a:endParaRPr lang="en-US" altLang="ko-KR" dirty="0" smtClean="0"/>
          </a:p>
          <a:p>
            <a:r>
              <a:rPr lang="en-US" altLang="ko-KR" dirty="0" err="1" smtClean="0"/>
              <a:t>YearBuilt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완공 연도</a:t>
            </a:r>
            <a:endParaRPr lang="en-US" altLang="ko-KR" dirty="0" smtClean="0"/>
          </a:p>
          <a:p>
            <a:r>
              <a:rPr lang="en-US" altLang="ko-KR" dirty="0" err="1" smtClean="0"/>
              <a:t>YearRemodAdd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리모델링</a:t>
            </a:r>
            <a:r>
              <a:rPr lang="ko-KR" altLang="en-US" dirty="0" smtClean="0"/>
              <a:t> 연도</a:t>
            </a:r>
          </a:p>
          <a:p>
            <a:r>
              <a:rPr lang="en-US" altLang="ko-KR" dirty="0" err="1" smtClean="0"/>
              <a:t>ExterQual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외관 재료 품질</a:t>
            </a:r>
            <a:endParaRPr lang="en-US" altLang="ko-KR" dirty="0" smtClean="0"/>
          </a:p>
          <a:p>
            <a:r>
              <a:rPr lang="en-US" altLang="ko-KR" dirty="0" err="1" smtClean="0"/>
              <a:t>BsmtQual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높이</a:t>
            </a:r>
            <a:endParaRPr lang="en-US" altLang="ko-KR" dirty="0" smtClean="0"/>
          </a:p>
          <a:p>
            <a:r>
              <a:rPr lang="en-US" altLang="ko-KR" dirty="0" err="1" smtClean="0"/>
              <a:t>TotalBsmtSF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면적</a:t>
            </a:r>
          </a:p>
          <a:p>
            <a:r>
              <a:rPr lang="en-US" altLang="ko-KR" dirty="0" smtClean="0"/>
              <a:t>1stFlrSF : 1</a:t>
            </a:r>
            <a:r>
              <a:rPr lang="ko-KR" altLang="en-US" dirty="0" smtClean="0"/>
              <a:t>층 면적</a:t>
            </a:r>
          </a:p>
          <a:p>
            <a:r>
              <a:rPr lang="en-US" altLang="ko-KR" dirty="0" err="1" smtClean="0"/>
              <a:t>GrLivArea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생활 면적</a:t>
            </a:r>
            <a:endParaRPr lang="en-US" altLang="ko-KR" dirty="0" smtClean="0"/>
          </a:p>
          <a:p>
            <a:r>
              <a:rPr lang="en-US" altLang="ko-KR" dirty="0" err="1" smtClean="0"/>
              <a:t>FullBath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화장실 개수</a:t>
            </a:r>
          </a:p>
          <a:p>
            <a:r>
              <a:rPr lang="en-US" altLang="ko-KR" dirty="0" err="1" smtClean="0"/>
              <a:t>KitchenQual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부엌 품질 </a:t>
            </a:r>
            <a:endParaRPr lang="en-US" altLang="ko-KR" dirty="0" smtClean="0"/>
          </a:p>
          <a:p>
            <a:r>
              <a:rPr lang="en-US" altLang="ko-KR" dirty="0" err="1" smtClean="0"/>
              <a:t>GarageYrBlt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차고 완공 연도</a:t>
            </a:r>
          </a:p>
          <a:p>
            <a:r>
              <a:rPr lang="en-US" altLang="ko-KR" dirty="0" err="1" smtClean="0"/>
              <a:t>GarageCars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자리 개수</a:t>
            </a:r>
          </a:p>
          <a:p>
            <a:r>
              <a:rPr lang="en-US" altLang="ko-KR" dirty="0" err="1" smtClean="0"/>
              <a:t>GarageArea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면적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target : price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???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어떤 대회인가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" y="2041675"/>
            <a:ext cx="3895725" cy="2724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157" y="1420585"/>
            <a:ext cx="410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평가 방식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215" y="1789917"/>
            <a:ext cx="5613424" cy="36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데이터의 이해 및 데이터 </a:t>
            </a:r>
            <a:r>
              <a:rPr lang="ko-KR" altLang="en-US" dirty="0" err="1" smtClean="0"/>
              <a:t>결측치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이상치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9315"/>
            <a:ext cx="6515100" cy="111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3457"/>
            <a:ext cx="3587633" cy="2246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756" y="2423456"/>
            <a:ext cx="2268311" cy="25951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79" y="2423456"/>
            <a:ext cx="2843734" cy="2409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346" y="5082974"/>
            <a:ext cx="10113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Object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의미 이해 </a:t>
            </a:r>
            <a:r>
              <a:rPr lang="en-US" altLang="ko-KR" dirty="0" smtClean="0"/>
              <a:t>: Ex – </a:t>
            </a:r>
            <a:r>
              <a:rPr lang="en-US" altLang="ko-KR" dirty="0" err="1" smtClean="0"/>
              <a:t>exellent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Gd</a:t>
            </a:r>
            <a:r>
              <a:rPr lang="en-US" altLang="ko-KR" dirty="0" smtClean="0"/>
              <a:t> – good … Po – poor </a:t>
            </a:r>
          </a:p>
          <a:p>
            <a:r>
              <a:rPr lang="en-US" altLang="ko-KR" dirty="0" smtClean="0"/>
              <a:t>=&gt; one-hot </a:t>
            </a:r>
            <a:r>
              <a:rPr lang="ko-KR" altLang="en-US" dirty="0" smtClean="0"/>
              <a:t>보다 좋은 의미에 높은 점수를 주는게 더 낫다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데이터에 </a:t>
            </a:r>
            <a:r>
              <a:rPr lang="ko-KR" altLang="en-US" dirty="0" err="1" smtClean="0"/>
              <a:t>결측치는</a:t>
            </a:r>
            <a:r>
              <a:rPr lang="ko-KR" altLang="en-US" dirty="0" smtClean="0"/>
              <a:t> 없다</a:t>
            </a:r>
            <a:endParaRPr lang="en-US" altLang="ko-KR" dirty="0" smtClean="0"/>
          </a:p>
          <a:p>
            <a:r>
              <a:rPr lang="en-US" altLang="ko-KR" dirty="0" smtClean="0"/>
              <a:t>3.  Garage </a:t>
            </a:r>
            <a:r>
              <a:rPr lang="en-US" altLang="ko-KR" dirty="0" err="1" smtClean="0"/>
              <a:t>Yr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Blt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엔 </a:t>
            </a:r>
            <a:r>
              <a:rPr lang="ko-KR" altLang="en-US" dirty="0" err="1" smtClean="0"/>
              <a:t>이상치가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제거하고 난 후에 다시 확인해본 결과 최댓값이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으로 이상치 제거 완료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4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object</a:t>
            </a:r>
            <a:r>
              <a:rPr lang="ko-KR" altLang="en-US" dirty="0" smtClean="0"/>
              <a:t> 변환 및 변수 간 상관관계 확인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00" y="4212170"/>
            <a:ext cx="6496050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00" y="1133501"/>
            <a:ext cx="5217943" cy="2754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339442"/>
            <a:ext cx="1052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값의 상관관계를 비교하기 위해서는 </a:t>
            </a:r>
            <a:r>
              <a:rPr lang="en-US" altLang="ko-KR" dirty="0" smtClean="0"/>
              <a:t>partial derivative </a:t>
            </a:r>
            <a:r>
              <a:rPr lang="ko-KR" altLang="en-US" dirty="0" smtClean="0"/>
              <a:t>처럼 값들을 고정하고 비교하면 더 정확하지 않을까</a:t>
            </a:r>
            <a:r>
              <a:rPr lang="en-US" altLang="ko-KR" dirty="0" smtClean="0"/>
              <a:t>? -&gt; box plot</a:t>
            </a:r>
            <a:r>
              <a:rPr lang="ko-KR" altLang="en-US" dirty="0" smtClean="0"/>
              <a:t> 방식으로 이상치 제거 후 상관관계 비교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1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object</a:t>
            </a:r>
            <a:r>
              <a:rPr lang="ko-KR" altLang="en-US" dirty="0" smtClean="0"/>
              <a:t> 변환 및 변수 간 상관관계 확인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75658"/>
            <a:ext cx="6866408" cy="489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000" y="963386"/>
            <a:ext cx="37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Garage Area – Garage Cars</a:t>
            </a:r>
          </a:p>
          <a:p>
            <a:r>
              <a:rPr lang="en-US" altLang="ko-KR" dirty="0" smtClean="0"/>
              <a:t>1st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 – Total </a:t>
            </a:r>
            <a:r>
              <a:rPr lang="en-US" altLang="ko-KR" dirty="0" err="1" smtClean="0"/>
              <a:t>Bsmt</a:t>
            </a:r>
            <a:r>
              <a:rPr lang="en-US" altLang="ko-KR" dirty="0" smtClean="0"/>
              <a:t> SF</a:t>
            </a:r>
          </a:p>
          <a:p>
            <a:r>
              <a:rPr lang="en-US" altLang="ko-KR" dirty="0" smtClean="0"/>
              <a:t>Garage </a:t>
            </a:r>
            <a:r>
              <a:rPr lang="en-US" altLang="ko-KR" dirty="0" err="1" smtClean="0"/>
              <a:t>Yr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Blt</a:t>
            </a:r>
            <a:r>
              <a:rPr lang="en-US" altLang="ko-KR" dirty="0" smtClean="0"/>
              <a:t> - Year Built</a:t>
            </a:r>
          </a:p>
          <a:p>
            <a:endParaRPr lang="en-US" altLang="ko-KR" dirty="0"/>
          </a:p>
          <a:p>
            <a:r>
              <a:rPr lang="ko-KR" altLang="en-US" dirty="0" smtClean="0"/>
              <a:t>생각해보면 너무 당연한 것들 둘 중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과 상관관계가 낮은 것들을 지울까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8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EDA2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object</a:t>
            </a:r>
            <a:r>
              <a:rPr lang="ko-KR" altLang="en-US" dirty="0" smtClean="0"/>
              <a:t> 변환 및 변수 간 상관관계 확인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126672"/>
            <a:ext cx="1077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간 관계를 파악해보자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상관관계가 높은 변수들이 인과관계가 있고 그래프에서도 드러나는구나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5" y="1818445"/>
            <a:ext cx="3929743" cy="284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79" y="1723195"/>
            <a:ext cx="3635828" cy="2943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828" y="1780344"/>
            <a:ext cx="3290887" cy="2924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213601"/>
            <a:ext cx="1077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Gr Liv Area – 1st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 =  2nd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 2</a:t>
            </a:r>
            <a:r>
              <a:rPr lang="ko-KR" altLang="en-US" dirty="0" smtClean="0"/>
              <a:t>층의 유무가 집값과 관계가 있을까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사람들이 많이 고려할까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차고가 집보다 먼저 지어졌으면 주차장 같은 곳에서 집을 지었나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집값과 관계가 있을까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주차 칸 수는 같은데 면적이 더 넓으면 외국은 다른 용도로 </a:t>
            </a:r>
            <a:r>
              <a:rPr lang="ko-KR" altLang="en-US" dirty="0" err="1" smtClean="0"/>
              <a:t>쓰일려나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그게 집값과 관계가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EDA2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Derived Variable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validation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309691"/>
            <a:ext cx="108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Gr Liv Area – 1st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 =  2nd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 2</a:t>
            </a:r>
            <a:r>
              <a:rPr lang="ko-KR" altLang="en-US" dirty="0" smtClean="0"/>
              <a:t>층의 유무가 </a:t>
            </a:r>
            <a:r>
              <a:rPr lang="ko-KR" altLang="en-US" dirty="0"/>
              <a:t>집</a:t>
            </a:r>
            <a:r>
              <a:rPr lang="ko-KR" altLang="en-US" dirty="0" smtClean="0"/>
              <a:t>값과 관계가 있을까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사람들이 많이 고려할까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2639"/>
            <a:ext cx="6256867" cy="4152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7229" y="2052639"/>
            <a:ext cx="45066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 liv area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correlation = 0.74</a:t>
            </a:r>
          </a:p>
          <a:p>
            <a:r>
              <a:rPr lang="en-US" altLang="ko-KR" dirty="0" smtClean="0"/>
              <a:t>2nd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correlation = 0.68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층 면적이 올라가면서 집 값이 올라가는 이유는 </a:t>
            </a:r>
            <a:r>
              <a:rPr lang="en-US" altLang="ko-KR" dirty="0" smtClean="0"/>
              <a:t>Gr liv area </a:t>
            </a:r>
            <a:r>
              <a:rPr lang="ko-KR" altLang="en-US" dirty="0" smtClean="0"/>
              <a:t>때문임</a:t>
            </a:r>
            <a:r>
              <a:rPr lang="en-US" altLang="ko-KR" dirty="0" smtClean="0"/>
              <a:t>. 2</a:t>
            </a:r>
            <a:r>
              <a:rPr lang="ko-KR" altLang="en-US" dirty="0" smtClean="0"/>
              <a:t>층에 대한 수요가 있으면 상관관계가 더 높게 나와야 할 것 같은데 정확한 비교는 아님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조건에서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층이 </a:t>
            </a:r>
            <a:r>
              <a:rPr lang="ko-KR" altLang="en-US" dirty="0" err="1" smtClean="0"/>
              <a:t>없는집과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있는집을</a:t>
            </a:r>
            <a:r>
              <a:rPr lang="ko-KR" altLang="en-US" dirty="0" smtClean="0"/>
              <a:t> 비교하기 위해 </a:t>
            </a:r>
            <a:r>
              <a:rPr lang="en-US" altLang="ko-KR" dirty="0" smtClean="0"/>
              <a:t>box plot</a:t>
            </a:r>
            <a:r>
              <a:rPr lang="ko-KR" altLang="en-US" dirty="0" smtClean="0"/>
              <a:t>에서 이상치 범위를 좁혀봐도 실제 비교 어려움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따라서 인터넷에서 미국 집 구하는 사이트에서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층 여부를 체크하는지 확인함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 결과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층 여부 따지지 않음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0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867</Words>
  <Application>Microsoft Office PowerPoint</Application>
  <PresentationFormat>와이드스크린</PresentationFormat>
  <Paragraphs>126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Symbol</vt:lpstr>
      <vt:lpstr>Office 테마</vt:lpstr>
      <vt:lpstr>집값 예측 경진대회 review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집값 예측 경진대회 review</dc:title>
  <dc:creator>younghoon</dc:creator>
  <cp:lastModifiedBy>younghoon</cp:lastModifiedBy>
  <cp:revision>54</cp:revision>
  <dcterms:created xsi:type="dcterms:W3CDTF">2022-02-09T12:03:07Z</dcterms:created>
  <dcterms:modified xsi:type="dcterms:W3CDTF">2022-05-30T13:43:50Z</dcterms:modified>
</cp:coreProperties>
</file>