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  <p:sldId id="269" r:id="rId10"/>
    <p:sldId id="272" r:id="rId11"/>
    <p:sldId id="271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57B2-DF7A-416B-B554-A30FAA02E24A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9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44061"/>
            <a:ext cx="9144000" cy="661255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건강검진정보 데이터를 이용한 성별 및 연령대 분류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1923" y="5152291"/>
            <a:ext cx="1436077" cy="49236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1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383" y="1133487"/>
            <a:ext cx="858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 데이터에서 예측에 사용할 변수들 중 </a:t>
            </a:r>
            <a:r>
              <a:rPr lang="ko-KR" altLang="en-US" sz="1500" dirty="0" err="1" smtClean="0"/>
              <a:t>연속형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feature </a:t>
            </a:r>
            <a:r>
              <a:rPr lang="ko-KR" altLang="en-US" sz="1500" dirty="0" smtClean="0"/>
              <a:t>말고 </a:t>
            </a:r>
            <a:r>
              <a:rPr lang="ko-KR" altLang="en-US" sz="1500" dirty="0" err="1" smtClean="0"/>
              <a:t>이산형</a:t>
            </a:r>
            <a:r>
              <a:rPr lang="ko-KR" altLang="en-US" sz="1500" dirty="0" smtClean="0"/>
              <a:t> 변수들은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요단백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흡연상태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음주여부</a:t>
            </a:r>
            <a:r>
              <a:rPr lang="ko-KR" altLang="en-US" sz="1500" dirty="0" smtClean="0"/>
              <a:t> 등이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pPr fontAlgn="base" latinLnBrk="0"/>
            <a:r>
              <a:rPr lang="ko-KR" altLang="en-US" sz="1500" dirty="0" err="1" smtClean="0"/>
              <a:t>요단백의</a:t>
            </a:r>
            <a:r>
              <a:rPr lang="ko-KR" altLang="en-US" sz="1500" dirty="0" smtClean="0"/>
              <a:t> 경우 </a:t>
            </a:r>
            <a:r>
              <a:rPr lang="ko-KR" altLang="en-US" sz="1500" dirty="0"/>
              <a:t>소변에 단백질이 섞여 나오는 </a:t>
            </a:r>
            <a:r>
              <a:rPr lang="ko-KR" altLang="en-US" sz="1500" dirty="0" smtClean="0"/>
              <a:t>것 </a:t>
            </a:r>
            <a:r>
              <a:rPr lang="en-US" altLang="ko-KR" sz="1500" dirty="0" smtClean="0"/>
              <a:t>1(-), 2(±), 3(+1), 4(+2), 5(+3), 6(+4)</a:t>
            </a:r>
            <a:r>
              <a:rPr lang="ko-KR" altLang="en-US" sz="1500" dirty="0" smtClean="0"/>
              <a:t>로 표기됨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 숫자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의 차이는 단백질이 섞여 나오는 정도의 차이를 표현하며 숫자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보다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의 정도의 차이가 더 심하다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따라서 각 숫자의 차이가 정도의 차이를 반영하므로 </a:t>
            </a:r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불필요하게 </a:t>
            </a:r>
            <a:r>
              <a:rPr lang="en-US" altLang="ko-KR" sz="1500" dirty="0" smtClean="0"/>
              <a:t>one-hot encoding</a:t>
            </a:r>
            <a:r>
              <a:rPr lang="ko-KR" altLang="en-US" sz="1500" dirty="0" smtClean="0"/>
              <a:t>을 진행하지 않았음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나머지 변수도 마찬가지로 정도의 차이를 표현하므로 </a:t>
            </a:r>
            <a:r>
              <a:rPr lang="en-US" altLang="ko-KR" sz="1500" dirty="0" smtClean="0"/>
              <a:t>one-hot encoding</a:t>
            </a:r>
            <a:r>
              <a:rPr lang="ko-KR" altLang="en-US" sz="1500" dirty="0" smtClean="0"/>
              <a:t>을 진행하지 않고 그대로 진행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/>
          </a:p>
          <a:p>
            <a:pPr fontAlgn="base" latinLnBrk="0"/>
            <a:r>
              <a:rPr lang="ko-KR" altLang="en-US" sz="1500" dirty="0" smtClean="0"/>
              <a:t>연령대 별의 차이를 볼 때 </a:t>
            </a:r>
            <a:r>
              <a:rPr lang="ko-KR" altLang="en-US" sz="1500" dirty="0" err="1" smtClean="0"/>
              <a:t>이산형</a:t>
            </a:r>
            <a:r>
              <a:rPr lang="ko-KR" altLang="en-US" sz="1500" dirty="0" smtClean="0"/>
              <a:t> 변수에서는 </a:t>
            </a:r>
            <a:r>
              <a:rPr lang="en-US" altLang="ko-KR" sz="1500" dirty="0" smtClean="0"/>
              <a:t>boxplot</a:t>
            </a:r>
            <a:r>
              <a:rPr lang="ko-KR" altLang="en-US" sz="1500" dirty="0" smtClean="0"/>
              <a:t>을 활용했지만 여기서는 </a:t>
            </a:r>
            <a:r>
              <a:rPr lang="en-US" altLang="ko-KR" sz="1500" dirty="0" err="1" smtClean="0"/>
              <a:t>histplot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활용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/>
          </a:p>
          <a:p>
            <a:pPr fontAlgn="base" latinLnBrk="0"/>
            <a:r>
              <a:rPr lang="ko-KR" altLang="en-US" sz="1500" dirty="0" smtClean="0"/>
              <a:t>다음과 같은 그래프에서 </a:t>
            </a:r>
            <a:r>
              <a:rPr lang="ko-KR" altLang="en-US" sz="1500" dirty="0" err="1" smtClean="0"/>
              <a:t>음주여부가</a:t>
            </a:r>
            <a:r>
              <a:rPr lang="ko-KR" altLang="en-US" sz="1500" dirty="0" smtClean="0"/>
              <a:t> 연령대 예측에 중요한 변수라고</a:t>
            </a:r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생각해볼 수 있음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383" y="418938"/>
            <a:ext cx="4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변수 처리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17" y="4226641"/>
            <a:ext cx="4491038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485" y="1308635"/>
            <a:ext cx="6052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성별 </a:t>
            </a:r>
            <a:r>
              <a:rPr lang="ko-KR" altLang="en-US" sz="1500" dirty="0" err="1" smtClean="0"/>
              <a:t>데이터셋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 예측 모델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solidFill>
                  <a:srgbClr val="FF0000"/>
                </a:solidFill>
              </a:rPr>
              <a:t>gender_train_data</a:t>
            </a:r>
            <a:r>
              <a:rPr lang="en-US" altLang="ko-KR" sz="1500" dirty="0" smtClean="0"/>
              <a:t> = data[</a:t>
            </a:r>
            <a:r>
              <a:rPr lang="en-US" altLang="ko-KR" sz="1500" dirty="0" err="1" smtClean="0"/>
              <a:t>sex_ft</a:t>
            </a:r>
            <a:r>
              <a:rPr lang="en-US" altLang="ko-KR" sz="1500" dirty="0" smtClean="0"/>
              <a:t>]</a:t>
            </a:r>
          </a:p>
          <a:p>
            <a:r>
              <a:rPr lang="en-US" altLang="ko-KR" sz="1500" dirty="0" smtClean="0"/>
              <a:t>   - </a:t>
            </a:r>
            <a:r>
              <a:rPr lang="ko-KR" altLang="en-US" sz="1500" dirty="0" err="1" smtClean="0"/>
              <a:t>영향도가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0.5 </a:t>
            </a:r>
            <a:r>
              <a:rPr lang="ko-KR" altLang="en-US" sz="1500" dirty="0" smtClean="0"/>
              <a:t>이상인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를 가지는 </a:t>
            </a:r>
            <a:r>
              <a:rPr lang="ko-KR" altLang="en-US" sz="1500" dirty="0" err="1" smtClean="0"/>
              <a:t>데이터셋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r>
              <a:rPr lang="ko-KR" altLang="en-US" sz="1500" dirty="0" smtClean="0"/>
              <a:t>연령대 </a:t>
            </a:r>
            <a:r>
              <a:rPr lang="ko-KR" altLang="en-US" sz="1500" dirty="0" err="1" smtClean="0"/>
              <a:t>데이터셋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연령대 예측 모델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1. </a:t>
            </a:r>
            <a:r>
              <a:rPr lang="en-US" altLang="ko-KR" sz="1500" dirty="0" smtClean="0">
                <a:solidFill>
                  <a:schemeClr val="accent1"/>
                </a:solidFill>
              </a:rPr>
              <a:t>data[</a:t>
            </a:r>
            <a:r>
              <a:rPr lang="en-US" altLang="ko-KR" sz="1500" dirty="0" err="1" smtClean="0">
                <a:solidFill>
                  <a:schemeClr val="accent1"/>
                </a:solidFill>
              </a:rPr>
              <a:t>age_importance_ft</a:t>
            </a:r>
            <a:r>
              <a:rPr lang="en-US" altLang="ko-KR" sz="15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altLang="ko-KR" sz="1500" dirty="0" smtClean="0"/>
              <a:t>   -  XGB permutation importance </a:t>
            </a:r>
            <a:r>
              <a:rPr lang="ko-KR" altLang="en-US" sz="1500" dirty="0" smtClean="0"/>
              <a:t>상위 </a:t>
            </a:r>
            <a:r>
              <a:rPr lang="en-US" altLang="ko-KR" sz="1500" dirty="0"/>
              <a:t>k</a:t>
            </a:r>
            <a:r>
              <a:rPr lang="ko-KR" altLang="en-US" sz="1500" dirty="0" smtClean="0"/>
              <a:t>개를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로</a:t>
            </a:r>
            <a:endParaRPr lang="en-US" altLang="ko-KR" sz="1500" dirty="0" smtClean="0"/>
          </a:p>
          <a:p>
            <a:r>
              <a:rPr lang="ko-KR" altLang="en-US" sz="1500" dirty="0" smtClean="0"/>
              <a:t> 가지는 </a:t>
            </a:r>
            <a:r>
              <a:rPr lang="ko-KR" altLang="en-US" sz="1500" dirty="0" err="1" smtClean="0"/>
              <a:t>데이터셋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2. </a:t>
            </a:r>
            <a:r>
              <a:rPr lang="en-US" altLang="ko-KR" sz="1500" dirty="0" smtClean="0">
                <a:solidFill>
                  <a:schemeClr val="accent1"/>
                </a:solidFill>
              </a:rPr>
              <a:t>data[</a:t>
            </a:r>
            <a:r>
              <a:rPr lang="en-US" altLang="ko-KR" sz="1500" dirty="0" err="1" smtClean="0">
                <a:solidFill>
                  <a:schemeClr val="accent1"/>
                </a:solidFill>
              </a:rPr>
              <a:t>age_ft</a:t>
            </a:r>
            <a:r>
              <a:rPr lang="en-US" altLang="ko-KR" sz="15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 </a:t>
            </a:r>
            <a:r>
              <a:rPr lang="ko-KR" altLang="en-US" sz="1500" dirty="0" err="1" smtClean="0"/>
              <a:t>영향도가</a:t>
            </a:r>
            <a:r>
              <a:rPr lang="ko-KR" altLang="en-US" sz="1500" dirty="0" smtClean="0"/>
              <a:t> 높다고 생각한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를 가지는 </a:t>
            </a:r>
            <a:r>
              <a:rPr lang="ko-KR" altLang="en-US" sz="1500" dirty="0" err="1" smtClean="0"/>
              <a:t>데이터셋</a:t>
            </a: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13" y="2169425"/>
            <a:ext cx="5126346" cy="3276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32" y="548956"/>
            <a:ext cx="5238509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성별예측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95% 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9887" y="1262384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80% </a:t>
            </a:r>
            <a:r>
              <a:rPr lang="ko-KR" altLang="en-US" sz="1000" dirty="0" smtClean="0"/>
              <a:t>학습</a:t>
            </a:r>
            <a:r>
              <a:rPr lang="en-US" altLang="ko-KR" sz="1000" dirty="0" smtClean="0"/>
              <a:t>, 20% </a:t>
            </a:r>
            <a:r>
              <a:rPr lang="ko-KR" altLang="en-US" sz="1000" dirty="0" smtClean="0"/>
              <a:t>검증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08" y="2018773"/>
            <a:ext cx="3034162" cy="2354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7" y="2007631"/>
            <a:ext cx="2926218" cy="2365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914" y="1952299"/>
            <a:ext cx="3002433" cy="2420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9608" y="1312376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XGB</a:t>
            </a:r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09068" y="1312376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Randomforest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7" y="4588650"/>
            <a:ext cx="3409950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43400" y="4747846"/>
            <a:ext cx="656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세 모델 모두 비슷하고 좋은 성능을 낸다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학습 시간이 높은 </a:t>
            </a:r>
            <a:r>
              <a:rPr lang="en-US" altLang="ko-KR" sz="1400" dirty="0" err="1" smtClean="0"/>
              <a:t>RandomForest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모델을 제외하고 다른 모델이 더 우수한 것 같다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6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연령대</a:t>
            </a:r>
            <a:r>
              <a:rPr lang="en-US" altLang="ko-KR" sz="1200" dirty="0" smtClean="0"/>
              <a:t>(data using permutation importance)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63%)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190" y="1339307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80% </a:t>
            </a:r>
            <a:r>
              <a:rPr lang="ko-KR" altLang="en-US" sz="1000" dirty="0" smtClean="0"/>
              <a:t>학습</a:t>
            </a:r>
            <a:r>
              <a:rPr lang="en-US" altLang="ko-KR" sz="1000" dirty="0" smtClean="0"/>
              <a:t>, 20% </a:t>
            </a:r>
            <a:r>
              <a:rPr lang="ko-KR" altLang="en-US" sz="1000" dirty="0" smtClean="0"/>
              <a:t>검증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427512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XGB</a:t>
            </a:r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337624"/>
            <a:ext cx="4371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두 모델 모두 모델의 전체적인 정확도는 높지만 중간에 있는 값인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대에 대한 </a:t>
            </a:r>
            <a:r>
              <a:rPr lang="ko-KR" altLang="en-US" sz="1400" dirty="0" err="1" smtClean="0"/>
              <a:t>재현율이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에 가까운 것을 확인할 수 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60</a:t>
            </a:r>
            <a:r>
              <a:rPr lang="ko-KR" altLang="en-US" sz="1400" dirty="0" smtClean="0"/>
              <a:t>대의 </a:t>
            </a:r>
            <a:r>
              <a:rPr lang="ko-KR" altLang="en-US" sz="1400" dirty="0" err="1" smtClean="0"/>
              <a:t>재현율이</a:t>
            </a:r>
            <a:r>
              <a:rPr lang="ko-KR" altLang="en-US" sz="1400" dirty="0" smtClean="0"/>
              <a:t> 민감도보다 높은 것으로 보아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모델이 </a:t>
            </a:r>
            <a:r>
              <a:rPr lang="en-US" altLang="ko-KR" sz="1400" dirty="0" smtClean="0">
                <a:solidFill>
                  <a:srgbClr val="FF0000"/>
                </a:solidFill>
              </a:rPr>
              <a:t>40</a:t>
            </a:r>
            <a:r>
              <a:rPr lang="ko-KR" altLang="en-US" sz="1400" dirty="0" smtClean="0">
                <a:solidFill>
                  <a:srgbClr val="FF0000"/>
                </a:solidFill>
              </a:rPr>
              <a:t>대와 </a:t>
            </a:r>
            <a:r>
              <a:rPr lang="en-US" altLang="ko-KR" sz="1400" dirty="0" smtClean="0">
                <a:solidFill>
                  <a:srgbClr val="FF0000"/>
                </a:solidFill>
              </a:rPr>
              <a:t>60</a:t>
            </a:r>
            <a:r>
              <a:rPr lang="ko-KR" altLang="en-US" sz="1400" dirty="0" smtClean="0">
                <a:solidFill>
                  <a:srgbClr val="FF0000"/>
                </a:solidFill>
              </a:rPr>
              <a:t>대라고 예측을 많이 하고 </a:t>
            </a:r>
            <a:r>
              <a:rPr lang="en-US" altLang="ko-KR" sz="1400" dirty="0" smtClean="0">
                <a:solidFill>
                  <a:srgbClr val="FF0000"/>
                </a:solidFill>
              </a:rPr>
              <a:t>50</a:t>
            </a:r>
            <a:r>
              <a:rPr lang="ko-KR" altLang="en-US" sz="1400" dirty="0" smtClean="0">
                <a:solidFill>
                  <a:srgbClr val="FF0000"/>
                </a:solidFill>
              </a:rPr>
              <a:t>대와 </a:t>
            </a:r>
            <a:r>
              <a:rPr lang="en-US" altLang="ko-KR" sz="1400" dirty="0" smtClean="0">
                <a:solidFill>
                  <a:srgbClr val="FF0000"/>
                </a:solidFill>
              </a:rPr>
              <a:t>70</a:t>
            </a:r>
            <a:r>
              <a:rPr lang="ko-KR" altLang="en-US" sz="1400" dirty="0" smtClean="0">
                <a:solidFill>
                  <a:srgbClr val="FF0000"/>
                </a:solidFill>
              </a:rPr>
              <a:t>대의 예측을 거의 하지 않는 것</a:t>
            </a:r>
            <a:r>
              <a:rPr lang="ko-KR" altLang="en-US" sz="1400" dirty="0" smtClean="0"/>
              <a:t>이라고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확인할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위의 경우는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데이터의 불균형</a:t>
            </a:r>
            <a:r>
              <a:rPr lang="ko-KR" altLang="en-US" sz="1400" dirty="0" smtClean="0"/>
              <a:t> 때문에 </a:t>
            </a:r>
            <a:r>
              <a:rPr lang="ko-KR" altLang="en-US" sz="1400" dirty="0" smtClean="0">
                <a:solidFill>
                  <a:srgbClr val="FF0000"/>
                </a:solidFill>
              </a:rPr>
              <a:t>과도하게 정확도가 높게 평가된 경우</a:t>
            </a:r>
            <a:r>
              <a:rPr lang="ko-KR" altLang="en-US" sz="1400" dirty="0" smtClean="0"/>
              <a:t>라고 생각된다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만약 데이터가 균형이 맞았다면 정확도는 </a:t>
            </a:r>
            <a:r>
              <a:rPr lang="en-US" altLang="ko-KR" sz="1400" dirty="0" smtClean="0"/>
              <a:t>63% </a:t>
            </a:r>
            <a:r>
              <a:rPr lang="ko-KR" altLang="en-US" sz="1400" dirty="0" smtClean="0"/>
              <a:t>보다 현저히 낮았을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</a:t>
            </a:r>
            <a:r>
              <a:rPr lang="en-US" altLang="ko-KR" sz="1400" dirty="0" smtClean="0"/>
              <a:t>macro </a:t>
            </a:r>
            <a:r>
              <a:rPr lang="en-US" altLang="ko-KR" sz="1400" dirty="0" err="1" smtClean="0"/>
              <a:t>avg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f1 score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0.35</a:t>
            </a:r>
            <a:r>
              <a:rPr lang="ko-KR" altLang="en-US" sz="1400" dirty="0" smtClean="0"/>
              <a:t>인 것으로 한번 더 확인할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9920"/>
            <a:ext cx="2869755" cy="3186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43" y="2249920"/>
            <a:ext cx="2944183" cy="3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연령대</a:t>
            </a:r>
            <a:r>
              <a:rPr lang="en-US" altLang="ko-KR" sz="1200" dirty="0" smtClean="0"/>
              <a:t>(data 2 using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)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61% 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1775" y="1471364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80% </a:t>
            </a:r>
            <a:r>
              <a:rPr lang="ko-KR" altLang="en-US" sz="1000" dirty="0" smtClean="0"/>
              <a:t>학습</a:t>
            </a:r>
            <a:r>
              <a:rPr lang="en-US" altLang="ko-KR" sz="1000" dirty="0" smtClean="0"/>
              <a:t>, 20% </a:t>
            </a:r>
            <a:r>
              <a:rPr lang="ko-KR" altLang="en-US" sz="1000" dirty="0" smtClean="0"/>
              <a:t>검증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67854" y="2025362"/>
            <a:ext cx="437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앞의 경우와 마찬가지로 모델은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60</a:t>
            </a:r>
            <a:r>
              <a:rPr lang="ko-KR" altLang="en-US" sz="1400" dirty="0" smtClean="0"/>
              <a:t>대로 많이 예측을 하고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5" y="2420006"/>
            <a:ext cx="2893174" cy="31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연령대</a:t>
            </a:r>
            <a:r>
              <a:rPr lang="en-US" altLang="ko-KR" sz="1200" dirty="0" smtClean="0"/>
              <a:t>(data _</a:t>
            </a:r>
            <a:r>
              <a:rPr lang="en-US" altLang="ko-KR" sz="1200" dirty="0" err="1" smtClean="0"/>
              <a:t>valanced</a:t>
            </a:r>
            <a:r>
              <a:rPr lang="en-US" altLang="ko-KR" sz="1200" dirty="0" smtClean="0"/>
              <a:t>)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49% 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281" y="1703705"/>
            <a:ext cx="36634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/>
          </a:p>
          <a:p>
            <a:r>
              <a:rPr lang="ko-KR" altLang="en-US" sz="1000" dirty="0" smtClean="0"/>
              <a:t>모델 학습시간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초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100% </a:t>
            </a:r>
            <a:r>
              <a:rPr lang="ko-KR" altLang="en-US" sz="1000" dirty="0" smtClean="0"/>
              <a:t>학습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검증은 </a:t>
            </a:r>
            <a:r>
              <a:rPr lang="en-US" altLang="ko-KR" sz="1000" dirty="0" smtClean="0"/>
              <a:t>cv score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5742" y="1755881"/>
            <a:ext cx="40762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앞서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대의 예측이 많이 떨어지는 문제를 보아 데이터 불균형 문제가 있을 것이라 판단되어 표본이 </a:t>
            </a:r>
            <a:r>
              <a:rPr lang="en-US" altLang="ko-KR" sz="1400" dirty="0" smtClean="0"/>
              <a:t>24000</a:t>
            </a:r>
            <a:r>
              <a:rPr lang="ko-KR" altLang="en-US" sz="1400" dirty="0" smtClean="0"/>
              <a:t>명으로 가장 적은 </a:t>
            </a:r>
            <a:r>
              <a:rPr lang="en-US" altLang="ko-KR" sz="1400" dirty="0" smtClean="0"/>
              <a:t>80</a:t>
            </a:r>
            <a:r>
              <a:rPr lang="ko-KR" altLang="en-US" sz="1400" dirty="0" smtClean="0"/>
              <a:t>대에 맞추어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~80</a:t>
            </a:r>
            <a:r>
              <a:rPr lang="ko-KR" altLang="en-US" sz="1400" dirty="0" smtClean="0"/>
              <a:t>대까지 </a:t>
            </a:r>
            <a:r>
              <a:rPr lang="en-US" altLang="ko-KR" sz="1400" dirty="0" smtClean="0"/>
              <a:t>24000</a:t>
            </a:r>
            <a:r>
              <a:rPr lang="ko-KR" altLang="en-US" sz="1400" dirty="0" smtClean="0"/>
              <a:t>명씩 </a:t>
            </a:r>
            <a:r>
              <a:rPr lang="en-US" altLang="ko-KR" sz="1400" dirty="0" smtClean="0"/>
              <a:t>120000</a:t>
            </a:r>
            <a:r>
              <a:rPr lang="ko-KR" altLang="en-US" sz="1400" dirty="0" smtClean="0"/>
              <a:t>명을 뽑고 예측을 진행해보았다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그 결과 정확도는 떨어졌지만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대의 </a:t>
            </a:r>
            <a:r>
              <a:rPr lang="ko-KR" altLang="en-US" sz="1400" dirty="0" err="1" smtClean="0"/>
              <a:t>재현율이</a:t>
            </a:r>
            <a:r>
              <a:rPr lang="ko-KR" altLang="en-US" sz="1400" dirty="0" smtClean="0"/>
              <a:t> 상승한 것을 확인할 수 있었다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오히려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대의 </a:t>
            </a:r>
            <a:r>
              <a:rPr lang="en-US" altLang="ko-KR" sz="1400" dirty="0" smtClean="0"/>
              <a:t>recall </a:t>
            </a:r>
            <a:r>
              <a:rPr lang="ko-KR" altLang="en-US" sz="1400" dirty="0" smtClean="0"/>
              <a:t>보다 </a:t>
            </a:r>
            <a:r>
              <a:rPr lang="en-US" altLang="ko-KR" sz="1400" dirty="0" smtClean="0"/>
              <a:t>precision</a:t>
            </a:r>
            <a:r>
              <a:rPr lang="ko-KR" altLang="en-US" sz="1400" dirty="0" smtClean="0"/>
              <a:t>이 큰 것을 확인할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각 집단의 데이터 수를 적당히 조절하면 더 좋은 결과를 얻을 수 있을 것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Cv_score</a:t>
            </a:r>
            <a:r>
              <a:rPr lang="ko-KR" altLang="en-US" sz="1400" dirty="0" smtClean="0"/>
              <a:t>의 정확도를 보면 </a:t>
            </a:r>
            <a:r>
              <a:rPr lang="en-US" altLang="ko-KR" sz="1400" dirty="0" smtClean="0"/>
              <a:t>0.46 </a:t>
            </a:r>
            <a:r>
              <a:rPr lang="ko-KR" altLang="en-US" sz="1400" dirty="0" smtClean="0"/>
              <a:t>정도로 이 모델이 어느 정도는 </a:t>
            </a:r>
            <a:r>
              <a:rPr lang="en-US" altLang="ko-KR" sz="1400" dirty="0" smtClean="0"/>
              <a:t>overfitting</a:t>
            </a:r>
            <a:r>
              <a:rPr lang="ko-KR" altLang="en-US" sz="1400" dirty="0" smtClean="0"/>
              <a:t>일 가능성이 있다는 것도 확인할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이는 표본의 수를 늘리면 해결이 가능할 것 같다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5" y="2420006"/>
            <a:ext cx="2893174" cy="31839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67" y="3036151"/>
            <a:ext cx="3667125" cy="20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4175" y="1623764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579" y="5589990"/>
            <a:ext cx="3848100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067" y="5301673"/>
            <a:ext cx="1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cv_score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Review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11086"/>
            <a:ext cx="8366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를 선정하는 과정에서 새로운 지표를 만들어서 한번 시도를 해보았는데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단순 분류가 아닌 다중 분류라 더욱 쉽지 않았다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개인적으로 시도해 본 지표보다 </a:t>
            </a:r>
            <a:r>
              <a:rPr lang="en-US" altLang="ko-KR" sz="1400" dirty="0" smtClean="0"/>
              <a:t>permutation importance</a:t>
            </a:r>
            <a:r>
              <a:rPr lang="ko-KR" altLang="en-US" sz="1400" dirty="0" smtClean="0"/>
              <a:t>를 사용한 모델의 성능이 더 좋게 나왔다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연령대를 분류하는 과정에서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80</a:t>
            </a:r>
            <a:r>
              <a:rPr lang="ko-KR" altLang="en-US" sz="1400" dirty="0" smtClean="0"/>
              <a:t>대 이상의 집단의 크기가 적어서 모델이 이를 무시하고 분류하는 현상이 발생된 것으로 보인다</a:t>
            </a:r>
            <a:r>
              <a:rPr lang="en-US" altLang="ko-KR" sz="1400" dirty="0" smtClean="0"/>
              <a:t>. 40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60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80</a:t>
            </a:r>
            <a:r>
              <a:rPr lang="ko-KR" altLang="en-US" sz="1400" dirty="0" smtClean="0"/>
              <a:t>대 이상의 다섯 집단의 표본 수를 모두 같게 하고 같은 모델로 학습을 시킨 결과 전체적인 정확도는 떨어졌지만 모델은 </a:t>
            </a:r>
            <a:r>
              <a:rPr lang="ko-KR" altLang="en-US" sz="1400" dirty="0" smtClean="0">
                <a:solidFill>
                  <a:srgbClr val="FF0000"/>
                </a:solidFill>
              </a:rPr>
              <a:t>균형 있게 학습</a:t>
            </a:r>
            <a:r>
              <a:rPr lang="ko-KR" altLang="en-US" sz="1400" dirty="0" smtClean="0"/>
              <a:t>한 것으로 보였다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olidFill>
                  <a:srgbClr val="FF0000"/>
                </a:solidFill>
              </a:rPr>
              <a:t>Data augmentation</a:t>
            </a:r>
            <a:r>
              <a:rPr lang="ko-KR" altLang="en-US" sz="1400" dirty="0" smtClean="0"/>
              <a:t>을 통해서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, 70</a:t>
            </a:r>
            <a:r>
              <a:rPr lang="ko-KR" altLang="en-US" sz="1400" dirty="0" smtClean="0"/>
              <a:t>대 </a:t>
            </a:r>
            <a:r>
              <a:rPr lang="en-US" altLang="ko-KR" sz="1400" dirty="0" smtClean="0"/>
              <a:t>,80</a:t>
            </a:r>
            <a:r>
              <a:rPr lang="ko-KR" altLang="en-US" sz="1400" dirty="0" smtClean="0"/>
              <a:t>대 이상의 표본 수를 늘리면 전체적인 정확도도 높으며 균형 있는 모델을 만들 수 있을 것 같다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731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소개 및 전체적인 흐름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EDA 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Modeling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967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571473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소개 및 흐름 요약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44380" y="2347455"/>
            <a:ext cx="96187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1500" dirty="0" smtClean="0"/>
              <a:t>목표는 성별과 연령대를 예측을 하는 것인데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성별은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가지가 있고 연령대는 </a:t>
            </a:r>
            <a:r>
              <a:rPr lang="en-US" altLang="ko-KR" sz="1500" dirty="0" smtClean="0"/>
              <a:t>40</a:t>
            </a:r>
            <a:r>
              <a:rPr lang="ko-KR" altLang="en-US" sz="1500" dirty="0" smtClean="0"/>
              <a:t>대에서 </a:t>
            </a:r>
            <a:r>
              <a:rPr lang="en-US" altLang="ko-KR" sz="1500" dirty="0" smtClean="0"/>
              <a:t>80</a:t>
            </a:r>
            <a:r>
              <a:rPr lang="ko-KR" altLang="en-US" sz="1500" dirty="0" smtClean="0"/>
              <a:t>대 이상까지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가지가 있으므로 같이 판단한다면 총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가지가 나옴</a:t>
            </a:r>
            <a:r>
              <a:rPr lang="en-US" altLang="ko-KR" sz="1500" dirty="0" smtClean="0"/>
              <a:t>.</a:t>
            </a:r>
          </a:p>
          <a:p>
            <a:endParaRPr lang="en-US" altLang="ko-KR" dirty="0"/>
          </a:p>
          <a:p>
            <a:r>
              <a:rPr lang="ko-KR" altLang="en-US" sz="1500" dirty="0" smtClean="0"/>
              <a:t>분류의 경우의 수가 많고 </a:t>
            </a:r>
            <a:r>
              <a:rPr lang="ko-KR" altLang="en-US" sz="1500" dirty="0" err="1" smtClean="0"/>
              <a:t>허리둘레와</a:t>
            </a:r>
            <a:r>
              <a:rPr lang="ko-KR" altLang="en-US" sz="1500" dirty="0" smtClean="0"/>
              <a:t> 같은 특징은 성별에 따른 차이는 심하지만 연령대에 따른 차이는 심하지 않음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이와 반대인 특징도 존재함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 따라서 각 변수들을 하나씩 살펴보면서 </a:t>
            </a:r>
            <a:r>
              <a:rPr lang="ko-KR" altLang="en-US" sz="1500" dirty="0" smtClean="0">
                <a:solidFill>
                  <a:srgbClr val="FF0000"/>
                </a:solidFill>
              </a:rPr>
              <a:t>성별에 중요한 </a:t>
            </a:r>
            <a:r>
              <a:rPr lang="en-US" altLang="ko-KR" sz="1500" dirty="0" smtClean="0">
                <a:solidFill>
                  <a:srgbClr val="FF0000"/>
                </a:solidFill>
              </a:rPr>
              <a:t>feature</a:t>
            </a:r>
            <a:r>
              <a:rPr lang="ko-KR" altLang="en-US" sz="1500" dirty="0" smtClean="0"/>
              <a:t>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>
                <a:solidFill>
                  <a:schemeClr val="accent1"/>
                </a:solidFill>
              </a:rPr>
              <a:t>연령대에 중요한 </a:t>
            </a:r>
            <a:r>
              <a:rPr lang="en-US" altLang="ko-KR" sz="1500" dirty="0" smtClean="0">
                <a:solidFill>
                  <a:schemeClr val="accent1"/>
                </a:solidFill>
              </a:rPr>
              <a:t>feature</a:t>
            </a:r>
            <a:r>
              <a:rPr lang="ko-KR" altLang="en-US" sz="1500" dirty="0" smtClean="0"/>
              <a:t>인지 구분하고 성별 예측 모델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연령대 예측 모델을 </a:t>
            </a:r>
            <a:r>
              <a:rPr lang="ko-KR" altLang="en-US" sz="1500" dirty="0" smtClean="0">
                <a:solidFill>
                  <a:srgbClr val="FF0000"/>
                </a:solidFill>
              </a:rPr>
              <a:t>따로 생성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 중요한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라고 생각되면 </a:t>
            </a:r>
            <a:r>
              <a:rPr lang="en-US" altLang="ko-KR" sz="1500" dirty="0" err="1" smtClean="0"/>
              <a:t>sex_ft</a:t>
            </a:r>
            <a:r>
              <a:rPr lang="en-US" altLang="ko-KR" sz="1500" dirty="0" smtClean="0"/>
              <a:t> =[], </a:t>
            </a:r>
            <a:r>
              <a:rPr lang="en-US" altLang="ko-KR" sz="1500" dirty="0" err="1" smtClean="0"/>
              <a:t>age_ft</a:t>
            </a:r>
            <a:r>
              <a:rPr lang="en-US" altLang="ko-KR" sz="1500" dirty="0" smtClean="0"/>
              <a:t>= []</a:t>
            </a:r>
            <a:r>
              <a:rPr lang="ko-KR" altLang="en-US" sz="1500" dirty="0" smtClean="0"/>
              <a:t>에 저장 후 각각 성별 예측 모델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연령대 예측 모델에 사용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380" y="1199213"/>
            <a:ext cx="99413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</a:p>
          <a:p>
            <a:r>
              <a:rPr lang="ko-KR" altLang="en-US" sz="1600" dirty="0" smtClean="0"/>
              <a:t>건강검진정보인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체중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청각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혈압 등등을 활용하여 성별과 연령대를 예측하는 모델을 만드는 프로젝트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82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838" y="1174278"/>
            <a:ext cx="1001443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어떤게</a:t>
            </a:r>
            <a:r>
              <a:rPr lang="ko-KR" altLang="en-US" dirty="0" smtClean="0"/>
              <a:t> 중요한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일까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독립 변수에 따른 분포가 집단 간의 거리를 넓혔는가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예측에 중요한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따라 집단 간의 거리가 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성별에 중요한 </a:t>
            </a:r>
            <a:r>
              <a:rPr lang="en-US" altLang="ko-KR" dirty="0" smtClean="0">
                <a:solidFill>
                  <a:srgbClr val="FF0000"/>
                </a:solidFill>
              </a:rPr>
              <a:t>feature </a:t>
            </a:r>
            <a:r>
              <a:rPr lang="en-US" altLang="ko-KR" sz="1500" dirty="0" smtClean="0"/>
              <a:t>(t-test</a:t>
            </a:r>
            <a:r>
              <a:rPr lang="ko-KR" altLang="en-US" sz="1500" dirty="0" smtClean="0"/>
              <a:t>를 적용하려 했으나 </a:t>
            </a:r>
            <a:r>
              <a:rPr lang="en-US" altLang="ko-KR" sz="1500" dirty="0" smtClean="0"/>
              <a:t>n</a:t>
            </a:r>
            <a:r>
              <a:rPr lang="ko-KR" altLang="en-US" sz="1500" dirty="0" smtClean="0"/>
              <a:t>이 너무 큼</a:t>
            </a:r>
            <a:r>
              <a:rPr lang="en-US" altLang="ko-KR" sz="1500" dirty="0"/>
              <a:t>)</a:t>
            </a:r>
          </a:p>
          <a:p>
            <a:r>
              <a:rPr lang="en-US" altLang="ko-KR" dirty="0" smtClean="0"/>
              <a:t>-&gt; </a:t>
            </a:r>
            <a:r>
              <a:rPr lang="en-US" altLang="ko-KR" sz="1500" dirty="0" smtClean="0"/>
              <a:t>ex) </a:t>
            </a:r>
            <a:r>
              <a:rPr lang="ko-KR" altLang="en-US" sz="1500" dirty="0" smtClean="0"/>
              <a:t>남자의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키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평균과 여자의 키 평균 간의 차이는 클 수록 좋지만 정확한 기준을 잡기 위해 표준편차를 사용함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성별에서의 중요도 </a:t>
            </a:r>
            <a:r>
              <a:rPr lang="en-US" altLang="ko-KR" sz="1500" dirty="0" smtClean="0"/>
              <a:t>= (</a:t>
            </a:r>
            <a:r>
              <a:rPr lang="ko-KR" altLang="en-US" sz="1500" dirty="0" smtClean="0"/>
              <a:t>남자 키 평균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여자 키 평균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(</a:t>
            </a:r>
            <a:r>
              <a:rPr lang="ko-KR" altLang="en-US" sz="1500" dirty="0" smtClean="0"/>
              <a:t>남자 카 표준편차</a:t>
            </a:r>
            <a:r>
              <a:rPr lang="en-US" altLang="ko-KR" sz="1500" dirty="0" smtClean="0"/>
              <a:t>/2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여자 키 표준편차</a:t>
            </a:r>
            <a:r>
              <a:rPr lang="en-US" altLang="ko-KR" sz="1500" dirty="0" smtClean="0"/>
              <a:t>/2)</a:t>
            </a:r>
          </a:p>
          <a:p>
            <a:r>
              <a:rPr lang="en-US" altLang="ko-KR" sz="1500" dirty="0" smtClean="0"/>
              <a:t>1. </a:t>
            </a:r>
            <a:r>
              <a:rPr lang="ko-KR" altLang="en-US" sz="1500" dirty="0" smtClean="0"/>
              <a:t>중요도가 </a:t>
            </a:r>
            <a:r>
              <a:rPr lang="en-US" altLang="ko-KR" sz="1500" dirty="0" smtClean="0"/>
              <a:t>0.3</a:t>
            </a:r>
            <a:r>
              <a:rPr lang="ko-KR" altLang="en-US" sz="1500" dirty="0" smtClean="0"/>
              <a:t>이 넘어가면 유효하다고 판단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남자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여자 키 분포의 교점을 </a:t>
            </a:r>
            <a:r>
              <a:rPr lang="en-US" altLang="ko-KR" sz="1500" dirty="0" smtClean="0"/>
              <a:t>threshold</a:t>
            </a:r>
            <a:r>
              <a:rPr lang="ko-KR" altLang="en-US" sz="1500" dirty="0" smtClean="0"/>
              <a:t>로 잡고 판단하면 정확도 대략 </a:t>
            </a:r>
            <a:r>
              <a:rPr lang="en-US" altLang="ko-KR" sz="1500" dirty="0" smtClean="0"/>
              <a:t>56%)</a:t>
            </a:r>
          </a:p>
          <a:p>
            <a:r>
              <a:rPr lang="en-US" altLang="ko-KR" sz="1500" dirty="0" smtClean="0"/>
              <a:t>2. </a:t>
            </a:r>
            <a:r>
              <a:rPr lang="ko-KR" altLang="en-US" sz="1500" dirty="0"/>
              <a:t>중요도가 </a:t>
            </a:r>
            <a:r>
              <a:rPr lang="en-US" altLang="ko-KR" sz="1500" dirty="0" smtClean="0"/>
              <a:t>0.5</a:t>
            </a:r>
            <a:r>
              <a:rPr lang="ko-KR" altLang="en-US" sz="1500" dirty="0" smtClean="0"/>
              <a:t>이 </a:t>
            </a:r>
            <a:r>
              <a:rPr lang="ko-KR" altLang="en-US" sz="1500" dirty="0"/>
              <a:t>넘어가면 유효하다고 판단</a:t>
            </a:r>
            <a:r>
              <a:rPr lang="en-US" altLang="ko-KR" sz="1500" dirty="0"/>
              <a:t>. (</a:t>
            </a:r>
            <a:r>
              <a:rPr lang="ko-KR" altLang="en-US" sz="1500" dirty="0"/>
              <a:t>남자</a:t>
            </a:r>
            <a:r>
              <a:rPr lang="en-US" altLang="ko-KR" sz="1500" dirty="0"/>
              <a:t>, </a:t>
            </a:r>
            <a:r>
              <a:rPr lang="ko-KR" altLang="en-US" sz="1500" dirty="0"/>
              <a:t>여자 키 분포의 교점을 </a:t>
            </a:r>
            <a:r>
              <a:rPr lang="en-US" altLang="ko-KR" sz="1500" dirty="0"/>
              <a:t>threshold</a:t>
            </a:r>
            <a:r>
              <a:rPr lang="ko-KR" altLang="en-US" sz="1500" dirty="0"/>
              <a:t>로 잡고 판단하면 정확도 대략 </a:t>
            </a:r>
            <a:r>
              <a:rPr lang="en-US" altLang="ko-KR" sz="1500" dirty="0" smtClean="0"/>
              <a:t>60%)</a:t>
            </a:r>
            <a:endParaRPr lang="en-US" altLang="ko-KR" sz="1500" dirty="0"/>
          </a:p>
        </p:txBody>
      </p:sp>
      <p:sp>
        <p:nvSpPr>
          <p:cNvPr id="6" name="직사각형 5"/>
          <p:cNvSpPr/>
          <p:nvPr/>
        </p:nvSpPr>
        <p:spPr>
          <a:xfrm>
            <a:off x="641838" y="5785486"/>
            <a:ext cx="10480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의해 각 집단의 분포가 영향을 받을 수 있으므로 중요한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인지 판단할 땐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를 제거하고 판단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1838" y="451552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소개 및 흐름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20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1396118"/>
            <a:ext cx="872552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연령대에 중요한 </a:t>
            </a:r>
            <a:r>
              <a:rPr lang="en-US" altLang="ko-KR" dirty="0" smtClean="0">
                <a:solidFill>
                  <a:schemeClr val="accent1"/>
                </a:solidFill>
              </a:rPr>
              <a:t>feature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연령대에서의 중요도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집단이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개라 판단하기 어려워서 두 개의 방법으로 시도함</a:t>
            </a:r>
            <a:r>
              <a:rPr lang="en-US" altLang="ko-KR" sz="1500" dirty="0" smtClean="0"/>
              <a:t>) </a:t>
            </a:r>
          </a:p>
          <a:p>
            <a:r>
              <a:rPr lang="en-US" altLang="ko-KR" sz="1500" dirty="0"/>
              <a:t>1</a:t>
            </a:r>
            <a:r>
              <a:rPr lang="en-US" altLang="ko-KR" sz="1500" dirty="0" smtClean="0"/>
              <a:t>. Permutation importance</a:t>
            </a:r>
            <a:r>
              <a:rPr lang="ko-KR" altLang="en-US" sz="1500" dirty="0" smtClean="0"/>
              <a:t>를 이용한 중요도 사용</a:t>
            </a:r>
            <a:endParaRPr lang="en-US" altLang="ko-KR" sz="1500" dirty="0" smtClean="0"/>
          </a:p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연령대 별 </a:t>
            </a:r>
            <a:r>
              <a:rPr lang="ko-KR" altLang="en-US" sz="1500" dirty="0" err="1" smtClean="0"/>
              <a:t>평군</a:t>
            </a:r>
            <a:r>
              <a:rPr lang="ko-KR" altLang="en-US" sz="1500" dirty="0" smtClean="0"/>
              <a:t> 중 가장 </a:t>
            </a:r>
            <a:r>
              <a:rPr lang="ko-KR" altLang="en-US" sz="1500" dirty="0" err="1" smtClean="0"/>
              <a:t>차이나는</a:t>
            </a:r>
            <a:r>
              <a:rPr lang="ko-KR" altLang="en-US" sz="1500" dirty="0" smtClean="0"/>
              <a:t> 것이 표준편차의 </a:t>
            </a:r>
            <a:r>
              <a:rPr lang="en-US" altLang="ko-KR" sz="1500" dirty="0" smtClean="0"/>
              <a:t>0.5</a:t>
            </a:r>
            <a:r>
              <a:rPr lang="ko-KR" altLang="en-US" sz="1500" dirty="0" smtClean="0"/>
              <a:t>배 이상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경향성이 </a:t>
            </a:r>
            <a:r>
              <a:rPr lang="ko-KR" altLang="en-US" sz="1500" dirty="0" err="1" smtClean="0"/>
              <a:t>뚜렷한가</a:t>
            </a:r>
            <a:r>
              <a:rPr lang="en-US" altLang="ko-KR" sz="1500" dirty="0" smtClean="0"/>
              <a:t>? (</a:t>
            </a:r>
            <a:r>
              <a:rPr lang="ko-KR" altLang="en-US" sz="1500" dirty="0" smtClean="0"/>
              <a:t>주관적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성별은 하나의 방법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연령대는 두 개의 방법으로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을 선택하여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총 </a:t>
            </a:r>
            <a:r>
              <a:rPr lang="en-US" altLang="ko-KR" sz="1500" dirty="0"/>
              <a:t>2</a:t>
            </a:r>
            <a:r>
              <a:rPr lang="ko-KR" altLang="en-US" sz="1500" dirty="0" smtClean="0"/>
              <a:t>가지 종류의 </a:t>
            </a:r>
            <a:r>
              <a:rPr lang="en-US" altLang="ko-KR" sz="1500" dirty="0" smtClean="0"/>
              <a:t>input</a:t>
            </a:r>
            <a:r>
              <a:rPr lang="ko-KR" altLang="en-US" sz="1500" dirty="0" smtClean="0"/>
              <a:t>을 가지고 모델링을 하여 비교했음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연령대는 </a:t>
            </a:r>
            <a:r>
              <a:rPr lang="en-US" altLang="ko-KR" sz="1500" dirty="0" smtClean="0"/>
              <a:t>dataset</a:t>
            </a:r>
            <a:r>
              <a:rPr lang="ko-KR" altLang="en-US" sz="1500" dirty="0" smtClean="0"/>
              <a:t>으로 </a:t>
            </a:r>
            <a:r>
              <a:rPr lang="en-US" altLang="ko-KR" sz="1500" dirty="0" err="1" smtClean="0"/>
              <a:t>RandomForest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XGBoost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CatBoost</a:t>
            </a:r>
            <a:r>
              <a:rPr lang="ko-KR" altLang="en-US" sz="1500" dirty="0" smtClean="0"/>
              <a:t>를 사용하여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가지 결과가 나왔으며</a:t>
            </a:r>
            <a:r>
              <a:rPr lang="en-US" altLang="ko-KR" sz="1500" dirty="0" smtClean="0"/>
              <a:t>,</a:t>
            </a:r>
          </a:p>
          <a:p>
            <a:r>
              <a:rPr lang="ko-KR" altLang="en-US" sz="1500" dirty="0" smtClean="0"/>
              <a:t>성별은 두 개의 방법을 적용한 </a:t>
            </a:r>
            <a:r>
              <a:rPr lang="en-US" altLang="ko-KR" sz="1500" dirty="0" smtClean="0"/>
              <a:t>dataset</a:t>
            </a:r>
            <a:r>
              <a:rPr lang="ko-KR" altLang="en-US" sz="1500" dirty="0" smtClean="0"/>
              <a:t>으로 </a:t>
            </a:r>
            <a:r>
              <a:rPr lang="en-US" altLang="ko-KR" sz="1500" dirty="0" err="1" smtClean="0"/>
              <a:t>XGBoost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CatBoost</a:t>
            </a:r>
            <a:r>
              <a:rPr lang="ko-KR" altLang="en-US" sz="1500" dirty="0" smtClean="0"/>
              <a:t>를 시도하여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가지 결과가 나왔음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* (</a:t>
            </a:r>
            <a:r>
              <a:rPr lang="ko-KR" altLang="en-US" sz="1500" dirty="0" smtClean="0"/>
              <a:t>연령대끼리의 분산</a:t>
            </a:r>
            <a:r>
              <a:rPr lang="en-US" altLang="ko-KR" sz="1500" dirty="0" smtClean="0"/>
              <a:t>) / (</a:t>
            </a:r>
            <a:r>
              <a:rPr lang="ko-KR" altLang="en-US" sz="1500" dirty="0" smtClean="0"/>
              <a:t>연령대 내부에서의 분산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정보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또는 </a:t>
            </a:r>
            <a:r>
              <a:rPr lang="en-US" altLang="ko-KR" sz="1500" dirty="0" smtClean="0"/>
              <a:t>ANOVA</a:t>
            </a:r>
            <a:r>
              <a:rPr lang="ko-KR" altLang="en-US" sz="1500" dirty="0" smtClean="0"/>
              <a:t>를  활용하려 했으나 표본이 너무 커서 </a:t>
            </a:r>
            <a:r>
              <a:rPr lang="en-US" altLang="ko-KR" sz="1500" dirty="0" smtClean="0"/>
              <a:t>p-value</a:t>
            </a:r>
            <a:r>
              <a:rPr lang="ko-KR" altLang="en-US" sz="1500" dirty="0" smtClean="0"/>
              <a:t>가 낮을 것이므로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사용하기 어려움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571473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소개 및 흐름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940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210" y="954469"/>
            <a:ext cx="771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신장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연령대에게</a:t>
            </a:r>
            <a:r>
              <a:rPr lang="ko-KR" altLang="en-US" sz="1500" dirty="0" smtClean="0"/>
              <a:t> 중요한 변수</a:t>
            </a:r>
            <a:endParaRPr lang="en-US" altLang="ko-KR" sz="1500" dirty="0" smtClean="0"/>
          </a:p>
          <a:p>
            <a:r>
              <a:rPr lang="ko-KR" altLang="en-US" sz="1500" dirty="0" smtClean="0"/>
              <a:t>예전엔 성장기 환경이 좋지 않음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따라서 연령대가 늘어날수록 신장 감소 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81" y="1885794"/>
            <a:ext cx="6229350" cy="405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12" y="1885794"/>
            <a:ext cx="4057650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380" y="369277"/>
            <a:ext cx="27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1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4" y="1793666"/>
            <a:ext cx="6172200" cy="3990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280" y="1403141"/>
            <a:ext cx="3952875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424" y="873722"/>
            <a:ext cx="66256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체중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연령대에게</a:t>
            </a:r>
            <a:r>
              <a:rPr lang="ko-KR" altLang="en-US" sz="1500" dirty="0" smtClean="0"/>
              <a:t> 중요한 변수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나이가 높아질수록 체중이 줄어드는 경향성 보임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키와 비례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06380" y="369277"/>
            <a:ext cx="21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2836" y="857754"/>
            <a:ext cx="77049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 </a:t>
            </a:r>
            <a:r>
              <a:rPr lang="ko-KR" altLang="en-US" sz="1500" dirty="0" smtClean="0"/>
              <a:t>허리둘레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성별에서 중요한 변수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체중과 비례할 줄 알았는데 골반 쪽 둘레가 아닌 뱃살을 포함하는 </a:t>
            </a:r>
            <a:r>
              <a:rPr lang="ko-KR" altLang="en-US" sz="1500" dirty="0" err="1" smtClean="0"/>
              <a:t>둘레라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나이들수록</a:t>
            </a:r>
            <a:r>
              <a:rPr lang="ko-KR" altLang="en-US" sz="1500" dirty="0" smtClean="0"/>
              <a:t> 증가함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그러나 연령대에서의 변동은 크지 않아서 중요하지 않다고 판단</a:t>
            </a:r>
            <a:r>
              <a:rPr lang="en-US" altLang="ko-KR" sz="1500" dirty="0" smtClean="0"/>
              <a:t>. (84-81/8 &lt;0.5)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60" y="2249149"/>
            <a:ext cx="6200775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69" y="2096749"/>
            <a:ext cx="3962400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835" y="343522"/>
            <a:ext cx="20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0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17" y="1118471"/>
            <a:ext cx="499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결측치</a:t>
            </a:r>
            <a:r>
              <a:rPr lang="ko-KR" altLang="en-US" sz="1200" dirty="0" smtClean="0"/>
              <a:t> 제거 과정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데이터의 </a:t>
            </a:r>
            <a:r>
              <a:rPr lang="ko-KR" altLang="en-US" sz="1200" dirty="0" err="1" smtClean="0"/>
              <a:t>결측치</a:t>
            </a:r>
            <a:r>
              <a:rPr lang="ko-KR" altLang="en-US" sz="1200" dirty="0" smtClean="0"/>
              <a:t> 개수 확인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결측치</a:t>
            </a:r>
            <a:r>
              <a:rPr lang="ko-KR" altLang="en-US" sz="1200" dirty="0" smtClean="0"/>
              <a:t>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만약 </a:t>
            </a:r>
            <a:r>
              <a:rPr lang="ko-KR" altLang="en-US" sz="1200" dirty="0" err="1" smtClean="0"/>
              <a:t>결측치가</a:t>
            </a:r>
            <a:r>
              <a:rPr lang="ko-KR" altLang="en-US" sz="1200" dirty="0" smtClean="0"/>
              <a:t> 표본의 </a:t>
            </a:r>
            <a:r>
              <a:rPr lang="en-US" altLang="ko-KR" sz="1200" dirty="0" smtClean="0"/>
              <a:t>50%</a:t>
            </a:r>
            <a:r>
              <a:rPr lang="ko-KR" altLang="en-US" sz="1200" dirty="0" smtClean="0"/>
              <a:t>가 넘어가면 사용하지 않음</a:t>
            </a:r>
            <a:r>
              <a:rPr lang="en-US" altLang="ko-KR" sz="1200" dirty="0" smtClean="0"/>
              <a:t>.)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67" y="2717606"/>
            <a:ext cx="2507695" cy="3050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812" y="2336301"/>
            <a:ext cx="2794454" cy="2418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67" y="5976526"/>
            <a:ext cx="2628900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468" y="2193731"/>
            <a:ext cx="2652356" cy="4434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13" y="5231017"/>
            <a:ext cx="4143375" cy="904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9383" y="418938"/>
            <a:ext cx="4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및 이상치 제거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963" y="1099038"/>
            <a:ext cx="4994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이상치 제거 과정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데이터의 양 끝 값을 확인하여 이상치 확인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이상치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인터넷에 검색하여 실제로 가능한 값이라고 판단되면 제거하지 않음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820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1310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건강검진정보 데이터를 이용한 성별 및 연령대 분류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건강검진정보 데이터를 이용한 성별 및 연령대 분류</dc:title>
  <dc:creator>younghoon</dc:creator>
  <cp:lastModifiedBy>younghoon</cp:lastModifiedBy>
  <cp:revision>58</cp:revision>
  <dcterms:created xsi:type="dcterms:W3CDTF">2022-05-16T14:30:47Z</dcterms:created>
  <dcterms:modified xsi:type="dcterms:W3CDTF">2023-01-09T05:38:57Z</dcterms:modified>
</cp:coreProperties>
</file>