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8"/>
  </p:notesMasterIdLst>
  <p:sldIdLst>
    <p:sldId id="297" r:id="rId2"/>
    <p:sldId id="298" r:id="rId3"/>
    <p:sldId id="299" r:id="rId4"/>
    <p:sldId id="306" r:id="rId5"/>
    <p:sldId id="307" r:id="rId6"/>
    <p:sldId id="311" r:id="rId7"/>
    <p:sldId id="309" r:id="rId8"/>
    <p:sldId id="312" r:id="rId9"/>
    <p:sldId id="317" r:id="rId10"/>
    <p:sldId id="316" r:id="rId11"/>
    <p:sldId id="301" r:id="rId12"/>
    <p:sldId id="302" r:id="rId13"/>
    <p:sldId id="305" r:id="rId14"/>
    <p:sldId id="256" r:id="rId15"/>
    <p:sldId id="314" r:id="rId16"/>
    <p:sldId id="300" r:id="rId17"/>
    <p:sldId id="304" r:id="rId18"/>
    <p:sldId id="313" r:id="rId19"/>
    <p:sldId id="296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</p:sldIdLst>
  <p:sldSz cx="9144000" cy="5143500" type="screen16x9"/>
  <p:notesSz cx="6858000" cy="9144000"/>
  <p:embeddedFontLst>
    <p:embeddedFont>
      <p:font typeface="Abel" panose="020B0604020202020204" charset="0"/>
      <p:regular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Megrim" panose="020B0604020202020204" charset="0"/>
      <p:regular r:id="rId64"/>
    </p:embeddedFont>
    <p:embeddedFont>
      <p:font typeface="Montserrat" panose="02000505000000020004" pitchFamily="2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5879B8-69FA-45E9-8B50-13E111EEC92F}">
  <a:tblStyle styleId="{EE5879B8-69FA-45E9-8B50-13E111EEC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CF972-F3DB-49DA-96C2-27350D1A7E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262" autoAdjust="0"/>
  </p:normalViewPr>
  <p:slideViewPr>
    <p:cSldViewPr snapToGrid="0">
      <p:cViewPr varScale="1">
        <p:scale>
          <a:sx n="109" d="100"/>
          <a:sy n="109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91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743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65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c67b8b0b9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c67b8b0b9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c67b8b0b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c67b8b0b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c67b8b0b9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c67b8b0b9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c67b8b0b9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c67b8b0b9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c67b8b0b9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c67b8b0b9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c67b8b0b9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c67b8b0b9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c67b8b0b9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c67b8b0b9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c67b8b0b9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c67b8b0b9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c67b8b0b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c67b8b0b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c67b8b0b90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c67b8b0b90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a9d1b0a2e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a9d1b0a2e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77c04b66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77c04b66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63a05ea6bf_29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63a05ea6bf_29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29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00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1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Industry Black" panose="00000900000000000000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7" name="Google Shape;687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8" name="Google Shape;688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9" name="Google Shape;689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90" name="Google Shape;690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5" name="Google Shape;695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6" name="Google Shape;696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7" name="Google Shape;697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8" name="Google Shape;698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4" name="Google Shape;724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5" name="Google Shape;725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8" name="Google Shape;728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6" name="Google Shape;736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8" name="Google Shape;748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Industry Black" panose="000009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latin typeface="Industry Book" panose="000005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>
                <a:latin typeface="Industry Book" panose="00000500000000000000" pitchFamily="50" charset="0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>
            <a:endParaRPr dirty="0"/>
          </a:p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“</a:t>
            </a:r>
            <a:endParaRPr sz="9600" b="1" dirty="0">
              <a:solidFill>
                <a:srgbClr val="FFFFFF"/>
              </a:solidFill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rot="1081124" flipH="1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>
                <a:latin typeface="Industry Book" panose="00000500000000000000" pitchFamily="50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 dirty="0"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>
            <a:spLocks noGrp="1"/>
          </p:cNvSpPr>
          <p:nvPr>
            <p:ph type="body" idx="1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latin typeface="Industry Book" panose="00000500000000000000" pitchFamily="50" charset="0"/>
              </a:defRPr>
            </a:lvl1pPr>
          </a:lstStyle>
          <a:p>
            <a:endParaRPr dirty="0"/>
          </a:p>
        </p:txBody>
      </p:sp>
      <p:sp>
        <p:nvSpPr>
          <p:cNvPr id="681" name="Google Shape;68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9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name="adj" fmla="val 1858"/>
            </a:avLst>
          </a:prstGeom>
          <a:solidFill>
            <a:schemeClr val="lt2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Industry Black" panose="00000900000000000000" pitchFamily="50" charset="0"/>
                <a:ea typeface="Industry Black" panose="00000900000000000000" pitchFamily="50" charset="0"/>
                <a:cs typeface="Industry Black" panose="00000900000000000000" pitchFamily="50" charset="0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 dirty="0"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Black" panose="00000900000000000000" pitchFamily="50" charset="0"/>
          <a:ea typeface="Industry Black" panose="000009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Light" panose="00000400000000000000" pitchFamily="50" charset="0"/>
          <a:ea typeface="Industry Light" panose="000004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01fonts.com/megrim-fon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abe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8BD7-D175-4A94-A86D-166B21A25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UNOS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EFF-68A1-49ED-B02A-BC716977E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MostlyWhat &amp; Maintainers</a:t>
            </a:r>
          </a:p>
        </p:txBody>
      </p:sp>
    </p:spTree>
    <p:extLst>
      <p:ext uri="{BB962C8B-B14F-4D97-AF65-F5344CB8AC3E}">
        <p14:creationId xmlns:p14="http://schemas.microsoft.com/office/powerpoint/2010/main" val="365750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F504-DD1C-457C-AEF1-A2A8CF84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MCAS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EFAD1-A3D8-457B-B260-DAD534132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dirty="0"/>
              <a:t>Multi-Core Analysis System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For Analyzing Conversations and Creating Accurate Responses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3C385E-E6B3-4097-BE8B-A6ED3B742E8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E9F06-41C2-4F51-ADE7-938DD45B3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E0C9B-6041-4EBB-BD86-2D2FA4BA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817" y="1577775"/>
            <a:ext cx="3734175" cy="29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8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Supported Platforms</a:t>
            </a:r>
            <a:endParaRPr dirty="0"/>
          </a:p>
        </p:txBody>
      </p:sp>
      <p:graphicFrame>
        <p:nvGraphicFramePr>
          <p:cNvPr id="865" name="Google Shape;865;p24"/>
          <p:cNvGraphicFramePr/>
          <p:nvPr>
            <p:extLst>
              <p:ext uri="{D42A27DB-BD31-4B8C-83A1-F6EECF244321}">
                <p14:modId xmlns:p14="http://schemas.microsoft.com/office/powerpoint/2010/main" val="45231610"/>
              </p:ext>
            </p:extLst>
          </p:nvPr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Windows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MacO</a:t>
                      </a:r>
                      <a:r>
                        <a:rPr lang="en-US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Linux/Unix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CLI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Yes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Untested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Untested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GUI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In Progress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Web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53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BEC5-2786-4830-8225-3417A37B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F912B-5993-4126-B5DD-12B8E8505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Tested with Python 3.7.5, 3.9.10 &amp; 3.10.2</a:t>
            </a:r>
          </a:p>
          <a:p>
            <a:r>
              <a:rPr lang="en-US" dirty="0"/>
              <a:t>Supported Versions: Python 3.5+</a:t>
            </a:r>
          </a:p>
          <a:p>
            <a:r>
              <a:rPr lang="en-US" dirty="0"/>
              <a:t>Libraries Used: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Machine Learning: TensorFlow + NLTK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Speech Libs: </a:t>
            </a:r>
            <a:r>
              <a:rPr lang="en-US" dirty="0" err="1">
                <a:latin typeface="Industry Light" panose="00000400000000000000" pitchFamily="50" charset="0"/>
              </a:rPr>
              <a:t>DeepSpeech</a:t>
            </a:r>
            <a:r>
              <a:rPr lang="en-US" dirty="0">
                <a:latin typeface="Industry Light" panose="00000400000000000000" pitchFamily="50" charset="0"/>
              </a:rPr>
              <a:t> + </a:t>
            </a:r>
            <a:r>
              <a:rPr lang="en-US" dirty="0" err="1">
                <a:latin typeface="Industry Light" panose="00000400000000000000" pitchFamily="50" charset="0"/>
              </a:rPr>
              <a:t>GoogleCloud</a:t>
            </a:r>
            <a:endParaRPr lang="en-US" dirty="0">
              <a:latin typeface="Industry Light" panose="00000400000000000000" pitchFamily="50" charset="0"/>
            </a:endParaRP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Integrations: </a:t>
            </a:r>
            <a:r>
              <a:rPr lang="en-US" dirty="0" err="1">
                <a:latin typeface="Industry Light" panose="00000400000000000000" pitchFamily="50" charset="0"/>
              </a:rPr>
              <a:t>GoogleAPI</a:t>
            </a:r>
            <a:r>
              <a:rPr lang="en-US" dirty="0">
                <a:latin typeface="Industry Light" panose="00000400000000000000" pitchFamily="50" charset="0"/>
              </a:rPr>
              <a:t>, Rasa &amp;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B441-D024-4624-9E2A-090ADE1BB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44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3B4C-9AE8-4038-BF24-2F6DFCFE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4B8C-9243-43FA-A626-6E7419061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unos.MostlyWhat.cf or GitHub</a:t>
            </a:r>
          </a:p>
          <a:p>
            <a:r>
              <a:rPr lang="en-US" dirty="0"/>
              <a:t>Clone or Grab the Latest Build</a:t>
            </a:r>
          </a:p>
          <a:p>
            <a:r>
              <a:rPr lang="en-US" dirty="0"/>
              <a:t>Pip dependencies &amp; Update Credentials</a:t>
            </a:r>
          </a:p>
          <a:p>
            <a:r>
              <a:rPr lang="en-US" dirty="0"/>
              <a:t>Run Unos.py file!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www.github.com/mostlywhat/unos-assistant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A209-BF78-4E56-A4CD-6DAF9FF04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56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694261" y="1991850"/>
            <a:ext cx="575547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UNOS IN ACTION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It’s Open-Sourced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3" name="Google Shape;893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Industry Book" panose="00000500000000000000" pitchFamily="50" charset="0"/>
              </a:rPr>
              <a:t>Licensed under AGPL-3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4" name="Google Shape;894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100% </a:t>
            </a:r>
            <a:r>
              <a:rPr lang="en-US" sz="4800" dirty="0">
                <a:latin typeface="Industry Black" panose="00000900000000000000" pitchFamily="50" charset="0"/>
              </a:rPr>
              <a:t>Free to Use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5" name="Google Shape;895;p27"/>
          <p:cNvSpPr txBox="1">
            <a:spLocks noGrp="1"/>
          </p:cNvSpPr>
          <p:nvPr>
            <p:ph type="subTitle" idx="4294967295"/>
          </p:nvPr>
        </p:nvSpPr>
        <p:spPr>
          <a:xfrm>
            <a:off x="1426897" y="4032300"/>
            <a:ext cx="6838906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Industry Book" panose="00000500000000000000" pitchFamily="50" charset="0"/>
              </a:rPr>
              <a:t>For Personal Usage, Commercial Needs a License 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6" name="Google Shape;896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Always Updated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7" name="Google Shape;897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Industry Book" panose="00000500000000000000" pitchFamily="50" charset="0"/>
              </a:rPr>
              <a:t>The program is in constant development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8" name="Google Shape;898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545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7845-5547-4E21-B2D2-F655F07C6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642" y="988635"/>
            <a:ext cx="6176713" cy="1159800"/>
          </a:xfrm>
        </p:spPr>
        <p:txBody>
          <a:bodyPr/>
          <a:lstStyle/>
          <a:p>
            <a:r>
              <a:rPr lang="en-US" dirty="0"/>
              <a:t>Open to Funding &amp; Backings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3F201-2BBF-4483-A92D-E3FDB26B6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642" y="2380546"/>
            <a:ext cx="6176713" cy="784800"/>
          </a:xfrm>
        </p:spPr>
        <p:txBody>
          <a:bodyPr/>
          <a:lstStyle/>
          <a:p>
            <a:r>
              <a:rPr lang="en-US" dirty="0"/>
              <a:t>The project is still in its early stages</a:t>
            </a:r>
          </a:p>
          <a:p>
            <a:endParaRPr lang="en-US" dirty="0"/>
          </a:p>
          <a:p>
            <a:r>
              <a:rPr lang="en-US" dirty="0"/>
              <a:t>If you like the project, please consider donating to support the project.</a:t>
            </a:r>
          </a:p>
        </p:txBody>
      </p:sp>
    </p:spTree>
    <p:extLst>
      <p:ext uri="{BB962C8B-B14F-4D97-AF65-F5344CB8AC3E}">
        <p14:creationId xmlns:p14="http://schemas.microsoft.com/office/powerpoint/2010/main" val="45080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V1.0 Coming Soon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Industry Book" panose="00000500000000000000" pitchFamily="50" charset="0"/>
              </a:rPr>
              <a:t>September 2022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62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7845-5547-4E21-B2D2-F655F07C6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3F201-2BBF-4483-A92D-E3FDB26B6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73564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17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96EFA-0546-406D-9888-9C36E63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UNOS-Assistant?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12CB-5082-4723-9F1C-5C969133B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latin typeface="Industry Bold" panose="00000800000000000000" pitchFamily="50" charset="0"/>
            </a:endParaRPr>
          </a:p>
          <a:p>
            <a:pPr marL="76200" indent="0" algn="ctr">
              <a:buNone/>
            </a:pPr>
            <a:r>
              <a:rPr lang="en-US" b="1" dirty="0">
                <a:latin typeface="Industry Bold" panose="00000800000000000000" pitchFamily="50" charset="0"/>
              </a:rPr>
              <a:t>U</a:t>
            </a:r>
            <a:r>
              <a:rPr lang="en-US" dirty="0"/>
              <a:t>niversal </a:t>
            </a:r>
            <a:r>
              <a:rPr lang="en-US" dirty="0">
                <a:latin typeface="Industry Black" panose="00000900000000000000" pitchFamily="50" charset="0"/>
              </a:rPr>
              <a:t>N</a:t>
            </a:r>
            <a:r>
              <a:rPr lang="en-US" dirty="0"/>
              <a:t>on-</a:t>
            </a:r>
            <a:r>
              <a:rPr lang="en-US" dirty="0" err="1"/>
              <a:t>Propietary</a:t>
            </a:r>
            <a:r>
              <a:rPr lang="en-US" dirty="0"/>
              <a:t> </a:t>
            </a:r>
            <a:r>
              <a:rPr lang="en-US" dirty="0">
                <a:latin typeface="Industry Black" panose="00000900000000000000" pitchFamily="50" charset="0"/>
              </a:rPr>
              <a:t>O</a:t>
            </a:r>
            <a:r>
              <a:rPr lang="en-US" dirty="0"/>
              <a:t>perations </a:t>
            </a:r>
            <a:r>
              <a:rPr lang="en-US" dirty="0">
                <a:latin typeface="Industry Black" panose="00000900000000000000" pitchFamily="50" charset="0"/>
              </a:rPr>
              <a:t>S</a:t>
            </a:r>
            <a:r>
              <a:rPr lang="en-US" dirty="0"/>
              <a:t>ystem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AI Framework Designed for </a:t>
            </a:r>
          </a:p>
          <a:p>
            <a:pPr marL="76200" indent="0" algn="ctr">
              <a:buNone/>
            </a:pPr>
            <a:r>
              <a:rPr lang="en-US" dirty="0"/>
              <a:t>Creating Personalized Assistants</a:t>
            </a:r>
          </a:p>
        </p:txBody>
      </p:sp>
    </p:spTree>
    <p:extLst>
      <p:ext uri="{BB962C8B-B14F-4D97-AF65-F5344CB8AC3E}">
        <p14:creationId xmlns:p14="http://schemas.microsoft.com/office/powerpoint/2010/main" val="267286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776" name="Google Shape;776;p15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6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782" name="Google Shape;782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BIG CONCEPT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</a:rPr>
              <a:t>Bring the attention of your audience over a key concept using icons or illustrations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823" name="Google Shape;823;p20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824" name="Google Shape;824;p20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825" name="Google Shape;825;p20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1315475" y="1347406"/>
            <a:ext cx="3297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picture is worth a thousand words</a:t>
            </a:r>
            <a:endParaRPr sz="3000" dirty="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1315475" y="2070051"/>
            <a:ext cx="3297000" cy="20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833" name="Google Shape;833;p21"/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4799825" y="859350"/>
            <a:ext cx="3424800" cy="3424800"/>
          </a:xfrm>
          <a:prstGeom prst="star12">
            <a:avLst>
              <a:gd name="adj" fmla="val 41130"/>
            </a:avLst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2"/>
          <p:cNvSpPr txBox="1">
            <a:spLocks noGrp="1"/>
          </p:cNvSpPr>
          <p:nvPr>
            <p:ph type="title" idx="4294967295"/>
          </p:nvPr>
        </p:nvSpPr>
        <p:spPr>
          <a:xfrm>
            <a:off x="581025" y="720350"/>
            <a:ext cx="29574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Industry Book" panose="00000500000000000000" pitchFamily="50" charset="0"/>
                <a:ea typeface="Abel"/>
                <a:cs typeface="Abel"/>
                <a:sym typeface="Abel"/>
              </a:rPr>
              <a:t>Want big impact?</a:t>
            </a:r>
            <a:endParaRPr b="0" dirty="0"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  <a:ea typeface="Abel"/>
                <a:cs typeface="Abel"/>
                <a:sym typeface="Abel"/>
              </a:rPr>
              <a:t>Use big image.</a:t>
            </a:r>
            <a:endParaRPr dirty="0"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40" name="Google Shape;840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diagrams to explain your ideas</a:t>
            </a:r>
            <a:endParaRPr dirty="0"/>
          </a:p>
        </p:txBody>
      </p:sp>
      <p:sp>
        <p:nvSpPr>
          <p:cNvPr id="846" name="Google Shape;846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cxnSp>
        <p:nvCxnSpPr>
          <p:cNvPr id="847" name="Google Shape;847;p23"/>
          <p:cNvCxnSpPr>
            <a:stCxn id="848" idx="2"/>
            <a:endCxn id="849" idx="0"/>
          </p:cNvCxnSpPr>
          <p:nvPr/>
        </p:nvCxnSpPr>
        <p:spPr>
          <a:xfrm rot="-5400000" flipH="1">
            <a:off x="5169900" y="1496125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0" name="Google Shape;850;p23"/>
          <p:cNvCxnSpPr>
            <a:stCxn id="851" idx="2"/>
            <a:endCxn id="852" idx="0"/>
          </p:cNvCxnSpPr>
          <p:nvPr/>
        </p:nvCxnSpPr>
        <p:spPr>
          <a:xfrm rot="-5400000" flipH="1">
            <a:off x="28689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3" name="Google Shape;853;p23"/>
          <p:cNvCxnSpPr>
            <a:stCxn id="854" idx="0"/>
            <a:endCxn id="851" idx="2"/>
          </p:cNvCxnSpPr>
          <p:nvPr/>
        </p:nvCxnSpPr>
        <p:spPr>
          <a:xfrm rot="-5400000">
            <a:off x="20236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5" name="Google Shape;855;p23"/>
          <p:cNvCxnSpPr>
            <a:stCxn id="849" idx="2"/>
            <a:endCxn id="856" idx="0"/>
          </p:cNvCxnSpPr>
          <p:nvPr/>
        </p:nvCxnSpPr>
        <p:spPr>
          <a:xfrm rot="-5400000" flipH="1">
            <a:off x="64095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7" name="Google Shape;857;p23"/>
          <p:cNvCxnSpPr>
            <a:stCxn id="858" idx="0"/>
            <a:endCxn id="849" idx="2"/>
          </p:cNvCxnSpPr>
          <p:nvPr/>
        </p:nvCxnSpPr>
        <p:spPr>
          <a:xfrm rot="-5400000">
            <a:off x="55642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9" name="Google Shape;859;p23"/>
          <p:cNvCxnSpPr>
            <a:stCxn id="851" idx="0"/>
            <a:endCxn id="848" idx="2"/>
          </p:cNvCxnSpPr>
          <p:nvPr/>
        </p:nvCxnSpPr>
        <p:spPr>
          <a:xfrm rot="-5400000">
            <a:off x="3399600" y="1496063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48" name="Google Shape;848;p23"/>
          <p:cNvSpPr txBox="1"/>
          <p:nvPr/>
        </p:nvSpPr>
        <p:spPr>
          <a:xfrm>
            <a:off x="3802950" y="15096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1" name="Google Shape;851;p23"/>
          <p:cNvSpPr txBox="1"/>
          <p:nvPr/>
        </p:nvSpPr>
        <p:spPr>
          <a:xfrm>
            <a:off x="20326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49" name="Google Shape;849;p23"/>
          <p:cNvSpPr txBox="1"/>
          <p:nvPr/>
        </p:nvSpPr>
        <p:spPr>
          <a:xfrm>
            <a:off x="55732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6" name="Google Shape;856;p23"/>
          <p:cNvSpPr txBox="1"/>
          <p:nvPr/>
        </p:nvSpPr>
        <p:spPr>
          <a:xfrm>
            <a:off x="64185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8" name="Google Shape;858;p23"/>
          <p:cNvSpPr txBox="1"/>
          <p:nvPr/>
        </p:nvSpPr>
        <p:spPr>
          <a:xfrm>
            <a:off x="47280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2" name="Google Shape;852;p23"/>
          <p:cNvSpPr txBox="1"/>
          <p:nvPr/>
        </p:nvSpPr>
        <p:spPr>
          <a:xfrm>
            <a:off x="28779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4" name="Google Shape;854;p23"/>
          <p:cNvSpPr txBox="1"/>
          <p:nvPr/>
        </p:nvSpPr>
        <p:spPr>
          <a:xfrm>
            <a:off x="11874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tables to compare data</a:t>
            </a:r>
            <a:endParaRPr dirty="0"/>
          </a:p>
        </p:txBody>
      </p:sp>
      <p:graphicFrame>
        <p:nvGraphicFramePr>
          <p:cNvPr id="865" name="Google Shape;865;p24"/>
          <p:cNvGraphicFramePr/>
          <p:nvPr/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7BD5-7D13-4C3D-973F-443A857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AA754-0691-4576-B3E7-58E5D3885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E.T.A Design Principle for Open-Projects</a:t>
            </a:r>
          </a:p>
          <a:p>
            <a:endParaRPr lang="en-US" dirty="0"/>
          </a:p>
          <a:p>
            <a:r>
              <a:rPr lang="en-US" dirty="0"/>
              <a:t>Expandability: Integrate with Other Systems</a:t>
            </a:r>
          </a:p>
          <a:p>
            <a:r>
              <a:rPr lang="en-US" dirty="0"/>
              <a:t>Transparent: Everything is Open to Modify</a:t>
            </a:r>
          </a:p>
          <a:p>
            <a:r>
              <a:rPr lang="en-US" dirty="0"/>
              <a:t>Adaptability: Customize to Your Preference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FF58-D737-4BE3-A7BD-28B79300F6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67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5"/>
          <p:cNvSpPr/>
          <p:nvPr/>
        </p:nvSpPr>
        <p:spPr>
          <a:xfrm>
            <a:off x="1372701" y="1351308"/>
            <a:ext cx="6455807" cy="30754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5"/>
          <p:cNvSpPr txBox="1">
            <a:spLocks noGrp="1"/>
          </p:cNvSpPr>
          <p:nvPr>
            <p:ph type="title" idx="4294967295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lack" panose="00000900000000000000" pitchFamily="50" charset="0"/>
              </a:rPr>
              <a:t>Maps</a:t>
            </a:r>
            <a:endParaRPr dirty="0">
              <a:latin typeface="Industry Black" panose="00000900000000000000" pitchFamily="50" charset="0"/>
            </a:endParaRPr>
          </a:p>
        </p:txBody>
      </p:sp>
      <p:sp>
        <p:nvSpPr>
          <p:cNvPr id="873" name="Google Shape;873;p25"/>
          <p:cNvSpPr/>
          <p:nvPr/>
        </p:nvSpPr>
        <p:spPr>
          <a:xfrm>
            <a:off x="2480250" y="2027300"/>
            <a:ext cx="69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our office</a:t>
            </a:r>
            <a:endParaRPr sz="10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74" name="Google Shape;874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1905150" y="23547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3227000" y="36025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4046150" y="218325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6288775" y="25473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4615550" y="3816275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5"/>
          <p:cNvSpPr/>
          <p:nvPr/>
        </p:nvSpPr>
        <p:spPr>
          <a:xfrm>
            <a:off x="6889900" y="39422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Industry Black" panose="00000900000000000000" pitchFamily="50" charset="0"/>
              </a:rPr>
              <a:t>89,526,124</a:t>
            </a:r>
            <a:endParaRPr sz="9600" dirty="0">
              <a:latin typeface="Industry Black" panose="00000900000000000000" pitchFamily="50" charset="0"/>
            </a:endParaRPr>
          </a:p>
        </p:txBody>
      </p:sp>
      <p:sp>
        <p:nvSpPr>
          <p:cNvPr id="886" name="Google Shape;88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</a:rPr>
              <a:t>Whoa! That’s a big number, aren’t you proud?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887" name="Google Shape;887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89,526,124$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3" name="Google Shape;893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That’s a lot of money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4" name="Google Shape;894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100%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5" name="Google Shape;895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4040201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Total success!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6" name="Google Shape;896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185,244 users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7" name="Google Shape;897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And a lot of users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8" name="Google Shape;898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25996" y="2367800"/>
            <a:ext cx="2349641" cy="1289700"/>
            <a:chOff x="925996" y="1986800"/>
            <a:chExt cx="2349641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925996" y="1986800"/>
              <a:ext cx="1521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2875362" cy="1289700"/>
            <a:chOff x="5209838" y="1060350"/>
            <a:chExt cx="2875362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38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2849863" cy="1289700"/>
            <a:chOff x="5209838" y="3020450"/>
            <a:chExt cx="2849863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1" y="3020450"/>
              <a:ext cx="1363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935" name="Google Shape;935;p29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936" name="Google Shape;936;p29"/>
          <p:cNvSpPr txBox="1">
            <a:spLocks noGrp="1"/>
          </p:cNvSpPr>
          <p:nvPr>
            <p:ph type="body" idx="2"/>
          </p:nvPr>
        </p:nvSpPr>
        <p:spPr>
          <a:xfrm>
            <a:off x="3500601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3"/>
          </p:nvPr>
        </p:nvSpPr>
        <p:spPr>
          <a:xfrm>
            <a:off x="5685728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938" name="Google Shape;938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body" idx="1"/>
          </p:nvPr>
        </p:nvSpPr>
        <p:spPr>
          <a:xfrm>
            <a:off x="1315475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940" name="Google Shape;940;p29"/>
          <p:cNvSpPr txBox="1">
            <a:spLocks noGrp="1"/>
          </p:cNvSpPr>
          <p:nvPr>
            <p:ph type="body" idx="2"/>
          </p:nvPr>
        </p:nvSpPr>
        <p:spPr>
          <a:xfrm>
            <a:off x="3500601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941" name="Google Shape;941;p29"/>
          <p:cNvSpPr txBox="1">
            <a:spLocks noGrp="1"/>
          </p:cNvSpPr>
          <p:nvPr>
            <p:ph type="body" idx="3"/>
          </p:nvPr>
        </p:nvSpPr>
        <p:spPr>
          <a:xfrm>
            <a:off x="5685728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0"/>
          <p:cNvSpPr txBox="1">
            <a:spLocks noGrp="1"/>
          </p:cNvSpPr>
          <p:nvPr>
            <p:ph type="body" idx="1"/>
          </p:nvPr>
        </p:nvSpPr>
        <p:spPr>
          <a:xfrm>
            <a:off x="1487475" y="4067338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You can insert graphs from Excel or Google Sheets</a:t>
            </a:r>
            <a:endParaRPr dirty="0"/>
          </a:p>
        </p:txBody>
      </p:sp>
      <p:sp>
        <p:nvSpPr>
          <p:cNvPr id="947" name="Google Shape;947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cxnSp>
        <p:nvCxnSpPr>
          <p:cNvPr id="948" name="Google Shape;948;p30"/>
          <p:cNvCxnSpPr/>
          <p:nvPr/>
        </p:nvCxnSpPr>
        <p:spPr>
          <a:xfrm>
            <a:off x="1506075" y="902449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30"/>
          <p:cNvCxnSpPr/>
          <p:nvPr/>
        </p:nvCxnSpPr>
        <p:spPr>
          <a:xfrm>
            <a:off x="1506075" y="1611931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30"/>
          <p:cNvCxnSpPr/>
          <p:nvPr/>
        </p:nvCxnSpPr>
        <p:spPr>
          <a:xfrm>
            <a:off x="1506075" y="2321413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30"/>
          <p:cNvCxnSpPr/>
          <p:nvPr/>
        </p:nvCxnSpPr>
        <p:spPr>
          <a:xfrm>
            <a:off x="1506075" y="303089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0"/>
          <p:cNvCxnSpPr/>
          <p:nvPr/>
        </p:nvCxnSpPr>
        <p:spPr>
          <a:xfrm>
            <a:off x="1506075" y="376227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Google Shape;953;p30"/>
          <p:cNvSpPr txBox="1"/>
          <p:nvPr/>
        </p:nvSpPr>
        <p:spPr>
          <a:xfrm>
            <a:off x="1506075" y="74370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4000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3000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2000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1000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954" name="Google Shape;954;p30"/>
          <p:cNvSpPr/>
          <p:nvPr/>
        </p:nvSpPr>
        <p:spPr>
          <a:xfrm>
            <a:off x="2031466" y="2208686"/>
            <a:ext cx="198000" cy="15537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0"/>
          <p:cNvSpPr/>
          <p:nvPr/>
        </p:nvSpPr>
        <p:spPr>
          <a:xfrm>
            <a:off x="2297637" y="1814623"/>
            <a:ext cx="198000" cy="19479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0"/>
          <p:cNvSpPr/>
          <p:nvPr/>
        </p:nvSpPr>
        <p:spPr>
          <a:xfrm>
            <a:off x="2563808" y="2321413"/>
            <a:ext cx="198000" cy="1441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0"/>
          <p:cNvSpPr/>
          <p:nvPr/>
        </p:nvSpPr>
        <p:spPr>
          <a:xfrm>
            <a:off x="3516295" y="2522476"/>
            <a:ext cx="198000" cy="12399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0"/>
          <p:cNvSpPr/>
          <p:nvPr/>
        </p:nvSpPr>
        <p:spPr>
          <a:xfrm>
            <a:off x="3782466" y="1924093"/>
            <a:ext cx="198000" cy="18384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0"/>
          <p:cNvSpPr/>
          <p:nvPr/>
        </p:nvSpPr>
        <p:spPr>
          <a:xfrm>
            <a:off x="4048637" y="1056773"/>
            <a:ext cx="198000" cy="2706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0"/>
          <p:cNvSpPr/>
          <p:nvPr/>
        </p:nvSpPr>
        <p:spPr>
          <a:xfrm>
            <a:off x="5001124" y="1967868"/>
            <a:ext cx="198000" cy="17946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0"/>
          <p:cNvSpPr/>
          <p:nvPr/>
        </p:nvSpPr>
        <p:spPr>
          <a:xfrm>
            <a:off x="5267295" y="902325"/>
            <a:ext cx="198000" cy="2860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0"/>
          <p:cNvSpPr/>
          <p:nvPr/>
        </p:nvSpPr>
        <p:spPr>
          <a:xfrm>
            <a:off x="5533467" y="2150311"/>
            <a:ext cx="198000" cy="16119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0"/>
          <p:cNvSpPr/>
          <p:nvPr/>
        </p:nvSpPr>
        <p:spPr>
          <a:xfrm>
            <a:off x="6485954" y="2580850"/>
            <a:ext cx="198000" cy="11814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0"/>
          <p:cNvSpPr/>
          <p:nvPr/>
        </p:nvSpPr>
        <p:spPr>
          <a:xfrm>
            <a:off x="6752125" y="1121368"/>
            <a:ext cx="198000" cy="2641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0"/>
          <p:cNvSpPr/>
          <p:nvPr/>
        </p:nvSpPr>
        <p:spPr>
          <a:xfrm>
            <a:off x="7018296" y="1435158"/>
            <a:ext cx="198000" cy="23274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1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Mobile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971" name="Google Shape;97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972" name="Google Shape;972;p31"/>
          <p:cNvGrpSpPr/>
          <p:nvPr/>
        </p:nvGrpSpPr>
        <p:grpSpPr>
          <a:xfrm>
            <a:off x="5050523" y="666593"/>
            <a:ext cx="1836923" cy="3810143"/>
            <a:chOff x="2547150" y="238125"/>
            <a:chExt cx="2525675" cy="5238750"/>
          </a:xfrm>
        </p:grpSpPr>
        <p:sp>
          <p:nvSpPr>
            <p:cNvPr id="973" name="Google Shape;97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7" name="Google Shape;97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095650" y="1005863"/>
            <a:ext cx="1746675" cy="31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983" name="Google Shape;983;p32"/>
          <p:cNvGrpSpPr/>
          <p:nvPr/>
        </p:nvGrpSpPr>
        <p:grpSpPr>
          <a:xfrm>
            <a:off x="4846347" y="741802"/>
            <a:ext cx="2378912" cy="3670792"/>
            <a:chOff x="2112475" y="238125"/>
            <a:chExt cx="3395050" cy="5238750"/>
          </a:xfrm>
        </p:grpSpPr>
        <p:sp>
          <p:nvSpPr>
            <p:cNvPr id="984" name="Google Shape;98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2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Tablet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pic>
        <p:nvPicPr>
          <p:cNvPr id="989" name="Google Shape;9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925" y="1066425"/>
            <a:ext cx="2257724" cy="30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995" name="Google Shape;995;p33"/>
          <p:cNvSpPr txBox="1">
            <a:spLocks noGrp="1"/>
          </p:cNvSpPr>
          <p:nvPr>
            <p:ph type="body" idx="4294967295"/>
          </p:nvPr>
        </p:nvSpPr>
        <p:spPr>
          <a:xfrm>
            <a:off x="4811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Desktop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grpSp>
        <p:nvGrpSpPr>
          <p:cNvPr id="996" name="Google Shape;996;p33"/>
          <p:cNvGrpSpPr/>
          <p:nvPr/>
        </p:nvGrpSpPr>
        <p:grpSpPr>
          <a:xfrm>
            <a:off x="3938374" y="1241129"/>
            <a:ext cx="4542205" cy="2661224"/>
            <a:chOff x="3938374" y="1241129"/>
            <a:chExt cx="4542205" cy="2661224"/>
          </a:xfrm>
        </p:grpSpPr>
        <p:sp>
          <p:nvSpPr>
            <p:cNvPr id="997" name="Google Shape;997;p33"/>
            <p:cNvSpPr/>
            <p:nvPr/>
          </p:nvSpPr>
          <p:spPr>
            <a:xfrm>
              <a:off x="43098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39383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39383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8727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1" name="Google Shape;100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007" name="Google Shape;1007;p3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Thanks!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1008" name="Google Shape;1008;p34"/>
          <p:cNvSpPr txBox="1">
            <a:spLocks noGrp="1"/>
          </p:cNvSpPr>
          <p:nvPr>
            <p:ph type="subTitle" idx="4294967295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Industry Book" panose="00000500000000000000" pitchFamily="50" charset="0"/>
              </a:rPr>
              <a:t>ANY QUESTIONS?</a:t>
            </a:r>
            <a:endParaRPr sz="1800" b="1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Industry Book" panose="00000500000000000000" pitchFamily="50" charset="0"/>
              </a:rPr>
              <a:t>You can find me at @username &amp; user@mail.me</a:t>
            </a:r>
            <a:endParaRPr sz="1800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Industry Book" panose="00000500000000000000" pitchFamily="50" charset="0"/>
            </a:endParaRPr>
          </a:p>
        </p:txBody>
      </p:sp>
      <p:grpSp>
        <p:nvGrpSpPr>
          <p:cNvPr id="1009" name="Google Shape;1009;p34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1010" name="Google Shape;1010;p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A5D0-AFFF-4F1C-8EE6-D48A66BD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64448-4CF8-4419-852D-18CCE3C2F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 or Work Automations</a:t>
            </a:r>
          </a:p>
          <a:p>
            <a:r>
              <a:rPr lang="en-US" dirty="0"/>
              <a:t>Hands-Free Operation</a:t>
            </a:r>
          </a:p>
          <a:p>
            <a:r>
              <a:rPr lang="en-US" dirty="0"/>
              <a:t>Act as reminder and planner</a:t>
            </a:r>
          </a:p>
          <a:p>
            <a:r>
              <a:rPr lang="en-US" dirty="0"/>
              <a:t>Be your friend (just me? really?)</a:t>
            </a:r>
          </a:p>
          <a:p>
            <a:r>
              <a:rPr lang="en-US" dirty="0"/>
              <a:t>And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BB7B-4E60-412F-B785-C6718013E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7967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1019" name="Google Shape;1019;p3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1020" name="Google Shape;1020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1026" name="Google Shape;1026;p36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typographies: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 dirty="0"/>
              <a:t>Titles: Megrim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 dirty="0"/>
              <a:t>Body copy: Abel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these pages: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https://www.1001fonts.com/megrim-font.html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https://www.fontsquirrel.com/fonts/abel</a:t>
            </a:r>
            <a:endParaRPr sz="1800" b="1" dirty="0">
              <a:solidFill>
                <a:srgbClr val="3D85C6"/>
              </a:solidFill>
            </a:endParaRPr>
          </a:p>
        </p:txBody>
      </p:sp>
      <p:sp>
        <p:nvSpPr>
          <p:cNvPr id="1027" name="Google Shape;1027;p36"/>
          <p:cNvSpPr txBox="1"/>
          <p:nvPr/>
        </p:nvSpPr>
        <p:spPr>
          <a:xfrm>
            <a:off x="1315475" y="4019975"/>
            <a:ext cx="652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B4A7D6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rgbClr val="B4A7D6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28" name="Google Shape;1028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7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br>
              <a:rPr lang="en" dirty="0"/>
            </a:br>
            <a:r>
              <a:rPr lang="en" dirty="0"/>
              <a:t>Extra Resources</a:t>
            </a:r>
            <a:endParaRPr dirty="0"/>
          </a:p>
        </p:txBody>
      </p:sp>
      <p:sp>
        <p:nvSpPr>
          <p:cNvPr id="1034" name="Google Shape;1034;p37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Business Plans, Marketing Plans, Project Proposals, Lessons, etc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040" name="Google Shape;1040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DEC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2" name="Google Shape;1042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NOV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3" name="Google Shape;1043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OCT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4" name="Google Shape;1044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SEP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5" name="Google Shape;1045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AUG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6" name="Google Shape;1046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JUL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7" name="Google Shape;1047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JUN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8" name="Google Shape;1048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MAY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9" name="Google Shape;1049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APR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0" name="Google Shape;1050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MAR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1" name="Google Shape;1051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FEB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2" name="Google Shape;1052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JAN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3" name="Google Shape;1053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054" name="Google Shape;1054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5" name="Google Shape;1055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56" name="Google Shape;1056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7" name="Google Shape;1057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58" name="Google Shape;1058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9" name="Google Shape;1059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0" name="Google Shape;1060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1" name="Google Shape;1061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2" name="Google Shape;1062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3" name="Google Shape;1063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4" name="Google Shape;1064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5" name="Google Shape;1065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6" name="Google Shape;1066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7" name="Google Shape;1067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8" name="Google Shape;1068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9" name="Google Shape;1069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0" name="Google Shape;1070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1" name="Google Shape;1071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2" name="Google Shape;1072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3" name="Google Shape;1073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4" name="Google Shape;1074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5" name="Google Shape;1075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6" name="Google Shape;1076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7" name="Google Shape;1077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1083" name="Google Shape;1083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084" name="Google Shape;108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6" name="Google Shape;108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1087" name="Google Shape;108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1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1090" name="Google Shape;109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3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2" name="Google Shape;109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1093" name="Google Shape;109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5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1096" name="Google Shape;109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6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1099" name="Google Shape;109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4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101" name="Google Shape;110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1102" name="Google Shape;110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2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1104" name="Google Shape;110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5" name="Google Shape;110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6" name="Google Shape;110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7" name="Google Shape;110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8" name="Google Shape;110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9" name="Google Shape;110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1115" name="Google Shape;1115;p4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aphicFrame>
        <p:nvGraphicFramePr>
          <p:cNvPr id="1116" name="Google Shape;1116;p40"/>
          <p:cNvGraphicFramePr/>
          <p:nvPr/>
        </p:nvGraphicFramePr>
        <p:xfrm>
          <a:off x="1094175" y="1716881"/>
          <a:ext cx="6955650" cy="279825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19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Week 1</a:t>
                      </a:r>
                      <a:endParaRPr sz="800" b="1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Week 2</a:t>
                      </a:r>
                      <a:endParaRPr sz="800" b="1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6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8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9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6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7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8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1122" name="Google Shape;1122;p4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975826" y="1784075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STRENGTHS</a:t>
            </a: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4" name="Google Shape;1124;p41"/>
          <p:cNvSpPr/>
          <p:nvPr/>
        </p:nvSpPr>
        <p:spPr>
          <a:xfrm>
            <a:off x="4653125" y="1784075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WEAKNESSES</a:t>
            </a: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5" name="Google Shape;1125;p41"/>
          <p:cNvSpPr/>
          <p:nvPr/>
        </p:nvSpPr>
        <p:spPr>
          <a:xfrm>
            <a:off x="975826" y="3260346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OPPORTUNITIES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6" name="Google Shape;1126;p41"/>
          <p:cNvSpPr/>
          <p:nvPr/>
        </p:nvSpPr>
        <p:spPr>
          <a:xfrm>
            <a:off x="4653125" y="3260346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THREATS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7" name="Google Shape;1127;p41"/>
          <p:cNvSpPr/>
          <p:nvPr/>
        </p:nvSpPr>
        <p:spPr>
          <a:xfrm>
            <a:off x="3493386" y="20988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 rot="5400000">
            <a:off x="3639650" y="20988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 rot="10800000">
            <a:off x="3639650" y="22462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 rot="-5400000">
            <a:off x="3493386" y="22462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3960551" y="2522149"/>
            <a:ext cx="233322" cy="3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S</a:t>
            </a:r>
          </a:p>
        </p:txBody>
      </p:sp>
      <p:sp>
        <p:nvSpPr>
          <p:cNvPr id="1132" name="Google Shape;1132;p41"/>
          <p:cNvSpPr/>
          <p:nvPr/>
        </p:nvSpPr>
        <p:spPr>
          <a:xfrm>
            <a:off x="4813174" y="2528630"/>
            <a:ext cx="398721" cy="3634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W</a:t>
            </a:r>
          </a:p>
        </p:txBody>
      </p:sp>
      <p:sp>
        <p:nvSpPr>
          <p:cNvPr id="1133" name="Google Shape;1133;p41"/>
          <p:cNvSpPr/>
          <p:nvPr/>
        </p:nvSpPr>
        <p:spPr>
          <a:xfrm>
            <a:off x="3931516" y="3450957"/>
            <a:ext cx="241618" cy="3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O</a:t>
            </a:r>
          </a:p>
        </p:txBody>
      </p:sp>
      <p:sp>
        <p:nvSpPr>
          <p:cNvPr id="1134" name="Google Shape;1134;p41"/>
          <p:cNvSpPr/>
          <p:nvPr/>
        </p:nvSpPr>
        <p:spPr>
          <a:xfrm>
            <a:off x="4909095" y="3457438"/>
            <a:ext cx="259246" cy="3629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ndustry Black" panose="00000900000000000000" pitchFamily="50" charset="0"/>
              </a:rPr>
              <a:t>Business Model Canvas</a:t>
            </a:r>
            <a:endParaRPr sz="1200" dirty="0">
              <a:latin typeface="Industry Black" panose="00000900000000000000" pitchFamily="50" charset="0"/>
            </a:endParaRPr>
          </a:p>
        </p:txBody>
      </p:sp>
      <p:sp>
        <p:nvSpPr>
          <p:cNvPr id="1140" name="Google Shape;1140;p4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1141" name="Google Shape;1141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Activities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8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Resources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3" name="Google Shape;1143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Value Propositions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4" name="Google Shape;1144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Customer Relationships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5" name="Google Shape;1145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Channels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6" name="Google Shape;1146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Customer Segments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7" name="Google Shape;1147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Partners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8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8" name="Google Shape;1148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Cost Structure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9" name="Google Shape;1149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Revenue Streams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50" name="Google Shape;1150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1" name="Google Shape;1151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2" name="Google Shape;1152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3" name="Google Shape;1153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4" name="Google Shape;1154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1155" name="Google Shape;115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57" name="Google Shape;1157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8" name="Google Shape;1158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1159" name="Google Shape;115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2" name="Google Shape;1162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1163" name="Google Shape;116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8" name="Google Shape;1168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1169" name="Google Shape;116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Funnel</a:t>
            </a:r>
            <a:endParaRPr dirty="0"/>
          </a:p>
        </p:txBody>
      </p:sp>
      <p:sp>
        <p:nvSpPr>
          <p:cNvPr id="1180" name="Google Shape;1180;p4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1181" name="Google Shape;1181;p43"/>
          <p:cNvGrpSpPr/>
          <p:nvPr/>
        </p:nvGrpSpPr>
        <p:grpSpPr>
          <a:xfrm>
            <a:off x="1650369" y="1759888"/>
            <a:ext cx="2836351" cy="2549934"/>
            <a:chOff x="1650369" y="1759888"/>
            <a:chExt cx="2836351" cy="2549934"/>
          </a:xfrm>
        </p:grpSpPr>
        <p:sp>
          <p:nvSpPr>
            <p:cNvPr id="1182" name="Google Shape;1182;p43"/>
            <p:cNvSpPr/>
            <p:nvPr/>
          </p:nvSpPr>
          <p:spPr>
            <a:xfrm>
              <a:off x="2352540" y="3499938"/>
              <a:ext cx="1436462" cy="435680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2530091" y="3883943"/>
              <a:ext cx="1083148" cy="425879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1656614" y="1990648"/>
              <a:ext cx="2830106" cy="453499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2004577" y="2744402"/>
              <a:ext cx="2134175" cy="443700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1832381" y="2367525"/>
              <a:ext cx="2479457" cy="4490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DISCOVERY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2177667" y="3121279"/>
              <a:ext cx="1786208" cy="44191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1650369" y="1759888"/>
              <a:ext cx="2832175" cy="31192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cxnSp>
        <p:nvCxnSpPr>
          <p:cNvPr id="1189" name="Google Shape;1189;p43"/>
          <p:cNvCxnSpPr/>
          <p:nvPr/>
        </p:nvCxnSpPr>
        <p:spPr>
          <a:xfrm>
            <a:off x="4423871" y="2182153"/>
            <a:ext cx="83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0" name="Google Shape;1190;p43"/>
          <p:cNvSpPr txBox="1"/>
          <p:nvPr/>
        </p:nvSpPr>
        <p:spPr>
          <a:xfrm>
            <a:off x="5303102" y="2046907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1" name="Google Shape;1191;p43"/>
          <p:cNvCxnSpPr/>
          <p:nvPr/>
        </p:nvCxnSpPr>
        <p:spPr>
          <a:xfrm>
            <a:off x="4301498" y="2560751"/>
            <a:ext cx="95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2" name="Google Shape;1192;p43"/>
          <p:cNvSpPr txBox="1"/>
          <p:nvPr/>
        </p:nvSpPr>
        <p:spPr>
          <a:xfrm>
            <a:off x="5303102" y="2425497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3" name="Google Shape;1193;p43"/>
          <p:cNvCxnSpPr/>
          <p:nvPr/>
        </p:nvCxnSpPr>
        <p:spPr>
          <a:xfrm>
            <a:off x="4127597" y="2939350"/>
            <a:ext cx="1127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4" name="Google Shape;1194;p43"/>
          <p:cNvSpPr txBox="1"/>
          <p:nvPr/>
        </p:nvSpPr>
        <p:spPr>
          <a:xfrm>
            <a:off x="5303102" y="2804088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5" name="Google Shape;1195;p43"/>
          <p:cNvCxnSpPr/>
          <p:nvPr/>
        </p:nvCxnSpPr>
        <p:spPr>
          <a:xfrm>
            <a:off x="3979460" y="3317928"/>
            <a:ext cx="1275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6" name="Google Shape;1196;p43"/>
          <p:cNvSpPr txBox="1"/>
          <p:nvPr/>
        </p:nvSpPr>
        <p:spPr>
          <a:xfrm>
            <a:off x="5303102" y="3182678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7" name="Google Shape;1197;p43"/>
          <p:cNvCxnSpPr/>
          <p:nvPr/>
        </p:nvCxnSpPr>
        <p:spPr>
          <a:xfrm>
            <a:off x="3818431" y="3696527"/>
            <a:ext cx="1436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8" name="Google Shape;1198;p43"/>
          <p:cNvSpPr txBox="1"/>
          <p:nvPr/>
        </p:nvSpPr>
        <p:spPr>
          <a:xfrm>
            <a:off x="5303102" y="3561269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9" name="Google Shape;1199;p43"/>
          <p:cNvCxnSpPr/>
          <p:nvPr/>
        </p:nvCxnSpPr>
        <p:spPr>
          <a:xfrm>
            <a:off x="3650976" y="4075106"/>
            <a:ext cx="1596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0" name="Google Shape;1200;p43"/>
          <p:cNvSpPr txBox="1"/>
          <p:nvPr/>
        </p:nvSpPr>
        <p:spPr>
          <a:xfrm>
            <a:off x="5303102" y="3939860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1206" name="Google Shape;1206;p4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1207" name="Google Shape;120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079575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8" name="Google Shape;1208;p44"/>
          <p:cNvSpPr txBox="1"/>
          <p:nvPr/>
        </p:nvSpPr>
        <p:spPr>
          <a:xfrm>
            <a:off x="1084297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Imani Jackson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09" name="Google Shape;120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9838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0" name="Google Shape;1210;p44"/>
          <p:cNvSpPr txBox="1"/>
          <p:nvPr/>
        </p:nvSpPr>
        <p:spPr>
          <a:xfrm>
            <a:off x="2944560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Marcos Galán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11" name="Google Shape;121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00102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2" name="Google Shape;1212;p44"/>
          <p:cNvSpPr txBox="1"/>
          <p:nvPr/>
        </p:nvSpPr>
        <p:spPr>
          <a:xfrm>
            <a:off x="4804824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Ixchel Valdía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13" name="Google Shape;121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60365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4" name="Google Shape;1214;p44"/>
          <p:cNvSpPr txBox="1"/>
          <p:nvPr/>
        </p:nvSpPr>
        <p:spPr>
          <a:xfrm>
            <a:off x="6665087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Nils Årud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UNOS Operation Process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4400" y="2359712"/>
            <a:ext cx="3188326" cy="1289700"/>
            <a:chOff x="87312" y="1971624"/>
            <a:chExt cx="3188326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87312" y="1971624"/>
              <a:ext cx="234835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Receive Input from User</a:t>
              </a:r>
              <a:endParaRPr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Input can either be through manual input or voice recognition</a:t>
              </a: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3402534" cy="1289700"/>
            <a:chOff x="5209838" y="1060350"/>
            <a:chExt cx="3402534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915872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Output to User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Outputs the information in the forms that the user can understand such as text and </a:t>
              </a:r>
              <a:r>
                <a:rPr lang="en-US" sz="1200" dirty="0" err="1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ui</a:t>
              </a: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60151"/>
            <a:ext cx="3765588" cy="1289700"/>
            <a:chOff x="5209838" y="3079151"/>
            <a:chExt cx="3765588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22327" y="3079151"/>
              <a:ext cx="235309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Splitter Processing Unit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Splitter Processes information given and uses modules to respond.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8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ndustry Black" panose="00000900000000000000" pitchFamily="50" charset="0"/>
              </a:rPr>
              <a:t>Competitor Matrix</a:t>
            </a:r>
            <a:endParaRPr sz="1200" dirty="0">
              <a:latin typeface="Industry Black" panose="00000900000000000000" pitchFamily="50" charset="0"/>
            </a:endParaRPr>
          </a:p>
        </p:txBody>
      </p:sp>
      <p:sp>
        <p:nvSpPr>
          <p:cNvPr id="1220" name="Google Shape;1220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1222" name="Google Shape;1222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8" name="Google Shape;1268;p4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1269" name="Google Shape;1269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1270" name="Google Shape;1270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92" name="Google Shape;1292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293" name="Google Shape;1293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294" name="Google Shape;1294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LOW VALUE 1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5" name="Google Shape;1295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HIGH VALUE 1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6" name="Google Shape;1296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LOW VALUE 2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7" name="Google Shape;1297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HIGH VALUE 2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8" name="Google Shape;1298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Our company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9" name="Google Shape;1299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0" name="Google Shape;1300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1" name="Google Shape;1301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2" name="Google Shape;1302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3" name="Google Shape;1303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4" name="Google Shape;1304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Planner</a:t>
            </a:r>
            <a:endParaRPr dirty="0"/>
          </a:p>
        </p:txBody>
      </p:sp>
      <p:sp>
        <p:nvSpPr>
          <p:cNvPr id="1310" name="Google Shape;1310;p4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aphicFrame>
        <p:nvGraphicFramePr>
          <p:cNvPr id="1311" name="Google Shape;1311;p46"/>
          <p:cNvGraphicFramePr/>
          <p:nvPr/>
        </p:nvGraphicFramePr>
        <p:xfrm>
          <a:off x="855300" y="1760245"/>
          <a:ext cx="7530600" cy="2730445"/>
        </p:xfrm>
        <a:graphic>
          <a:graphicData uri="http://schemas.openxmlformats.org/drawingml/2006/table">
            <a:tbl>
              <a:tblPr>
                <a:noFill/>
                <a:tableStyleId>{B1DCF972-F3DB-49DA-96C2-27350D1A7E48}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09:00 - 09:45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10:00 - 10:45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11:00 - 11:45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12:00 - 13:15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13:30 - 14:15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14:30 - 15:15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15:30 - 16:15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7"/>
          <p:cNvSpPr txBox="1">
            <a:spLocks noGrp="1"/>
          </p:cNvSpPr>
          <p:nvPr>
            <p:ph type="title" idx="4294967295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lack" panose="00000900000000000000" pitchFamily="50" charset="0"/>
              </a:rPr>
              <a:t>Extra graphics</a:t>
            </a:r>
            <a:endParaRPr dirty="0">
              <a:latin typeface="Industry Black" panose="00000900000000000000" pitchFamily="50" charset="0"/>
            </a:endParaRPr>
          </a:p>
        </p:txBody>
      </p:sp>
      <p:sp>
        <p:nvSpPr>
          <p:cNvPr id="1317" name="Google Shape;1317;p4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grpSp>
        <p:nvGrpSpPr>
          <p:cNvPr id="1318" name="Google Shape;1318;p47"/>
          <p:cNvGrpSpPr/>
          <p:nvPr/>
        </p:nvGrpSpPr>
        <p:grpSpPr>
          <a:xfrm>
            <a:off x="3080615" y="2136917"/>
            <a:ext cx="1596706" cy="1596706"/>
            <a:chOff x="1911350" y="374650"/>
            <a:chExt cx="1739900" cy="1739900"/>
          </a:xfrm>
        </p:grpSpPr>
        <p:sp>
          <p:nvSpPr>
            <p:cNvPr id="1319" name="Google Shape;1319;p4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0" name="Google Shape;1320;p4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1321" name="Google Shape;1321;p4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6" name="Google Shape;1326;p47"/>
          <p:cNvGrpSpPr/>
          <p:nvPr/>
        </p:nvGrpSpPr>
        <p:grpSpPr>
          <a:xfrm>
            <a:off x="5113802" y="2220122"/>
            <a:ext cx="1481553" cy="1483836"/>
            <a:chOff x="7512049" y="977900"/>
            <a:chExt cx="4121150" cy="4127500"/>
          </a:xfrm>
        </p:grpSpPr>
        <p:sp>
          <p:nvSpPr>
            <p:cNvPr id="1327" name="Google Shape;1327;p4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8" name="Google Shape;1328;p4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1329" name="Google Shape;1329;p4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4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5" name="Google Shape;1355;p47"/>
          <p:cNvGrpSpPr/>
          <p:nvPr/>
        </p:nvGrpSpPr>
        <p:grpSpPr>
          <a:xfrm>
            <a:off x="263721" y="2145047"/>
            <a:ext cx="2583332" cy="1505072"/>
            <a:chOff x="4376200" y="2476500"/>
            <a:chExt cx="2190750" cy="1276350"/>
          </a:xfrm>
        </p:grpSpPr>
        <p:sp>
          <p:nvSpPr>
            <p:cNvPr id="1356" name="Google Shape;1356;p4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7"/>
          <p:cNvGrpSpPr/>
          <p:nvPr/>
        </p:nvGrpSpPr>
        <p:grpSpPr>
          <a:xfrm>
            <a:off x="6281542" y="2143932"/>
            <a:ext cx="2599241" cy="4432749"/>
            <a:chOff x="385907" y="2954040"/>
            <a:chExt cx="2496869" cy="4258164"/>
          </a:xfrm>
        </p:grpSpPr>
        <p:sp>
          <p:nvSpPr>
            <p:cNvPr id="1359" name="Google Shape;1359;p47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6" name="Google Shape;1366;p47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1367" name="Google Shape;1367;p47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9" name="Google Shape;1379;p47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 dirty="0">
                <a:latin typeface="Industry Book" panose="00000500000000000000" pitchFamily="50" charset="0"/>
              </a:rPr>
              <a:t>SlidesCarnival icons are editable shapes. 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r>
              <a:rPr lang="en" sz="900" dirty="0">
                <a:latin typeface="Industry Book" panose="00000500000000000000" pitchFamily="50" charset="0"/>
              </a:rPr>
              <a:t>This means that you can: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Resize them without losing quality.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Change fill color and opacity.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Change line color, width and style.</a:t>
            </a:r>
            <a:endParaRPr sz="900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Industry Book" panose="00000500000000000000" pitchFamily="50" charset="0"/>
              </a:rPr>
              <a:t>Isn’t that nice? :)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r>
              <a:rPr lang="en" sz="900" dirty="0">
                <a:latin typeface="Industry Book" panose="00000500000000000000" pitchFamily="50" charset="0"/>
              </a:rPr>
              <a:t>Examples: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endParaRPr sz="900" dirty="0">
              <a:latin typeface="Industry Book" panose="00000500000000000000" pitchFamily="50" charset="0"/>
            </a:endParaRPr>
          </a:p>
        </p:txBody>
      </p:sp>
      <p:grpSp>
        <p:nvGrpSpPr>
          <p:cNvPr id="1385" name="Google Shape;138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386" name="Google Shape;138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393" name="Google Shape;139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396" name="Google Shape;139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401" name="Google Shape;140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405" name="Google Shape;140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0" name="Google Shape;141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411" name="Google Shape;141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432" name="Google Shape;143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435" name="Google Shape;143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439" name="Google Shape;143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443" name="Google Shape;144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7" name="Google Shape;144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1" name="Google Shape;145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452" name="Google Shape;145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455" name="Google Shape;145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458" name="Google Shape;145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461" name="Google Shape;146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464" name="Google Shape;146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469" name="Google Shape;146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472" name="Google Shape;147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" name="Google Shape;147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6" name="Google Shape;147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477" name="Google Shape;147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480" name="Google Shape;148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486" name="Google Shape;148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489" name="Google Shape;148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495" name="Google Shape;149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501" name="Google Shape;150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8" name="Google Shape;150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509" name="Google Shape;150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512" name="Google Shape;151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515" name="Google Shape;151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7" name="Google Shape;151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8" name="Google Shape;151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519" name="Google Shape;151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522" name="Google Shape;152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528" name="Google Shape;152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533" name="Google Shape;153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536" name="Google Shape;153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540" name="Google Shape;154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543" name="Google Shape;154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549" name="Google Shape;154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552" name="Google Shape;155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557" name="Google Shape;155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561" name="Google Shape;156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564" name="Google Shape;156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568" name="Google Shape;156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574" name="Google Shape;157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577" name="Google Shape;157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584" name="Google Shape;158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587" name="Google Shape;158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2" name="Google Shape;159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593" name="Google Shape;159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597" name="Google Shape;159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604" name="Google Shape;160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609" name="Google Shape;160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2" name="Google Shape;161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3" name="Google Shape;161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614" name="Google Shape;161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620" name="Google Shape;162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624" name="Google Shape;162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628" name="Google Shape;162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634" name="Google Shape;163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640" name="Google Shape;164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643" name="Google Shape;164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9" name="Google Shape;164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651" name="Google Shape;165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657" name="Google Shape;165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659" name="Google Shape;165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0" name="Google Shape;166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661" name="Google Shape;166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665" name="Google Shape;166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7" name="Google Shape;166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674" name="Google Shape;167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0" name="Google Shape;168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681" name="Google Shape;168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5" name="Google Shape;168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686" name="Google Shape;168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9" name="Google Shape;168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690" name="Google Shape;169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5" name="Google Shape;169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696" name="Google Shape;169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9" name="Google Shape;169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700" name="Google Shape;170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4" name="Google Shape;170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705" name="Google Shape;170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0" name="Google Shape;171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711" name="Google Shape;171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7" name="Google Shape;171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718" name="Google Shape;171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0" name="Google Shape;172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721" name="Google Shape;172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4" name="Google Shape;172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725" name="Google Shape;172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732" name="Google Shape;173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7" name="Google Shape;173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738" name="Google Shape;173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1" name="Google Shape;174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742" name="Google Shape;174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743" name="Google Shape;174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3" name="Google Shape;175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9" name="Google Shape;175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760" name="Google Shape;176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4" name="Google Shape;176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765" name="Google Shape;176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0" name="Google Shape;177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771" name="Google Shape;177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7" name="Google Shape;177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778" name="Google Shape;177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2" name="Google Shape;178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783" name="Google Shape;178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7" name="Google Shape;178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788" name="Google Shape;178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3" name="Google Shape;179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794" name="Google Shape;179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4" name="Google Shape;180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805" name="Google Shape;180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8" name="Google Shape;180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809" name="Google Shape;180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19" name="Google Shape;181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820" name="Google Shape;182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4" name="Google Shape;182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25" name="Google Shape;182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35" name="Google Shape;183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836" name="Google Shape;183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3" name="Google Shape;184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844" name="Google Shape;184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8" name="Google Shape;184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849" name="Google Shape;184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3" name="Google Shape;185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854" name="Google Shape;185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9" name="Google Shape;185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860" name="Google Shape;186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6" name="Google Shape;186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867" name="Google Shape;186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0" name="Google Shape;187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871" name="Google Shape;187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6" name="Google Shape;187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877" name="Google Shape;187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3" name="Google Shape;188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884" name="Google Shape;188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7" name="Google Shape;188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888" name="Google Shape;188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2" name="Google Shape;189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893" name="Google Shape;189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9" name="Google Shape;189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900" name="Google Shape;190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7" name="Google Shape;190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908" name="Google Shape;190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2" name="Google Shape;191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913" name="Google Shape;191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6" name="Google Shape;191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917" name="Google Shape;191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0" name="Google Shape;192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921" name="Google Shape;192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5" name="Google Shape;192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926" name="Google Shape;192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0" name="Google Shape;193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931" name="Google Shape;193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6" name="Google Shape;193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937" name="Google Shape;193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3" name="Google Shape;194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944" name="Google Shape;194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1" name="Google Shape;195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952" name="Google Shape;195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4" name="Google Shape;196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965" name="Google Shape;196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9" name="Google Shape;196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970" name="Google Shape;197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3" name="Google Shape;197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974" name="Google Shape;197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0" name="Google Shape;198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981" name="Google Shape;198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9" name="Google Shape;198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990" name="Google Shape;199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2" name="Google Shape;200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2003" name="Google Shape;200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5" name="Google Shape;201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2016" name="Google Shape;201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8" name="Google Shape;202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2029" name="Google Shape;202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2036" name="Google Shape;203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1" name="Google Shape;2051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2052" name="Google Shape;2052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6" name="Google Shape;205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2057" name="Google Shape;205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058" name="Google Shape;205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1" name="Google Shape;206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062" name="Google Shape;206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5" name="Google Shape;206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066" name="Google Shape;206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9" name="Google Shape;206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070" name="Google Shape;207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73" name="Google Shape;207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2074" name="Google Shape;207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2" name="Google Shape;208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2083" name="Google Shape;208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7" name="Google Shape;210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2108" name="Google Shape;210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109" name="Google Shape;210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1" name="Google Shape;211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112" name="Google Shape;211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4" name="Google Shape;211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115" name="Google Shape;211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7" name="Google Shape;2117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Industry Black" panose="00000900000000000000" pitchFamily="50" charset="0"/>
              </a:rPr>
              <a:t>Diagrams and infographics</a:t>
            </a:r>
            <a:endParaRPr sz="2000" dirty="0">
              <a:latin typeface="Industry Black" panose="00000900000000000000" pitchFamily="50" charset="0"/>
            </a:endParaRPr>
          </a:p>
        </p:txBody>
      </p:sp>
      <p:sp>
        <p:nvSpPr>
          <p:cNvPr id="2118" name="Google Shape;2118;p4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Industry Book" panose="00000500000000000000" pitchFamily="50" charset="0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2124" name="Google Shape;2124;p5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2125" name="Google Shape;2125;p50"/>
          <p:cNvSpPr txBox="1">
            <a:spLocks noGrp="1"/>
          </p:cNvSpPr>
          <p:nvPr>
            <p:ph type="body" idx="4294967295"/>
          </p:nvPr>
        </p:nvSpPr>
        <p:spPr>
          <a:xfrm>
            <a:off x="731900" y="856425"/>
            <a:ext cx="79548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Industry Book" panose="00000500000000000000" pitchFamily="50" charset="0"/>
              </a:rPr>
              <a:t>You can also use any emoji as an icon!</a:t>
            </a:r>
            <a:endParaRPr sz="1400" b="1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Industry Book" panose="00000500000000000000" pitchFamily="50" charset="0"/>
              </a:rPr>
              <a:t>And of course it resizes without losing quality.</a:t>
            </a:r>
            <a:endParaRPr sz="1400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Industry Book" panose="00000500000000000000" pitchFamily="50" charset="0"/>
              </a:rPr>
              <a:t>How? Follow Google instructions https://twitter.com/googledocs/status/730087240156643328</a:t>
            </a:r>
            <a:endParaRPr sz="1400" dirty="0">
              <a:latin typeface="Industry Book" panose="00000500000000000000" pitchFamily="50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0" name="Google Shape;213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Google Shape;213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32" name="Google Shape;213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133" name="Google Shape;213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134" name="Google Shape;213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35" name="Google Shape;213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36" name="Google Shape;213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137" name="Google Shape;213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38" name="Google Shape;213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39" name="Google Shape;213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140" name="Google Shape;214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1" name="Google Shape;214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42" name="Google Shape;214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143" name="Google Shape;214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4" name="Google Shape;214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212B-68DD-4B75-9132-E91D427B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Primary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93239-9231-47D2-899D-4F3CF97A9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BootLoader</a:t>
            </a:r>
            <a:r>
              <a:rPr lang="en-US" dirty="0"/>
              <a:t>: Config &amp; Setups</a:t>
            </a:r>
          </a:p>
          <a:p>
            <a:r>
              <a:rPr lang="en-US" dirty="0"/>
              <a:t>Interface: Handles Input and Output</a:t>
            </a:r>
          </a:p>
          <a:p>
            <a:r>
              <a:rPr lang="en-US" dirty="0"/>
              <a:t>Splitter: Handles Analysis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Plugins: </a:t>
            </a:r>
            <a:r>
              <a:rPr lang="en-US" dirty="0" err="1">
                <a:latin typeface="Industry Light" panose="00000400000000000000" pitchFamily="50" charset="0"/>
              </a:rPr>
              <a:t>Analyse</a:t>
            </a:r>
            <a:r>
              <a:rPr lang="en-US" dirty="0">
                <a:latin typeface="Industry Light" panose="00000400000000000000" pitchFamily="50" charset="0"/>
              </a:rPr>
              <a:t> and Output Answers</a:t>
            </a:r>
          </a:p>
          <a:p>
            <a:r>
              <a:rPr lang="en-US" dirty="0"/>
              <a:t>Speech: Handles Recognition and Synthesis</a:t>
            </a:r>
          </a:p>
          <a:p>
            <a:r>
              <a:rPr lang="en-US" dirty="0" err="1"/>
              <a:t>AutoFixer</a:t>
            </a:r>
            <a:r>
              <a:rPr lang="en-US" dirty="0"/>
              <a:t>: Fixes Errors Automatically</a:t>
            </a:r>
          </a:p>
          <a:p>
            <a:r>
              <a:rPr lang="en-US" dirty="0"/>
              <a:t>Management: Handles Updates and Train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D5DE-9C6E-4522-89AA-D47E9B93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2116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Splitter Analysis System Example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4400" y="2359712"/>
            <a:ext cx="3188326" cy="1289700"/>
            <a:chOff x="87312" y="1971624"/>
            <a:chExt cx="3188326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87312" y="1971624"/>
              <a:ext cx="2572957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Check list of all plugins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Check to see how many plugins are enabled to be use for processing</a:t>
              </a: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67292"/>
            <a:ext cx="3402534" cy="1263757"/>
            <a:chOff x="5209838" y="1086292"/>
            <a:chExt cx="3402534" cy="1263757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8512" y="1086292"/>
              <a:ext cx="1913860" cy="1263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Collect Output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Collect all the information provided by plugin and returns the data back to interface.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3839761" cy="1289700"/>
            <a:chOff x="5209838" y="3020450"/>
            <a:chExt cx="3839761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0" y="3020450"/>
              <a:ext cx="235309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Use plugin that can process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Compare to see if that plugin reports back for use in processing.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5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C03D-4B0C-47CF-97C2-0DDC9B34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Adaptors Included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6814-DD11-453C-9DE6-9A7A11003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– For Doing </a:t>
            </a:r>
            <a:r>
              <a:rPr lang="en-US" dirty="0" err="1"/>
              <a:t>Maths</a:t>
            </a:r>
            <a:endParaRPr lang="en-US" dirty="0"/>
          </a:p>
          <a:p>
            <a:r>
              <a:rPr lang="en-US" dirty="0"/>
              <a:t>Time – For Getting Current Time</a:t>
            </a:r>
          </a:p>
          <a:p>
            <a:r>
              <a:rPr lang="en-US" dirty="0"/>
              <a:t>Manager – Management of AI Systems</a:t>
            </a:r>
          </a:p>
          <a:p>
            <a:r>
              <a:rPr lang="en-US" dirty="0"/>
              <a:t>Scraper – For Web Search Results</a:t>
            </a:r>
          </a:p>
          <a:p>
            <a:r>
              <a:rPr lang="en-US" dirty="0"/>
              <a:t>Weather – For Getting Weather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A5373-A739-4027-949C-BACE66D889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688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3F1A-2034-465F-B065-CDAA66FA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Adaptors Included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10FDE-D10E-4D13-840E-B9CEE45FC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MCAS: Built-in Accurate Response System</a:t>
            </a:r>
          </a:p>
          <a:p>
            <a:r>
              <a:rPr lang="en-US" dirty="0"/>
              <a:t>SCAS: Build-in Faster Response System</a:t>
            </a:r>
          </a:p>
          <a:p>
            <a:r>
              <a:rPr lang="en-US" dirty="0"/>
              <a:t>RASA: Integrates with RASA AI System</a:t>
            </a:r>
          </a:p>
          <a:p>
            <a:r>
              <a:rPr lang="en-US" dirty="0"/>
              <a:t>CHBT: Integrates with </a:t>
            </a:r>
            <a:r>
              <a:rPr lang="en-US" dirty="0" err="1"/>
              <a:t>ChatterBot</a:t>
            </a:r>
            <a:endParaRPr lang="en-US" dirty="0"/>
          </a:p>
          <a:p>
            <a:r>
              <a:rPr lang="en-US" dirty="0"/>
              <a:t>GPT-3: Integrates with </a:t>
            </a:r>
            <a:r>
              <a:rPr lang="en-US" dirty="0" err="1"/>
              <a:t>OpenAI</a:t>
            </a:r>
            <a:r>
              <a:rPr lang="en-US" dirty="0"/>
              <a:t>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40046-89A7-4D72-9C31-B9F04ECB5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513688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1876</Words>
  <Application>Microsoft Office PowerPoint</Application>
  <PresentationFormat>On-screen Show (16:9)</PresentationFormat>
  <Paragraphs>492</Paragraphs>
  <Slides>56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Industry Book</vt:lpstr>
      <vt:lpstr>Industry Black</vt:lpstr>
      <vt:lpstr>Calibri</vt:lpstr>
      <vt:lpstr>Abel</vt:lpstr>
      <vt:lpstr>Industry Light</vt:lpstr>
      <vt:lpstr>Industry Bold</vt:lpstr>
      <vt:lpstr>Megrim</vt:lpstr>
      <vt:lpstr>Montserrat</vt:lpstr>
      <vt:lpstr>Iris template</vt:lpstr>
      <vt:lpstr>UNOS ASSISTANT</vt:lpstr>
      <vt:lpstr>What is UNOS-Assistant?</vt:lpstr>
      <vt:lpstr>Core Concepts</vt:lpstr>
      <vt:lpstr>Capabilities</vt:lpstr>
      <vt:lpstr>UNOS Operation Process</vt:lpstr>
      <vt:lpstr>System Primary Modules</vt:lpstr>
      <vt:lpstr>Splitter Analysis System Example</vt:lpstr>
      <vt:lpstr>Current Adaptors Included</vt:lpstr>
      <vt:lpstr>Fallback Adaptors Included</vt:lpstr>
      <vt:lpstr>MCAS System</vt:lpstr>
      <vt:lpstr>Supported Platforms</vt:lpstr>
      <vt:lpstr>Requirements</vt:lpstr>
      <vt:lpstr>Download &amp; Installation</vt:lpstr>
      <vt:lpstr>UNOS IN ACTION</vt:lpstr>
      <vt:lpstr>It’s Open-Sourced</vt:lpstr>
      <vt:lpstr>Open to Funding &amp; Backings</vt:lpstr>
      <vt:lpstr>V1.0 Coming Soon</vt:lpstr>
      <vt:lpstr>END OF SHOWCASE</vt:lpstr>
      <vt:lpstr>This is your presentation title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UNOS ASSISTANT</dc:title>
  <dc:creator>MostlyWhat</dc:creator>
  <cp:lastModifiedBy>MostlyWhat Systems</cp:lastModifiedBy>
  <cp:revision>29</cp:revision>
  <dcterms:modified xsi:type="dcterms:W3CDTF">2022-06-08T04:25:52Z</dcterms:modified>
</cp:coreProperties>
</file>