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97" r:id="rId2"/>
    <p:sldId id="298" r:id="rId3"/>
    <p:sldId id="299" r:id="rId4"/>
    <p:sldId id="306" r:id="rId5"/>
    <p:sldId id="307" r:id="rId6"/>
    <p:sldId id="311" r:id="rId7"/>
    <p:sldId id="309" r:id="rId8"/>
    <p:sldId id="312" r:id="rId9"/>
    <p:sldId id="318" r:id="rId10"/>
    <p:sldId id="319" r:id="rId11"/>
    <p:sldId id="317" r:id="rId12"/>
    <p:sldId id="316" r:id="rId13"/>
    <p:sldId id="323" r:id="rId14"/>
    <p:sldId id="322" r:id="rId15"/>
    <p:sldId id="320" r:id="rId16"/>
    <p:sldId id="321" r:id="rId17"/>
    <p:sldId id="301" r:id="rId18"/>
    <p:sldId id="302" r:id="rId19"/>
    <p:sldId id="305" r:id="rId20"/>
    <p:sldId id="256" r:id="rId21"/>
    <p:sldId id="314" r:id="rId22"/>
    <p:sldId id="300" r:id="rId23"/>
    <p:sldId id="304" r:id="rId24"/>
    <p:sldId id="313" r:id="rId25"/>
  </p:sldIdLst>
  <p:sldSz cx="9144000" cy="5143500" type="screen16x9"/>
  <p:notesSz cx="6858000" cy="9144000"/>
  <p:embeddedFontLst>
    <p:embeddedFont>
      <p:font typeface="Abel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egrim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1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4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0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Light" panose="00000400000000000000" pitchFamily="50" charset="0"/>
          <a:ea typeface="Industry Light" panose="000004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Showcase &amp; Features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F690-35E6-4D05-9816-27CF39D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Adaptors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ADB9-DE4C-41B7-95C0-D22E5A3D7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Fallback adaptors are specialized adaptors to process the question if all of the other adaptors failed.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There are a few adaptors provided with UNOS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C9B9A-C4D9-4EF7-91A2-740D8D5CC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55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F1A-2034-465F-B065-CDAA66F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10FDE-D10E-4D13-840E-B9CEE45F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MCAS: Built-in Accurate Response System</a:t>
            </a:r>
          </a:p>
          <a:p>
            <a:r>
              <a:rPr lang="en-US" dirty="0"/>
              <a:t>SCAS: Build-in Faster Response System</a:t>
            </a:r>
          </a:p>
          <a:p>
            <a:r>
              <a:rPr lang="en-US" dirty="0"/>
              <a:t>RASA: Integrates with RASA AI System</a:t>
            </a:r>
          </a:p>
          <a:p>
            <a:r>
              <a:rPr lang="en-US" dirty="0"/>
              <a:t>CHBT: Integrates with </a:t>
            </a:r>
            <a:r>
              <a:rPr lang="en-US" dirty="0" err="1"/>
              <a:t>ChatterBot</a:t>
            </a:r>
            <a:endParaRPr lang="en-US" dirty="0"/>
          </a:p>
          <a:p>
            <a:r>
              <a:rPr lang="en-US" dirty="0"/>
              <a:t>GPT-3: Integrates with </a:t>
            </a:r>
            <a:r>
              <a:rPr lang="en-US" dirty="0" err="1"/>
              <a:t>OpenAI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0046-89A7-4D72-9C31-B9F04ECB5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504-DD1C-457C-AEF1-A2A8CF84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MCAS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EFAD1-A3D8-457B-B260-DAD53413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b="1" dirty="0">
                <a:latin typeface="Industry Demi" panose="00000700000000000000" pitchFamily="50" charset="0"/>
              </a:rPr>
              <a:t>Multi-Core Analysis System</a:t>
            </a:r>
            <a:r>
              <a:rPr lang="en-US" dirty="0">
                <a:latin typeface="Industry Demi" panose="00000700000000000000" pitchFamily="50" charset="0"/>
              </a:rPr>
              <a:t> or </a:t>
            </a:r>
            <a:r>
              <a:rPr lang="en-US" b="1" dirty="0">
                <a:latin typeface="Industry Demi" panose="00000700000000000000" pitchFamily="50" charset="0"/>
              </a:rPr>
              <a:t>MCAS</a:t>
            </a:r>
            <a:r>
              <a:rPr lang="en-US" dirty="0">
                <a:latin typeface="Industry Demi" panose="00000700000000000000" pitchFamily="50" charset="0"/>
              </a:rPr>
              <a:t> is a </a:t>
            </a:r>
            <a:r>
              <a:rPr lang="en-US" i="1" dirty="0">
                <a:latin typeface="Industry Demi" panose="00000700000000000000" pitchFamily="50" charset="0"/>
              </a:rPr>
              <a:t>system</a:t>
            </a:r>
            <a:r>
              <a:rPr lang="en-US" dirty="0">
                <a:latin typeface="Industry Demi" panose="00000700000000000000" pitchFamily="50" charset="0"/>
              </a:rPr>
              <a:t> designed to have </a:t>
            </a:r>
            <a:r>
              <a:rPr lang="en-US" b="1" dirty="0">
                <a:latin typeface="Industry Demi" panose="00000700000000000000" pitchFamily="50" charset="0"/>
              </a:rPr>
              <a:t>3 Cores</a:t>
            </a:r>
            <a:r>
              <a:rPr lang="en-US" dirty="0">
                <a:latin typeface="Industry Demi" panose="00000700000000000000" pitchFamily="50" charset="0"/>
              </a:rPr>
              <a:t>, different </a:t>
            </a:r>
            <a:r>
              <a:rPr lang="en-US" i="1" dirty="0">
                <a:latin typeface="Industry Demi" panose="00000700000000000000" pitchFamily="50" charset="0"/>
              </a:rPr>
              <a:t>neural network AIs</a:t>
            </a:r>
            <a:r>
              <a:rPr lang="en-US" dirty="0">
                <a:latin typeface="Industry Demi" panose="00000700000000000000" pitchFamily="50" charset="0"/>
              </a:rPr>
              <a:t>, running analysis of the question at the same time and output the most accurate answer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3C385E-E6B3-4097-BE8B-A6ED3B742E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E9F06-41C2-4F51-ADE7-938DD45B3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E0C9B-6041-4EBB-BD86-2D2FA4BA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84" y="1582533"/>
            <a:ext cx="3734175" cy="29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8912-9287-46CA-AE2E-214058D4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0936-09B4-415B-86BD-081169B2D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AAB83-6125-4D6E-8430-826D16DB73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4E2DE-4E5A-4D48-877B-F597161C84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41DE6-42C8-4F18-A3E1-3B2F0A1A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34" y="44150"/>
            <a:ext cx="6364803" cy="50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9811DC-3825-4DED-886C-94AFAFA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 MCAS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87E5B-DDEF-42CD-AA41-206058F0E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learning is enabled MCAS will learn based on confident answers</a:t>
            </a:r>
          </a:p>
          <a:p>
            <a:r>
              <a:rPr lang="en-US" dirty="0"/>
              <a:t>This ensures that MCAS will be smarter as time goes on.</a:t>
            </a:r>
          </a:p>
          <a:p>
            <a:r>
              <a:rPr lang="en-US" dirty="0"/>
              <a:t>Still need category to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388E1-3884-44FA-A1CB-A012D4215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025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B03-2FFE-4EB2-B161-388AE1AE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24736F-7FFD-410A-9781-6A9C6A04A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Cores are the different configurations of Neural Networks models. There are currently 3 in the MCAS. Think of them as different persons thinking of an answer.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Included are </a:t>
            </a:r>
            <a:r>
              <a:rPr lang="en-US" dirty="0" err="1"/>
              <a:t>SkyNET</a:t>
            </a:r>
            <a:r>
              <a:rPr lang="en-US" dirty="0"/>
              <a:t>, Strik3r and Steve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CCF6-1F74-427F-A117-02D0F9573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00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35C2-7784-41CD-ADB7-992FB6AE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08333"/>
            <a:ext cx="6513000" cy="620400"/>
          </a:xfrm>
        </p:spPr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791A-06D1-4B22-BBBC-10B0FB20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176854"/>
            <a:ext cx="6513000" cy="2695500"/>
          </a:xfrm>
        </p:spPr>
        <p:txBody>
          <a:bodyPr/>
          <a:lstStyle/>
          <a:p>
            <a:r>
              <a:rPr lang="en-US" dirty="0"/>
              <a:t>Sarcasm Intensity Selection</a:t>
            </a:r>
          </a:p>
          <a:p>
            <a:r>
              <a:rPr lang="en-US" dirty="0"/>
              <a:t>Voice Quality Selection</a:t>
            </a:r>
          </a:p>
          <a:p>
            <a:r>
              <a:rPr lang="en-US" dirty="0"/>
              <a:t>Mood Changes w/ Time</a:t>
            </a:r>
          </a:p>
          <a:p>
            <a:r>
              <a:rPr lang="en-US" dirty="0"/>
              <a:t>Gender &amp; Species Selection</a:t>
            </a:r>
          </a:p>
          <a:p>
            <a:r>
              <a:rPr lang="en-US" dirty="0"/>
              <a:t>Profile Selection</a:t>
            </a:r>
          </a:p>
          <a:p>
            <a:r>
              <a:rPr lang="en-US" dirty="0"/>
              <a:t>Regional Accent / Dialect Selection</a:t>
            </a:r>
          </a:p>
          <a:p>
            <a:r>
              <a:rPr lang="en-US" dirty="0"/>
              <a:t>Motivational Quotes (AI Style)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29ECC-F478-46B9-9DC6-D5B64BC95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439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Platforms</a:t>
            </a:r>
            <a:endParaRPr dirty="0"/>
          </a:p>
        </p:txBody>
      </p:sp>
      <p:graphicFrame>
        <p:nvGraphicFramePr>
          <p:cNvPr id="865" name="Google Shape;865;p24"/>
          <p:cNvGraphicFramePr/>
          <p:nvPr>
            <p:extLst>
              <p:ext uri="{D42A27DB-BD31-4B8C-83A1-F6EECF244321}">
                <p14:modId xmlns:p14="http://schemas.microsoft.com/office/powerpoint/2010/main" val="2131875521"/>
              </p:ext>
            </p:extLst>
          </p:nvPr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Windows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MacO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Linux/Unix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CLI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GUI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In Progress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Web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EC5-2786-4830-8225-3417A37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912B-5993-4126-B5DD-12B8E850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with Python 3.7.5, 3.9.10 &amp; 3.10.2</a:t>
            </a:r>
          </a:p>
          <a:p>
            <a:r>
              <a:rPr lang="en-US" dirty="0"/>
              <a:t>Supported Versions: Python 3.5+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Machine Learning: TensorFlow + NLTK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Speech Libs: </a:t>
            </a:r>
            <a:r>
              <a:rPr lang="en-US" dirty="0" err="1">
                <a:latin typeface="Industry Light" panose="00000400000000000000" pitchFamily="50" charset="0"/>
              </a:rPr>
              <a:t>DeepSpeech</a:t>
            </a:r>
            <a:r>
              <a:rPr lang="en-US" dirty="0">
                <a:latin typeface="Industry Light" panose="00000400000000000000" pitchFamily="50" charset="0"/>
              </a:rPr>
              <a:t> + </a:t>
            </a:r>
            <a:r>
              <a:rPr lang="en-US" dirty="0" err="1">
                <a:latin typeface="Industry Light" panose="00000400000000000000" pitchFamily="50" charset="0"/>
              </a:rPr>
              <a:t>GoogleCloud</a:t>
            </a:r>
            <a:endParaRPr lang="en-US" dirty="0">
              <a:latin typeface="Industry Light" panose="00000400000000000000" pitchFamily="50" charset="0"/>
            </a:endParaRP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Integrations: </a:t>
            </a:r>
            <a:r>
              <a:rPr lang="en-US" dirty="0" err="1">
                <a:latin typeface="Industry Light" panose="00000400000000000000" pitchFamily="50" charset="0"/>
              </a:rPr>
              <a:t>GoogleAPI</a:t>
            </a:r>
            <a:r>
              <a:rPr lang="en-US" dirty="0">
                <a:latin typeface="Industry Light" panose="00000400000000000000" pitchFamily="50" charset="0"/>
              </a:rPr>
              <a:t>, Rasa &amp;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441-D024-4624-9E2A-090ADE1BB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4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B4C-9AE8-4038-BF24-2F6DFCF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4B8C-9243-43FA-A626-6E741906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unos.MostlyWhat.cf or GitHub</a:t>
            </a:r>
          </a:p>
          <a:p>
            <a:r>
              <a:rPr lang="en-US" dirty="0"/>
              <a:t>Clone or Grab the Latest Build</a:t>
            </a:r>
          </a:p>
          <a:p>
            <a:r>
              <a:rPr lang="en-US" dirty="0"/>
              <a:t>Pip dependencies &amp; Update Credentials</a:t>
            </a:r>
          </a:p>
          <a:p>
            <a:r>
              <a:rPr lang="en-US" dirty="0"/>
              <a:t>Run Unos.py file!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www.github.com/mostlywhat/unos-assistant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209-BF78-4E56-A4CD-6DAF9FF0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5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latin typeface="Industry Bold" panose="00000800000000000000" pitchFamily="50" charset="0"/>
            </a:endParaRPr>
          </a:p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Framework Designed for </a:t>
            </a:r>
          </a:p>
          <a:p>
            <a:pPr marL="76200" indent="0" algn="ctr">
              <a:buNone/>
            </a:pPr>
            <a:r>
              <a:rPr lang="en-US" dirty="0"/>
              <a:t>Creating Personalized Assistants</a:t>
            </a:r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IN ACTION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It’s Open-Sourced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Licensed under AGPL-3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 </a:t>
            </a:r>
            <a:r>
              <a:rPr lang="en-US" sz="4800" dirty="0">
                <a:latin typeface="Industry Black" panose="00000900000000000000" pitchFamily="50" charset="0"/>
              </a:rPr>
              <a:t>Free to Use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152547" y="4032300"/>
            <a:ext cx="6838906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For Personal Usage, Commercial Needs a License 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Always Updated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The program is in constant development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459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42" y="777620"/>
            <a:ext cx="6176713" cy="1159800"/>
          </a:xfrm>
        </p:spPr>
        <p:txBody>
          <a:bodyPr/>
          <a:lstStyle/>
          <a:p>
            <a:r>
              <a:rPr lang="en-US" dirty="0"/>
              <a:t>Open to Funding &amp; Backings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641" y="2078091"/>
            <a:ext cx="6176713" cy="784800"/>
          </a:xfrm>
        </p:spPr>
        <p:txBody>
          <a:bodyPr/>
          <a:lstStyle/>
          <a:p>
            <a:r>
              <a:rPr lang="en-US" dirty="0"/>
              <a:t>The project is still in its early stages of development.</a:t>
            </a:r>
          </a:p>
          <a:p>
            <a:endParaRPr lang="en-US" dirty="0"/>
          </a:p>
          <a:p>
            <a:r>
              <a:rPr lang="en-US" dirty="0"/>
              <a:t>If you like the project, please consider donating to support the project.</a:t>
            </a:r>
          </a:p>
        </p:txBody>
      </p:sp>
    </p:spTree>
    <p:extLst>
      <p:ext uri="{BB962C8B-B14F-4D97-AF65-F5344CB8AC3E}">
        <p14:creationId xmlns:p14="http://schemas.microsoft.com/office/powerpoint/2010/main" val="45080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V1.0 Coming Soon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Industry Book" panose="00000500000000000000" pitchFamily="50" charset="0"/>
              </a:rPr>
              <a:t>September 2022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62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564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E.T.A Design Principle for Open-Projects</a:t>
            </a:r>
          </a:p>
          <a:p>
            <a:endParaRPr lang="en-US" dirty="0"/>
          </a:p>
          <a:p>
            <a:r>
              <a:rPr lang="en-US" dirty="0"/>
              <a:t>Expandability: Integrate with Other Systems</a:t>
            </a:r>
          </a:p>
          <a:p>
            <a:r>
              <a:rPr lang="en-US" dirty="0"/>
              <a:t>Transparent: Everything is Open to Modify</a:t>
            </a:r>
          </a:p>
          <a:p>
            <a:r>
              <a:rPr lang="en-US" dirty="0"/>
              <a:t>Adaptability: Customize to Your Preference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5D0-AFFF-4F1C-8EE6-D48A66B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4448-4CF8-4419-852D-18CCE3C2F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or Work Automations</a:t>
            </a:r>
          </a:p>
          <a:p>
            <a:r>
              <a:rPr lang="en-US" dirty="0"/>
              <a:t>Hands-Free Operation</a:t>
            </a:r>
          </a:p>
          <a:p>
            <a:r>
              <a:rPr lang="en-US" dirty="0"/>
              <a:t>Act as reminder and planner</a:t>
            </a:r>
          </a:p>
          <a:p>
            <a:r>
              <a:rPr lang="en-US" dirty="0"/>
              <a:t>Be your friend (just me? really?)</a:t>
            </a:r>
          </a:p>
          <a:p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BB7B-4E60-412F-B785-C6718013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9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Operation Process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34835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Receive Input from User</a:t>
              </a:r>
              <a:endParaRPr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Input can either be through manual input or voice recognition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3402534" cy="1289700"/>
            <a:chOff x="5209838" y="1060350"/>
            <a:chExt cx="3402534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915872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Output to User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Outputs the information in the forms that the user can understand such as text and </a:t>
              </a:r>
              <a:r>
                <a:rPr lang="en-US" sz="1200" dirty="0" err="1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ui</a:t>
              </a: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60151"/>
            <a:ext cx="3765588" cy="1289700"/>
            <a:chOff x="5209838" y="3079151"/>
            <a:chExt cx="3765588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22327" y="3079151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Splitter Processing Unit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Splitter Processes information given and uses modules to respond.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12B-68DD-4B75-9132-E91D427B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99775"/>
            <a:ext cx="6513000" cy="620400"/>
          </a:xfrm>
        </p:spPr>
        <p:txBody>
          <a:bodyPr/>
          <a:lstStyle/>
          <a:p>
            <a:r>
              <a:rPr lang="en-US" dirty="0"/>
              <a:t> Primary System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3239-9231-47D2-899D-4F3CF97A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247194"/>
            <a:ext cx="6513000" cy="2695500"/>
          </a:xfrm>
        </p:spPr>
        <p:txBody>
          <a:bodyPr/>
          <a:lstStyle/>
          <a:p>
            <a:r>
              <a:rPr lang="en-US" dirty="0" err="1"/>
              <a:t>BootLoader</a:t>
            </a:r>
            <a:r>
              <a:rPr lang="en-US" dirty="0"/>
              <a:t>: Config &amp; Setups</a:t>
            </a:r>
          </a:p>
          <a:p>
            <a:r>
              <a:rPr lang="en-US" dirty="0"/>
              <a:t>Interface: Handles Input and Output</a:t>
            </a:r>
          </a:p>
          <a:p>
            <a:r>
              <a:rPr lang="en-US" dirty="0"/>
              <a:t>Splitter: Handles Analysis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Plugins: Analyze and Output Answers</a:t>
            </a:r>
          </a:p>
          <a:p>
            <a:r>
              <a:rPr lang="en-US" dirty="0"/>
              <a:t>Speech: Handles Recognition and Synthesis</a:t>
            </a:r>
          </a:p>
          <a:p>
            <a:r>
              <a:rPr lang="en-US" dirty="0" err="1"/>
              <a:t>Autofixer</a:t>
            </a:r>
            <a:r>
              <a:rPr lang="en-US" dirty="0"/>
              <a:t>: Fixes Errors Automatically</a:t>
            </a:r>
          </a:p>
          <a:p>
            <a:r>
              <a:rPr lang="en-US" dirty="0"/>
              <a:t>Management: Handle Updates and 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D5DE-9C6E-4522-89AA-D47E9B93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116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Splitter Analysis System Example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572957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Check list of all plugins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Check to see how many plugins are enabled to be use for processing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67292"/>
            <a:ext cx="3402534" cy="1263757"/>
            <a:chOff x="5209838" y="1086292"/>
            <a:chExt cx="3402534" cy="1263757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8512" y="1086292"/>
              <a:ext cx="1913860" cy="1263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Collect Output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Collect all the information provided by plugin and returns the data back to interface.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3839761" cy="1289700"/>
            <a:chOff x="5209838" y="3020450"/>
            <a:chExt cx="3839761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0" y="3020450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Use plugin that can process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Compare to see if that plugin reports back for use in processing.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03D-4B0C-47CF-97C2-0DDC9B34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11" y="870215"/>
            <a:ext cx="6956328" cy="620400"/>
          </a:xfrm>
        </p:spPr>
        <p:txBody>
          <a:bodyPr/>
          <a:lstStyle/>
          <a:p>
            <a:r>
              <a:rPr lang="en-US" dirty="0"/>
              <a:t>Current Analysis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6814-DD11-453C-9DE6-9A7A11003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– For Doing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Time – For Getting Current Time</a:t>
            </a:r>
          </a:p>
          <a:p>
            <a:r>
              <a:rPr lang="en-US" dirty="0"/>
              <a:t>Manager – Management of AI Systems</a:t>
            </a:r>
          </a:p>
          <a:p>
            <a:r>
              <a:rPr lang="en-US" dirty="0"/>
              <a:t>Scraper – For Web Search Results</a:t>
            </a:r>
          </a:p>
          <a:p>
            <a:r>
              <a:rPr lang="en-US" dirty="0"/>
              <a:t>Weather – For Getting Weather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5373-A739-4027-949C-BACE66D889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88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B881-D344-4CA2-B042-AE004418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Adaptors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1D56-3517-4E17-893B-7FEC288E3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user to provide more context in the category of question.</a:t>
            </a:r>
          </a:p>
          <a:p>
            <a:r>
              <a:rPr lang="en-US" dirty="0"/>
              <a:t>Process with the adaptor that has the context</a:t>
            </a:r>
          </a:p>
          <a:p>
            <a:r>
              <a:rPr lang="en-US" dirty="0"/>
              <a:t>Returns the output like usual</a:t>
            </a:r>
          </a:p>
          <a:p>
            <a:r>
              <a:rPr lang="en-US" dirty="0"/>
              <a:t>If not, use fallback adaptors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5A97-50F7-4EC2-AD4A-1D94B52E6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73329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679</Words>
  <Application>Microsoft Office PowerPoint</Application>
  <PresentationFormat>On-screen Show (16:9)</PresentationFormat>
  <Paragraphs>157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Megrim</vt:lpstr>
      <vt:lpstr>Industry Book</vt:lpstr>
      <vt:lpstr>Industry Black</vt:lpstr>
      <vt:lpstr>Industry Light</vt:lpstr>
      <vt:lpstr>Industry Bold</vt:lpstr>
      <vt:lpstr>Abel</vt:lpstr>
      <vt:lpstr>Arial</vt:lpstr>
      <vt:lpstr>Industry Demi</vt:lpstr>
      <vt:lpstr>Calibri</vt:lpstr>
      <vt:lpstr>Iris template</vt:lpstr>
      <vt:lpstr>UNOS ASSISTANT</vt:lpstr>
      <vt:lpstr>What is UNOS-Assistant?</vt:lpstr>
      <vt:lpstr>Core Concepts</vt:lpstr>
      <vt:lpstr>Capabilities</vt:lpstr>
      <vt:lpstr>UNOS Operation Process</vt:lpstr>
      <vt:lpstr> Primary System Modules</vt:lpstr>
      <vt:lpstr>Splitter Analysis System Example</vt:lpstr>
      <vt:lpstr>Current Analysis Adaptors Included</vt:lpstr>
      <vt:lpstr>Multiple Adaptors Scenario</vt:lpstr>
      <vt:lpstr>Fallback Adaptors</vt:lpstr>
      <vt:lpstr>Fallback Adaptors Included</vt:lpstr>
      <vt:lpstr>MCAS System</vt:lpstr>
      <vt:lpstr>PowerPoint Presentation</vt:lpstr>
      <vt:lpstr>Self-Learning MCAS</vt:lpstr>
      <vt:lpstr>Cores System</vt:lpstr>
      <vt:lpstr>Planned Features</vt:lpstr>
      <vt:lpstr>Supported Platforms</vt:lpstr>
      <vt:lpstr>Requirements</vt:lpstr>
      <vt:lpstr>Download &amp; Installation</vt:lpstr>
      <vt:lpstr>UNOS IN ACTION</vt:lpstr>
      <vt:lpstr>It’s Open-Sourced</vt:lpstr>
      <vt:lpstr>Open to Funding &amp; Backings</vt:lpstr>
      <vt:lpstr>V1.0 Coming Soon</vt:lpstr>
      <vt:lpstr>END OF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dc:creator>MostlyWhat</dc:creator>
  <cp:lastModifiedBy>MostlyWhat Systems</cp:lastModifiedBy>
  <cp:revision>40</cp:revision>
  <dcterms:modified xsi:type="dcterms:W3CDTF">2022-06-15T06:34:29Z</dcterms:modified>
</cp:coreProperties>
</file>