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Open Sans" charset="1" panose="00000000000000000000"/>
      <p:regular r:id="rId15"/>
    </p:embeddedFont>
    <p:embeddedFont>
      <p:font typeface="Gotham Bold" charset="1" panose="00000000000000000000"/>
      <p:regular r:id="rId16"/>
    </p:embeddedFont>
    <p:embeddedFont>
      <p:font typeface="Poppins Bold" charset="1" panose="00000800000000000000"/>
      <p:regular r:id="rId17"/>
    </p:embeddedFont>
    <p:embeddedFont>
      <p:font typeface="Agrandir" charset="1" panose="00000500000000000000"/>
      <p:regular r:id="rId18"/>
    </p:embeddedFont>
    <p:embeddedFont>
      <p:font typeface="Agrandir Bold" charset="1" panose="00000800000000000000"/>
      <p:regular r:id="rId19"/>
    </p:embeddedFont>
    <p:embeddedFont>
      <p:font typeface="TT Interphases" charset="1" panose="02000503020000020004"/>
      <p:regular r:id="rId20"/>
    </p:embeddedFont>
    <p:embeddedFont>
      <p:font typeface="Times New Roman" charset="1" panose="02020603050405020304"/>
      <p:regular r:id="rId21"/>
    </p:embeddedFont>
    <p:embeddedFont>
      <p:font typeface="TT Interphases Bold" charset="1" panose="020008030600000200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88E3C"/>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88E3C"/>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770404" y="657737"/>
            <a:ext cx="7246397" cy="7246397"/>
          </a:xfrm>
          <a:custGeom>
            <a:avLst/>
            <a:gdLst/>
            <a:ahLst/>
            <a:cxnLst/>
            <a:rect r="r" b="b" t="t" l="l"/>
            <a:pathLst>
              <a:path h="7246397" w="7246397">
                <a:moveTo>
                  <a:pt x="0" y="0"/>
                </a:moveTo>
                <a:lnTo>
                  <a:pt x="7246397" y="0"/>
                </a:lnTo>
                <a:lnTo>
                  <a:pt x="7246397" y="7246398"/>
                </a:lnTo>
                <a:lnTo>
                  <a:pt x="0" y="7246398"/>
                </a:lnTo>
                <a:lnTo>
                  <a:pt x="0" y="0"/>
                </a:lnTo>
                <a:close/>
              </a:path>
            </a:pathLst>
          </a:custGeom>
          <a:blipFill>
            <a:blip r:embed="rId2">
              <a:alphaModFix amt="21999"/>
            </a:blip>
            <a:stretch>
              <a:fillRect l="0" t="0" r="0" b="0"/>
            </a:stretch>
          </a:blipFill>
        </p:spPr>
      </p:sp>
      <p:sp>
        <p:nvSpPr>
          <p:cNvPr name="Freeform 12" id="12"/>
          <p:cNvSpPr/>
          <p:nvPr/>
        </p:nvSpPr>
        <p:spPr>
          <a:xfrm flipH="false" flipV="false" rot="0">
            <a:off x="3078309" y="657737"/>
            <a:ext cx="7246397" cy="7246397"/>
          </a:xfrm>
          <a:custGeom>
            <a:avLst/>
            <a:gdLst/>
            <a:ahLst/>
            <a:cxnLst/>
            <a:rect r="r" b="b" t="t" l="l"/>
            <a:pathLst>
              <a:path h="7246397" w="7246397">
                <a:moveTo>
                  <a:pt x="0" y="0"/>
                </a:moveTo>
                <a:lnTo>
                  <a:pt x="7246398" y="0"/>
                </a:lnTo>
                <a:lnTo>
                  <a:pt x="7246398" y="7246398"/>
                </a:lnTo>
                <a:lnTo>
                  <a:pt x="0" y="7246398"/>
                </a:lnTo>
                <a:lnTo>
                  <a:pt x="0" y="0"/>
                </a:lnTo>
                <a:close/>
              </a:path>
            </a:pathLst>
          </a:custGeom>
          <a:blipFill>
            <a:blip r:embed="rId2">
              <a:alphaModFix amt="21999"/>
            </a:blip>
            <a:stretch>
              <a:fillRect l="0" t="0" r="0" b="0"/>
            </a:stretch>
          </a:blipFill>
        </p:spPr>
      </p:sp>
      <p:grpSp>
        <p:nvGrpSpPr>
          <p:cNvPr name="Group 13" id="13"/>
          <p:cNvGrpSpPr/>
          <p:nvPr/>
        </p:nvGrpSpPr>
        <p:grpSpPr>
          <a:xfrm rot="0">
            <a:off x="686778" y="2006712"/>
            <a:ext cx="7676774" cy="4211784"/>
            <a:chOff x="0" y="0"/>
            <a:chExt cx="1052050" cy="577197"/>
          </a:xfrm>
        </p:grpSpPr>
        <p:sp>
          <p:nvSpPr>
            <p:cNvPr name="Freeform 14" id="14"/>
            <p:cNvSpPr/>
            <p:nvPr/>
          </p:nvSpPr>
          <p:spPr>
            <a:xfrm flipH="false" flipV="false" rot="0">
              <a:off x="0" y="0"/>
              <a:ext cx="1052050" cy="577197"/>
            </a:xfrm>
            <a:custGeom>
              <a:avLst/>
              <a:gdLst/>
              <a:ahLst/>
              <a:cxnLst/>
              <a:rect r="r" b="b" t="t" l="l"/>
              <a:pathLst>
                <a:path h="577197" w="1052050">
                  <a:moveTo>
                    <a:pt x="50424" y="0"/>
                  </a:moveTo>
                  <a:lnTo>
                    <a:pt x="1001626" y="0"/>
                  </a:lnTo>
                  <a:cubicBezTo>
                    <a:pt x="1029475" y="0"/>
                    <a:pt x="1052050" y="22576"/>
                    <a:pt x="1052050" y="50424"/>
                  </a:cubicBezTo>
                  <a:lnTo>
                    <a:pt x="1052050" y="526772"/>
                  </a:lnTo>
                  <a:cubicBezTo>
                    <a:pt x="1052050" y="554621"/>
                    <a:pt x="1029475" y="577197"/>
                    <a:pt x="1001626" y="577197"/>
                  </a:cubicBezTo>
                  <a:lnTo>
                    <a:pt x="50424" y="577197"/>
                  </a:lnTo>
                  <a:cubicBezTo>
                    <a:pt x="22576" y="577197"/>
                    <a:pt x="0" y="554621"/>
                    <a:pt x="0" y="526772"/>
                  </a:cubicBezTo>
                  <a:lnTo>
                    <a:pt x="0" y="50424"/>
                  </a:lnTo>
                  <a:cubicBezTo>
                    <a:pt x="0" y="22576"/>
                    <a:pt x="22576" y="0"/>
                    <a:pt x="50424" y="0"/>
                  </a:cubicBezTo>
                  <a:close/>
                </a:path>
              </a:pathLst>
            </a:custGeom>
            <a:solidFill>
              <a:srgbClr val="FFFFFF"/>
            </a:solidFill>
          </p:spPr>
        </p:sp>
        <p:sp>
          <p:nvSpPr>
            <p:cNvPr name="TextBox 15" id="15"/>
            <p:cNvSpPr txBox="true"/>
            <p:nvPr/>
          </p:nvSpPr>
          <p:spPr>
            <a:xfrm>
              <a:off x="0" y="-38100"/>
              <a:ext cx="1052050" cy="615297"/>
            </a:xfrm>
            <a:prstGeom prst="rect">
              <a:avLst/>
            </a:prstGeom>
          </p:spPr>
          <p:txBody>
            <a:bodyPr anchor="ctr" rtlCol="false" tIns="47086" lIns="47086" bIns="47086" rIns="47086"/>
            <a:lstStyle/>
            <a:p>
              <a:pPr algn="ctr">
                <a:lnSpc>
                  <a:spcPts val="2659"/>
                </a:lnSpc>
              </a:pPr>
            </a:p>
          </p:txBody>
        </p:sp>
      </p:grpSp>
      <p:sp>
        <p:nvSpPr>
          <p:cNvPr name="TextBox 16" id="16"/>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7" id="17"/>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18" id="18"/>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19" id="19"/>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Freeform 20" id="20"/>
          <p:cNvSpPr/>
          <p:nvPr/>
        </p:nvSpPr>
        <p:spPr>
          <a:xfrm flipH="false" flipV="false" rot="0">
            <a:off x="3247956" y="2278609"/>
            <a:ext cx="2351795" cy="2620384"/>
          </a:xfrm>
          <a:custGeom>
            <a:avLst/>
            <a:gdLst/>
            <a:ahLst/>
            <a:cxnLst/>
            <a:rect r="r" b="b" t="t" l="l"/>
            <a:pathLst>
              <a:path h="2620384" w="2351795">
                <a:moveTo>
                  <a:pt x="0" y="0"/>
                </a:moveTo>
                <a:lnTo>
                  <a:pt x="2351795" y="0"/>
                </a:lnTo>
                <a:lnTo>
                  <a:pt x="2351795" y="2620384"/>
                </a:lnTo>
                <a:lnTo>
                  <a:pt x="0" y="26203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1" id="21"/>
          <p:cNvSpPr txBox="true"/>
          <p:nvPr/>
        </p:nvSpPr>
        <p:spPr>
          <a:xfrm rot="0">
            <a:off x="2000109" y="5084266"/>
            <a:ext cx="4847490" cy="835081"/>
          </a:xfrm>
          <a:prstGeom prst="rect">
            <a:avLst/>
          </a:prstGeom>
        </p:spPr>
        <p:txBody>
          <a:bodyPr anchor="t" rtlCol="false" tIns="0" lIns="0" bIns="0" rIns="0">
            <a:spAutoFit/>
          </a:bodyPr>
          <a:lstStyle/>
          <a:p>
            <a:pPr algn="ctr">
              <a:lnSpc>
                <a:spcPts val="6943"/>
              </a:lnSpc>
              <a:spcBef>
                <a:spcPct val="0"/>
              </a:spcBef>
            </a:pPr>
            <a:r>
              <a:rPr lang="en-US" b="true" sz="4959">
                <a:solidFill>
                  <a:srgbClr val="388E3C"/>
                </a:solidFill>
                <a:latin typeface="Gotham Bold"/>
                <a:ea typeface="Gotham Bold"/>
                <a:cs typeface="Gotham Bold"/>
                <a:sym typeface="Gotham Bold"/>
              </a:rPr>
              <a:t>Haat Baran</a:t>
            </a:r>
          </a:p>
        </p:txBody>
      </p:sp>
      <p:sp>
        <p:nvSpPr>
          <p:cNvPr name="TextBox 22" id="22"/>
          <p:cNvSpPr txBox="true"/>
          <p:nvPr/>
        </p:nvSpPr>
        <p:spPr>
          <a:xfrm rot="0">
            <a:off x="11258044" y="2301940"/>
            <a:ext cx="4982921" cy="2084302"/>
          </a:xfrm>
          <a:prstGeom prst="rect">
            <a:avLst/>
          </a:prstGeom>
        </p:spPr>
        <p:txBody>
          <a:bodyPr anchor="t" rtlCol="false" tIns="0" lIns="0" bIns="0" rIns="0">
            <a:spAutoFit/>
          </a:bodyPr>
          <a:lstStyle/>
          <a:p>
            <a:pPr algn="l">
              <a:lnSpc>
                <a:spcPts val="5336"/>
              </a:lnSpc>
            </a:pPr>
            <a:r>
              <a:rPr lang="en-US" sz="4560" b="true">
                <a:solidFill>
                  <a:srgbClr val="1F2020"/>
                </a:solidFill>
                <a:latin typeface="Poppins Bold"/>
                <a:ea typeface="Poppins Bold"/>
                <a:cs typeface="Poppins Bold"/>
                <a:sym typeface="Poppins Bold"/>
              </a:rPr>
              <a:t>Feasibility</a:t>
            </a:r>
          </a:p>
          <a:p>
            <a:pPr algn="l">
              <a:lnSpc>
                <a:spcPts val="5336"/>
              </a:lnSpc>
            </a:pPr>
            <a:r>
              <a:rPr lang="en-US" sz="4560" b="true">
                <a:solidFill>
                  <a:srgbClr val="1F2020"/>
                </a:solidFill>
                <a:latin typeface="Poppins Bold"/>
                <a:ea typeface="Poppins Bold"/>
                <a:cs typeface="Poppins Bold"/>
                <a:sym typeface="Poppins Bold"/>
              </a:rPr>
              <a:t>Study</a:t>
            </a:r>
          </a:p>
          <a:p>
            <a:pPr algn="l">
              <a:lnSpc>
                <a:spcPts val="5336"/>
              </a:lnSpc>
            </a:pPr>
            <a:r>
              <a:rPr lang="en-US" sz="4560" b="true">
                <a:solidFill>
                  <a:srgbClr val="1F2020"/>
                </a:solidFill>
                <a:latin typeface="Poppins Bold"/>
                <a:ea typeface="Poppins Bold"/>
                <a:cs typeface="Poppins Bold"/>
                <a:sym typeface="Poppins Bold"/>
              </a:rPr>
              <a:t>Document</a:t>
            </a:r>
          </a:p>
        </p:txBody>
      </p:sp>
      <p:sp>
        <p:nvSpPr>
          <p:cNvPr name="TextBox 23" id="23"/>
          <p:cNvSpPr txBox="true"/>
          <p:nvPr/>
        </p:nvSpPr>
        <p:spPr>
          <a:xfrm rot="0">
            <a:off x="11258044" y="6985908"/>
            <a:ext cx="4328653" cy="2860675"/>
          </a:xfrm>
          <a:prstGeom prst="rect">
            <a:avLst/>
          </a:prstGeom>
        </p:spPr>
        <p:txBody>
          <a:bodyPr anchor="t" rtlCol="false" tIns="0" lIns="0" bIns="0" rIns="0">
            <a:spAutoFit/>
          </a:bodyPr>
          <a:lstStyle/>
          <a:p>
            <a:pPr algn="l">
              <a:lnSpc>
                <a:spcPts val="3079"/>
              </a:lnSpc>
            </a:pPr>
            <a:r>
              <a:rPr lang="en-US" sz="2199">
                <a:solidFill>
                  <a:srgbClr val="1F2020"/>
                </a:solidFill>
                <a:latin typeface="Agrandir"/>
                <a:ea typeface="Agrandir"/>
                <a:cs typeface="Agrandir"/>
                <a:sym typeface="Agrandir"/>
              </a:rPr>
              <a:t>Presented By</a:t>
            </a:r>
          </a:p>
          <a:p>
            <a:pPr algn="l">
              <a:lnSpc>
                <a:spcPts val="3079"/>
              </a:lnSpc>
            </a:pPr>
          </a:p>
          <a:p>
            <a:pPr algn="l">
              <a:lnSpc>
                <a:spcPts val="3079"/>
              </a:lnSpc>
            </a:pPr>
            <a:r>
              <a:rPr lang="en-US" sz="2199">
                <a:solidFill>
                  <a:srgbClr val="1F2020"/>
                </a:solidFill>
                <a:latin typeface="Agrandir"/>
                <a:ea typeface="Agrandir"/>
                <a:cs typeface="Agrandir"/>
                <a:sym typeface="Agrandir"/>
              </a:rPr>
              <a:t>Mostofa Hasin Mahdi</a:t>
            </a:r>
          </a:p>
          <a:p>
            <a:pPr algn="l">
              <a:lnSpc>
                <a:spcPts val="3079"/>
              </a:lnSpc>
            </a:pPr>
            <a:r>
              <a:rPr lang="en-US" sz="2199">
                <a:solidFill>
                  <a:srgbClr val="1F2020"/>
                </a:solidFill>
                <a:latin typeface="Agrandir"/>
                <a:ea typeface="Agrandir"/>
                <a:cs typeface="Agrandir"/>
                <a:sym typeface="Agrandir"/>
              </a:rPr>
              <a:t>223071109</a:t>
            </a:r>
          </a:p>
          <a:p>
            <a:pPr algn="l">
              <a:lnSpc>
                <a:spcPts val="3079"/>
              </a:lnSpc>
            </a:pPr>
            <a:r>
              <a:rPr lang="en-US" sz="2199">
                <a:solidFill>
                  <a:srgbClr val="1F2020"/>
                </a:solidFill>
                <a:latin typeface="Agrandir"/>
                <a:ea typeface="Agrandir"/>
                <a:cs typeface="Agrandir"/>
                <a:sym typeface="Agrandir"/>
              </a:rPr>
              <a:t>Talal Sharar Apurbo</a:t>
            </a:r>
          </a:p>
          <a:p>
            <a:pPr algn="l">
              <a:lnSpc>
                <a:spcPts val="3079"/>
              </a:lnSpc>
            </a:pPr>
            <a:r>
              <a:rPr lang="en-US" sz="2199">
                <a:solidFill>
                  <a:srgbClr val="1F2020"/>
                </a:solidFill>
                <a:latin typeface="Agrandir"/>
                <a:ea typeface="Agrandir"/>
                <a:cs typeface="Agrandir"/>
                <a:sym typeface="Agrandir"/>
              </a:rPr>
              <a:t>223071108</a:t>
            </a:r>
          </a:p>
          <a:p>
            <a:pPr algn="l">
              <a:lnSpc>
                <a:spcPts val="1820"/>
              </a:lnSpc>
            </a:pPr>
            <a:r>
              <a:rPr lang="en-US" sz="1300">
                <a:solidFill>
                  <a:srgbClr val="1F2020"/>
                </a:solidFill>
                <a:latin typeface="Agrandir"/>
                <a:ea typeface="Agrandir"/>
                <a:cs typeface="Agrandir"/>
                <a:sym typeface="Agrandir"/>
              </a:rPr>
              <a:t>31</a:t>
            </a:r>
            <a:r>
              <a:rPr lang="en-US" sz="1300">
                <a:solidFill>
                  <a:srgbClr val="1F2020"/>
                </a:solidFill>
                <a:latin typeface="Agrandir"/>
                <a:ea typeface="Agrandir"/>
                <a:cs typeface="Agrandir"/>
                <a:sym typeface="Agrandir"/>
              </a:rPr>
              <a:t>st</a:t>
            </a:r>
            <a:r>
              <a:rPr lang="en-US" sz="1300">
                <a:solidFill>
                  <a:srgbClr val="1F2020"/>
                </a:solidFill>
                <a:latin typeface="Agrandir"/>
                <a:ea typeface="Agrandir"/>
                <a:cs typeface="Agrandir"/>
                <a:sym typeface="Agrandir"/>
              </a:rPr>
              <a:t> Batch, Group - (A)</a:t>
            </a:r>
          </a:p>
          <a:p>
            <a:pPr algn="l">
              <a:lnSpc>
                <a:spcPts val="1820"/>
              </a:lnSpc>
              <a:spcBef>
                <a:spcPct val="0"/>
              </a:spcBef>
            </a:pPr>
            <a:r>
              <a:rPr lang="en-US" sz="1300">
                <a:solidFill>
                  <a:srgbClr val="1F2020"/>
                </a:solidFill>
                <a:latin typeface="Agrandir"/>
                <a:ea typeface="Agrandir"/>
                <a:cs typeface="Agrandir"/>
                <a:sym typeface="Agrandir"/>
              </a:rPr>
              <a:t>Dept. of CSE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1028700"/>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1028700"/>
            <a:ext cx="2989455" cy="2425196"/>
          </a:xfrm>
          <a:custGeom>
            <a:avLst/>
            <a:gdLst/>
            <a:ahLst/>
            <a:cxnLst/>
            <a:rect r="r" b="b" t="t" l="l"/>
            <a:pathLst>
              <a:path h="2425196" w="2989455">
                <a:moveTo>
                  <a:pt x="0" y="0"/>
                </a:moveTo>
                <a:lnTo>
                  <a:pt x="2989455" y="0"/>
                </a:lnTo>
                <a:lnTo>
                  <a:pt x="2989455" y="2425196"/>
                </a:lnTo>
                <a:lnTo>
                  <a:pt x="0" y="24251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415271" y="2347386"/>
            <a:ext cx="3553691" cy="4114800"/>
          </a:xfrm>
          <a:custGeom>
            <a:avLst/>
            <a:gdLst/>
            <a:ahLst/>
            <a:cxnLst/>
            <a:rect r="r" b="b" t="t" l="l"/>
            <a:pathLst>
              <a:path h="4114800" w="3553691">
                <a:moveTo>
                  <a:pt x="0" y="0"/>
                </a:moveTo>
                <a:lnTo>
                  <a:pt x="3553691" y="0"/>
                </a:lnTo>
                <a:lnTo>
                  <a:pt x="355369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20447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6" id="6"/>
          <p:cNvSpPr txBox="true"/>
          <p:nvPr/>
        </p:nvSpPr>
        <p:spPr>
          <a:xfrm rot="0">
            <a:off x="1028700" y="3686746"/>
            <a:ext cx="11410591" cy="137096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In Bangladesh, many citizens live below the poverty line, unable to access capital, financial services, or digital platforms. Despite their potential and determination, these individuals struggle to start small businesses due to a lack of funds and formal identification. Traditional donation systems often lack transparency, leading to misuse of funds and discouraging potential donors.</a:t>
            </a:r>
          </a:p>
        </p:txBody>
      </p:sp>
      <p:sp>
        <p:nvSpPr>
          <p:cNvPr name="TextBox 7" id="7"/>
          <p:cNvSpPr txBox="true"/>
          <p:nvPr/>
        </p:nvSpPr>
        <p:spPr>
          <a:xfrm rot="0">
            <a:off x="1028700" y="2544594"/>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THE PROBLEM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1028700"/>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655102" y="3532021"/>
            <a:ext cx="3265083" cy="2012107"/>
          </a:xfrm>
          <a:custGeom>
            <a:avLst/>
            <a:gdLst/>
            <a:ahLst/>
            <a:cxnLst/>
            <a:rect r="r" b="b" t="t" l="l"/>
            <a:pathLst>
              <a:path h="2012107" w="3265083">
                <a:moveTo>
                  <a:pt x="0" y="0"/>
                </a:moveTo>
                <a:lnTo>
                  <a:pt x="3265084" y="0"/>
                </a:lnTo>
                <a:lnTo>
                  <a:pt x="3265084" y="2012107"/>
                </a:lnTo>
                <a:lnTo>
                  <a:pt x="0" y="20121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00654" y="5857811"/>
            <a:ext cx="2767641" cy="2834972"/>
          </a:xfrm>
          <a:custGeom>
            <a:avLst/>
            <a:gdLst/>
            <a:ahLst/>
            <a:cxnLst/>
            <a:rect r="r" b="b" t="t" l="l"/>
            <a:pathLst>
              <a:path h="2834972" w="2767641">
                <a:moveTo>
                  <a:pt x="0" y="0"/>
                </a:moveTo>
                <a:lnTo>
                  <a:pt x="2767641" y="0"/>
                </a:lnTo>
                <a:lnTo>
                  <a:pt x="2767641" y="2834972"/>
                </a:lnTo>
                <a:lnTo>
                  <a:pt x="0" y="2834972"/>
                </a:lnTo>
                <a:lnTo>
                  <a:pt x="0" y="0"/>
                </a:lnTo>
                <a:close/>
              </a:path>
            </a:pathLst>
          </a:custGeom>
          <a:blipFill>
            <a:blip r:embed="rId6"/>
            <a:stretch>
              <a:fillRect l="0" t="0" r="0" b="0"/>
            </a:stretch>
          </a:blipFill>
        </p:spPr>
      </p:sp>
      <p:sp>
        <p:nvSpPr>
          <p:cNvPr name="TextBox 5" id="5"/>
          <p:cNvSpPr txBox="true"/>
          <p:nvPr/>
        </p:nvSpPr>
        <p:spPr>
          <a:xfrm rot="0">
            <a:off x="1028700" y="20447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6" id="6"/>
          <p:cNvSpPr txBox="true"/>
          <p:nvPr/>
        </p:nvSpPr>
        <p:spPr>
          <a:xfrm rot="0">
            <a:off x="1028700" y="3686746"/>
            <a:ext cx="11410591" cy="137096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There</a:t>
            </a:r>
            <a:r>
              <a:rPr lang="en-US" sz="1899">
                <a:solidFill>
                  <a:srgbClr val="000000"/>
                </a:solidFill>
                <a:latin typeface="Agrandir"/>
                <a:ea typeface="Agrandir"/>
                <a:cs typeface="Agrandir"/>
                <a:sym typeface="Agrandir"/>
              </a:rPr>
              <a:t> is a growing necessity for a trusted, technology-driven funding system that allows the underprivileged to seek genuine financial assistance while ensuring transparency for donors. The system must verify applicants through field visits and biometric data collection since most of them are illiterate and do not possess government-issued identification.</a:t>
            </a:r>
          </a:p>
        </p:txBody>
      </p:sp>
      <p:sp>
        <p:nvSpPr>
          <p:cNvPr name="TextBox 7" id="7"/>
          <p:cNvSpPr txBox="true"/>
          <p:nvPr/>
        </p:nvSpPr>
        <p:spPr>
          <a:xfrm rot="0">
            <a:off x="1028700" y="2544594"/>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THE NEED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497200"/>
            <a:ext cx="851827" cy="949111"/>
          </a:xfrm>
          <a:custGeom>
            <a:avLst/>
            <a:gdLst/>
            <a:ahLst/>
            <a:cxnLst/>
            <a:rect r="r" b="b" t="t" l="l"/>
            <a:pathLst>
              <a:path h="949111" w="851827">
                <a:moveTo>
                  <a:pt x="0" y="0"/>
                </a:moveTo>
                <a:lnTo>
                  <a:pt x="851827" y="0"/>
                </a:lnTo>
                <a:lnTo>
                  <a:pt x="851827" y="949110"/>
                </a:lnTo>
                <a:lnTo>
                  <a:pt x="0" y="949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132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4" id="4"/>
          <p:cNvSpPr txBox="true"/>
          <p:nvPr/>
        </p:nvSpPr>
        <p:spPr>
          <a:xfrm rot="0">
            <a:off x="4350354" y="828459"/>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DFD of Proposed Software</a:t>
            </a:r>
          </a:p>
        </p:txBody>
      </p:sp>
      <p:grpSp>
        <p:nvGrpSpPr>
          <p:cNvPr name="Group 5" id="5"/>
          <p:cNvGrpSpPr/>
          <p:nvPr/>
        </p:nvGrpSpPr>
        <p:grpSpPr>
          <a:xfrm rot="0">
            <a:off x="12030396" y="1977811"/>
            <a:ext cx="1555351" cy="15553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8E3C"/>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1400"/>
                </a:lnSpc>
              </a:pPr>
              <a:r>
                <a:rPr lang="en-US" sz="1000" spc="-30">
                  <a:solidFill>
                    <a:srgbClr val="FFFFFF"/>
                  </a:solidFill>
                  <a:latin typeface="TT Interphases"/>
                  <a:ea typeface="TT Interphases"/>
                  <a:cs typeface="TT Interphases"/>
                  <a:sym typeface="TT Interphases"/>
                </a:rPr>
                <a:t>Verifies</a:t>
              </a:r>
            </a:p>
            <a:p>
              <a:pPr algn="ctr">
                <a:lnSpc>
                  <a:spcPts val="1400"/>
                </a:lnSpc>
              </a:pPr>
              <a:r>
                <a:rPr lang="en-US" sz="1000" spc="-30">
                  <a:solidFill>
                    <a:srgbClr val="FFFFFF"/>
                  </a:solidFill>
                  <a:latin typeface="TT Interphases"/>
                  <a:ea typeface="TT Interphases"/>
                  <a:cs typeface="TT Interphases"/>
                  <a:sym typeface="TT Interphases"/>
                </a:rPr>
                <a:t>Application</a:t>
              </a:r>
            </a:p>
          </p:txBody>
        </p:sp>
      </p:grpSp>
      <p:grpSp>
        <p:nvGrpSpPr>
          <p:cNvPr name="Group 8" id="8"/>
          <p:cNvGrpSpPr/>
          <p:nvPr/>
        </p:nvGrpSpPr>
        <p:grpSpPr>
          <a:xfrm rot="0">
            <a:off x="11541972" y="4633815"/>
            <a:ext cx="2043775" cy="599866"/>
            <a:chOff x="0" y="0"/>
            <a:chExt cx="2725034" cy="799821"/>
          </a:xfrm>
        </p:grpSpPr>
        <p:sp>
          <p:nvSpPr>
            <p:cNvPr name="AutoShape 9" id="9"/>
            <p:cNvSpPr/>
            <p:nvPr/>
          </p:nvSpPr>
          <p:spPr>
            <a:xfrm flipV="true">
              <a:off x="128" y="31901"/>
              <a:ext cx="2724777" cy="10975"/>
            </a:xfrm>
            <a:prstGeom prst="line">
              <a:avLst/>
            </a:prstGeom>
            <a:ln cap="flat" w="63803">
              <a:solidFill>
                <a:srgbClr val="A4B2B2"/>
              </a:solidFill>
              <a:prstDash val="solid"/>
              <a:headEnd type="none" len="sm" w="sm"/>
              <a:tailEnd type="none" len="sm" w="sm"/>
            </a:ln>
          </p:spPr>
        </p:sp>
        <p:sp>
          <p:nvSpPr>
            <p:cNvPr name="AutoShape 10" id="10"/>
            <p:cNvSpPr/>
            <p:nvPr/>
          </p:nvSpPr>
          <p:spPr>
            <a:xfrm flipV="true">
              <a:off x="128" y="764590"/>
              <a:ext cx="2714313" cy="3329"/>
            </a:xfrm>
            <a:prstGeom prst="line">
              <a:avLst/>
            </a:prstGeom>
            <a:ln cap="flat" w="63803">
              <a:solidFill>
                <a:srgbClr val="A4B2B2"/>
              </a:solidFill>
              <a:prstDash val="solid"/>
              <a:headEnd type="none" len="sm" w="sm"/>
              <a:tailEnd type="none" len="sm" w="sm"/>
            </a:ln>
          </p:spPr>
        </p:sp>
        <p:grpSp>
          <p:nvGrpSpPr>
            <p:cNvPr name="Group 11" id="11"/>
            <p:cNvGrpSpPr/>
            <p:nvPr/>
          </p:nvGrpSpPr>
          <p:grpSpPr>
            <a:xfrm rot="0">
              <a:off x="128" y="10974"/>
              <a:ext cx="700858" cy="788847"/>
              <a:chOff x="0" y="0"/>
              <a:chExt cx="149986" cy="168816"/>
            </a:xfrm>
          </p:grpSpPr>
          <p:sp>
            <p:nvSpPr>
              <p:cNvPr name="Freeform 12" id="12"/>
              <p:cNvSpPr/>
              <p:nvPr/>
            </p:nvSpPr>
            <p:spPr>
              <a:xfrm flipH="false" flipV="false" rot="0">
                <a:off x="0" y="0"/>
                <a:ext cx="149986" cy="168816"/>
              </a:xfrm>
              <a:custGeom>
                <a:avLst/>
                <a:gdLst/>
                <a:ahLst/>
                <a:cxnLst/>
                <a:rect r="r" b="b" t="t" l="l"/>
                <a:pathLst>
                  <a:path h="168816" w="149986">
                    <a:moveTo>
                      <a:pt x="0" y="0"/>
                    </a:moveTo>
                    <a:lnTo>
                      <a:pt x="149986" y="0"/>
                    </a:lnTo>
                    <a:lnTo>
                      <a:pt x="149986" y="168816"/>
                    </a:lnTo>
                    <a:lnTo>
                      <a:pt x="0" y="168816"/>
                    </a:lnTo>
                    <a:close/>
                  </a:path>
                </a:pathLst>
              </a:custGeom>
              <a:solidFill>
                <a:srgbClr val="7ED957"/>
              </a:solidFill>
            </p:spPr>
          </p:sp>
          <p:sp>
            <p:nvSpPr>
              <p:cNvPr name="TextBox 13" id="13"/>
              <p:cNvSpPr txBox="true"/>
              <p:nvPr/>
            </p:nvSpPr>
            <p:spPr>
              <a:xfrm>
                <a:off x="0" y="-9525"/>
                <a:ext cx="149986" cy="178341"/>
              </a:xfrm>
              <a:prstGeom prst="rect">
                <a:avLst/>
              </a:prstGeom>
            </p:spPr>
            <p:txBody>
              <a:bodyPr anchor="ctr" rtlCol="false" tIns="50800" lIns="50800" bIns="50800" rIns="50800"/>
              <a:lstStyle/>
              <a:p>
                <a:pPr algn="ctr">
                  <a:lnSpc>
                    <a:spcPts val="1680"/>
                  </a:lnSpc>
                </a:pPr>
              </a:p>
            </p:txBody>
          </p:sp>
        </p:grpSp>
      </p:grpSp>
      <p:grpSp>
        <p:nvGrpSpPr>
          <p:cNvPr name="Group 14" id="14"/>
          <p:cNvGrpSpPr/>
          <p:nvPr/>
        </p:nvGrpSpPr>
        <p:grpSpPr>
          <a:xfrm rot="0">
            <a:off x="4471974" y="2385683"/>
            <a:ext cx="2043775" cy="599866"/>
            <a:chOff x="0" y="0"/>
            <a:chExt cx="583168" cy="171165"/>
          </a:xfrm>
        </p:grpSpPr>
        <p:sp>
          <p:nvSpPr>
            <p:cNvPr name="Freeform 15" id="15"/>
            <p:cNvSpPr/>
            <p:nvPr/>
          </p:nvSpPr>
          <p:spPr>
            <a:xfrm flipH="false" flipV="false" rot="0">
              <a:off x="0" y="0"/>
              <a:ext cx="583168" cy="171165"/>
            </a:xfrm>
            <a:custGeom>
              <a:avLst/>
              <a:gdLst/>
              <a:ahLst/>
              <a:cxnLst/>
              <a:rect r="r" b="b" t="t" l="l"/>
              <a:pathLst>
                <a:path h="171165" w="583168">
                  <a:moveTo>
                    <a:pt x="0" y="0"/>
                  </a:moveTo>
                  <a:lnTo>
                    <a:pt x="583168" y="0"/>
                  </a:lnTo>
                  <a:lnTo>
                    <a:pt x="583168" y="171165"/>
                  </a:lnTo>
                  <a:lnTo>
                    <a:pt x="0" y="171165"/>
                  </a:lnTo>
                  <a:close/>
                </a:path>
              </a:pathLst>
            </a:custGeom>
            <a:solidFill>
              <a:srgbClr val="388E3C"/>
            </a:solidFill>
          </p:spPr>
        </p:sp>
        <p:sp>
          <p:nvSpPr>
            <p:cNvPr name="TextBox 16" id="16"/>
            <p:cNvSpPr txBox="true"/>
            <p:nvPr/>
          </p:nvSpPr>
          <p:spPr>
            <a:xfrm>
              <a:off x="0" y="-28575"/>
              <a:ext cx="583168" cy="199740"/>
            </a:xfrm>
            <a:prstGeom prst="rect">
              <a:avLst/>
            </a:prstGeom>
          </p:spPr>
          <p:txBody>
            <a:bodyPr anchor="ctr" rtlCol="false" tIns="50800" lIns="50800" bIns="50800" rIns="50800"/>
            <a:lstStyle/>
            <a:p>
              <a:pPr algn="ctr">
                <a:lnSpc>
                  <a:spcPts val="1400"/>
                </a:lnSpc>
              </a:pPr>
              <a:r>
                <a:rPr lang="en-US" sz="1000" spc="-30">
                  <a:solidFill>
                    <a:srgbClr val="FFFFFF"/>
                  </a:solidFill>
                  <a:latin typeface="TT Interphases"/>
                  <a:ea typeface="TT Interphases"/>
                  <a:cs typeface="TT Interphases"/>
                  <a:sym typeface="TT Interphases"/>
                </a:rPr>
                <a:t>Applicant</a:t>
              </a:r>
            </a:p>
          </p:txBody>
        </p:sp>
      </p:grpSp>
      <p:grpSp>
        <p:nvGrpSpPr>
          <p:cNvPr name="Group 17" id="17"/>
          <p:cNvGrpSpPr/>
          <p:nvPr/>
        </p:nvGrpSpPr>
        <p:grpSpPr>
          <a:xfrm rot="0">
            <a:off x="8536051" y="2385683"/>
            <a:ext cx="2043775" cy="599866"/>
            <a:chOff x="0" y="0"/>
            <a:chExt cx="583168" cy="171165"/>
          </a:xfrm>
        </p:grpSpPr>
        <p:sp>
          <p:nvSpPr>
            <p:cNvPr name="Freeform 18" id="18"/>
            <p:cNvSpPr/>
            <p:nvPr/>
          </p:nvSpPr>
          <p:spPr>
            <a:xfrm flipH="false" flipV="false" rot="0">
              <a:off x="0" y="0"/>
              <a:ext cx="583168" cy="171165"/>
            </a:xfrm>
            <a:custGeom>
              <a:avLst/>
              <a:gdLst/>
              <a:ahLst/>
              <a:cxnLst/>
              <a:rect r="r" b="b" t="t" l="l"/>
              <a:pathLst>
                <a:path h="171165" w="583168">
                  <a:moveTo>
                    <a:pt x="0" y="0"/>
                  </a:moveTo>
                  <a:lnTo>
                    <a:pt x="583168" y="0"/>
                  </a:lnTo>
                  <a:lnTo>
                    <a:pt x="583168" y="171165"/>
                  </a:lnTo>
                  <a:lnTo>
                    <a:pt x="0" y="171165"/>
                  </a:lnTo>
                  <a:close/>
                </a:path>
              </a:pathLst>
            </a:custGeom>
            <a:solidFill>
              <a:srgbClr val="388E3C"/>
            </a:solidFill>
          </p:spPr>
        </p:sp>
        <p:sp>
          <p:nvSpPr>
            <p:cNvPr name="TextBox 19" id="19"/>
            <p:cNvSpPr txBox="true"/>
            <p:nvPr/>
          </p:nvSpPr>
          <p:spPr>
            <a:xfrm>
              <a:off x="0" y="-28575"/>
              <a:ext cx="583168" cy="199740"/>
            </a:xfrm>
            <a:prstGeom prst="rect">
              <a:avLst/>
            </a:prstGeom>
          </p:spPr>
          <p:txBody>
            <a:bodyPr anchor="ctr" rtlCol="false" tIns="50800" lIns="50800" bIns="50800" rIns="50800"/>
            <a:lstStyle/>
            <a:p>
              <a:pPr algn="ctr">
                <a:lnSpc>
                  <a:spcPts val="1400"/>
                </a:lnSpc>
              </a:pPr>
              <a:r>
                <a:rPr lang="en-US" sz="1000" spc="-30">
                  <a:solidFill>
                    <a:srgbClr val="FFFFFF"/>
                  </a:solidFill>
                  <a:latin typeface="TT Interphases"/>
                  <a:ea typeface="TT Interphases"/>
                  <a:cs typeface="TT Interphases"/>
                  <a:sym typeface="TT Interphases"/>
                </a:rPr>
                <a:t>Volunteer</a:t>
              </a:r>
            </a:p>
          </p:txBody>
        </p:sp>
      </p:grpSp>
      <p:sp>
        <p:nvSpPr>
          <p:cNvPr name="AutoShape 20" id="20"/>
          <p:cNvSpPr/>
          <p:nvPr/>
        </p:nvSpPr>
        <p:spPr>
          <a:xfrm>
            <a:off x="6553533" y="2573408"/>
            <a:ext cx="1898381" cy="0"/>
          </a:xfrm>
          <a:prstGeom prst="line">
            <a:avLst/>
          </a:prstGeom>
          <a:ln cap="flat" w="47625">
            <a:solidFill>
              <a:srgbClr val="272521"/>
            </a:solidFill>
            <a:prstDash val="solid"/>
            <a:headEnd type="oval" len="lg" w="lg"/>
            <a:tailEnd type="arrow" len="sm" w="med"/>
          </a:ln>
        </p:spPr>
      </p:sp>
      <p:sp>
        <p:nvSpPr>
          <p:cNvPr name="AutoShape 21" id="21"/>
          <p:cNvSpPr/>
          <p:nvPr/>
        </p:nvSpPr>
        <p:spPr>
          <a:xfrm flipV="true">
            <a:off x="10579826" y="2681162"/>
            <a:ext cx="1456156" cy="4455"/>
          </a:xfrm>
          <a:prstGeom prst="line">
            <a:avLst/>
          </a:prstGeom>
          <a:ln cap="flat" w="47625">
            <a:solidFill>
              <a:srgbClr val="272521"/>
            </a:solidFill>
            <a:prstDash val="solid"/>
            <a:headEnd type="oval" len="lg" w="lg"/>
            <a:tailEnd type="arrow" len="sm" w="med"/>
          </a:ln>
        </p:spPr>
      </p:sp>
      <p:sp>
        <p:nvSpPr>
          <p:cNvPr name="TextBox 22" id="22"/>
          <p:cNvSpPr txBox="true"/>
          <p:nvPr/>
        </p:nvSpPr>
        <p:spPr>
          <a:xfrm rot="0">
            <a:off x="12106371" y="4719889"/>
            <a:ext cx="1723669" cy="341993"/>
          </a:xfrm>
          <a:prstGeom prst="rect">
            <a:avLst/>
          </a:prstGeom>
        </p:spPr>
        <p:txBody>
          <a:bodyPr anchor="t" rtlCol="false" tIns="0" lIns="0" bIns="0" rIns="0">
            <a:spAutoFit/>
          </a:bodyPr>
          <a:lstStyle/>
          <a:p>
            <a:pPr algn="just">
              <a:lnSpc>
                <a:spcPts val="2794"/>
              </a:lnSpc>
            </a:pPr>
            <a:r>
              <a:rPr lang="en-US" sz="1746">
                <a:solidFill>
                  <a:srgbClr val="000000"/>
                </a:solidFill>
                <a:latin typeface="Times New Roman"/>
                <a:ea typeface="Times New Roman"/>
                <a:cs typeface="Times New Roman"/>
                <a:sym typeface="Times New Roman"/>
              </a:rPr>
              <a:t>Applicant Info</a:t>
            </a:r>
          </a:p>
        </p:txBody>
      </p:sp>
      <p:sp>
        <p:nvSpPr>
          <p:cNvPr name="AutoShape 23" id="23"/>
          <p:cNvSpPr/>
          <p:nvPr/>
        </p:nvSpPr>
        <p:spPr>
          <a:xfrm flipH="true">
            <a:off x="12903300" y="3533162"/>
            <a:ext cx="2593" cy="1045730"/>
          </a:xfrm>
          <a:prstGeom prst="line">
            <a:avLst/>
          </a:prstGeom>
          <a:ln cap="flat" w="47625">
            <a:solidFill>
              <a:srgbClr val="272521"/>
            </a:solidFill>
            <a:prstDash val="solid"/>
            <a:headEnd type="oval" len="lg" w="lg"/>
            <a:tailEnd type="arrow" len="sm" w="med"/>
          </a:ln>
        </p:spPr>
      </p:sp>
      <p:grpSp>
        <p:nvGrpSpPr>
          <p:cNvPr name="Group 24" id="24"/>
          <p:cNvGrpSpPr/>
          <p:nvPr/>
        </p:nvGrpSpPr>
        <p:grpSpPr>
          <a:xfrm rot="0">
            <a:off x="4471974" y="4450242"/>
            <a:ext cx="2043775" cy="599866"/>
            <a:chOff x="0" y="0"/>
            <a:chExt cx="583168" cy="171165"/>
          </a:xfrm>
        </p:grpSpPr>
        <p:sp>
          <p:nvSpPr>
            <p:cNvPr name="Freeform 25" id="25"/>
            <p:cNvSpPr/>
            <p:nvPr/>
          </p:nvSpPr>
          <p:spPr>
            <a:xfrm flipH="false" flipV="false" rot="0">
              <a:off x="0" y="0"/>
              <a:ext cx="583168" cy="171165"/>
            </a:xfrm>
            <a:custGeom>
              <a:avLst/>
              <a:gdLst/>
              <a:ahLst/>
              <a:cxnLst/>
              <a:rect r="r" b="b" t="t" l="l"/>
              <a:pathLst>
                <a:path h="171165" w="583168">
                  <a:moveTo>
                    <a:pt x="0" y="0"/>
                  </a:moveTo>
                  <a:lnTo>
                    <a:pt x="583168" y="0"/>
                  </a:lnTo>
                  <a:lnTo>
                    <a:pt x="583168" y="171165"/>
                  </a:lnTo>
                  <a:lnTo>
                    <a:pt x="0" y="171165"/>
                  </a:lnTo>
                  <a:close/>
                </a:path>
              </a:pathLst>
            </a:custGeom>
            <a:solidFill>
              <a:srgbClr val="388E3C"/>
            </a:solidFill>
          </p:spPr>
        </p:sp>
        <p:sp>
          <p:nvSpPr>
            <p:cNvPr name="TextBox 26" id="26"/>
            <p:cNvSpPr txBox="true"/>
            <p:nvPr/>
          </p:nvSpPr>
          <p:spPr>
            <a:xfrm>
              <a:off x="0" y="-28575"/>
              <a:ext cx="583168" cy="199740"/>
            </a:xfrm>
            <a:prstGeom prst="rect">
              <a:avLst/>
            </a:prstGeom>
          </p:spPr>
          <p:txBody>
            <a:bodyPr anchor="ctr" rtlCol="false" tIns="50800" lIns="50800" bIns="50800" rIns="50800"/>
            <a:lstStyle/>
            <a:p>
              <a:pPr algn="ctr">
                <a:lnSpc>
                  <a:spcPts val="1400"/>
                </a:lnSpc>
              </a:pPr>
              <a:r>
                <a:rPr lang="en-US" sz="1000" spc="-30">
                  <a:solidFill>
                    <a:srgbClr val="FFFFFF"/>
                  </a:solidFill>
                  <a:latin typeface="TT Interphases"/>
                  <a:ea typeface="TT Interphases"/>
                  <a:cs typeface="TT Interphases"/>
                  <a:sym typeface="TT Interphases"/>
                </a:rPr>
                <a:t>Donor</a:t>
              </a:r>
            </a:p>
          </p:txBody>
        </p:sp>
      </p:grpSp>
      <p:sp>
        <p:nvSpPr>
          <p:cNvPr name="AutoShape 27" id="27"/>
          <p:cNvSpPr/>
          <p:nvPr/>
        </p:nvSpPr>
        <p:spPr>
          <a:xfrm>
            <a:off x="5310980" y="5065348"/>
            <a:ext cx="0" cy="1449452"/>
          </a:xfrm>
          <a:prstGeom prst="line">
            <a:avLst/>
          </a:prstGeom>
          <a:ln cap="flat" w="47625">
            <a:solidFill>
              <a:srgbClr val="272521"/>
            </a:solidFill>
            <a:prstDash val="solid"/>
            <a:headEnd type="oval" len="lg" w="lg"/>
            <a:tailEnd type="arrow" len="sm" w="med"/>
          </a:ln>
        </p:spPr>
      </p:sp>
      <p:grpSp>
        <p:nvGrpSpPr>
          <p:cNvPr name="Group 28" id="28"/>
          <p:cNvGrpSpPr/>
          <p:nvPr/>
        </p:nvGrpSpPr>
        <p:grpSpPr>
          <a:xfrm rot="0">
            <a:off x="4716186" y="6514800"/>
            <a:ext cx="1555351" cy="155535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8E3C"/>
            </a:solidFill>
          </p:spPr>
        </p:sp>
        <p:sp>
          <p:nvSpPr>
            <p:cNvPr name="TextBox 30" id="30"/>
            <p:cNvSpPr txBox="true"/>
            <p:nvPr/>
          </p:nvSpPr>
          <p:spPr>
            <a:xfrm>
              <a:off x="76200" y="47625"/>
              <a:ext cx="660400" cy="688975"/>
            </a:xfrm>
            <a:prstGeom prst="rect">
              <a:avLst/>
            </a:prstGeom>
          </p:spPr>
          <p:txBody>
            <a:bodyPr anchor="ctr" rtlCol="false" tIns="50800" lIns="50800" bIns="50800" rIns="50800"/>
            <a:lstStyle/>
            <a:p>
              <a:pPr algn="ctr">
                <a:lnSpc>
                  <a:spcPts val="1400"/>
                </a:lnSpc>
              </a:pPr>
              <a:r>
                <a:rPr lang="en-US" sz="1000" spc="-30">
                  <a:solidFill>
                    <a:srgbClr val="FFFFFF"/>
                  </a:solidFill>
                  <a:latin typeface="TT Interphases"/>
                  <a:ea typeface="TT Interphases"/>
                  <a:cs typeface="TT Interphases"/>
                  <a:sym typeface="TT Interphases"/>
                </a:rPr>
                <a:t>Verification</a:t>
              </a:r>
            </a:p>
          </p:txBody>
        </p:sp>
      </p:grpSp>
      <p:grpSp>
        <p:nvGrpSpPr>
          <p:cNvPr name="Group 31" id="31"/>
          <p:cNvGrpSpPr/>
          <p:nvPr/>
        </p:nvGrpSpPr>
        <p:grpSpPr>
          <a:xfrm rot="0">
            <a:off x="4471974" y="8996253"/>
            <a:ext cx="2043775" cy="599866"/>
            <a:chOff x="0" y="0"/>
            <a:chExt cx="2725034" cy="799821"/>
          </a:xfrm>
        </p:grpSpPr>
        <p:sp>
          <p:nvSpPr>
            <p:cNvPr name="AutoShape 32" id="32"/>
            <p:cNvSpPr/>
            <p:nvPr/>
          </p:nvSpPr>
          <p:spPr>
            <a:xfrm flipV="true">
              <a:off x="128" y="31901"/>
              <a:ext cx="2724777" cy="10975"/>
            </a:xfrm>
            <a:prstGeom prst="line">
              <a:avLst/>
            </a:prstGeom>
            <a:ln cap="flat" w="63803">
              <a:solidFill>
                <a:srgbClr val="A4B2B2"/>
              </a:solidFill>
              <a:prstDash val="solid"/>
              <a:headEnd type="none" len="sm" w="sm"/>
              <a:tailEnd type="none" len="sm" w="sm"/>
            </a:ln>
          </p:spPr>
        </p:sp>
        <p:sp>
          <p:nvSpPr>
            <p:cNvPr name="AutoShape 33" id="33"/>
            <p:cNvSpPr/>
            <p:nvPr/>
          </p:nvSpPr>
          <p:spPr>
            <a:xfrm flipV="true">
              <a:off x="128" y="764590"/>
              <a:ext cx="2714313" cy="3329"/>
            </a:xfrm>
            <a:prstGeom prst="line">
              <a:avLst/>
            </a:prstGeom>
            <a:ln cap="flat" w="63803">
              <a:solidFill>
                <a:srgbClr val="A4B2B2"/>
              </a:solidFill>
              <a:prstDash val="solid"/>
              <a:headEnd type="none" len="sm" w="sm"/>
              <a:tailEnd type="none" len="sm" w="sm"/>
            </a:ln>
          </p:spPr>
        </p:sp>
        <p:grpSp>
          <p:nvGrpSpPr>
            <p:cNvPr name="Group 34" id="34"/>
            <p:cNvGrpSpPr/>
            <p:nvPr/>
          </p:nvGrpSpPr>
          <p:grpSpPr>
            <a:xfrm rot="0">
              <a:off x="128" y="10974"/>
              <a:ext cx="700858" cy="788847"/>
              <a:chOff x="0" y="0"/>
              <a:chExt cx="149986" cy="168816"/>
            </a:xfrm>
          </p:grpSpPr>
          <p:sp>
            <p:nvSpPr>
              <p:cNvPr name="Freeform 35" id="35"/>
              <p:cNvSpPr/>
              <p:nvPr/>
            </p:nvSpPr>
            <p:spPr>
              <a:xfrm flipH="false" flipV="false" rot="0">
                <a:off x="0" y="0"/>
                <a:ext cx="149986" cy="168816"/>
              </a:xfrm>
              <a:custGeom>
                <a:avLst/>
                <a:gdLst/>
                <a:ahLst/>
                <a:cxnLst/>
                <a:rect r="r" b="b" t="t" l="l"/>
                <a:pathLst>
                  <a:path h="168816" w="149986">
                    <a:moveTo>
                      <a:pt x="0" y="0"/>
                    </a:moveTo>
                    <a:lnTo>
                      <a:pt x="149986" y="0"/>
                    </a:lnTo>
                    <a:lnTo>
                      <a:pt x="149986" y="168816"/>
                    </a:lnTo>
                    <a:lnTo>
                      <a:pt x="0" y="168816"/>
                    </a:lnTo>
                    <a:close/>
                  </a:path>
                </a:pathLst>
              </a:custGeom>
              <a:solidFill>
                <a:srgbClr val="7ED957"/>
              </a:solidFill>
            </p:spPr>
          </p:sp>
          <p:sp>
            <p:nvSpPr>
              <p:cNvPr name="TextBox 36" id="36"/>
              <p:cNvSpPr txBox="true"/>
              <p:nvPr/>
            </p:nvSpPr>
            <p:spPr>
              <a:xfrm>
                <a:off x="0" y="-9525"/>
                <a:ext cx="149986" cy="178341"/>
              </a:xfrm>
              <a:prstGeom prst="rect">
                <a:avLst/>
              </a:prstGeom>
            </p:spPr>
            <p:txBody>
              <a:bodyPr anchor="ctr" rtlCol="false" tIns="50800" lIns="50800" bIns="50800" rIns="50800"/>
              <a:lstStyle/>
              <a:p>
                <a:pPr algn="ctr">
                  <a:lnSpc>
                    <a:spcPts val="1680"/>
                  </a:lnSpc>
                </a:pPr>
              </a:p>
            </p:txBody>
          </p:sp>
        </p:grpSp>
      </p:grpSp>
      <p:sp>
        <p:nvSpPr>
          <p:cNvPr name="TextBox 37" id="37"/>
          <p:cNvSpPr txBox="true"/>
          <p:nvPr/>
        </p:nvSpPr>
        <p:spPr>
          <a:xfrm rot="0">
            <a:off x="5036373" y="9082327"/>
            <a:ext cx="1723669" cy="341993"/>
          </a:xfrm>
          <a:prstGeom prst="rect">
            <a:avLst/>
          </a:prstGeom>
        </p:spPr>
        <p:txBody>
          <a:bodyPr anchor="t" rtlCol="false" tIns="0" lIns="0" bIns="0" rIns="0">
            <a:spAutoFit/>
          </a:bodyPr>
          <a:lstStyle/>
          <a:p>
            <a:pPr algn="just">
              <a:lnSpc>
                <a:spcPts val="2794"/>
              </a:lnSpc>
            </a:pPr>
            <a:r>
              <a:rPr lang="en-US" sz="1746">
                <a:solidFill>
                  <a:srgbClr val="000000"/>
                </a:solidFill>
                <a:latin typeface="Times New Roman"/>
                <a:ea typeface="Times New Roman"/>
                <a:cs typeface="Times New Roman"/>
                <a:sym typeface="Times New Roman"/>
              </a:rPr>
              <a:t>Donor Details</a:t>
            </a:r>
          </a:p>
        </p:txBody>
      </p:sp>
      <p:sp>
        <p:nvSpPr>
          <p:cNvPr name="AutoShape 38" id="38"/>
          <p:cNvSpPr/>
          <p:nvPr/>
        </p:nvSpPr>
        <p:spPr>
          <a:xfrm>
            <a:off x="5310980" y="8070151"/>
            <a:ext cx="0" cy="910862"/>
          </a:xfrm>
          <a:prstGeom prst="line">
            <a:avLst/>
          </a:prstGeom>
          <a:ln cap="flat" w="47625">
            <a:solidFill>
              <a:srgbClr val="272521"/>
            </a:solidFill>
            <a:prstDash val="solid"/>
            <a:headEnd type="oval" len="lg" w="lg"/>
            <a:tailEnd type="arrow" len="sm" w="med"/>
          </a:ln>
        </p:spPr>
      </p:sp>
      <p:sp>
        <p:nvSpPr>
          <p:cNvPr name="AutoShape 39" id="39"/>
          <p:cNvSpPr/>
          <p:nvPr/>
        </p:nvSpPr>
        <p:spPr>
          <a:xfrm flipV="true">
            <a:off x="5665263" y="8089151"/>
            <a:ext cx="0" cy="910862"/>
          </a:xfrm>
          <a:prstGeom prst="line">
            <a:avLst/>
          </a:prstGeom>
          <a:ln cap="flat" w="47625">
            <a:solidFill>
              <a:srgbClr val="272521"/>
            </a:solidFill>
            <a:prstDash val="solid"/>
            <a:headEnd type="oval" len="lg" w="lg"/>
            <a:tailEnd type="arrow" len="sm" w="med"/>
          </a:ln>
        </p:spPr>
      </p:sp>
      <p:sp>
        <p:nvSpPr>
          <p:cNvPr name="TextBox 40" id="40"/>
          <p:cNvSpPr txBox="true"/>
          <p:nvPr/>
        </p:nvSpPr>
        <p:spPr>
          <a:xfrm rot="0">
            <a:off x="6671369" y="2081188"/>
            <a:ext cx="1723669" cy="308374"/>
          </a:xfrm>
          <a:prstGeom prst="rect">
            <a:avLst/>
          </a:prstGeom>
        </p:spPr>
        <p:txBody>
          <a:bodyPr anchor="t" rtlCol="false" tIns="0" lIns="0" bIns="0" rIns="0">
            <a:spAutoFit/>
          </a:bodyPr>
          <a:lstStyle/>
          <a:p>
            <a:pPr algn="just">
              <a:lnSpc>
                <a:spcPts val="2518"/>
              </a:lnSpc>
            </a:pPr>
            <a:r>
              <a:rPr lang="en-US" sz="1573">
                <a:solidFill>
                  <a:srgbClr val="000000"/>
                </a:solidFill>
                <a:latin typeface="Times New Roman"/>
                <a:ea typeface="Times New Roman"/>
                <a:cs typeface="Times New Roman"/>
                <a:sym typeface="Times New Roman"/>
              </a:rPr>
              <a:t>Submits Appilcation</a:t>
            </a:r>
          </a:p>
        </p:txBody>
      </p:sp>
      <p:sp>
        <p:nvSpPr>
          <p:cNvPr name="TextBox 41" id="41"/>
          <p:cNvSpPr txBox="true"/>
          <p:nvPr/>
        </p:nvSpPr>
        <p:spPr>
          <a:xfrm rot="0">
            <a:off x="10436411" y="2679286"/>
            <a:ext cx="1723669" cy="308374"/>
          </a:xfrm>
          <a:prstGeom prst="rect">
            <a:avLst/>
          </a:prstGeom>
        </p:spPr>
        <p:txBody>
          <a:bodyPr anchor="t" rtlCol="false" tIns="0" lIns="0" bIns="0" rIns="0">
            <a:spAutoFit/>
          </a:bodyPr>
          <a:lstStyle/>
          <a:p>
            <a:pPr algn="ctr">
              <a:lnSpc>
                <a:spcPts val="2518"/>
              </a:lnSpc>
            </a:pPr>
            <a:r>
              <a:rPr lang="en-US" sz="1573">
                <a:solidFill>
                  <a:srgbClr val="000000"/>
                </a:solidFill>
                <a:latin typeface="Times New Roman"/>
                <a:ea typeface="Times New Roman"/>
                <a:cs typeface="Times New Roman"/>
                <a:sym typeface="Times New Roman"/>
              </a:rPr>
              <a:t>Application</a:t>
            </a:r>
          </a:p>
        </p:txBody>
      </p:sp>
      <p:sp>
        <p:nvSpPr>
          <p:cNvPr name="TextBox 42" id="42"/>
          <p:cNvSpPr txBox="true"/>
          <p:nvPr/>
        </p:nvSpPr>
        <p:spPr>
          <a:xfrm rot="5400000">
            <a:off x="12383920" y="3946233"/>
            <a:ext cx="1723669" cy="251361"/>
          </a:xfrm>
          <a:prstGeom prst="rect">
            <a:avLst/>
          </a:prstGeom>
        </p:spPr>
        <p:txBody>
          <a:bodyPr anchor="t" rtlCol="false" tIns="0" lIns="0" bIns="0" rIns="0">
            <a:spAutoFit/>
          </a:bodyPr>
          <a:lstStyle/>
          <a:p>
            <a:pPr algn="ctr">
              <a:lnSpc>
                <a:spcPts val="1966"/>
              </a:lnSpc>
            </a:pPr>
            <a:r>
              <a:rPr lang="en-US" sz="1228">
                <a:solidFill>
                  <a:srgbClr val="000000"/>
                </a:solidFill>
                <a:latin typeface="Times New Roman"/>
                <a:ea typeface="Times New Roman"/>
                <a:cs typeface="Times New Roman"/>
                <a:sym typeface="Times New Roman"/>
              </a:rPr>
              <a:t>Applicant Details</a:t>
            </a:r>
          </a:p>
        </p:txBody>
      </p:sp>
      <p:grpSp>
        <p:nvGrpSpPr>
          <p:cNvPr name="Group 43" id="43"/>
          <p:cNvGrpSpPr/>
          <p:nvPr/>
        </p:nvGrpSpPr>
        <p:grpSpPr>
          <a:xfrm rot="0">
            <a:off x="8207151" y="8518511"/>
            <a:ext cx="1555351" cy="1555351"/>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8E3C"/>
            </a:solidFill>
          </p:spPr>
        </p:sp>
        <p:sp>
          <p:nvSpPr>
            <p:cNvPr name="TextBox 45" id="45"/>
            <p:cNvSpPr txBox="true"/>
            <p:nvPr/>
          </p:nvSpPr>
          <p:spPr>
            <a:xfrm>
              <a:off x="76200" y="47625"/>
              <a:ext cx="660400" cy="688975"/>
            </a:xfrm>
            <a:prstGeom prst="rect">
              <a:avLst/>
            </a:prstGeom>
          </p:spPr>
          <p:txBody>
            <a:bodyPr anchor="ctr" rtlCol="false" tIns="50800" lIns="50800" bIns="50800" rIns="50800"/>
            <a:lstStyle/>
            <a:p>
              <a:pPr algn="ctr">
                <a:lnSpc>
                  <a:spcPts val="1400"/>
                </a:lnSpc>
              </a:pPr>
              <a:r>
                <a:rPr lang="en-US" sz="1000" spc="-30">
                  <a:solidFill>
                    <a:srgbClr val="FFFFFF"/>
                  </a:solidFill>
                  <a:latin typeface="TT Interphases"/>
                  <a:ea typeface="TT Interphases"/>
                  <a:cs typeface="TT Interphases"/>
                  <a:sym typeface="TT Interphases"/>
                </a:rPr>
                <a:t>Applicant Data Fetch</a:t>
              </a:r>
            </a:p>
          </p:txBody>
        </p:sp>
      </p:grpSp>
      <p:sp>
        <p:nvSpPr>
          <p:cNvPr name="AutoShape 46" id="46"/>
          <p:cNvSpPr/>
          <p:nvPr/>
        </p:nvSpPr>
        <p:spPr>
          <a:xfrm flipV="true">
            <a:off x="5640621" y="5126085"/>
            <a:ext cx="0" cy="1368066"/>
          </a:xfrm>
          <a:prstGeom prst="line">
            <a:avLst/>
          </a:prstGeom>
          <a:ln cap="flat" w="47625">
            <a:solidFill>
              <a:srgbClr val="272521"/>
            </a:solidFill>
            <a:prstDash val="solid"/>
            <a:headEnd type="oval" len="lg" w="lg"/>
            <a:tailEnd type="arrow" len="sm" w="med"/>
          </a:ln>
        </p:spPr>
      </p:sp>
      <p:sp>
        <p:nvSpPr>
          <p:cNvPr name="AutoShape 47" id="47"/>
          <p:cNvSpPr/>
          <p:nvPr/>
        </p:nvSpPr>
        <p:spPr>
          <a:xfrm flipV="true">
            <a:off x="6470028" y="9238398"/>
            <a:ext cx="1715500" cy="8909"/>
          </a:xfrm>
          <a:prstGeom prst="line">
            <a:avLst/>
          </a:prstGeom>
          <a:ln cap="flat" w="47625">
            <a:solidFill>
              <a:srgbClr val="272521"/>
            </a:solidFill>
            <a:prstDash val="solid"/>
            <a:headEnd type="oval" len="lg" w="lg"/>
            <a:tailEnd type="arrow" len="sm" w="med"/>
          </a:ln>
        </p:spPr>
      </p:sp>
      <p:sp>
        <p:nvSpPr>
          <p:cNvPr name="TextBox 48" id="48"/>
          <p:cNvSpPr txBox="true"/>
          <p:nvPr/>
        </p:nvSpPr>
        <p:spPr>
          <a:xfrm rot="-5400000">
            <a:off x="4136438" y="5317020"/>
            <a:ext cx="1723669" cy="308374"/>
          </a:xfrm>
          <a:prstGeom prst="rect">
            <a:avLst/>
          </a:prstGeom>
        </p:spPr>
        <p:txBody>
          <a:bodyPr anchor="t" rtlCol="false" tIns="0" lIns="0" bIns="0" rIns="0">
            <a:spAutoFit/>
          </a:bodyPr>
          <a:lstStyle/>
          <a:p>
            <a:pPr algn="just">
              <a:lnSpc>
                <a:spcPts val="2518"/>
              </a:lnSpc>
            </a:pPr>
            <a:r>
              <a:rPr lang="en-US" sz="1573">
                <a:solidFill>
                  <a:srgbClr val="000000"/>
                </a:solidFill>
                <a:latin typeface="Times New Roman"/>
                <a:ea typeface="Times New Roman"/>
                <a:cs typeface="Times New Roman"/>
                <a:sym typeface="Times New Roman"/>
              </a:rPr>
              <a:t>Login/Sign up</a:t>
            </a:r>
          </a:p>
        </p:txBody>
      </p:sp>
      <p:sp>
        <p:nvSpPr>
          <p:cNvPr name="AutoShape 49" id="49"/>
          <p:cNvSpPr/>
          <p:nvPr/>
        </p:nvSpPr>
        <p:spPr>
          <a:xfrm flipH="true">
            <a:off x="9762502" y="5233681"/>
            <a:ext cx="3194532" cy="4062506"/>
          </a:xfrm>
          <a:prstGeom prst="line">
            <a:avLst/>
          </a:prstGeom>
          <a:ln cap="flat" w="47625">
            <a:solidFill>
              <a:srgbClr val="272521"/>
            </a:solidFill>
            <a:prstDash val="solid"/>
            <a:headEnd type="oval" len="lg" w="lg"/>
            <a:tailEnd type="arrow" len="sm" w="med"/>
          </a:ln>
        </p:spPr>
      </p:sp>
      <p:sp>
        <p:nvSpPr>
          <p:cNvPr name="AutoShape 50" id="50"/>
          <p:cNvSpPr/>
          <p:nvPr/>
        </p:nvSpPr>
        <p:spPr>
          <a:xfrm flipH="true" flipV="true">
            <a:off x="6515749" y="4750175"/>
            <a:ext cx="2042354" cy="3935978"/>
          </a:xfrm>
          <a:prstGeom prst="line">
            <a:avLst/>
          </a:prstGeom>
          <a:ln cap="flat" w="47625">
            <a:solidFill>
              <a:srgbClr val="272521"/>
            </a:solidFill>
            <a:prstDash val="solid"/>
            <a:headEnd type="oval" len="lg" w="lg"/>
            <a:tailEnd type="arrow" len="sm" w="med"/>
          </a:ln>
        </p:spPr>
      </p:sp>
      <p:sp>
        <p:nvSpPr>
          <p:cNvPr name="TextBox 51" id="51"/>
          <p:cNvSpPr txBox="true"/>
          <p:nvPr/>
        </p:nvSpPr>
        <p:spPr>
          <a:xfrm rot="-5400000">
            <a:off x="6037155" y="6847592"/>
            <a:ext cx="1723669" cy="308374"/>
          </a:xfrm>
          <a:prstGeom prst="rect">
            <a:avLst/>
          </a:prstGeom>
        </p:spPr>
        <p:txBody>
          <a:bodyPr anchor="t" rtlCol="false" tIns="0" lIns="0" bIns="0" rIns="0">
            <a:spAutoFit/>
          </a:bodyPr>
          <a:lstStyle/>
          <a:p>
            <a:pPr algn="ctr">
              <a:lnSpc>
                <a:spcPts val="2518"/>
              </a:lnSpc>
            </a:pPr>
            <a:r>
              <a:rPr lang="en-US" sz="1573">
                <a:solidFill>
                  <a:srgbClr val="000000"/>
                </a:solidFill>
                <a:latin typeface="Times New Roman"/>
                <a:ea typeface="Times New Roman"/>
                <a:cs typeface="Times New Roman"/>
                <a:sym typeface="Times New Roman"/>
              </a:rPr>
              <a:t>Applicant Details</a:t>
            </a:r>
          </a:p>
        </p:txBody>
      </p:sp>
      <p:grpSp>
        <p:nvGrpSpPr>
          <p:cNvPr name="Group 52" id="52"/>
          <p:cNvGrpSpPr/>
          <p:nvPr/>
        </p:nvGrpSpPr>
        <p:grpSpPr>
          <a:xfrm rot="0">
            <a:off x="8251185" y="4348410"/>
            <a:ext cx="1555351" cy="1555351"/>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88E3C"/>
            </a:solidFill>
          </p:spPr>
        </p:sp>
        <p:sp>
          <p:nvSpPr>
            <p:cNvPr name="TextBox 54" id="54"/>
            <p:cNvSpPr txBox="true"/>
            <p:nvPr/>
          </p:nvSpPr>
          <p:spPr>
            <a:xfrm>
              <a:off x="76200" y="47625"/>
              <a:ext cx="660400" cy="688975"/>
            </a:xfrm>
            <a:prstGeom prst="rect">
              <a:avLst/>
            </a:prstGeom>
          </p:spPr>
          <p:txBody>
            <a:bodyPr anchor="ctr" rtlCol="false" tIns="50800" lIns="50800" bIns="50800" rIns="50800"/>
            <a:lstStyle/>
            <a:p>
              <a:pPr algn="ctr">
                <a:lnSpc>
                  <a:spcPts val="1400"/>
                </a:lnSpc>
              </a:pPr>
              <a:r>
                <a:rPr lang="en-US" sz="1000" spc="-30">
                  <a:solidFill>
                    <a:srgbClr val="FFFFFF"/>
                  </a:solidFill>
                  <a:latin typeface="TT Interphases"/>
                  <a:ea typeface="TT Interphases"/>
                  <a:cs typeface="TT Interphases"/>
                  <a:sym typeface="TT Interphases"/>
                </a:rPr>
                <a:t>Request Process</a:t>
              </a:r>
            </a:p>
          </p:txBody>
        </p:sp>
      </p:grpSp>
      <p:sp>
        <p:nvSpPr>
          <p:cNvPr name="AutoShape 55" id="55"/>
          <p:cNvSpPr/>
          <p:nvPr/>
        </p:nvSpPr>
        <p:spPr>
          <a:xfrm flipV="true">
            <a:off x="5493861" y="4348410"/>
            <a:ext cx="3534999" cy="101832"/>
          </a:xfrm>
          <a:prstGeom prst="line">
            <a:avLst/>
          </a:prstGeom>
          <a:ln cap="flat" w="47625">
            <a:solidFill>
              <a:srgbClr val="272521"/>
            </a:solidFill>
            <a:prstDash val="solid"/>
            <a:headEnd type="oval" len="lg" w="lg"/>
            <a:tailEnd type="arrow" len="sm" w="med"/>
          </a:ln>
        </p:spPr>
      </p:sp>
      <p:sp>
        <p:nvSpPr>
          <p:cNvPr name="TextBox 56" id="56"/>
          <p:cNvSpPr txBox="true"/>
          <p:nvPr/>
        </p:nvSpPr>
        <p:spPr>
          <a:xfrm rot="0">
            <a:off x="6271537" y="3663254"/>
            <a:ext cx="1837791" cy="308374"/>
          </a:xfrm>
          <a:prstGeom prst="rect">
            <a:avLst/>
          </a:prstGeom>
        </p:spPr>
        <p:txBody>
          <a:bodyPr anchor="t" rtlCol="false" tIns="0" lIns="0" bIns="0" rIns="0">
            <a:spAutoFit/>
          </a:bodyPr>
          <a:lstStyle/>
          <a:p>
            <a:pPr algn="just">
              <a:lnSpc>
                <a:spcPts val="2518"/>
              </a:lnSpc>
            </a:pPr>
            <a:r>
              <a:rPr lang="en-US" sz="1573">
                <a:solidFill>
                  <a:srgbClr val="000000"/>
                </a:solidFill>
                <a:latin typeface="Times New Roman"/>
                <a:ea typeface="Times New Roman"/>
                <a:cs typeface="Times New Roman"/>
                <a:sym typeface="Times New Roman"/>
              </a:rPr>
              <a:t>Donor Sends Request </a:t>
            </a:r>
          </a:p>
        </p:txBody>
      </p:sp>
      <p:grpSp>
        <p:nvGrpSpPr>
          <p:cNvPr name="Group 57" id="57"/>
          <p:cNvGrpSpPr/>
          <p:nvPr/>
        </p:nvGrpSpPr>
        <p:grpSpPr>
          <a:xfrm rot="0">
            <a:off x="8011874" y="7767261"/>
            <a:ext cx="2043775" cy="599866"/>
            <a:chOff x="0" y="0"/>
            <a:chExt cx="2725034" cy="799821"/>
          </a:xfrm>
        </p:grpSpPr>
        <p:sp>
          <p:nvSpPr>
            <p:cNvPr name="AutoShape 58" id="58"/>
            <p:cNvSpPr/>
            <p:nvPr/>
          </p:nvSpPr>
          <p:spPr>
            <a:xfrm flipV="true">
              <a:off x="128" y="31901"/>
              <a:ext cx="2724777" cy="10975"/>
            </a:xfrm>
            <a:prstGeom prst="line">
              <a:avLst/>
            </a:prstGeom>
            <a:ln cap="flat" w="63803">
              <a:solidFill>
                <a:srgbClr val="A4B2B2"/>
              </a:solidFill>
              <a:prstDash val="solid"/>
              <a:headEnd type="none" len="sm" w="sm"/>
              <a:tailEnd type="none" len="sm" w="sm"/>
            </a:ln>
          </p:spPr>
        </p:sp>
        <p:sp>
          <p:nvSpPr>
            <p:cNvPr name="AutoShape 59" id="59"/>
            <p:cNvSpPr/>
            <p:nvPr/>
          </p:nvSpPr>
          <p:spPr>
            <a:xfrm flipV="true">
              <a:off x="128" y="764590"/>
              <a:ext cx="2714313" cy="3329"/>
            </a:xfrm>
            <a:prstGeom prst="line">
              <a:avLst/>
            </a:prstGeom>
            <a:ln cap="flat" w="63803">
              <a:solidFill>
                <a:srgbClr val="A4B2B2"/>
              </a:solidFill>
              <a:prstDash val="solid"/>
              <a:headEnd type="none" len="sm" w="sm"/>
              <a:tailEnd type="none" len="sm" w="sm"/>
            </a:ln>
          </p:spPr>
        </p:sp>
        <p:grpSp>
          <p:nvGrpSpPr>
            <p:cNvPr name="Group 60" id="60"/>
            <p:cNvGrpSpPr/>
            <p:nvPr/>
          </p:nvGrpSpPr>
          <p:grpSpPr>
            <a:xfrm rot="0">
              <a:off x="128" y="10974"/>
              <a:ext cx="700858" cy="788847"/>
              <a:chOff x="0" y="0"/>
              <a:chExt cx="149986" cy="168816"/>
            </a:xfrm>
          </p:grpSpPr>
          <p:sp>
            <p:nvSpPr>
              <p:cNvPr name="Freeform 61" id="61"/>
              <p:cNvSpPr/>
              <p:nvPr/>
            </p:nvSpPr>
            <p:spPr>
              <a:xfrm flipH="false" flipV="false" rot="0">
                <a:off x="0" y="0"/>
                <a:ext cx="149986" cy="168816"/>
              </a:xfrm>
              <a:custGeom>
                <a:avLst/>
                <a:gdLst/>
                <a:ahLst/>
                <a:cxnLst/>
                <a:rect r="r" b="b" t="t" l="l"/>
                <a:pathLst>
                  <a:path h="168816" w="149986">
                    <a:moveTo>
                      <a:pt x="0" y="0"/>
                    </a:moveTo>
                    <a:lnTo>
                      <a:pt x="149986" y="0"/>
                    </a:lnTo>
                    <a:lnTo>
                      <a:pt x="149986" y="168816"/>
                    </a:lnTo>
                    <a:lnTo>
                      <a:pt x="0" y="168816"/>
                    </a:lnTo>
                    <a:close/>
                  </a:path>
                </a:pathLst>
              </a:custGeom>
              <a:solidFill>
                <a:srgbClr val="7ED957"/>
              </a:solidFill>
            </p:spPr>
          </p:sp>
          <p:sp>
            <p:nvSpPr>
              <p:cNvPr name="TextBox 62" id="62"/>
              <p:cNvSpPr txBox="true"/>
              <p:nvPr/>
            </p:nvSpPr>
            <p:spPr>
              <a:xfrm>
                <a:off x="0" y="-9525"/>
                <a:ext cx="149986" cy="178341"/>
              </a:xfrm>
              <a:prstGeom prst="rect">
                <a:avLst/>
              </a:prstGeom>
            </p:spPr>
            <p:txBody>
              <a:bodyPr anchor="ctr" rtlCol="false" tIns="50800" lIns="50800" bIns="50800" rIns="50800"/>
              <a:lstStyle/>
              <a:p>
                <a:pPr algn="ctr">
                  <a:lnSpc>
                    <a:spcPts val="1680"/>
                  </a:lnSpc>
                </a:pPr>
              </a:p>
            </p:txBody>
          </p:sp>
        </p:grpSp>
      </p:grpSp>
      <p:sp>
        <p:nvSpPr>
          <p:cNvPr name="TextBox 63" id="63"/>
          <p:cNvSpPr txBox="true"/>
          <p:nvPr/>
        </p:nvSpPr>
        <p:spPr>
          <a:xfrm rot="0">
            <a:off x="8576273" y="7853335"/>
            <a:ext cx="1723669" cy="341993"/>
          </a:xfrm>
          <a:prstGeom prst="rect">
            <a:avLst/>
          </a:prstGeom>
        </p:spPr>
        <p:txBody>
          <a:bodyPr anchor="t" rtlCol="false" tIns="0" lIns="0" bIns="0" rIns="0">
            <a:spAutoFit/>
          </a:bodyPr>
          <a:lstStyle/>
          <a:p>
            <a:pPr algn="just">
              <a:lnSpc>
                <a:spcPts val="2794"/>
              </a:lnSpc>
            </a:pPr>
            <a:r>
              <a:rPr lang="en-US" sz="1746">
                <a:solidFill>
                  <a:srgbClr val="000000"/>
                </a:solidFill>
                <a:latin typeface="Times New Roman"/>
                <a:ea typeface="Times New Roman"/>
                <a:cs typeface="Times New Roman"/>
                <a:sym typeface="Times New Roman"/>
              </a:rPr>
              <a:t>Request Data</a:t>
            </a:r>
          </a:p>
        </p:txBody>
      </p:sp>
      <p:sp>
        <p:nvSpPr>
          <p:cNvPr name="AutoShape 64" id="64"/>
          <p:cNvSpPr/>
          <p:nvPr/>
        </p:nvSpPr>
        <p:spPr>
          <a:xfrm>
            <a:off x="9018033" y="5903761"/>
            <a:ext cx="15240" cy="1781975"/>
          </a:xfrm>
          <a:prstGeom prst="line">
            <a:avLst/>
          </a:prstGeom>
          <a:ln cap="flat" w="47625">
            <a:solidFill>
              <a:srgbClr val="272521"/>
            </a:solidFill>
            <a:prstDash val="solid"/>
            <a:headEnd type="oval" len="lg" w="lg"/>
            <a:tailEnd type="arrow" len="sm" w="med"/>
          </a:ln>
        </p:spPr>
      </p:sp>
      <p:sp>
        <p:nvSpPr>
          <p:cNvPr name="TextBox 65" id="65"/>
          <p:cNvSpPr txBox="true"/>
          <p:nvPr/>
        </p:nvSpPr>
        <p:spPr>
          <a:xfrm rot="5400000">
            <a:off x="8241710" y="6927714"/>
            <a:ext cx="2264509" cy="270721"/>
          </a:xfrm>
          <a:prstGeom prst="rect">
            <a:avLst/>
          </a:prstGeom>
        </p:spPr>
        <p:txBody>
          <a:bodyPr anchor="t" rtlCol="false" tIns="0" lIns="0" bIns="0" rIns="0">
            <a:spAutoFit/>
          </a:bodyPr>
          <a:lstStyle/>
          <a:p>
            <a:pPr algn="just">
              <a:lnSpc>
                <a:spcPts val="2196"/>
              </a:lnSpc>
            </a:pPr>
            <a:r>
              <a:rPr lang="en-US" sz="1372">
                <a:solidFill>
                  <a:srgbClr val="000000"/>
                </a:solidFill>
                <a:latin typeface="Times New Roman"/>
                <a:ea typeface="Times New Roman"/>
                <a:cs typeface="Times New Roman"/>
                <a:sym typeface="Times New Roman"/>
              </a:rPr>
              <a:t>Donor/Applicantt Details</a:t>
            </a:r>
          </a:p>
        </p:txBody>
      </p:sp>
      <p:sp>
        <p:nvSpPr>
          <p:cNvPr name="AutoShape 66" id="66"/>
          <p:cNvSpPr/>
          <p:nvPr/>
        </p:nvSpPr>
        <p:spPr>
          <a:xfrm flipH="true" flipV="true">
            <a:off x="9039774" y="2985549"/>
            <a:ext cx="1015875" cy="5081645"/>
          </a:xfrm>
          <a:prstGeom prst="line">
            <a:avLst/>
          </a:prstGeom>
          <a:ln cap="flat" w="47625">
            <a:solidFill>
              <a:srgbClr val="272521"/>
            </a:solidFill>
            <a:prstDash val="solid"/>
            <a:headEnd type="oval" len="lg" w="lg"/>
            <a:tailEnd type="arrow" len="sm" w="med"/>
          </a:ln>
        </p:spPr>
      </p:sp>
      <p:sp>
        <p:nvSpPr>
          <p:cNvPr name="AutoShape 67" id="67"/>
          <p:cNvSpPr/>
          <p:nvPr/>
        </p:nvSpPr>
        <p:spPr>
          <a:xfrm flipH="true">
            <a:off x="6568140" y="2846932"/>
            <a:ext cx="1930127" cy="0"/>
          </a:xfrm>
          <a:prstGeom prst="line">
            <a:avLst/>
          </a:prstGeom>
          <a:ln cap="flat" w="47625">
            <a:solidFill>
              <a:srgbClr val="272521"/>
            </a:solidFill>
            <a:prstDash val="solid"/>
            <a:headEnd type="oval" len="lg" w="lg"/>
            <a:tailEnd type="arrow" len="sm" w="med"/>
          </a:ln>
        </p:spPr>
      </p:sp>
      <p:sp>
        <p:nvSpPr>
          <p:cNvPr name="AutoShape 68" id="68"/>
          <p:cNvSpPr/>
          <p:nvPr/>
        </p:nvSpPr>
        <p:spPr>
          <a:xfrm flipH="true" flipV="true">
            <a:off x="12656292" y="3533145"/>
            <a:ext cx="593" cy="1076214"/>
          </a:xfrm>
          <a:prstGeom prst="line">
            <a:avLst/>
          </a:prstGeom>
          <a:ln cap="flat" w="47625">
            <a:solidFill>
              <a:srgbClr val="272521"/>
            </a:solidFill>
            <a:prstDash val="solid"/>
            <a:headEnd type="oval" len="lg" w="lg"/>
            <a:tailEnd type="arrow" len="sm" w="med"/>
          </a:ln>
        </p:spPr>
      </p:sp>
      <p:sp>
        <p:nvSpPr>
          <p:cNvPr name="AutoShape 69" id="69"/>
          <p:cNvSpPr/>
          <p:nvPr/>
        </p:nvSpPr>
        <p:spPr>
          <a:xfrm flipH="true" flipV="true">
            <a:off x="9557939" y="2985549"/>
            <a:ext cx="1984033" cy="1948199"/>
          </a:xfrm>
          <a:prstGeom prst="line">
            <a:avLst/>
          </a:prstGeom>
          <a:ln cap="flat" w="47625">
            <a:solidFill>
              <a:srgbClr val="272521"/>
            </a:solidFill>
            <a:prstDash val="solid"/>
            <a:headEnd type="oval" len="lg" w="lg"/>
            <a:tailEnd type="arrow" len="sm" w="med"/>
          </a:ln>
        </p:spPr>
      </p:sp>
      <p:sp>
        <p:nvSpPr>
          <p:cNvPr name="TextBox 70" id="70"/>
          <p:cNvSpPr txBox="true"/>
          <p:nvPr/>
        </p:nvSpPr>
        <p:spPr>
          <a:xfrm rot="-5400000">
            <a:off x="9342947" y="5343600"/>
            <a:ext cx="1837791" cy="308374"/>
          </a:xfrm>
          <a:prstGeom prst="rect">
            <a:avLst/>
          </a:prstGeom>
        </p:spPr>
        <p:txBody>
          <a:bodyPr anchor="t" rtlCol="false" tIns="0" lIns="0" bIns="0" rIns="0">
            <a:spAutoFit/>
          </a:bodyPr>
          <a:lstStyle/>
          <a:p>
            <a:pPr algn="just">
              <a:lnSpc>
                <a:spcPts val="2518"/>
              </a:lnSpc>
            </a:pPr>
            <a:r>
              <a:rPr lang="en-US" sz="1573">
                <a:solidFill>
                  <a:srgbClr val="000000"/>
                </a:solidFill>
                <a:latin typeface="Times New Roman"/>
                <a:ea typeface="Times New Roman"/>
                <a:cs typeface="Times New Roman"/>
                <a:sym typeface="Times New Roman"/>
              </a:rPr>
              <a:t>Request Details</a:t>
            </a:r>
          </a:p>
        </p:txBody>
      </p:sp>
      <p:sp>
        <p:nvSpPr>
          <p:cNvPr name="AutoShape 71" id="71"/>
          <p:cNvSpPr/>
          <p:nvPr/>
        </p:nvSpPr>
        <p:spPr>
          <a:xfrm flipV="true">
            <a:off x="4471974" y="2985549"/>
            <a:ext cx="4308718" cy="6310637"/>
          </a:xfrm>
          <a:prstGeom prst="line">
            <a:avLst/>
          </a:prstGeom>
          <a:ln cap="flat" w="47625">
            <a:solidFill>
              <a:srgbClr val="272521"/>
            </a:solidFill>
            <a:prstDash val="solid"/>
            <a:headEnd type="oval" len="lg" w="lg"/>
            <a:tailEnd type="arrow" len="sm" w="med"/>
          </a:ln>
        </p:spPr>
      </p:sp>
      <p:sp>
        <p:nvSpPr>
          <p:cNvPr name="TextBox 72" id="72"/>
          <p:cNvSpPr txBox="true"/>
          <p:nvPr/>
        </p:nvSpPr>
        <p:spPr>
          <a:xfrm rot="-5400000">
            <a:off x="3036175" y="5343600"/>
            <a:ext cx="1837791" cy="308374"/>
          </a:xfrm>
          <a:prstGeom prst="rect">
            <a:avLst/>
          </a:prstGeom>
        </p:spPr>
        <p:txBody>
          <a:bodyPr anchor="t" rtlCol="false" tIns="0" lIns="0" bIns="0" rIns="0">
            <a:spAutoFit/>
          </a:bodyPr>
          <a:lstStyle/>
          <a:p>
            <a:pPr algn="just">
              <a:lnSpc>
                <a:spcPts val="2518"/>
              </a:lnSpc>
            </a:pPr>
            <a:r>
              <a:rPr lang="en-US" sz="1573">
                <a:solidFill>
                  <a:srgbClr val="000000"/>
                </a:solidFill>
                <a:latin typeface="Times New Roman"/>
                <a:ea typeface="Times New Roman"/>
                <a:cs typeface="Times New Roman"/>
                <a:sym typeface="Times New Roman"/>
              </a:rPr>
              <a:t>Donor Details</a:t>
            </a:r>
          </a:p>
        </p:txBody>
      </p:sp>
      <p:sp>
        <p:nvSpPr>
          <p:cNvPr name="TextBox 73" id="73"/>
          <p:cNvSpPr txBox="true"/>
          <p:nvPr/>
        </p:nvSpPr>
        <p:spPr>
          <a:xfrm rot="5400000">
            <a:off x="10061120" y="3917726"/>
            <a:ext cx="1723669" cy="308374"/>
          </a:xfrm>
          <a:prstGeom prst="rect">
            <a:avLst/>
          </a:prstGeom>
        </p:spPr>
        <p:txBody>
          <a:bodyPr anchor="t" rtlCol="false" tIns="0" lIns="0" bIns="0" rIns="0">
            <a:spAutoFit/>
          </a:bodyPr>
          <a:lstStyle/>
          <a:p>
            <a:pPr algn="ctr">
              <a:lnSpc>
                <a:spcPts val="2518"/>
              </a:lnSpc>
            </a:pPr>
            <a:r>
              <a:rPr lang="en-US" sz="1573">
                <a:solidFill>
                  <a:srgbClr val="000000"/>
                </a:solidFill>
                <a:latin typeface="Times New Roman"/>
                <a:ea typeface="Times New Roman"/>
                <a:cs typeface="Times New Roman"/>
                <a:sym typeface="Times New Roman"/>
              </a:rPr>
              <a:t>Applicant Details</a:t>
            </a:r>
          </a:p>
        </p:txBody>
      </p:sp>
      <p:sp>
        <p:nvSpPr>
          <p:cNvPr name="TextBox 74" id="74"/>
          <p:cNvSpPr txBox="true"/>
          <p:nvPr/>
        </p:nvSpPr>
        <p:spPr>
          <a:xfrm rot="0">
            <a:off x="10436411" y="8904813"/>
            <a:ext cx="1723669" cy="308374"/>
          </a:xfrm>
          <a:prstGeom prst="rect">
            <a:avLst/>
          </a:prstGeom>
        </p:spPr>
        <p:txBody>
          <a:bodyPr anchor="t" rtlCol="false" tIns="0" lIns="0" bIns="0" rIns="0">
            <a:spAutoFit/>
          </a:bodyPr>
          <a:lstStyle/>
          <a:p>
            <a:pPr algn="ctr">
              <a:lnSpc>
                <a:spcPts val="2518"/>
              </a:lnSpc>
            </a:pPr>
            <a:r>
              <a:rPr lang="en-US" sz="1573">
                <a:solidFill>
                  <a:srgbClr val="000000"/>
                </a:solidFill>
                <a:latin typeface="Times New Roman"/>
                <a:ea typeface="Times New Roman"/>
                <a:cs typeface="Times New Roman"/>
                <a:sym typeface="Times New Roman"/>
              </a:rPr>
              <a:t>Applicant Details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1028700"/>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07019" y="2347386"/>
            <a:ext cx="4253023" cy="4114800"/>
          </a:xfrm>
          <a:custGeom>
            <a:avLst/>
            <a:gdLst/>
            <a:ahLst/>
            <a:cxnLst/>
            <a:rect r="r" b="b" t="t" l="l"/>
            <a:pathLst>
              <a:path h="4114800" w="4253023">
                <a:moveTo>
                  <a:pt x="0" y="0"/>
                </a:moveTo>
                <a:lnTo>
                  <a:pt x="4253024" y="0"/>
                </a:lnTo>
                <a:lnTo>
                  <a:pt x="425302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0447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5" id="5"/>
          <p:cNvSpPr txBox="true"/>
          <p:nvPr/>
        </p:nvSpPr>
        <p:spPr>
          <a:xfrm rot="0">
            <a:off x="1028700" y="3686746"/>
            <a:ext cx="11410591" cy="2037715"/>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To</a:t>
            </a:r>
            <a:r>
              <a:rPr lang="en-US" sz="1899">
                <a:solidFill>
                  <a:srgbClr val="000000"/>
                </a:solidFill>
                <a:latin typeface="Agrandir"/>
                <a:ea typeface="Agrandir"/>
                <a:cs typeface="Agrandir"/>
                <a:sym typeface="Agrandir"/>
              </a:rPr>
              <a:t> solve the problem we have proposed 3 alternative systems. </a:t>
            </a:r>
          </a:p>
          <a:p>
            <a:pPr algn="just">
              <a:lnSpc>
                <a:spcPts val="2659"/>
              </a:lnSpc>
              <a:spcBef>
                <a:spcPct val="0"/>
              </a:spcBef>
            </a:pPr>
          </a:p>
          <a:p>
            <a:pPr algn="just">
              <a:lnSpc>
                <a:spcPts val="2659"/>
              </a:lnSpc>
              <a:spcBef>
                <a:spcPct val="0"/>
              </a:spcBef>
            </a:pPr>
            <a:r>
              <a:rPr lang="en-US" sz="1899">
                <a:solidFill>
                  <a:srgbClr val="000000"/>
                </a:solidFill>
                <a:latin typeface="Agrandir"/>
                <a:ea typeface="Agrandir"/>
                <a:cs typeface="Agrandir"/>
                <a:sym typeface="Agrandir"/>
              </a:rPr>
              <a:t>Alternative 1: Community Funding Through Local NGOs</a:t>
            </a:r>
          </a:p>
          <a:p>
            <a:pPr algn="just">
              <a:lnSpc>
                <a:spcPts val="2659"/>
              </a:lnSpc>
              <a:spcBef>
                <a:spcPct val="0"/>
              </a:spcBef>
            </a:pPr>
            <a:r>
              <a:rPr lang="en-US" sz="1899">
                <a:solidFill>
                  <a:srgbClr val="000000"/>
                </a:solidFill>
                <a:latin typeface="Agrandir"/>
                <a:ea typeface="Agrandir"/>
                <a:cs typeface="Agrandir"/>
                <a:sym typeface="Agrandir"/>
              </a:rPr>
              <a:t>Alternative 2: Physical Donation Drives and Local Verification</a:t>
            </a:r>
          </a:p>
          <a:p>
            <a:pPr algn="just">
              <a:lnSpc>
                <a:spcPts val="2659"/>
              </a:lnSpc>
              <a:spcBef>
                <a:spcPct val="0"/>
              </a:spcBef>
            </a:pPr>
            <a:r>
              <a:rPr lang="en-US" sz="1899">
                <a:solidFill>
                  <a:srgbClr val="000000"/>
                </a:solidFill>
                <a:latin typeface="Agrandir"/>
                <a:ea typeface="Agrandir"/>
                <a:cs typeface="Agrandir"/>
                <a:sym typeface="Agrandir"/>
              </a:rPr>
              <a:t>Alternative 3: Digital Platform Haat Baran App</a:t>
            </a:r>
          </a:p>
          <a:p>
            <a:pPr algn="just">
              <a:lnSpc>
                <a:spcPts val="2659"/>
              </a:lnSpc>
              <a:spcBef>
                <a:spcPct val="0"/>
              </a:spcBef>
            </a:pPr>
          </a:p>
        </p:txBody>
      </p:sp>
      <p:sp>
        <p:nvSpPr>
          <p:cNvPr name="TextBox 6" id="6"/>
          <p:cNvSpPr txBox="true"/>
          <p:nvPr/>
        </p:nvSpPr>
        <p:spPr>
          <a:xfrm rot="0">
            <a:off x="1028700" y="2544594"/>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Different Alternatives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1028700"/>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07019" y="2347386"/>
            <a:ext cx="4253023" cy="4114800"/>
          </a:xfrm>
          <a:custGeom>
            <a:avLst/>
            <a:gdLst/>
            <a:ahLst/>
            <a:cxnLst/>
            <a:rect r="r" b="b" t="t" l="l"/>
            <a:pathLst>
              <a:path h="4114800" w="4253023">
                <a:moveTo>
                  <a:pt x="0" y="0"/>
                </a:moveTo>
                <a:lnTo>
                  <a:pt x="4253024" y="0"/>
                </a:lnTo>
                <a:lnTo>
                  <a:pt x="425302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044767"/>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5" id="5"/>
          <p:cNvSpPr txBox="true"/>
          <p:nvPr/>
        </p:nvSpPr>
        <p:spPr>
          <a:xfrm rot="0">
            <a:off x="1028700" y="3686746"/>
            <a:ext cx="11410591" cy="103759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All of</a:t>
            </a:r>
            <a:r>
              <a:rPr lang="en-US" sz="1899">
                <a:solidFill>
                  <a:srgbClr val="000000"/>
                </a:solidFill>
                <a:latin typeface="Agrandir"/>
                <a:ea typeface="Agrandir"/>
                <a:cs typeface="Agrandir"/>
                <a:sym typeface="Agrandir"/>
              </a:rPr>
              <a:t> the alternatives are technically and operationally feasible to some extent. However, based on the economic analysis, we have found that Alternative 3 (Haat Baran App) is the most cost-effective, efficient, and sustainable solution compared to the other two</a:t>
            </a:r>
          </a:p>
        </p:txBody>
      </p:sp>
      <p:sp>
        <p:nvSpPr>
          <p:cNvPr name="TextBox 6" id="6"/>
          <p:cNvSpPr txBox="true"/>
          <p:nvPr/>
        </p:nvSpPr>
        <p:spPr>
          <a:xfrm rot="0">
            <a:off x="1028700" y="2544594"/>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Selecting Alternative 3</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556861"/>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72928"/>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4" id="4"/>
          <p:cNvSpPr txBox="true"/>
          <p:nvPr/>
        </p:nvSpPr>
        <p:spPr>
          <a:xfrm rot="0">
            <a:off x="6533487" y="479635"/>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Alternative 3</a:t>
            </a:r>
          </a:p>
        </p:txBody>
      </p:sp>
      <p:graphicFrame>
        <p:nvGraphicFramePr>
          <p:cNvPr name="Table 5" id="5"/>
          <p:cNvGraphicFramePr>
            <a:graphicFrameLocks noGrp="true"/>
          </p:cNvGraphicFramePr>
          <p:nvPr/>
        </p:nvGraphicFramePr>
        <p:xfrm>
          <a:off x="3958785" y="1977811"/>
          <a:ext cx="5933615" cy="6520860"/>
        </p:xfrm>
        <a:graphic>
          <a:graphicData uri="http://schemas.openxmlformats.org/drawingml/2006/table">
            <a:tbl>
              <a:tblPr/>
              <a:tblGrid>
                <a:gridCol w="871647"/>
                <a:gridCol w="2878048"/>
                <a:gridCol w="2183920"/>
              </a:tblGrid>
              <a:tr h="953357">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Serial no</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Particular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Cost(BDT)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41796">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Systems (Server + Database + Basic Workstations)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70,000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41796">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Personel Cost (Designer, Developers, Project Manager)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1,00,000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7693">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DBMS</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50,000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7693">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Marketing Cost</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97693">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Administrative Cost </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0829">
                <a:tc>
                  <a:txBody>
                    <a:bodyPr anchor="t" rtlCol="false"/>
                    <a:lstStyle/>
                    <a:p>
                      <a:pPr algn="ctr">
                        <a:lnSpc>
                          <a:spcPts val="1679"/>
                        </a:lnSpc>
                        <a:defRPr/>
                      </a:pP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Total</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3,00,000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graphicFrame>
        <p:nvGraphicFramePr>
          <p:cNvPr name="Table 6" id="6"/>
          <p:cNvGraphicFramePr>
            <a:graphicFrameLocks noGrp="true"/>
          </p:cNvGraphicFramePr>
          <p:nvPr/>
        </p:nvGraphicFramePr>
        <p:xfrm>
          <a:off x="10422918" y="2544425"/>
          <a:ext cx="7991341" cy="3913511"/>
        </p:xfrm>
        <a:graphic>
          <a:graphicData uri="http://schemas.openxmlformats.org/drawingml/2006/table">
            <a:tbl>
              <a:tblPr/>
              <a:tblGrid>
                <a:gridCol w="2126024"/>
                <a:gridCol w="2007980"/>
                <a:gridCol w="2244068"/>
                <a:gridCol w="1613269"/>
              </a:tblGrid>
              <a:tr h="772085">
                <a:tc>
                  <a:txBody>
                    <a:bodyPr anchor="t" rtlCol="false"/>
                    <a:lstStyle/>
                    <a:p>
                      <a:pPr algn="ctr">
                        <a:lnSpc>
                          <a:spcPts val="1931"/>
                        </a:lnSpc>
                        <a:defRPr/>
                      </a:pP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r h="646019">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Particular</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Amount</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Particular</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Amount</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r h="924694">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Maintenance Cost</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50,000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Funding support to 8 communitites</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8 x 12 x 4500 = 4,32,000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r h="924694">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Additional Cost</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30,000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Improved efficiency &amp; digital reach</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80,000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r h="646019">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Total</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80,000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Total</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c>
                  <a:txBody>
                    <a:bodyPr anchor="t" rtlCol="false"/>
                    <a:lstStyle/>
                    <a:p>
                      <a:pPr algn="ctr">
                        <a:lnSpc>
                          <a:spcPts val="1931"/>
                        </a:lnSpc>
                        <a:defRPr/>
                      </a:pPr>
                      <a:r>
                        <a:rPr lang="en-US" sz="1379">
                          <a:solidFill>
                            <a:srgbClr val="000000"/>
                          </a:solidFill>
                          <a:latin typeface="Times New Roman"/>
                          <a:ea typeface="Times New Roman"/>
                          <a:cs typeface="Times New Roman"/>
                          <a:sym typeface="Times New Roman"/>
                        </a:rPr>
                        <a:t>5,12,000</a:t>
                      </a:r>
                      <a:endParaRPr lang="en-US" sz="1100"/>
                    </a:p>
                  </a:txBody>
                  <a:tcPr marL="131386" marR="131386" marT="131386" marB="131386" anchor="ctr">
                    <a:lnL cmpd="sng" algn="ctr" cap="flat" w="25171">
                      <a:solidFill>
                        <a:srgbClr val="000000"/>
                      </a:solidFill>
                      <a:prstDash val="solid"/>
                      <a:round/>
                      <a:headEnd type="none" w="med" len="med"/>
                      <a:tailEnd type="none" w="med" len="med"/>
                    </a:lnL>
                    <a:lnR cmpd="sng" algn="ctr" cap="flat" w="25171">
                      <a:solidFill>
                        <a:srgbClr val="000000"/>
                      </a:solidFill>
                      <a:prstDash val="solid"/>
                      <a:round/>
                      <a:headEnd type="none" w="med" len="med"/>
                      <a:tailEnd type="none" w="med" len="med"/>
                    </a:lnR>
                    <a:lnT cmpd="sng" algn="ctr" cap="flat" w="25171">
                      <a:solidFill>
                        <a:srgbClr val="000000"/>
                      </a:solidFill>
                      <a:prstDash val="solid"/>
                      <a:round/>
                      <a:headEnd type="none" w="med" len="med"/>
                      <a:tailEnd type="none" w="med" len="med"/>
                    </a:lnT>
                    <a:lnB cmpd="sng" algn="ctr" cap="flat" w="25171">
                      <a:solidFill>
                        <a:srgbClr val="000000"/>
                      </a:solidFill>
                      <a:prstDash val="solid"/>
                      <a:round/>
                      <a:headEnd type="none" w="med" len="med"/>
                      <a:tailEnd type="none" w="med" len="med"/>
                    </a:lnB>
                  </a:tcPr>
                </a:tc>
              </a:tr>
            </a:tbl>
          </a:graphicData>
        </a:graphic>
      </p:graphicFrame>
      <p:grpSp>
        <p:nvGrpSpPr>
          <p:cNvPr name="Group 7" id="7"/>
          <p:cNvGrpSpPr/>
          <p:nvPr/>
        </p:nvGrpSpPr>
        <p:grpSpPr>
          <a:xfrm rot="0">
            <a:off x="10422918" y="2568584"/>
            <a:ext cx="6952095" cy="644148"/>
            <a:chOff x="0" y="0"/>
            <a:chExt cx="2167467" cy="200827"/>
          </a:xfrm>
        </p:grpSpPr>
        <p:sp>
          <p:nvSpPr>
            <p:cNvPr name="Freeform 8" id="8"/>
            <p:cNvSpPr/>
            <p:nvPr/>
          </p:nvSpPr>
          <p:spPr>
            <a:xfrm flipH="false" flipV="false" rot="0">
              <a:off x="0" y="0"/>
              <a:ext cx="2167467" cy="200827"/>
            </a:xfrm>
            <a:custGeom>
              <a:avLst/>
              <a:gdLst/>
              <a:ahLst/>
              <a:cxnLst/>
              <a:rect r="r" b="b" t="t" l="l"/>
              <a:pathLst>
                <a:path h="200827" w="2167467">
                  <a:moveTo>
                    <a:pt x="0" y="0"/>
                  </a:moveTo>
                  <a:lnTo>
                    <a:pt x="2167467" y="0"/>
                  </a:lnTo>
                  <a:lnTo>
                    <a:pt x="2167467" y="200827"/>
                  </a:lnTo>
                  <a:lnTo>
                    <a:pt x="0" y="200827"/>
                  </a:lnTo>
                  <a:close/>
                </a:path>
              </a:pathLst>
            </a:custGeom>
            <a:solidFill>
              <a:srgbClr val="FFFFFF"/>
            </a:solidFill>
          </p:spPr>
        </p:sp>
        <p:sp>
          <p:nvSpPr>
            <p:cNvPr name="TextBox 9" id="9"/>
            <p:cNvSpPr txBox="true"/>
            <p:nvPr/>
          </p:nvSpPr>
          <p:spPr>
            <a:xfrm>
              <a:off x="0" y="-9525"/>
              <a:ext cx="2167467" cy="210352"/>
            </a:xfrm>
            <a:prstGeom prst="rect">
              <a:avLst/>
            </a:prstGeom>
          </p:spPr>
          <p:txBody>
            <a:bodyPr anchor="ctr" rtlCol="false" tIns="50800" lIns="50800" bIns="50800" rIns="50800"/>
            <a:lstStyle/>
            <a:p>
              <a:pPr algn="ctr">
                <a:lnSpc>
                  <a:spcPts val="1679"/>
                </a:lnSpc>
              </a:pPr>
            </a:p>
          </p:txBody>
        </p:sp>
      </p:grpSp>
      <p:sp>
        <p:nvSpPr>
          <p:cNvPr name="AutoShape 10" id="10"/>
          <p:cNvSpPr/>
          <p:nvPr/>
        </p:nvSpPr>
        <p:spPr>
          <a:xfrm flipH="true">
            <a:off x="14024053" y="2566806"/>
            <a:ext cx="4897" cy="662063"/>
          </a:xfrm>
          <a:prstGeom prst="line">
            <a:avLst/>
          </a:prstGeom>
          <a:ln cap="flat" w="28575">
            <a:solidFill>
              <a:srgbClr val="000000"/>
            </a:solidFill>
            <a:prstDash val="solid"/>
            <a:headEnd type="none" len="sm" w="sm"/>
            <a:tailEnd type="none" len="sm" w="sm"/>
          </a:ln>
        </p:spPr>
      </p:sp>
      <p:sp>
        <p:nvSpPr>
          <p:cNvPr name="TextBox 11" id="11"/>
          <p:cNvSpPr txBox="true"/>
          <p:nvPr/>
        </p:nvSpPr>
        <p:spPr>
          <a:xfrm rot="0">
            <a:off x="11810292" y="2720041"/>
            <a:ext cx="562141" cy="293608"/>
          </a:xfrm>
          <a:prstGeom prst="rect">
            <a:avLst/>
          </a:prstGeom>
        </p:spPr>
        <p:txBody>
          <a:bodyPr anchor="t" rtlCol="false" tIns="0" lIns="0" bIns="0" rIns="0">
            <a:spAutoFit/>
          </a:bodyPr>
          <a:lstStyle/>
          <a:p>
            <a:pPr algn="just">
              <a:lnSpc>
                <a:spcPts val="2597"/>
              </a:lnSpc>
            </a:pPr>
            <a:r>
              <a:rPr lang="en-US" b="true" sz="1623">
                <a:solidFill>
                  <a:srgbClr val="272521"/>
                </a:solidFill>
                <a:latin typeface="TT Interphases Bold"/>
                <a:ea typeface="TT Interphases Bold"/>
                <a:cs typeface="TT Interphases Bold"/>
                <a:sym typeface="TT Interphases Bold"/>
              </a:rPr>
              <a:t>Cost</a:t>
            </a:r>
          </a:p>
        </p:txBody>
      </p:sp>
      <p:sp>
        <p:nvSpPr>
          <p:cNvPr name="TextBox 12" id="12"/>
          <p:cNvSpPr txBox="true"/>
          <p:nvPr/>
        </p:nvSpPr>
        <p:spPr>
          <a:xfrm rot="0">
            <a:off x="15296438" y="2720041"/>
            <a:ext cx="1057393" cy="293608"/>
          </a:xfrm>
          <a:prstGeom prst="rect">
            <a:avLst/>
          </a:prstGeom>
        </p:spPr>
        <p:txBody>
          <a:bodyPr anchor="t" rtlCol="false" tIns="0" lIns="0" bIns="0" rIns="0">
            <a:spAutoFit/>
          </a:bodyPr>
          <a:lstStyle/>
          <a:p>
            <a:pPr algn="just">
              <a:lnSpc>
                <a:spcPts val="2597"/>
              </a:lnSpc>
            </a:pPr>
            <a:r>
              <a:rPr lang="en-US" b="true" sz="1623">
                <a:solidFill>
                  <a:srgbClr val="272521"/>
                </a:solidFill>
                <a:latin typeface="TT Interphases Bold"/>
                <a:ea typeface="TT Interphases Bold"/>
                <a:cs typeface="TT Interphases Bold"/>
                <a:sym typeface="TT Interphases Bold"/>
              </a:rPr>
              <a:t>Benefit</a:t>
            </a:r>
          </a:p>
        </p:txBody>
      </p:sp>
      <p:sp>
        <p:nvSpPr>
          <p:cNvPr name="TextBox 13" id="13"/>
          <p:cNvSpPr txBox="true"/>
          <p:nvPr/>
        </p:nvSpPr>
        <p:spPr>
          <a:xfrm rot="0">
            <a:off x="12825711" y="2119103"/>
            <a:ext cx="2396685" cy="37084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Cost/ Benefit Table</a:t>
            </a:r>
          </a:p>
        </p:txBody>
      </p:sp>
      <p:sp>
        <p:nvSpPr>
          <p:cNvPr name="TextBox 14" id="14"/>
          <p:cNvSpPr txBox="true"/>
          <p:nvPr/>
        </p:nvSpPr>
        <p:spPr>
          <a:xfrm rot="0">
            <a:off x="5904172" y="1657562"/>
            <a:ext cx="2396685" cy="37084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Investment Table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480674" y="556861"/>
            <a:ext cx="851827" cy="949111"/>
          </a:xfrm>
          <a:custGeom>
            <a:avLst/>
            <a:gdLst/>
            <a:ahLst/>
            <a:cxnLst/>
            <a:rect r="r" b="b" t="t" l="l"/>
            <a:pathLst>
              <a:path h="949111" w="851827">
                <a:moveTo>
                  <a:pt x="0" y="0"/>
                </a:moveTo>
                <a:lnTo>
                  <a:pt x="851827" y="0"/>
                </a:lnTo>
                <a:lnTo>
                  <a:pt x="851827" y="949111"/>
                </a:lnTo>
                <a:lnTo>
                  <a:pt x="0" y="949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72928"/>
            <a:ext cx="1755775" cy="302619"/>
          </a:xfrm>
          <a:prstGeom prst="rect">
            <a:avLst/>
          </a:prstGeom>
        </p:spPr>
        <p:txBody>
          <a:bodyPr anchor="t" rtlCol="false" tIns="0" lIns="0" bIns="0" rIns="0">
            <a:spAutoFit/>
          </a:bodyPr>
          <a:lstStyle/>
          <a:p>
            <a:pPr algn="ctr">
              <a:lnSpc>
                <a:spcPts val="2515"/>
              </a:lnSpc>
              <a:spcBef>
                <a:spcPct val="0"/>
              </a:spcBef>
            </a:pPr>
            <a:r>
              <a:rPr lang="en-US" b="true" sz="1796">
                <a:solidFill>
                  <a:srgbClr val="000000"/>
                </a:solidFill>
                <a:latin typeface="Gotham Bold"/>
                <a:ea typeface="Gotham Bold"/>
                <a:cs typeface="Gotham Bold"/>
                <a:sym typeface="Gotham Bold"/>
              </a:rPr>
              <a:t>Haat Baran</a:t>
            </a:r>
          </a:p>
        </p:txBody>
      </p:sp>
      <p:sp>
        <p:nvSpPr>
          <p:cNvPr name="TextBox 4" id="4"/>
          <p:cNvSpPr txBox="true"/>
          <p:nvPr/>
        </p:nvSpPr>
        <p:spPr>
          <a:xfrm rot="0">
            <a:off x="6533487" y="479635"/>
            <a:ext cx="11410591" cy="987427"/>
          </a:xfrm>
          <a:prstGeom prst="rect">
            <a:avLst/>
          </a:prstGeom>
        </p:spPr>
        <p:txBody>
          <a:bodyPr anchor="t" rtlCol="false" tIns="0" lIns="0" bIns="0" rIns="0">
            <a:spAutoFit/>
          </a:bodyPr>
          <a:lstStyle/>
          <a:p>
            <a:pPr algn="just">
              <a:lnSpc>
                <a:spcPts val="6999"/>
              </a:lnSpc>
              <a:spcBef>
                <a:spcPct val="0"/>
              </a:spcBef>
            </a:pPr>
            <a:r>
              <a:rPr lang="en-US" b="true" sz="4999">
                <a:solidFill>
                  <a:srgbClr val="000000"/>
                </a:solidFill>
                <a:latin typeface="Agrandir Bold"/>
                <a:ea typeface="Agrandir Bold"/>
                <a:cs typeface="Agrandir Bold"/>
                <a:sym typeface="Agrandir Bold"/>
              </a:rPr>
              <a:t>Alternative 3</a:t>
            </a:r>
          </a:p>
        </p:txBody>
      </p:sp>
      <p:graphicFrame>
        <p:nvGraphicFramePr>
          <p:cNvPr name="Table 5" id="5"/>
          <p:cNvGraphicFramePr>
            <a:graphicFrameLocks noGrp="true"/>
          </p:cNvGraphicFramePr>
          <p:nvPr/>
        </p:nvGraphicFramePr>
        <p:xfrm>
          <a:off x="4687990" y="2035501"/>
          <a:ext cx="7463517" cy="6415482"/>
        </p:xfrm>
        <a:graphic>
          <a:graphicData uri="http://schemas.openxmlformats.org/drawingml/2006/table">
            <a:tbl>
              <a:tblPr/>
              <a:tblGrid>
                <a:gridCol w="738289"/>
                <a:gridCol w="2437719"/>
                <a:gridCol w="2190199"/>
                <a:gridCol w="2097310"/>
              </a:tblGrid>
              <a:tr h="909684">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Year</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Saving</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Present Value (20%)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b="true">
                          <a:solidFill>
                            <a:srgbClr val="000000"/>
                          </a:solidFill>
                          <a:latin typeface="TT Interphases Bold"/>
                          <a:ea typeface="TT Interphases Bold"/>
                          <a:cs typeface="TT Interphases Bold"/>
                          <a:sym typeface="TT Interphases Bold"/>
                        </a:rPr>
                        <a:t>Cumulative Value</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0.83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3.59</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0.69</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6.57</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0.58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9.08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4</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0.48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11.15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6115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5</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0.40</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12.88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002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6</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0.33</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14.31</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50021">
                <a:tc>
                  <a:txBody>
                    <a:bodyPr anchor="t" rtlCol="false"/>
                    <a:lstStyle/>
                    <a:p>
                      <a:pPr algn="ctr">
                        <a:lnSpc>
                          <a:spcPts val="1679"/>
                        </a:lnSpc>
                        <a:defRPr/>
                      </a:pPr>
                      <a:r>
                        <a:rPr lang="en-US" sz="1200">
                          <a:solidFill>
                            <a:srgbClr val="000000"/>
                          </a:solidFill>
                          <a:latin typeface="TT Interphases"/>
                          <a:ea typeface="TT Interphases"/>
                          <a:cs typeface="TT Interphases"/>
                          <a:sym typeface="TT Interphases"/>
                        </a:rPr>
                        <a:t>7</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4.32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0.28</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1679"/>
                        </a:lnSpc>
                        <a:defRPr/>
                      </a:pPr>
                      <a:r>
                        <a:rPr lang="en-US" sz="1200">
                          <a:solidFill>
                            <a:srgbClr val="000000"/>
                          </a:solidFill>
                          <a:latin typeface="Times New Roman"/>
                          <a:ea typeface="Times New Roman"/>
                          <a:cs typeface="Times New Roman"/>
                          <a:sym typeface="Times New Roman"/>
                        </a:rPr>
                        <a:t>15.52</a:t>
                      </a:r>
                      <a:endParaRPr lang="en-US" sz="1100"/>
                    </a:p>
                  </a:txBody>
                  <a:tcPr marL="114300" marR="114300" marT="114300" marB="1143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6533487" y="1525303"/>
            <a:ext cx="4040972" cy="370840"/>
          </a:xfrm>
          <a:prstGeom prst="rect">
            <a:avLst/>
          </a:prstGeom>
        </p:spPr>
        <p:txBody>
          <a:bodyPr anchor="t" rtlCol="false" tIns="0" lIns="0" bIns="0" rIns="0">
            <a:spAutoFit/>
          </a:bodyPr>
          <a:lstStyle/>
          <a:p>
            <a:pPr algn="just">
              <a:lnSpc>
                <a:spcPts val="2659"/>
              </a:lnSpc>
              <a:spcBef>
                <a:spcPct val="0"/>
              </a:spcBef>
            </a:pPr>
            <a:r>
              <a:rPr lang="en-US" sz="1899">
                <a:solidFill>
                  <a:srgbClr val="000000"/>
                </a:solidFill>
                <a:latin typeface="Agrandir"/>
                <a:ea typeface="Agrandir"/>
                <a:cs typeface="Agrandir"/>
                <a:sym typeface="Agrandir"/>
              </a:rPr>
              <a:t>Cost/ Benefit Table per year basis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89D957">
                <a:alpha val="100000"/>
              </a:srgbClr>
            </a:gs>
            <a:gs pos="100000">
              <a:srgbClr val="C9E265">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3902954" y="5280899"/>
            <a:ext cx="10482091" cy="2137454"/>
          </a:xfrm>
          <a:prstGeom prst="rect">
            <a:avLst/>
          </a:prstGeom>
        </p:spPr>
        <p:txBody>
          <a:bodyPr anchor="t" rtlCol="false" tIns="0" lIns="0" bIns="0" rIns="0">
            <a:spAutoFit/>
          </a:bodyPr>
          <a:lstStyle/>
          <a:p>
            <a:pPr algn="ctr">
              <a:lnSpc>
                <a:spcPts val="16583"/>
              </a:lnSpc>
              <a:spcBef>
                <a:spcPct val="0"/>
              </a:spcBef>
            </a:pPr>
            <a:r>
              <a:rPr lang="en-US" b="true" sz="11845">
                <a:solidFill>
                  <a:srgbClr val="FFFFFF"/>
                </a:solidFill>
                <a:latin typeface="Poppins Bold"/>
                <a:ea typeface="Poppins Bold"/>
                <a:cs typeface="Poppins Bold"/>
                <a:sym typeface="Poppins Bold"/>
              </a:rPr>
              <a:t>Thank You</a:t>
            </a:r>
          </a:p>
        </p:txBody>
      </p:sp>
      <p:sp>
        <p:nvSpPr>
          <p:cNvPr name="Freeform 3" id="3"/>
          <p:cNvSpPr/>
          <p:nvPr/>
        </p:nvSpPr>
        <p:spPr>
          <a:xfrm flipH="false" flipV="false" rot="0">
            <a:off x="7866326" y="1457644"/>
            <a:ext cx="2555348" cy="2847185"/>
          </a:xfrm>
          <a:custGeom>
            <a:avLst/>
            <a:gdLst/>
            <a:ahLst/>
            <a:cxnLst/>
            <a:rect r="r" b="b" t="t" l="l"/>
            <a:pathLst>
              <a:path h="2847185" w="2555348">
                <a:moveTo>
                  <a:pt x="0" y="0"/>
                </a:moveTo>
                <a:lnTo>
                  <a:pt x="2555348" y="0"/>
                </a:lnTo>
                <a:lnTo>
                  <a:pt x="2555348" y="2847185"/>
                </a:lnTo>
                <a:lnTo>
                  <a:pt x="0" y="28471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510474" y="4505681"/>
            <a:ext cx="5267052" cy="907816"/>
          </a:xfrm>
          <a:prstGeom prst="rect">
            <a:avLst/>
          </a:prstGeom>
        </p:spPr>
        <p:txBody>
          <a:bodyPr anchor="t" rtlCol="false" tIns="0" lIns="0" bIns="0" rIns="0">
            <a:spAutoFit/>
          </a:bodyPr>
          <a:lstStyle/>
          <a:p>
            <a:pPr algn="ctr">
              <a:lnSpc>
                <a:spcPts val="7544"/>
              </a:lnSpc>
              <a:spcBef>
                <a:spcPct val="0"/>
              </a:spcBef>
            </a:pPr>
            <a:r>
              <a:rPr lang="en-US" b="true" sz="5389">
                <a:solidFill>
                  <a:srgbClr val="FFFFFF"/>
                </a:solidFill>
                <a:latin typeface="Gotham Bold"/>
                <a:ea typeface="Gotham Bold"/>
                <a:cs typeface="Gotham Bold"/>
                <a:sym typeface="Gotham Bold"/>
              </a:rPr>
              <a:t>Haat Baran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DAG1gOdf2ks</dc:identifier>
  <dcterms:modified xsi:type="dcterms:W3CDTF">2011-08-01T06:04:30Z</dcterms:modified>
  <cp:revision>1</cp:revision>
  <dc:title>Haat Baran FSD</dc:title>
</cp:coreProperties>
</file>