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Open Sans" charset="1" panose="00000000000000000000"/>
      <p:regular r:id="rId15"/>
    </p:embeddedFont>
    <p:embeddedFont>
      <p:font typeface="Gotham Bold" charset="1" panose="00000000000000000000"/>
      <p:regular r:id="rId16"/>
    </p:embeddedFont>
    <p:embeddedFont>
      <p:font typeface="Poppins Bold" charset="1" panose="00000800000000000000"/>
      <p:regular r:id="rId17"/>
    </p:embeddedFont>
    <p:embeddedFont>
      <p:font typeface="Agrandir" charset="1" panose="00000500000000000000"/>
      <p:regular r:id="rId18"/>
    </p:embeddedFont>
    <p:embeddedFont>
      <p:font typeface="Agrandir Bold" charset="1" panose="00000800000000000000"/>
      <p:regular r:id="rId19"/>
    </p:embeddedFont>
    <p:embeddedFont>
      <p:font typeface="TT Interphases Bold" charset="1" panose="02000803060000020004"/>
      <p:regular r:id="rId20"/>
    </p:embeddedFont>
    <p:embeddedFont>
      <p:font typeface="TT Interphases" charset="1" panose="02000503020000020004"/>
      <p:regular r:id="rId21"/>
    </p:embeddedFont>
    <p:embeddedFont>
      <p:font typeface="Times New Roman" charset="1" panose="02020603050405020304"/>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88E3C"/>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88E3C"/>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8177932" y="8597752"/>
            <a:ext cx="110068" cy="660548"/>
            <a:chOff x="0" y="0"/>
            <a:chExt cx="28989" cy="173972"/>
          </a:xfrm>
        </p:grpSpPr>
        <p:sp>
          <p:nvSpPr>
            <p:cNvPr name="Freeform 9" id="9"/>
            <p:cNvSpPr/>
            <p:nvPr/>
          </p:nvSpPr>
          <p:spPr>
            <a:xfrm flipH="false" flipV="false" rot="0">
              <a:off x="0" y="0"/>
              <a:ext cx="28989" cy="173972"/>
            </a:xfrm>
            <a:custGeom>
              <a:avLst/>
              <a:gdLst/>
              <a:ahLst/>
              <a:cxnLst/>
              <a:rect r="r" b="b" t="t" l="l"/>
              <a:pathLst>
                <a:path h="173972" w="28989">
                  <a:moveTo>
                    <a:pt x="0" y="0"/>
                  </a:moveTo>
                  <a:lnTo>
                    <a:pt x="28989" y="0"/>
                  </a:lnTo>
                  <a:lnTo>
                    <a:pt x="28989" y="173972"/>
                  </a:lnTo>
                  <a:lnTo>
                    <a:pt x="0" y="173972"/>
                  </a:lnTo>
                  <a:close/>
                </a:path>
              </a:pathLst>
            </a:custGeom>
            <a:solidFill>
              <a:srgbClr val="335ACF"/>
            </a:solidFill>
          </p:spPr>
        </p:sp>
        <p:sp>
          <p:nvSpPr>
            <p:cNvPr name="TextBox 10" id="10"/>
            <p:cNvSpPr txBox="true"/>
            <p:nvPr/>
          </p:nvSpPr>
          <p:spPr>
            <a:xfrm>
              <a:off x="0" y="-38100"/>
              <a:ext cx="28989" cy="212072"/>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770404" y="657737"/>
            <a:ext cx="7246397" cy="7246397"/>
          </a:xfrm>
          <a:custGeom>
            <a:avLst/>
            <a:gdLst/>
            <a:ahLst/>
            <a:cxnLst/>
            <a:rect r="r" b="b" t="t" l="l"/>
            <a:pathLst>
              <a:path h="7246397" w="7246397">
                <a:moveTo>
                  <a:pt x="0" y="0"/>
                </a:moveTo>
                <a:lnTo>
                  <a:pt x="7246397" y="0"/>
                </a:lnTo>
                <a:lnTo>
                  <a:pt x="7246397" y="7246398"/>
                </a:lnTo>
                <a:lnTo>
                  <a:pt x="0" y="7246398"/>
                </a:lnTo>
                <a:lnTo>
                  <a:pt x="0" y="0"/>
                </a:lnTo>
                <a:close/>
              </a:path>
            </a:pathLst>
          </a:custGeom>
          <a:blipFill>
            <a:blip r:embed="rId2">
              <a:alphaModFix amt="21999"/>
            </a:blip>
            <a:stretch>
              <a:fillRect l="0" t="0" r="0" b="0"/>
            </a:stretch>
          </a:blipFill>
        </p:spPr>
      </p:sp>
      <p:sp>
        <p:nvSpPr>
          <p:cNvPr name="Freeform 12" id="12"/>
          <p:cNvSpPr/>
          <p:nvPr/>
        </p:nvSpPr>
        <p:spPr>
          <a:xfrm flipH="false" flipV="false" rot="0">
            <a:off x="3078309" y="657737"/>
            <a:ext cx="7246397" cy="7246397"/>
          </a:xfrm>
          <a:custGeom>
            <a:avLst/>
            <a:gdLst/>
            <a:ahLst/>
            <a:cxnLst/>
            <a:rect r="r" b="b" t="t" l="l"/>
            <a:pathLst>
              <a:path h="7246397" w="7246397">
                <a:moveTo>
                  <a:pt x="0" y="0"/>
                </a:moveTo>
                <a:lnTo>
                  <a:pt x="7246398" y="0"/>
                </a:lnTo>
                <a:lnTo>
                  <a:pt x="7246398" y="7246398"/>
                </a:lnTo>
                <a:lnTo>
                  <a:pt x="0" y="7246398"/>
                </a:lnTo>
                <a:lnTo>
                  <a:pt x="0" y="0"/>
                </a:lnTo>
                <a:close/>
              </a:path>
            </a:pathLst>
          </a:custGeom>
          <a:blipFill>
            <a:blip r:embed="rId2">
              <a:alphaModFix amt="21999"/>
            </a:blip>
            <a:stretch>
              <a:fillRect l="0" t="0" r="0" b="0"/>
            </a:stretch>
          </a:blipFill>
        </p:spPr>
      </p:sp>
      <p:grpSp>
        <p:nvGrpSpPr>
          <p:cNvPr name="Group 13" id="13"/>
          <p:cNvGrpSpPr/>
          <p:nvPr/>
        </p:nvGrpSpPr>
        <p:grpSpPr>
          <a:xfrm rot="0">
            <a:off x="686778" y="2006712"/>
            <a:ext cx="7676774" cy="4211784"/>
            <a:chOff x="0" y="0"/>
            <a:chExt cx="1052050" cy="577197"/>
          </a:xfrm>
        </p:grpSpPr>
        <p:sp>
          <p:nvSpPr>
            <p:cNvPr name="Freeform 14" id="14"/>
            <p:cNvSpPr/>
            <p:nvPr/>
          </p:nvSpPr>
          <p:spPr>
            <a:xfrm flipH="false" flipV="false" rot="0">
              <a:off x="0" y="0"/>
              <a:ext cx="1052050" cy="577197"/>
            </a:xfrm>
            <a:custGeom>
              <a:avLst/>
              <a:gdLst/>
              <a:ahLst/>
              <a:cxnLst/>
              <a:rect r="r" b="b" t="t" l="l"/>
              <a:pathLst>
                <a:path h="577197" w="1052050">
                  <a:moveTo>
                    <a:pt x="50424" y="0"/>
                  </a:moveTo>
                  <a:lnTo>
                    <a:pt x="1001626" y="0"/>
                  </a:lnTo>
                  <a:cubicBezTo>
                    <a:pt x="1029475" y="0"/>
                    <a:pt x="1052050" y="22576"/>
                    <a:pt x="1052050" y="50424"/>
                  </a:cubicBezTo>
                  <a:lnTo>
                    <a:pt x="1052050" y="526772"/>
                  </a:lnTo>
                  <a:cubicBezTo>
                    <a:pt x="1052050" y="554621"/>
                    <a:pt x="1029475" y="577197"/>
                    <a:pt x="1001626" y="577197"/>
                  </a:cubicBezTo>
                  <a:lnTo>
                    <a:pt x="50424" y="577197"/>
                  </a:lnTo>
                  <a:cubicBezTo>
                    <a:pt x="22576" y="577197"/>
                    <a:pt x="0" y="554621"/>
                    <a:pt x="0" y="526772"/>
                  </a:cubicBezTo>
                  <a:lnTo>
                    <a:pt x="0" y="50424"/>
                  </a:lnTo>
                  <a:cubicBezTo>
                    <a:pt x="0" y="22576"/>
                    <a:pt x="22576" y="0"/>
                    <a:pt x="50424" y="0"/>
                  </a:cubicBezTo>
                  <a:close/>
                </a:path>
              </a:pathLst>
            </a:custGeom>
            <a:solidFill>
              <a:srgbClr val="FFFFFF"/>
            </a:solidFill>
          </p:spPr>
        </p:sp>
        <p:sp>
          <p:nvSpPr>
            <p:cNvPr name="TextBox 15" id="15"/>
            <p:cNvSpPr txBox="true"/>
            <p:nvPr/>
          </p:nvSpPr>
          <p:spPr>
            <a:xfrm>
              <a:off x="0" y="-38100"/>
              <a:ext cx="1052050" cy="615297"/>
            </a:xfrm>
            <a:prstGeom prst="rect">
              <a:avLst/>
            </a:prstGeom>
          </p:spPr>
          <p:txBody>
            <a:bodyPr anchor="ctr" rtlCol="false" tIns="47086" lIns="47086" bIns="47086" rIns="47086"/>
            <a:lstStyle/>
            <a:p>
              <a:pPr algn="ctr">
                <a:lnSpc>
                  <a:spcPts val="2659"/>
                </a:lnSpc>
              </a:pPr>
            </a:p>
          </p:txBody>
        </p:sp>
      </p:grpSp>
      <p:sp>
        <p:nvSpPr>
          <p:cNvPr name="TextBox 16" id="16"/>
          <p:cNvSpPr txBox="true"/>
          <p:nvPr/>
        </p:nvSpPr>
        <p:spPr>
          <a:xfrm rot="0">
            <a:off x="15940842"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Contact</a:t>
            </a:r>
          </a:p>
        </p:txBody>
      </p:sp>
      <p:sp>
        <p:nvSpPr>
          <p:cNvPr name="TextBox 17" id="17"/>
          <p:cNvSpPr txBox="true"/>
          <p:nvPr/>
        </p:nvSpPr>
        <p:spPr>
          <a:xfrm rot="0">
            <a:off x="14385046"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About Us</a:t>
            </a:r>
          </a:p>
        </p:txBody>
      </p:sp>
      <p:sp>
        <p:nvSpPr>
          <p:cNvPr name="TextBox 18" id="18"/>
          <p:cNvSpPr txBox="true"/>
          <p:nvPr/>
        </p:nvSpPr>
        <p:spPr>
          <a:xfrm rot="0">
            <a:off x="13154289"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Photo</a:t>
            </a:r>
          </a:p>
        </p:txBody>
      </p:sp>
      <p:sp>
        <p:nvSpPr>
          <p:cNvPr name="TextBox 19" id="19"/>
          <p:cNvSpPr txBox="true"/>
          <p:nvPr/>
        </p:nvSpPr>
        <p:spPr>
          <a:xfrm rot="0">
            <a:off x="11898530"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Home</a:t>
            </a:r>
          </a:p>
        </p:txBody>
      </p:sp>
      <p:sp>
        <p:nvSpPr>
          <p:cNvPr name="Freeform 20" id="20"/>
          <p:cNvSpPr/>
          <p:nvPr/>
        </p:nvSpPr>
        <p:spPr>
          <a:xfrm flipH="false" flipV="false" rot="0">
            <a:off x="3247956" y="2278609"/>
            <a:ext cx="2351795" cy="2620384"/>
          </a:xfrm>
          <a:custGeom>
            <a:avLst/>
            <a:gdLst/>
            <a:ahLst/>
            <a:cxnLst/>
            <a:rect r="r" b="b" t="t" l="l"/>
            <a:pathLst>
              <a:path h="2620384" w="2351795">
                <a:moveTo>
                  <a:pt x="0" y="0"/>
                </a:moveTo>
                <a:lnTo>
                  <a:pt x="2351795" y="0"/>
                </a:lnTo>
                <a:lnTo>
                  <a:pt x="2351795" y="2620384"/>
                </a:lnTo>
                <a:lnTo>
                  <a:pt x="0" y="26203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21" id="21"/>
          <p:cNvSpPr txBox="true"/>
          <p:nvPr/>
        </p:nvSpPr>
        <p:spPr>
          <a:xfrm rot="0">
            <a:off x="2000109" y="5084266"/>
            <a:ext cx="4847490" cy="835081"/>
          </a:xfrm>
          <a:prstGeom prst="rect">
            <a:avLst/>
          </a:prstGeom>
        </p:spPr>
        <p:txBody>
          <a:bodyPr anchor="t" rtlCol="false" tIns="0" lIns="0" bIns="0" rIns="0">
            <a:spAutoFit/>
          </a:bodyPr>
          <a:lstStyle/>
          <a:p>
            <a:pPr algn="ctr">
              <a:lnSpc>
                <a:spcPts val="6943"/>
              </a:lnSpc>
              <a:spcBef>
                <a:spcPct val="0"/>
              </a:spcBef>
            </a:pPr>
            <a:r>
              <a:rPr lang="en-US" b="true" sz="4959">
                <a:solidFill>
                  <a:srgbClr val="388E3C"/>
                </a:solidFill>
                <a:latin typeface="Gotham Bold"/>
                <a:ea typeface="Gotham Bold"/>
                <a:cs typeface="Gotham Bold"/>
                <a:sym typeface="Gotham Bold"/>
              </a:rPr>
              <a:t>Haat Baran</a:t>
            </a:r>
          </a:p>
        </p:txBody>
      </p:sp>
      <p:sp>
        <p:nvSpPr>
          <p:cNvPr name="TextBox 22" id="22"/>
          <p:cNvSpPr txBox="true"/>
          <p:nvPr/>
        </p:nvSpPr>
        <p:spPr>
          <a:xfrm rot="0">
            <a:off x="11258044" y="2301940"/>
            <a:ext cx="4982921" cy="2084302"/>
          </a:xfrm>
          <a:prstGeom prst="rect">
            <a:avLst/>
          </a:prstGeom>
        </p:spPr>
        <p:txBody>
          <a:bodyPr anchor="t" rtlCol="false" tIns="0" lIns="0" bIns="0" rIns="0">
            <a:spAutoFit/>
          </a:bodyPr>
          <a:lstStyle/>
          <a:p>
            <a:pPr algn="l">
              <a:lnSpc>
                <a:spcPts val="5336"/>
              </a:lnSpc>
            </a:pPr>
            <a:r>
              <a:rPr lang="en-US" sz="4560" b="true">
                <a:solidFill>
                  <a:srgbClr val="1F2020"/>
                </a:solidFill>
                <a:latin typeface="Poppins Bold"/>
                <a:ea typeface="Poppins Bold"/>
                <a:cs typeface="Poppins Bold"/>
                <a:sym typeface="Poppins Bold"/>
              </a:rPr>
              <a:t>Feasibility</a:t>
            </a:r>
          </a:p>
          <a:p>
            <a:pPr algn="l">
              <a:lnSpc>
                <a:spcPts val="5336"/>
              </a:lnSpc>
            </a:pPr>
            <a:r>
              <a:rPr lang="en-US" sz="4560" b="true">
                <a:solidFill>
                  <a:srgbClr val="1F2020"/>
                </a:solidFill>
                <a:latin typeface="Poppins Bold"/>
                <a:ea typeface="Poppins Bold"/>
                <a:cs typeface="Poppins Bold"/>
                <a:sym typeface="Poppins Bold"/>
              </a:rPr>
              <a:t>Study</a:t>
            </a:r>
          </a:p>
          <a:p>
            <a:pPr algn="l">
              <a:lnSpc>
                <a:spcPts val="5336"/>
              </a:lnSpc>
            </a:pPr>
            <a:r>
              <a:rPr lang="en-US" sz="4560" b="true">
                <a:solidFill>
                  <a:srgbClr val="1F2020"/>
                </a:solidFill>
                <a:latin typeface="Poppins Bold"/>
                <a:ea typeface="Poppins Bold"/>
                <a:cs typeface="Poppins Bold"/>
                <a:sym typeface="Poppins Bold"/>
              </a:rPr>
              <a:t>Document</a:t>
            </a:r>
          </a:p>
        </p:txBody>
      </p:sp>
      <p:sp>
        <p:nvSpPr>
          <p:cNvPr name="TextBox 23" id="23"/>
          <p:cNvSpPr txBox="true"/>
          <p:nvPr/>
        </p:nvSpPr>
        <p:spPr>
          <a:xfrm rot="0">
            <a:off x="11258044" y="6985908"/>
            <a:ext cx="4328653" cy="2860675"/>
          </a:xfrm>
          <a:prstGeom prst="rect">
            <a:avLst/>
          </a:prstGeom>
        </p:spPr>
        <p:txBody>
          <a:bodyPr anchor="t" rtlCol="false" tIns="0" lIns="0" bIns="0" rIns="0">
            <a:spAutoFit/>
          </a:bodyPr>
          <a:lstStyle/>
          <a:p>
            <a:pPr algn="l">
              <a:lnSpc>
                <a:spcPts val="3079"/>
              </a:lnSpc>
            </a:pPr>
            <a:r>
              <a:rPr lang="en-US" sz="2199">
                <a:solidFill>
                  <a:srgbClr val="1F2020"/>
                </a:solidFill>
                <a:latin typeface="Agrandir"/>
                <a:ea typeface="Agrandir"/>
                <a:cs typeface="Agrandir"/>
                <a:sym typeface="Agrandir"/>
              </a:rPr>
              <a:t>Presented By</a:t>
            </a:r>
          </a:p>
          <a:p>
            <a:pPr algn="l">
              <a:lnSpc>
                <a:spcPts val="3079"/>
              </a:lnSpc>
            </a:pPr>
          </a:p>
          <a:p>
            <a:pPr algn="l">
              <a:lnSpc>
                <a:spcPts val="3079"/>
              </a:lnSpc>
            </a:pPr>
            <a:r>
              <a:rPr lang="en-US" sz="2199">
                <a:solidFill>
                  <a:srgbClr val="1F2020"/>
                </a:solidFill>
                <a:latin typeface="Agrandir"/>
                <a:ea typeface="Agrandir"/>
                <a:cs typeface="Agrandir"/>
                <a:sym typeface="Agrandir"/>
              </a:rPr>
              <a:t>Mostofa Hasin Mahdi</a:t>
            </a:r>
          </a:p>
          <a:p>
            <a:pPr algn="l">
              <a:lnSpc>
                <a:spcPts val="3079"/>
              </a:lnSpc>
            </a:pPr>
            <a:r>
              <a:rPr lang="en-US" sz="2199">
                <a:solidFill>
                  <a:srgbClr val="1F2020"/>
                </a:solidFill>
                <a:latin typeface="Agrandir"/>
                <a:ea typeface="Agrandir"/>
                <a:cs typeface="Agrandir"/>
                <a:sym typeface="Agrandir"/>
              </a:rPr>
              <a:t>223071109</a:t>
            </a:r>
          </a:p>
          <a:p>
            <a:pPr algn="l">
              <a:lnSpc>
                <a:spcPts val="3079"/>
              </a:lnSpc>
            </a:pPr>
            <a:r>
              <a:rPr lang="en-US" sz="2199">
                <a:solidFill>
                  <a:srgbClr val="1F2020"/>
                </a:solidFill>
                <a:latin typeface="Agrandir"/>
                <a:ea typeface="Agrandir"/>
                <a:cs typeface="Agrandir"/>
                <a:sym typeface="Agrandir"/>
              </a:rPr>
              <a:t>Talal Sharar Apurbo</a:t>
            </a:r>
          </a:p>
          <a:p>
            <a:pPr algn="l">
              <a:lnSpc>
                <a:spcPts val="3079"/>
              </a:lnSpc>
            </a:pPr>
            <a:r>
              <a:rPr lang="en-US" sz="2199">
                <a:solidFill>
                  <a:srgbClr val="1F2020"/>
                </a:solidFill>
                <a:latin typeface="Agrandir"/>
                <a:ea typeface="Agrandir"/>
                <a:cs typeface="Agrandir"/>
                <a:sym typeface="Agrandir"/>
              </a:rPr>
              <a:t>223071108</a:t>
            </a:r>
          </a:p>
          <a:p>
            <a:pPr algn="l">
              <a:lnSpc>
                <a:spcPts val="1820"/>
              </a:lnSpc>
            </a:pPr>
            <a:r>
              <a:rPr lang="en-US" sz="1300">
                <a:solidFill>
                  <a:srgbClr val="1F2020"/>
                </a:solidFill>
                <a:latin typeface="Agrandir"/>
                <a:ea typeface="Agrandir"/>
                <a:cs typeface="Agrandir"/>
                <a:sym typeface="Agrandir"/>
              </a:rPr>
              <a:t>31</a:t>
            </a:r>
            <a:r>
              <a:rPr lang="en-US" sz="1300">
                <a:solidFill>
                  <a:srgbClr val="1F2020"/>
                </a:solidFill>
                <a:latin typeface="Agrandir"/>
                <a:ea typeface="Agrandir"/>
                <a:cs typeface="Agrandir"/>
                <a:sym typeface="Agrandir"/>
              </a:rPr>
              <a:t>st</a:t>
            </a:r>
            <a:r>
              <a:rPr lang="en-US" sz="1300">
                <a:solidFill>
                  <a:srgbClr val="1F2020"/>
                </a:solidFill>
                <a:latin typeface="Agrandir"/>
                <a:ea typeface="Agrandir"/>
                <a:cs typeface="Agrandir"/>
                <a:sym typeface="Agrandir"/>
              </a:rPr>
              <a:t> Batch, Group - (A)</a:t>
            </a:r>
          </a:p>
          <a:p>
            <a:pPr algn="l">
              <a:lnSpc>
                <a:spcPts val="1820"/>
              </a:lnSpc>
              <a:spcBef>
                <a:spcPct val="0"/>
              </a:spcBef>
            </a:pPr>
            <a:r>
              <a:rPr lang="en-US" sz="1300">
                <a:solidFill>
                  <a:srgbClr val="1F2020"/>
                </a:solidFill>
                <a:latin typeface="Agrandir"/>
                <a:ea typeface="Agrandir"/>
                <a:cs typeface="Agrandir"/>
                <a:sym typeface="Agrandir"/>
              </a:rPr>
              <a:t>Dept. of CSE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9D957">
                <a:alpha val="100000"/>
              </a:srgbClr>
            </a:gs>
            <a:gs pos="100000">
              <a:srgbClr val="C9E265">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480674" y="1028700"/>
            <a:ext cx="851827" cy="949111"/>
          </a:xfrm>
          <a:custGeom>
            <a:avLst/>
            <a:gdLst/>
            <a:ahLst/>
            <a:cxnLst/>
            <a:rect r="r" b="b" t="t" l="l"/>
            <a:pathLst>
              <a:path h="949111" w="851827">
                <a:moveTo>
                  <a:pt x="0" y="0"/>
                </a:moveTo>
                <a:lnTo>
                  <a:pt x="851827" y="0"/>
                </a:lnTo>
                <a:lnTo>
                  <a:pt x="851827" y="949111"/>
                </a:lnTo>
                <a:lnTo>
                  <a:pt x="0" y="9491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144000" y="1028700"/>
            <a:ext cx="2989455" cy="2425196"/>
          </a:xfrm>
          <a:custGeom>
            <a:avLst/>
            <a:gdLst/>
            <a:ahLst/>
            <a:cxnLst/>
            <a:rect r="r" b="b" t="t" l="l"/>
            <a:pathLst>
              <a:path h="2425196" w="2989455">
                <a:moveTo>
                  <a:pt x="0" y="0"/>
                </a:moveTo>
                <a:lnTo>
                  <a:pt x="2989455" y="0"/>
                </a:lnTo>
                <a:lnTo>
                  <a:pt x="2989455" y="2425196"/>
                </a:lnTo>
                <a:lnTo>
                  <a:pt x="0" y="24251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415271" y="2347386"/>
            <a:ext cx="3553691" cy="4114800"/>
          </a:xfrm>
          <a:custGeom>
            <a:avLst/>
            <a:gdLst/>
            <a:ahLst/>
            <a:cxnLst/>
            <a:rect r="r" b="b" t="t" l="l"/>
            <a:pathLst>
              <a:path h="4114800" w="3553691">
                <a:moveTo>
                  <a:pt x="0" y="0"/>
                </a:moveTo>
                <a:lnTo>
                  <a:pt x="3553691" y="0"/>
                </a:lnTo>
                <a:lnTo>
                  <a:pt x="355369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028700" y="2044767"/>
            <a:ext cx="1755775" cy="302619"/>
          </a:xfrm>
          <a:prstGeom prst="rect">
            <a:avLst/>
          </a:prstGeom>
        </p:spPr>
        <p:txBody>
          <a:bodyPr anchor="t" rtlCol="false" tIns="0" lIns="0" bIns="0" rIns="0">
            <a:spAutoFit/>
          </a:bodyPr>
          <a:lstStyle/>
          <a:p>
            <a:pPr algn="ctr">
              <a:lnSpc>
                <a:spcPts val="2515"/>
              </a:lnSpc>
              <a:spcBef>
                <a:spcPct val="0"/>
              </a:spcBef>
            </a:pPr>
            <a:r>
              <a:rPr lang="en-US" b="true" sz="1796">
                <a:solidFill>
                  <a:srgbClr val="000000"/>
                </a:solidFill>
                <a:latin typeface="Gotham Bold"/>
                <a:ea typeface="Gotham Bold"/>
                <a:cs typeface="Gotham Bold"/>
                <a:sym typeface="Gotham Bold"/>
              </a:rPr>
              <a:t>Haat Baran</a:t>
            </a:r>
          </a:p>
        </p:txBody>
      </p:sp>
      <p:sp>
        <p:nvSpPr>
          <p:cNvPr name="TextBox 6" id="6"/>
          <p:cNvSpPr txBox="true"/>
          <p:nvPr/>
        </p:nvSpPr>
        <p:spPr>
          <a:xfrm rot="0">
            <a:off x="1028700" y="3686746"/>
            <a:ext cx="11410591" cy="1370965"/>
          </a:xfrm>
          <a:prstGeom prst="rect">
            <a:avLst/>
          </a:prstGeom>
        </p:spPr>
        <p:txBody>
          <a:bodyPr anchor="t" rtlCol="false" tIns="0" lIns="0" bIns="0" rIns="0">
            <a:spAutoFit/>
          </a:bodyPr>
          <a:lstStyle/>
          <a:p>
            <a:pPr algn="just">
              <a:lnSpc>
                <a:spcPts val="2659"/>
              </a:lnSpc>
              <a:spcBef>
                <a:spcPct val="0"/>
              </a:spcBef>
            </a:pPr>
            <a:r>
              <a:rPr lang="en-US" sz="1899">
                <a:solidFill>
                  <a:srgbClr val="000000"/>
                </a:solidFill>
                <a:latin typeface="Agrandir"/>
                <a:ea typeface="Agrandir"/>
                <a:cs typeface="Agrandir"/>
                <a:sym typeface="Agrandir"/>
              </a:rPr>
              <a:t>In Bangladesh, many citizens live below the poverty line, unable to access capital, financial services, or digital platforms. Despite their potential and determination, these individuals struggle to start small businesses due to a lack of funds and formal identification. Traditional donation systems often lack transparency, leading to misuse of funds and discouraging potential donors.</a:t>
            </a:r>
          </a:p>
        </p:txBody>
      </p:sp>
      <p:sp>
        <p:nvSpPr>
          <p:cNvPr name="TextBox 7" id="7"/>
          <p:cNvSpPr txBox="true"/>
          <p:nvPr/>
        </p:nvSpPr>
        <p:spPr>
          <a:xfrm rot="0">
            <a:off x="1028700" y="2544594"/>
            <a:ext cx="11410591" cy="987427"/>
          </a:xfrm>
          <a:prstGeom prst="rect">
            <a:avLst/>
          </a:prstGeom>
        </p:spPr>
        <p:txBody>
          <a:bodyPr anchor="t" rtlCol="false" tIns="0" lIns="0" bIns="0" rIns="0">
            <a:spAutoFit/>
          </a:bodyPr>
          <a:lstStyle/>
          <a:p>
            <a:pPr algn="just">
              <a:lnSpc>
                <a:spcPts val="6999"/>
              </a:lnSpc>
              <a:spcBef>
                <a:spcPct val="0"/>
              </a:spcBef>
            </a:pPr>
            <a:r>
              <a:rPr lang="en-US" b="true" sz="4999">
                <a:solidFill>
                  <a:srgbClr val="000000"/>
                </a:solidFill>
                <a:latin typeface="Agrandir Bold"/>
                <a:ea typeface="Agrandir Bold"/>
                <a:cs typeface="Agrandir Bold"/>
                <a:sym typeface="Agrandir Bold"/>
              </a:rPr>
              <a:t>THE PROBLEM</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9D957">
                <a:alpha val="100000"/>
              </a:srgbClr>
            </a:gs>
            <a:gs pos="100000">
              <a:srgbClr val="C9E265">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480674" y="1028700"/>
            <a:ext cx="851827" cy="949111"/>
          </a:xfrm>
          <a:custGeom>
            <a:avLst/>
            <a:gdLst/>
            <a:ahLst/>
            <a:cxnLst/>
            <a:rect r="r" b="b" t="t" l="l"/>
            <a:pathLst>
              <a:path h="949111" w="851827">
                <a:moveTo>
                  <a:pt x="0" y="0"/>
                </a:moveTo>
                <a:lnTo>
                  <a:pt x="851827" y="0"/>
                </a:lnTo>
                <a:lnTo>
                  <a:pt x="851827" y="949111"/>
                </a:lnTo>
                <a:lnTo>
                  <a:pt x="0" y="9491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655102" y="3532021"/>
            <a:ext cx="3265083" cy="2012107"/>
          </a:xfrm>
          <a:custGeom>
            <a:avLst/>
            <a:gdLst/>
            <a:ahLst/>
            <a:cxnLst/>
            <a:rect r="r" b="b" t="t" l="l"/>
            <a:pathLst>
              <a:path h="2012107" w="3265083">
                <a:moveTo>
                  <a:pt x="0" y="0"/>
                </a:moveTo>
                <a:lnTo>
                  <a:pt x="3265084" y="0"/>
                </a:lnTo>
                <a:lnTo>
                  <a:pt x="3265084" y="2012107"/>
                </a:lnTo>
                <a:lnTo>
                  <a:pt x="0" y="20121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00654" y="5857811"/>
            <a:ext cx="2767641" cy="2834972"/>
          </a:xfrm>
          <a:custGeom>
            <a:avLst/>
            <a:gdLst/>
            <a:ahLst/>
            <a:cxnLst/>
            <a:rect r="r" b="b" t="t" l="l"/>
            <a:pathLst>
              <a:path h="2834972" w="2767641">
                <a:moveTo>
                  <a:pt x="0" y="0"/>
                </a:moveTo>
                <a:lnTo>
                  <a:pt x="2767641" y="0"/>
                </a:lnTo>
                <a:lnTo>
                  <a:pt x="2767641" y="2834972"/>
                </a:lnTo>
                <a:lnTo>
                  <a:pt x="0" y="2834972"/>
                </a:lnTo>
                <a:lnTo>
                  <a:pt x="0" y="0"/>
                </a:lnTo>
                <a:close/>
              </a:path>
            </a:pathLst>
          </a:custGeom>
          <a:blipFill>
            <a:blip r:embed="rId6"/>
            <a:stretch>
              <a:fillRect l="0" t="0" r="0" b="0"/>
            </a:stretch>
          </a:blipFill>
        </p:spPr>
      </p:sp>
      <p:sp>
        <p:nvSpPr>
          <p:cNvPr name="TextBox 5" id="5"/>
          <p:cNvSpPr txBox="true"/>
          <p:nvPr/>
        </p:nvSpPr>
        <p:spPr>
          <a:xfrm rot="0">
            <a:off x="1028700" y="2044767"/>
            <a:ext cx="1755775" cy="302619"/>
          </a:xfrm>
          <a:prstGeom prst="rect">
            <a:avLst/>
          </a:prstGeom>
        </p:spPr>
        <p:txBody>
          <a:bodyPr anchor="t" rtlCol="false" tIns="0" lIns="0" bIns="0" rIns="0">
            <a:spAutoFit/>
          </a:bodyPr>
          <a:lstStyle/>
          <a:p>
            <a:pPr algn="ctr">
              <a:lnSpc>
                <a:spcPts val="2515"/>
              </a:lnSpc>
              <a:spcBef>
                <a:spcPct val="0"/>
              </a:spcBef>
            </a:pPr>
            <a:r>
              <a:rPr lang="en-US" b="true" sz="1796">
                <a:solidFill>
                  <a:srgbClr val="000000"/>
                </a:solidFill>
                <a:latin typeface="Gotham Bold"/>
                <a:ea typeface="Gotham Bold"/>
                <a:cs typeface="Gotham Bold"/>
                <a:sym typeface="Gotham Bold"/>
              </a:rPr>
              <a:t>Haat Baran</a:t>
            </a:r>
          </a:p>
        </p:txBody>
      </p:sp>
      <p:sp>
        <p:nvSpPr>
          <p:cNvPr name="TextBox 6" id="6"/>
          <p:cNvSpPr txBox="true"/>
          <p:nvPr/>
        </p:nvSpPr>
        <p:spPr>
          <a:xfrm rot="0">
            <a:off x="1028700" y="3686746"/>
            <a:ext cx="11410591" cy="1370965"/>
          </a:xfrm>
          <a:prstGeom prst="rect">
            <a:avLst/>
          </a:prstGeom>
        </p:spPr>
        <p:txBody>
          <a:bodyPr anchor="t" rtlCol="false" tIns="0" lIns="0" bIns="0" rIns="0">
            <a:spAutoFit/>
          </a:bodyPr>
          <a:lstStyle/>
          <a:p>
            <a:pPr algn="just">
              <a:lnSpc>
                <a:spcPts val="2659"/>
              </a:lnSpc>
              <a:spcBef>
                <a:spcPct val="0"/>
              </a:spcBef>
            </a:pPr>
            <a:r>
              <a:rPr lang="en-US" sz="1899">
                <a:solidFill>
                  <a:srgbClr val="000000"/>
                </a:solidFill>
                <a:latin typeface="Agrandir"/>
                <a:ea typeface="Agrandir"/>
                <a:cs typeface="Agrandir"/>
                <a:sym typeface="Agrandir"/>
              </a:rPr>
              <a:t>There</a:t>
            </a:r>
            <a:r>
              <a:rPr lang="en-US" sz="1899">
                <a:solidFill>
                  <a:srgbClr val="000000"/>
                </a:solidFill>
                <a:latin typeface="Agrandir"/>
                <a:ea typeface="Agrandir"/>
                <a:cs typeface="Agrandir"/>
                <a:sym typeface="Agrandir"/>
              </a:rPr>
              <a:t> is a growing necessity for a trusted, technology-driven funding system that allows the underprivileged to seek genuine financial assistance while ensuring transparency for donors. The system must verify applicants through field visits and biometric data collection since most of them are illiterate and do not possess government-issued identification.</a:t>
            </a:r>
          </a:p>
        </p:txBody>
      </p:sp>
      <p:sp>
        <p:nvSpPr>
          <p:cNvPr name="TextBox 7" id="7"/>
          <p:cNvSpPr txBox="true"/>
          <p:nvPr/>
        </p:nvSpPr>
        <p:spPr>
          <a:xfrm rot="0">
            <a:off x="1028700" y="2544594"/>
            <a:ext cx="11410591" cy="987427"/>
          </a:xfrm>
          <a:prstGeom prst="rect">
            <a:avLst/>
          </a:prstGeom>
        </p:spPr>
        <p:txBody>
          <a:bodyPr anchor="t" rtlCol="false" tIns="0" lIns="0" bIns="0" rIns="0">
            <a:spAutoFit/>
          </a:bodyPr>
          <a:lstStyle/>
          <a:p>
            <a:pPr algn="just">
              <a:lnSpc>
                <a:spcPts val="6999"/>
              </a:lnSpc>
              <a:spcBef>
                <a:spcPct val="0"/>
              </a:spcBef>
            </a:pPr>
            <a:r>
              <a:rPr lang="en-US" b="true" sz="4999">
                <a:solidFill>
                  <a:srgbClr val="000000"/>
                </a:solidFill>
                <a:latin typeface="Agrandir Bold"/>
                <a:ea typeface="Agrandir Bold"/>
                <a:cs typeface="Agrandir Bold"/>
                <a:sym typeface="Agrandir Bold"/>
              </a:rPr>
              <a:t>THE NEED</a:t>
            </a:r>
          </a:p>
        </p:txBody>
      </p:sp>
    </p:spTree>
  </p:cSld>
  <p:clrMapOvr>
    <a:masterClrMapping/>
  </p:clrMapOvr>
  <p:transition spd="fast">
    <p:cover dir="d"/>
  </p:transition>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9D957">
                <a:alpha val="100000"/>
              </a:srgbClr>
            </a:gs>
            <a:gs pos="100000">
              <a:srgbClr val="C9E265">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480674" y="497200"/>
            <a:ext cx="851827" cy="949111"/>
          </a:xfrm>
          <a:custGeom>
            <a:avLst/>
            <a:gdLst/>
            <a:ahLst/>
            <a:cxnLst/>
            <a:rect r="r" b="b" t="t" l="l"/>
            <a:pathLst>
              <a:path h="949111" w="851827">
                <a:moveTo>
                  <a:pt x="0" y="0"/>
                </a:moveTo>
                <a:lnTo>
                  <a:pt x="851827" y="0"/>
                </a:lnTo>
                <a:lnTo>
                  <a:pt x="851827" y="949110"/>
                </a:lnTo>
                <a:lnTo>
                  <a:pt x="0" y="9491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513267"/>
            <a:ext cx="1755775" cy="302619"/>
          </a:xfrm>
          <a:prstGeom prst="rect">
            <a:avLst/>
          </a:prstGeom>
        </p:spPr>
        <p:txBody>
          <a:bodyPr anchor="t" rtlCol="false" tIns="0" lIns="0" bIns="0" rIns="0">
            <a:spAutoFit/>
          </a:bodyPr>
          <a:lstStyle/>
          <a:p>
            <a:pPr algn="ctr">
              <a:lnSpc>
                <a:spcPts val="2515"/>
              </a:lnSpc>
              <a:spcBef>
                <a:spcPct val="0"/>
              </a:spcBef>
            </a:pPr>
            <a:r>
              <a:rPr lang="en-US" b="true" sz="1796">
                <a:solidFill>
                  <a:srgbClr val="000000"/>
                </a:solidFill>
                <a:latin typeface="Gotham Bold"/>
                <a:ea typeface="Gotham Bold"/>
                <a:cs typeface="Gotham Bold"/>
                <a:sym typeface="Gotham Bold"/>
              </a:rPr>
              <a:t>Haat Baran</a:t>
            </a:r>
          </a:p>
        </p:txBody>
      </p:sp>
      <p:sp>
        <p:nvSpPr>
          <p:cNvPr name="TextBox 4" id="4"/>
          <p:cNvSpPr txBox="true"/>
          <p:nvPr/>
        </p:nvSpPr>
        <p:spPr>
          <a:xfrm rot="0">
            <a:off x="4350354" y="828459"/>
            <a:ext cx="11410591" cy="987427"/>
          </a:xfrm>
          <a:prstGeom prst="rect">
            <a:avLst/>
          </a:prstGeom>
        </p:spPr>
        <p:txBody>
          <a:bodyPr anchor="t" rtlCol="false" tIns="0" lIns="0" bIns="0" rIns="0">
            <a:spAutoFit/>
          </a:bodyPr>
          <a:lstStyle/>
          <a:p>
            <a:pPr algn="just">
              <a:lnSpc>
                <a:spcPts val="6999"/>
              </a:lnSpc>
              <a:spcBef>
                <a:spcPct val="0"/>
              </a:spcBef>
            </a:pPr>
            <a:r>
              <a:rPr lang="en-US" b="true" sz="4999">
                <a:solidFill>
                  <a:srgbClr val="000000"/>
                </a:solidFill>
                <a:latin typeface="Agrandir Bold"/>
                <a:ea typeface="Agrandir Bold"/>
                <a:cs typeface="Agrandir Bold"/>
                <a:sym typeface="Agrandir Bold"/>
              </a:rPr>
              <a:t>DFD of Proposed Software</a:t>
            </a:r>
          </a:p>
        </p:txBody>
      </p:sp>
      <p:sp>
        <p:nvSpPr>
          <p:cNvPr name="Freeform 5" id="5"/>
          <p:cNvSpPr/>
          <p:nvPr/>
        </p:nvSpPr>
        <p:spPr>
          <a:xfrm flipH="false" flipV="false" rot="0">
            <a:off x="3538641" y="1815886"/>
            <a:ext cx="10239142" cy="8396097"/>
          </a:xfrm>
          <a:custGeom>
            <a:avLst/>
            <a:gdLst/>
            <a:ahLst/>
            <a:cxnLst/>
            <a:rect r="r" b="b" t="t" l="l"/>
            <a:pathLst>
              <a:path h="8396097" w="10239142">
                <a:moveTo>
                  <a:pt x="0" y="0"/>
                </a:moveTo>
                <a:lnTo>
                  <a:pt x="10239142" y="0"/>
                </a:lnTo>
                <a:lnTo>
                  <a:pt x="10239142" y="8396096"/>
                </a:lnTo>
                <a:lnTo>
                  <a:pt x="0" y="8396096"/>
                </a:lnTo>
                <a:lnTo>
                  <a:pt x="0" y="0"/>
                </a:lnTo>
                <a:close/>
              </a:path>
            </a:pathLst>
          </a:custGeom>
          <a:blipFill>
            <a:blip r:embed="rId4"/>
            <a:stretch>
              <a:fillRect l="0" t="0" r="0" b="0"/>
            </a:stretch>
          </a:blipFill>
        </p:spPr>
      </p:sp>
    </p:spTree>
  </p:cSld>
  <p:clrMapOvr>
    <a:masterClrMapping/>
  </p:clrMapOvr>
  <p:transition spd="slow">
    <p:cover dir="l"/>
  </p:transition>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9D957">
                <a:alpha val="100000"/>
              </a:srgbClr>
            </a:gs>
            <a:gs pos="100000">
              <a:srgbClr val="C9E265">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480674" y="1028700"/>
            <a:ext cx="851827" cy="949111"/>
          </a:xfrm>
          <a:custGeom>
            <a:avLst/>
            <a:gdLst/>
            <a:ahLst/>
            <a:cxnLst/>
            <a:rect r="r" b="b" t="t" l="l"/>
            <a:pathLst>
              <a:path h="949111" w="851827">
                <a:moveTo>
                  <a:pt x="0" y="0"/>
                </a:moveTo>
                <a:lnTo>
                  <a:pt x="851827" y="0"/>
                </a:lnTo>
                <a:lnTo>
                  <a:pt x="851827" y="949111"/>
                </a:lnTo>
                <a:lnTo>
                  <a:pt x="0" y="9491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407019" y="2347386"/>
            <a:ext cx="4253023" cy="4114800"/>
          </a:xfrm>
          <a:custGeom>
            <a:avLst/>
            <a:gdLst/>
            <a:ahLst/>
            <a:cxnLst/>
            <a:rect r="r" b="b" t="t" l="l"/>
            <a:pathLst>
              <a:path h="4114800" w="4253023">
                <a:moveTo>
                  <a:pt x="0" y="0"/>
                </a:moveTo>
                <a:lnTo>
                  <a:pt x="4253024" y="0"/>
                </a:lnTo>
                <a:lnTo>
                  <a:pt x="425302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2044767"/>
            <a:ext cx="1755775" cy="302619"/>
          </a:xfrm>
          <a:prstGeom prst="rect">
            <a:avLst/>
          </a:prstGeom>
        </p:spPr>
        <p:txBody>
          <a:bodyPr anchor="t" rtlCol="false" tIns="0" lIns="0" bIns="0" rIns="0">
            <a:spAutoFit/>
          </a:bodyPr>
          <a:lstStyle/>
          <a:p>
            <a:pPr algn="ctr">
              <a:lnSpc>
                <a:spcPts val="2515"/>
              </a:lnSpc>
              <a:spcBef>
                <a:spcPct val="0"/>
              </a:spcBef>
            </a:pPr>
            <a:r>
              <a:rPr lang="en-US" b="true" sz="1796">
                <a:solidFill>
                  <a:srgbClr val="000000"/>
                </a:solidFill>
                <a:latin typeface="Gotham Bold"/>
                <a:ea typeface="Gotham Bold"/>
                <a:cs typeface="Gotham Bold"/>
                <a:sym typeface="Gotham Bold"/>
              </a:rPr>
              <a:t>Haat Baran</a:t>
            </a:r>
          </a:p>
        </p:txBody>
      </p:sp>
      <p:sp>
        <p:nvSpPr>
          <p:cNvPr name="TextBox 5" id="5"/>
          <p:cNvSpPr txBox="true"/>
          <p:nvPr/>
        </p:nvSpPr>
        <p:spPr>
          <a:xfrm rot="0">
            <a:off x="1028700" y="3686746"/>
            <a:ext cx="11410591" cy="2037715"/>
          </a:xfrm>
          <a:prstGeom prst="rect">
            <a:avLst/>
          </a:prstGeom>
        </p:spPr>
        <p:txBody>
          <a:bodyPr anchor="t" rtlCol="false" tIns="0" lIns="0" bIns="0" rIns="0">
            <a:spAutoFit/>
          </a:bodyPr>
          <a:lstStyle/>
          <a:p>
            <a:pPr algn="just">
              <a:lnSpc>
                <a:spcPts val="2659"/>
              </a:lnSpc>
              <a:spcBef>
                <a:spcPct val="0"/>
              </a:spcBef>
            </a:pPr>
            <a:r>
              <a:rPr lang="en-US" sz="1899">
                <a:solidFill>
                  <a:srgbClr val="000000"/>
                </a:solidFill>
                <a:latin typeface="Agrandir"/>
                <a:ea typeface="Agrandir"/>
                <a:cs typeface="Agrandir"/>
                <a:sym typeface="Agrandir"/>
              </a:rPr>
              <a:t>To</a:t>
            </a:r>
            <a:r>
              <a:rPr lang="en-US" sz="1899">
                <a:solidFill>
                  <a:srgbClr val="000000"/>
                </a:solidFill>
                <a:latin typeface="Agrandir"/>
                <a:ea typeface="Agrandir"/>
                <a:cs typeface="Agrandir"/>
                <a:sym typeface="Agrandir"/>
              </a:rPr>
              <a:t> solve the problem we have proposed 3 alternative systems. </a:t>
            </a:r>
          </a:p>
          <a:p>
            <a:pPr algn="just">
              <a:lnSpc>
                <a:spcPts val="2659"/>
              </a:lnSpc>
              <a:spcBef>
                <a:spcPct val="0"/>
              </a:spcBef>
            </a:pPr>
          </a:p>
          <a:p>
            <a:pPr algn="just">
              <a:lnSpc>
                <a:spcPts val="2659"/>
              </a:lnSpc>
              <a:spcBef>
                <a:spcPct val="0"/>
              </a:spcBef>
            </a:pPr>
            <a:r>
              <a:rPr lang="en-US" sz="1899">
                <a:solidFill>
                  <a:srgbClr val="000000"/>
                </a:solidFill>
                <a:latin typeface="Agrandir"/>
                <a:ea typeface="Agrandir"/>
                <a:cs typeface="Agrandir"/>
                <a:sym typeface="Agrandir"/>
              </a:rPr>
              <a:t>Alternative 1: Community Funding Through Local NGOs</a:t>
            </a:r>
          </a:p>
          <a:p>
            <a:pPr algn="just">
              <a:lnSpc>
                <a:spcPts val="2659"/>
              </a:lnSpc>
              <a:spcBef>
                <a:spcPct val="0"/>
              </a:spcBef>
            </a:pPr>
            <a:r>
              <a:rPr lang="en-US" sz="1899">
                <a:solidFill>
                  <a:srgbClr val="000000"/>
                </a:solidFill>
                <a:latin typeface="Agrandir"/>
                <a:ea typeface="Agrandir"/>
                <a:cs typeface="Agrandir"/>
                <a:sym typeface="Agrandir"/>
              </a:rPr>
              <a:t>Alternative 2: Physical Donation Drives and Local Verification</a:t>
            </a:r>
          </a:p>
          <a:p>
            <a:pPr algn="just">
              <a:lnSpc>
                <a:spcPts val="2659"/>
              </a:lnSpc>
              <a:spcBef>
                <a:spcPct val="0"/>
              </a:spcBef>
            </a:pPr>
            <a:r>
              <a:rPr lang="en-US" sz="1899">
                <a:solidFill>
                  <a:srgbClr val="000000"/>
                </a:solidFill>
                <a:latin typeface="Agrandir"/>
                <a:ea typeface="Agrandir"/>
                <a:cs typeface="Agrandir"/>
                <a:sym typeface="Agrandir"/>
              </a:rPr>
              <a:t>Alternative 3: Digital Platform Haat Baran App</a:t>
            </a:r>
          </a:p>
          <a:p>
            <a:pPr algn="just">
              <a:lnSpc>
                <a:spcPts val="2659"/>
              </a:lnSpc>
              <a:spcBef>
                <a:spcPct val="0"/>
              </a:spcBef>
            </a:pPr>
          </a:p>
        </p:txBody>
      </p:sp>
      <p:sp>
        <p:nvSpPr>
          <p:cNvPr name="TextBox 6" id="6"/>
          <p:cNvSpPr txBox="true"/>
          <p:nvPr/>
        </p:nvSpPr>
        <p:spPr>
          <a:xfrm rot="0">
            <a:off x="1028700" y="2544594"/>
            <a:ext cx="11410591" cy="987427"/>
          </a:xfrm>
          <a:prstGeom prst="rect">
            <a:avLst/>
          </a:prstGeom>
        </p:spPr>
        <p:txBody>
          <a:bodyPr anchor="t" rtlCol="false" tIns="0" lIns="0" bIns="0" rIns="0">
            <a:spAutoFit/>
          </a:bodyPr>
          <a:lstStyle/>
          <a:p>
            <a:pPr algn="just">
              <a:lnSpc>
                <a:spcPts val="6999"/>
              </a:lnSpc>
              <a:spcBef>
                <a:spcPct val="0"/>
              </a:spcBef>
            </a:pPr>
            <a:r>
              <a:rPr lang="en-US" b="true" sz="4999">
                <a:solidFill>
                  <a:srgbClr val="000000"/>
                </a:solidFill>
                <a:latin typeface="Agrandir Bold"/>
                <a:ea typeface="Agrandir Bold"/>
                <a:cs typeface="Agrandir Bold"/>
                <a:sym typeface="Agrandir Bold"/>
              </a:rPr>
              <a:t>Different Alternatives</a:t>
            </a:r>
          </a:p>
        </p:txBody>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9D957">
                <a:alpha val="100000"/>
              </a:srgbClr>
            </a:gs>
            <a:gs pos="100000">
              <a:srgbClr val="C9E265">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480674" y="1028700"/>
            <a:ext cx="851827" cy="949111"/>
          </a:xfrm>
          <a:custGeom>
            <a:avLst/>
            <a:gdLst/>
            <a:ahLst/>
            <a:cxnLst/>
            <a:rect r="r" b="b" t="t" l="l"/>
            <a:pathLst>
              <a:path h="949111" w="851827">
                <a:moveTo>
                  <a:pt x="0" y="0"/>
                </a:moveTo>
                <a:lnTo>
                  <a:pt x="851827" y="0"/>
                </a:lnTo>
                <a:lnTo>
                  <a:pt x="851827" y="949111"/>
                </a:lnTo>
                <a:lnTo>
                  <a:pt x="0" y="9491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407019" y="2347386"/>
            <a:ext cx="4253023" cy="4114800"/>
          </a:xfrm>
          <a:custGeom>
            <a:avLst/>
            <a:gdLst/>
            <a:ahLst/>
            <a:cxnLst/>
            <a:rect r="r" b="b" t="t" l="l"/>
            <a:pathLst>
              <a:path h="4114800" w="4253023">
                <a:moveTo>
                  <a:pt x="0" y="0"/>
                </a:moveTo>
                <a:lnTo>
                  <a:pt x="4253024" y="0"/>
                </a:lnTo>
                <a:lnTo>
                  <a:pt x="425302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2044767"/>
            <a:ext cx="1755775" cy="302619"/>
          </a:xfrm>
          <a:prstGeom prst="rect">
            <a:avLst/>
          </a:prstGeom>
        </p:spPr>
        <p:txBody>
          <a:bodyPr anchor="t" rtlCol="false" tIns="0" lIns="0" bIns="0" rIns="0">
            <a:spAutoFit/>
          </a:bodyPr>
          <a:lstStyle/>
          <a:p>
            <a:pPr algn="ctr">
              <a:lnSpc>
                <a:spcPts val="2515"/>
              </a:lnSpc>
              <a:spcBef>
                <a:spcPct val="0"/>
              </a:spcBef>
            </a:pPr>
            <a:r>
              <a:rPr lang="en-US" b="true" sz="1796">
                <a:solidFill>
                  <a:srgbClr val="000000"/>
                </a:solidFill>
                <a:latin typeface="Gotham Bold"/>
                <a:ea typeface="Gotham Bold"/>
                <a:cs typeface="Gotham Bold"/>
                <a:sym typeface="Gotham Bold"/>
              </a:rPr>
              <a:t>Haat Baran</a:t>
            </a:r>
          </a:p>
        </p:txBody>
      </p:sp>
      <p:sp>
        <p:nvSpPr>
          <p:cNvPr name="TextBox 5" id="5"/>
          <p:cNvSpPr txBox="true"/>
          <p:nvPr/>
        </p:nvSpPr>
        <p:spPr>
          <a:xfrm rot="0">
            <a:off x="1028700" y="3686746"/>
            <a:ext cx="11410591" cy="1037590"/>
          </a:xfrm>
          <a:prstGeom prst="rect">
            <a:avLst/>
          </a:prstGeom>
        </p:spPr>
        <p:txBody>
          <a:bodyPr anchor="t" rtlCol="false" tIns="0" lIns="0" bIns="0" rIns="0">
            <a:spAutoFit/>
          </a:bodyPr>
          <a:lstStyle/>
          <a:p>
            <a:pPr algn="just">
              <a:lnSpc>
                <a:spcPts val="2659"/>
              </a:lnSpc>
              <a:spcBef>
                <a:spcPct val="0"/>
              </a:spcBef>
            </a:pPr>
            <a:r>
              <a:rPr lang="en-US" sz="1899">
                <a:solidFill>
                  <a:srgbClr val="000000"/>
                </a:solidFill>
                <a:latin typeface="Agrandir"/>
                <a:ea typeface="Agrandir"/>
                <a:cs typeface="Agrandir"/>
                <a:sym typeface="Agrandir"/>
              </a:rPr>
              <a:t>All of</a:t>
            </a:r>
            <a:r>
              <a:rPr lang="en-US" sz="1899">
                <a:solidFill>
                  <a:srgbClr val="000000"/>
                </a:solidFill>
                <a:latin typeface="Agrandir"/>
                <a:ea typeface="Agrandir"/>
                <a:cs typeface="Agrandir"/>
                <a:sym typeface="Agrandir"/>
              </a:rPr>
              <a:t> the alternatives are technically and operationally feasible to some extent. However, based on the economic analysis, we have found that Alternative 3 (Haat Baran App) is the most cost-effective, efficient, and sustainable solution compared to the other two</a:t>
            </a:r>
          </a:p>
        </p:txBody>
      </p:sp>
      <p:sp>
        <p:nvSpPr>
          <p:cNvPr name="TextBox 6" id="6"/>
          <p:cNvSpPr txBox="true"/>
          <p:nvPr/>
        </p:nvSpPr>
        <p:spPr>
          <a:xfrm rot="0">
            <a:off x="1028700" y="2544594"/>
            <a:ext cx="11410591" cy="987427"/>
          </a:xfrm>
          <a:prstGeom prst="rect">
            <a:avLst/>
          </a:prstGeom>
        </p:spPr>
        <p:txBody>
          <a:bodyPr anchor="t" rtlCol="false" tIns="0" lIns="0" bIns="0" rIns="0">
            <a:spAutoFit/>
          </a:bodyPr>
          <a:lstStyle/>
          <a:p>
            <a:pPr algn="just">
              <a:lnSpc>
                <a:spcPts val="6999"/>
              </a:lnSpc>
              <a:spcBef>
                <a:spcPct val="0"/>
              </a:spcBef>
            </a:pPr>
            <a:r>
              <a:rPr lang="en-US" b="true" sz="4999">
                <a:solidFill>
                  <a:srgbClr val="000000"/>
                </a:solidFill>
                <a:latin typeface="Agrandir Bold"/>
                <a:ea typeface="Agrandir Bold"/>
                <a:cs typeface="Agrandir Bold"/>
                <a:sym typeface="Agrandir Bold"/>
              </a:rPr>
              <a:t>Selecting Alternative 3</a:t>
            </a:r>
          </a:p>
        </p:txBody>
      </p:sp>
    </p:spTree>
  </p:cSld>
  <p:clrMapOvr>
    <a:masterClrMapping/>
  </p:clrMapOvr>
  <p:transition spd="fast">
    <p:circle/>
  </p:transition>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9D957">
                <a:alpha val="100000"/>
              </a:srgbClr>
            </a:gs>
            <a:gs pos="100000">
              <a:srgbClr val="C9E265">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480674" y="556861"/>
            <a:ext cx="851827" cy="949111"/>
          </a:xfrm>
          <a:custGeom>
            <a:avLst/>
            <a:gdLst/>
            <a:ahLst/>
            <a:cxnLst/>
            <a:rect r="r" b="b" t="t" l="l"/>
            <a:pathLst>
              <a:path h="949111" w="851827">
                <a:moveTo>
                  <a:pt x="0" y="0"/>
                </a:moveTo>
                <a:lnTo>
                  <a:pt x="851827" y="0"/>
                </a:lnTo>
                <a:lnTo>
                  <a:pt x="851827" y="949111"/>
                </a:lnTo>
                <a:lnTo>
                  <a:pt x="0" y="9491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572928"/>
            <a:ext cx="1755775" cy="302619"/>
          </a:xfrm>
          <a:prstGeom prst="rect">
            <a:avLst/>
          </a:prstGeom>
        </p:spPr>
        <p:txBody>
          <a:bodyPr anchor="t" rtlCol="false" tIns="0" lIns="0" bIns="0" rIns="0">
            <a:spAutoFit/>
          </a:bodyPr>
          <a:lstStyle/>
          <a:p>
            <a:pPr algn="ctr">
              <a:lnSpc>
                <a:spcPts val="2515"/>
              </a:lnSpc>
              <a:spcBef>
                <a:spcPct val="0"/>
              </a:spcBef>
            </a:pPr>
            <a:r>
              <a:rPr lang="en-US" b="true" sz="1796">
                <a:solidFill>
                  <a:srgbClr val="000000"/>
                </a:solidFill>
                <a:latin typeface="Gotham Bold"/>
                <a:ea typeface="Gotham Bold"/>
                <a:cs typeface="Gotham Bold"/>
                <a:sym typeface="Gotham Bold"/>
              </a:rPr>
              <a:t>Haat Baran</a:t>
            </a:r>
          </a:p>
        </p:txBody>
      </p:sp>
      <p:sp>
        <p:nvSpPr>
          <p:cNvPr name="TextBox 4" id="4"/>
          <p:cNvSpPr txBox="true"/>
          <p:nvPr/>
        </p:nvSpPr>
        <p:spPr>
          <a:xfrm rot="0">
            <a:off x="6533487" y="479635"/>
            <a:ext cx="11410591" cy="987427"/>
          </a:xfrm>
          <a:prstGeom prst="rect">
            <a:avLst/>
          </a:prstGeom>
        </p:spPr>
        <p:txBody>
          <a:bodyPr anchor="t" rtlCol="false" tIns="0" lIns="0" bIns="0" rIns="0">
            <a:spAutoFit/>
          </a:bodyPr>
          <a:lstStyle/>
          <a:p>
            <a:pPr algn="just">
              <a:lnSpc>
                <a:spcPts val="6999"/>
              </a:lnSpc>
              <a:spcBef>
                <a:spcPct val="0"/>
              </a:spcBef>
            </a:pPr>
            <a:r>
              <a:rPr lang="en-US" b="true" sz="4999">
                <a:solidFill>
                  <a:srgbClr val="000000"/>
                </a:solidFill>
                <a:latin typeface="Agrandir Bold"/>
                <a:ea typeface="Agrandir Bold"/>
                <a:cs typeface="Agrandir Bold"/>
                <a:sym typeface="Agrandir Bold"/>
              </a:rPr>
              <a:t>Alternative 3</a:t>
            </a:r>
          </a:p>
        </p:txBody>
      </p:sp>
      <p:graphicFrame>
        <p:nvGraphicFramePr>
          <p:cNvPr name="Table 5" id="5"/>
          <p:cNvGraphicFramePr>
            <a:graphicFrameLocks noGrp="true"/>
          </p:cNvGraphicFramePr>
          <p:nvPr/>
        </p:nvGraphicFramePr>
        <p:xfrm>
          <a:off x="3958785" y="1977811"/>
          <a:ext cx="5933615" cy="6520860"/>
        </p:xfrm>
        <a:graphic>
          <a:graphicData uri="http://schemas.openxmlformats.org/drawingml/2006/table">
            <a:tbl>
              <a:tblPr/>
              <a:tblGrid>
                <a:gridCol w="871647"/>
                <a:gridCol w="2878048"/>
                <a:gridCol w="2183920"/>
              </a:tblGrid>
              <a:tr h="953357">
                <a:tc>
                  <a:txBody>
                    <a:bodyPr anchor="t" rtlCol="false"/>
                    <a:lstStyle/>
                    <a:p>
                      <a:pPr algn="ctr">
                        <a:lnSpc>
                          <a:spcPts val="1679"/>
                        </a:lnSpc>
                        <a:defRPr/>
                      </a:pPr>
                      <a:r>
                        <a:rPr lang="en-US" sz="1200" b="true">
                          <a:solidFill>
                            <a:srgbClr val="000000"/>
                          </a:solidFill>
                          <a:latin typeface="TT Interphases Bold"/>
                          <a:ea typeface="TT Interphases Bold"/>
                          <a:cs typeface="TT Interphases Bold"/>
                          <a:sym typeface="TT Interphases Bold"/>
                        </a:rPr>
                        <a:t>Serial no</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b="true">
                          <a:solidFill>
                            <a:srgbClr val="000000"/>
                          </a:solidFill>
                          <a:latin typeface="TT Interphases Bold"/>
                          <a:ea typeface="TT Interphases Bold"/>
                          <a:cs typeface="TT Interphases Bold"/>
                          <a:sym typeface="TT Interphases Bold"/>
                        </a:rPr>
                        <a:t>Particular</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b="true">
                          <a:solidFill>
                            <a:srgbClr val="000000"/>
                          </a:solidFill>
                          <a:latin typeface="TT Interphases Bold"/>
                          <a:ea typeface="TT Interphases Bold"/>
                          <a:cs typeface="TT Interphases Bold"/>
                          <a:sym typeface="TT Interphases Bold"/>
                        </a:rPr>
                        <a:t>Cost(BDT)</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41796">
                <a:tc>
                  <a:txBody>
                    <a:bodyPr anchor="t" rtlCol="false"/>
                    <a:lstStyle/>
                    <a:p>
                      <a:pPr algn="ctr">
                        <a:lnSpc>
                          <a:spcPts val="1679"/>
                        </a:lnSpc>
                        <a:defRPr/>
                      </a:pPr>
                      <a:r>
                        <a:rPr lang="en-US" sz="1200">
                          <a:solidFill>
                            <a:srgbClr val="000000"/>
                          </a:solidFill>
                          <a:latin typeface="TT Interphases"/>
                          <a:ea typeface="TT Interphases"/>
                          <a:cs typeface="TT Interphases"/>
                          <a:sym typeface="TT Interphases"/>
                        </a:rPr>
                        <a:t>1</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Systems (Server + Database + Basic Workstations)</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70,000</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41796">
                <a:tc>
                  <a:txBody>
                    <a:bodyPr anchor="t" rtlCol="false"/>
                    <a:lstStyle/>
                    <a:p>
                      <a:pPr algn="ctr">
                        <a:lnSpc>
                          <a:spcPts val="1679"/>
                        </a:lnSpc>
                        <a:defRPr/>
                      </a:pPr>
                      <a:r>
                        <a:rPr lang="en-US" sz="1200">
                          <a:solidFill>
                            <a:srgbClr val="000000"/>
                          </a:solidFill>
                          <a:latin typeface="TT Interphases"/>
                          <a:ea typeface="TT Interphases"/>
                          <a:cs typeface="TT Interphases"/>
                          <a:sym typeface="TT Interphases"/>
                        </a:rPr>
                        <a:t>2</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Personel Cost (Designer, Developers, Project Manager)</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1,00,000</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97693">
                <a:tc>
                  <a:txBody>
                    <a:bodyPr anchor="t" rtlCol="false"/>
                    <a:lstStyle/>
                    <a:p>
                      <a:pPr algn="ctr">
                        <a:lnSpc>
                          <a:spcPts val="1679"/>
                        </a:lnSpc>
                        <a:defRPr/>
                      </a:pPr>
                      <a:r>
                        <a:rPr lang="en-US" sz="1200">
                          <a:solidFill>
                            <a:srgbClr val="000000"/>
                          </a:solidFill>
                          <a:latin typeface="TT Interphases"/>
                          <a:ea typeface="TT Interphases"/>
                          <a:cs typeface="TT Interphases"/>
                          <a:sym typeface="TT Interphases"/>
                        </a:rPr>
                        <a:t>3</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DBMS</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50,000</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97693">
                <a:tc>
                  <a:txBody>
                    <a:bodyPr anchor="t" rtlCol="false"/>
                    <a:lstStyle/>
                    <a:p>
                      <a:pPr algn="ctr">
                        <a:lnSpc>
                          <a:spcPts val="1679"/>
                        </a:lnSpc>
                        <a:defRPr/>
                      </a:pPr>
                      <a:r>
                        <a:rPr lang="en-US" sz="1200">
                          <a:solidFill>
                            <a:srgbClr val="000000"/>
                          </a:solidFill>
                          <a:latin typeface="TT Interphases"/>
                          <a:ea typeface="TT Interphases"/>
                          <a:cs typeface="TT Interphases"/>
                          <a:sym typeface="TT Interphases"/>
                        </a:rPr>
                        <a:t>4</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Marketing Cost</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40,000</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97693">
                <a:tc>
                  <a:txBody>
                    <a:bodyPr anchor="t" rtlCol="false"/>
                    <a:lstStyle/>
                    <a:p>
                      <a:pPr algn="ctr">
                        <a:lnSpc>
                          <a:spcPts val="1679"/>
                        </a:lnSpc>
                        <a:defRPr/>
                      </a:pPr>
                      <a:r>
                        <a:rPr lang="en-US" sz="1200">
                          <a:solidFill>
                            <a:srgbClr val="000000"/>
                          </a:solidFill>
                          <a:latin typeface="TT Interphases"/>
                          <a:ea typeface="TT Interphases"/>
                          <a:cs typeface="TT Interphases"/>
                          <a:sym typeface="TT Interphases"/>
                        </a:rPr>
                        <a:t>5</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Administrative Cost </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40,000</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90829">
                <a:tc>
                  <a:txBody>
                    <a:bodyPr anchor="t" rtlCol="false"/>
                    <a:lstStyle/>
                    <a:p>
                      <a:pPr algn="ctr">
                        <a:lnSpc>
                          <a:spcPts val="1679"/>
                        </a:lnSpc>
                        <a:defRPr/>
                      </a:pP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Total</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3,00,000</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graphicFrame>
        <p:nvGraphicFramePr>
          <p:cNvPr name="Table 6" id="6"/>
          <p:cNvGraphicFramePr>
            <a:graphicFrameLocks noGrp="true"/>
          </p:cNvGraphicFramePr>
          <p:nvPr/>
        </p:nvGraphicFramePr>
        <p:xfrm>
          <a:off x="10422918" y="2544425"/>
          <a:ext cx="7991341" cy="3913511"/>
        </p:xfrm>
        <a:graphic>
          <a:graphicData uri="http://schemas.openxmlformats.org/drawingml/2006/table">
            <a:tbl>
              <a:tblPr/>
              <a:tblGrid>
                <a:gridCol w="2126024"/>
                <a:gridCol w="2007980"/>
                <a:gridCol w="2244068"/>
                <a:gridCol w="1613269"/>
              </a:tblGrid>
              <a:tr h="772085">
                <a:tc>
                  <a:txBody>
                    <a:bodyPr anchor="t" rtlCol="false"/>
                    <a:lstStyle/>
                    <a:p>
                      <a:pPr algn="ctr">
                        <a:lnSpc>
                          <a:spcPts val="1931"/>
                        </a:lnSpc>
                        <a:defRPr/>
                      </a:pPr>
                      <a:endParaRPr lang="en-US" sz="1100"/>
                    </a:p>
                  </a:txBody>
                  <a:tcPr marL="131386" marR="131386" marT="131386" marB="131386" anchor="ctr">
                    <a:lnL cmpd="sng" algn="ctr" cap="flat" w="25171">
                      <a:solidFill>
                        <a:srgbClr val="000000"/>
                      </a:solidFill>
                      <a:prstDash val="solid"/>
                      <a:round/>
                      <a:headEnd type="none" w="med" len="med"/>
                      <a:tailEnd type="none" w="med" len="med"/>
                    </a:lnL>
                    <a:lnR cmpd="sng" algn="ctr" cap="flat" w="25171">
                      <a:solidFill>
                        <a:srgbClr val="000000"/>
                      </a:solidFill>
                      <a:prstDash val="solid"/>
                      <a:round/>
                      <a:headEnd type="none" w="med" len="med"/>
                      <a:tailEnd type="none" w="med" len="med"/>
                    </a:lnR>
                    <a:lnT cmpd="sng" algn="ctr" cap="flat" w="25171">
                      <a:solidFill>
                        <a:srgbClr val="000000"/>
                      </a:solidFill>
                      <a:prstDash val="solid"/>
                      <a:round/>
                      <a:headEnd type="none" w="med" len="med"/>
                      <a:tailEnd type="none" w="med" len="med"/>
                    </a:lnT>
                    <a:lnB cmpd="sng" algn="ctr" cap="flat" w="25171">
                      <a:solidFill>
                        <a:srgbClr val="000000"/>
                      </a:solidFill>
                      <a:prstDash val="solid"/>
                      <a:round/>
                      <a:headEnd type="none" w="med" len="med"/>
                      <a:tailEnd type="none" w="med" len="med"/>
                    </a:lnB>
                  </a:tcPr>
                </a:tc>
                <a:tc>
                  <a:txBody>
                    <a:bodyPr anchor="t" rtlCol="false"/>
                    <a:lstStyle/>
                    <a:p>
                      <a:pPr algn="ctr">
                        <a:lnSpc>
                          <a:spcPts val="1931"/>
                        </a:lnSpc>
                        <a:defRPr/>
                      </a:pPr>
                      <a:endParaRPr lang="en-US" sz="1100"/>
                    </a:p>
                  </a:txBody>
                  <a:tcPr marL="131386" marR="131386" marT="131386" marB="131386" anchor="ctr">
                    <a:lnL cmpd="sng" algn="ctr" cap="flat" w="25171">
                      <a:solidFill>
                        <a:srgbClr val="000000"/>
                      </a:solidFill>
                      <a:prstDash val="solid"/>
                      <a:round/>
                      <a:headEnd type="none" w="med" len="med"/>
                      <a:tailEnd type="none" w="med" len="med"/>
                    </a:lnL>
                    <a:lnR cmpd="sng" algn="ctr" cap="flat" w="25171">
                      <a:solidFill>
                        <a:srgbClr val="000000"/>
                      </a:solidFill>
                      <a:prstDash val="solid"/>
                      <a:round/>
                      <a:headEnd type="none" w="med" len="med"/>
                      <a:tailEnd type="none" w="med" len="med"/>
                    </a:lnR>
                    <a:lnT cmpd="sng" algn="ctr" cap="flat" w="25171">
                      <a:solidFill>
                        <a:srgbClr val="000000"/>
                      </a:solidFill>
                      <a:prstDash val="solid"/>
                      <a:round/>
                      <a:headEnd type="none" w="med" len="med"/>
                      <a:tailEnd type="none" w="med" len="med"/>
                    </a:lnT>
                    <a:lnB cmpd="sng" algn="ctr" cap="flat" w="25171">
                      <a:solidFill>
                        <a:srgbClr val="000000"/>
                      </a:solidFill>
                      <a:prstDash val="solid"/>
                      <a:round/>
                      <a:headEnd type="none" w="med" len="med"/>
                      <a:tailEnd type="none" w="med" len="med"/>
                    </a:lnB>
                  </a:tcPr>
                </a:tc>
                <a:tc>
                  <a:txBody>
                    <a:bodyPr anchor="t" rtlCol="false"/>
                    <a:lstStyle/>
                    <a:p>
                      <a:pPr algn="ctr">
                        <a:lnSpc>
                          <a:spcPts val="1931"/>
                        </a:lnSpc>
                        <a:defRPr/>
                      </a:pPr>
                      <a:endParaRPr lang="en-US" sz="1100"/>
                    </a:p>
                  </a:txBody>
                  <a:tcPr marL="131386" marR="131386" marT="131386" marB="131386" anchor="ctr">
                    <a:lnL cmpd="sng" algn="ctr" cap="flat" w="25171">
                      <a:solidFill>
                        <a:srgbClr val="000000"/>
                      </a:solidFill>
                      <a:prstDash val="solid"/>
                      <a:round/>
                      <a:headEnd type="none" w="med" len="med"/>
                      <a:tailEnd type="none" w="med" len="med"/>
                    </a:lnL>
                    <a:lnR cmpd="sng" algn="ctr" cap="flat" w="25171">
                      <a:solidFill>
                        <a:srgbClr val="000000"/>
                      </a:solidFill>
                      <a:prstDash val="solid"/>
                      <a:round/>
                      <a:headEnd type="none" w="med" len="med"/>
                      <a:tailEnd type="none" w="med" len="med"/>
                    </a:lnR>
                    <a:lnT cmpd="sng" algn="ctr" cap="flat" w="25171">
                      <a:solidFill>
                        <a:srgbClr val="000000"/>
                      </a:solidFill>
                      <a:prstDash val="solid"/>
                      <a:round/>
                      <a:headEnd type="none" w="med" len="med"/>
                      <a:tailEnd type="none" w="med" len="med"/>
                    </a:lnT>
                    <a:lnB cmpd="sng" algn="ctr" cap="flat" w="25171">
                      <a:solidFill>
                        <a:srgbClr val="000000"/>
                      </a:solidFill>
                      <a:prstDash val="solid"/>
                      <a:round/>
                      <a:headEnd type="none" w="med" len="med"/>
                      <a:tailEnd type="none" w="med" len="med"/>
                    </a:lnB>
                  </a:tcPr>
                </a:tc>
                <a:tc>
                  <a:txBody>
                    <a:bodyPr anchor="t" rtlCol="false"/>
                    <a:lstStyle/>
                    <a:p>
                      <a:pPr algn="ctr">
                        <a:lnSpc>
                          <a:spcPts val="1931"/>
                        </a:lnSpc>
                        <a:defRPr/>
                      </a:pPr>
                      <a:endParaRPr lang="en-US" sz="1100"/>
                    </a:p>
                  </a:txBody>
                  <a:tcPr marL="131386" marR="131386" marT="131386" marB="131386" anchor="ctr">
                    <a:lnL cmpd="sng" algn="ctr" cap="flat" w="25171">
                      <a:solidFill>
                        <a:srgbClr val="000000"/>
                      </a:solidFill>
                      <a:prstDash val="solid"/>
                      <a:round/>
                      <a:headEnd type="none" w="med" len="med"/>
                      <a:tailEnd type="none" w="med" len="med"/>
                    </a:lnL>
                    <a:lnR cmpd="sng" algn="ctr" cap="flat" w="25171">
                      <a:solidFill>
                        <a:srgbClr val="000000"/>
                      </a:solidFill>
                      <a:prstDash val="solid"/>
                      <a:round/>
                      <a:headEnd type="none" w="med" len="med"/>
                      <a:tailEnd type="none" w="med" len="med"/>
                    </a:lnR>
                    <a:lnT cmpd="sng" algn="ctr" cap="flat" w="25171">
                      <a:solidFill>
                        <a:srgbClr val="000000"/>
                      </a:solidFill>
                      <a:prstDash val="solid"/>
                      <a:round/>
                      <a:headEnd type="none" w="med" len="med"/>
                      <a:tailEnd type="none" w="med" len="med"/>
                    </a:lnT>
                    <a:lnB cmpd="sng" algn="ctr" cap="flat" w="25171">
                      <a:solidFill>
                        <a:srgbClr val="000000"/>
                      </a:solidFill>
                      <a:prstDash val="solid"/>
                      <a:round/>
                      <a:headEnd type="none" w="med" len="med"/>
                      <a:tailEnd type="none" w="med" len="med"/>
                    </a:lnB>
                  </a:tcPr>
                </a:tc>
              </a:tr>
              <a:tr h="646019">
                <a:tc>
                  <a:txBody>
                    <a:bodyPr anchor="t" rtlCol="false"/>
                    <a:lstStyle/>
                    <a:p>
                      <a:pPr algn="ctr">
                        <a:lnSpc>
                          <a:spcPts val="1931"/>
                        </a:lnSpc>
                        <a:defRPr/>
                      </a:pPr>
                      <a:r>
                        <a:rPr lang="en-US" sz="1379">
                          <a:solidFill>
                            <a:srgbClr val="000000"/>
                          </a:solidFill>
                          <a:latin typeface="Times New Roman"/>
                          <a:ea typeface="Times New Roman"/>
                          <a:cs typeface="Times New Roman"/>
                          <a:sym typeface="Times New Roman"/>
                        </a:rPr>
                        <a:t>Particular</a:t>
                      </a:r>
                      <a:endParaRPr lang="en-US" sz="1100"/>
                    </a:p>
                  </a:txBody>
                  <a:tcPr marL="131386" marR="131386" marT="131386" marB="131386" anchor="ctr">
                    <a:lnL cmpd="sng" algn="ctr" cap="flat" w="25171">
                      <a:solidFill>
                        <a:srgbClr val="000000"/>
                      </a:solidFill>
                      <a:prstDash val="solid"/>
                      <a:round/>
                      <a:headEnd type="none" w="med" len="med"/>
                      <a:tailEnd type="none" w="med" len="med"/>
                    </a:lnL>
                    <a:lnR cmpd="sng" algn="ctr" cap="flat" w="25171">
                      <a:solidFill>
                        <a:srgbClr val="000000"/>
                      </a:solidFill>
                      <a:prstDash val="solid"/>
                      <a:round/>
                      <a:headEnd type="none" w="med" len="med"/>
                      <a:tailEnd type="none" w="med" len="med"/>
                    </a:lnR>
                    <a:lnT cmpd="sng" algn="ctr" cap="flat" w="25171">
                      <a:solidFill>
                        <a:srgbClr val="000000"/>
                      </a:solidFill>
                      <a:prstDash val="solid"/>
                      <a:round/>
                      <a:headEnd type="none" w="med" len="med"/>
                      <a:tailEnd type="none" w="med" len="med"/>
                    </a:lnT>
                    <a:lnB cmpd="sng" algn="ctr" cap="flat" w="25171">
                      <a:solidFill>
                        <a:srgbClr val="000000"/>
                      </a:solidFill>
                      <a:prstDash val="solid"/>
                      <a:round/>
                      <a:headEnd type="none" w="med" len="med"/>
                      <a:tailEnd type="none" w="med" len="med"/>
                    </a:lnB>
                  </a:tcPr>
                </a:tc>
                <a:tc>
                  <a:txBody>
                    <a:bodyPr anchor="t" rtlCol="false"/>
                    <a:lstStyle/>
                    <a:p>
                      <a:pPr algn="ctr">
                        <a:lnSpc>
                          <a:spcPts val="1931"/>
                        </a:lnSpc>
                        <a:defRPr/>
                      </a:pPr>
                      <a:r>
                        <a:rPr lang="en-US" sz="1379">
                          <a:solidFill>
                            <a:srgbClr val="000000"/>
                          </a:solidFill>
                          <a:latin typeface="Times New Roman"/>
                          <a:ea typeface="Times New Roman"/>
                          <a:cs typeface="Times New Roman"/>
                          <a:sym typeface="Times New Roman"/>
                        </a:rPr>
                        <a:t>Amount</a:t>
                      </a:r>
                      <a:endParaRPr lang="en-US" sz="1100"/>
                    </a:p>
                  </a:txBody>
                  <a:tcPr marL="131386" marR="131386" marT="131386" marB="131386" anchor="ctr">
                    <a:lnL cmpd="sng" algn="ctr" cap="flat" w="25171">
                      <a:solidFill>
                        <a:srgbClr val="000000"/>
                      </a:solidFill>
                      <a:prstDash val="solid"/>
                      <a:round/>
                      <a:headEnd type="none" w="med" len="med"/>
                      <a:tailEnd type="none" w="med" len="med"/>
                    </a:lnL>
                    <a:lnR cmpd="sng" algn="ctr" cap="flat" w="25171">
                      <a:solidFill>
                        <a:srgbClr val="000000"/>
                      </a:solidFill>
                      <a:prstDash val="solid"/>
                      <a:round/>
                      <a:headEnd type="none" w="med" len="med"/>
                      <a:tailEnd type="none" w="med" len="med"/>
                    </a:lnR>
                    <a:lnT cmpd="sng" algn="ctr" cap="flat" w="25171">
                      <a:solidFill>
                        <a:srgbClr val="000000"/>
                      </a:solidFill>
                      <a:prstDash val="solid"/>
                      <a:round/>
                      <a:headEnd type="none" w="med" len="med"/>
                      <a:tailEnd type="none" w="med" len="med"/>
                    </a:lnT>
                    <a:lnB cmpd="sng" algn="ctr" cap="flat" w="25171">
                      <a:solidFill>
                        <a:srgbClr val="000000"/>
                      </a:solidFill>
                      <a:prstDash val="solid"/>
                      <a:round/>
                      <a:headEnd type="none" w="med" len="med"/>
                      <a:tailEnd type="none" w="med" len="med"/>
                    </a:lnB>
                  </a:tcPr>
                </a:tc>
                <a:tc>
                  <a:txBody>
                    <a:bodyPr anchor="t" rtlCol="false"/>
                    <a:lstStyle/>
                    <a:p>
                      <a:pPr algn="ctr">
                        <a:lnSpc>
                          <a:spcPts val="1931"/>
                        </a:lnSpc>
                        <a:defRPr/>
                      </a:pPr>
                      <a:r>
                        <a:rPr lang="en-US" sz="1379">
                          <a:solidFill>
                            <a:srgbClr val="000000"/>
                          </a:solidFill>
                          <a:latin typeface="Times New Roman"/>
                          <a:ea typeface="Times New Roman"/>
                          <a:cs typeface="Times New Roman"/>
                          <a:sym typeface="Times New Roman"/>
                        </a:rPr>
                        <a:t>Particular</a:t>
                      </a:r>
                      <a:endParaRPr lang="en-US" sz="1100"/>
                    </a:p>
                  </a:txBody>
                  <a:tcPr marL="131386" marR="131386" marT="131386" marB="131386" anchor="ctr">
                    <a:lnL cmpd="sng" algn="ctr" cap="flat" w="25171">
                      <a:solidFill>
                        <a:srgbClr val="000000"/>
                      </a:solidFill>
                      <a:prstDash val="solid"/>
                      <a:round/>
                      <a:headEnd type="none" w="med" len="med"/>
                      <a:tailEnd type="none" w="med" len="med"/>
                    </a:lnL>
                    <a:lnR cmpd="sng" algn="ctr" cap="flat" w="25171">
                      <a:solidFill>
                        <a:srgbClr val="000000"/>
                      </a:solidFill>
                      <a:prstDash val="solid"/>
                      <a:round/>
                      <a:headEnd type="none" w="med" len="med"/>
                      <a:tailEnd type="none" w="med" len="med"/>
                    </a:lnR>
                    <a:lnT cmpd="sng" algn="ctr" cap="flat" w="25171">
                      <a:solidFill>
                        <a:srgbClr val="000000"/>
                      </a:solidFill>
                      <a:prstDash val="solid"/>
                      <a:round/>
                      <a:headEnd type="none" w="med" len="med"/>
                      <a:tailEnd type="none" w="med" len="med"/>
                    </a:lnT>
                    <a:lnB cmpd="sng" algn="ctr" cap="flat" w="25171">
                      <a:solidFill>
                        <a:srgbClr val="000000"/>
                      </a:solidFill>
                      <a:prstDash val="solid"/>
                      <a:round/>
                      <a:headEnd type="none" w="med" len="med"/>
                      <a:tailEnd type="none" w="med" len="med"/>
                    </a:lnB>
                  </a:tcPr>
                </a:tc>
                <a:tc>
                  <a:txBody>
                    <a:bodyPr anchor="t" rtlCol="false"/>
                    <a:lstStyle/>
                    <a:p>
                      <a:pPr algn="ctr">
                        <a:lnSpc>
                          <a:spcPts val="1931"/>
                        </a:lnSpc>
                        <a:defRPr/>
                      </a:pPr>
                      <a:r>
                        <a:rPr lang="en-US" sz="1379">
                          <a:solidFill>
                            <a:srgbClr val="000000"/>
                          </a:solidFill>
                          <a:latin typeface="Times New Roman"/>
                          <a:ea typeface="Times New Roman"/>
                          <a:cs typeface="Times New Roman"/>
                          <a:sym typeface="Times New Roman"/>
                        </a:rPr>
                        <a:t>Amount</a:t>
                      </a:r>
                      <a:endParaRPr lang="en-US" sz="1100"/>
                    </a:p>
                  </a:txBody>
                  <a:tcPr marL="131386" marR="131386" marT="131386" marB="131386" anchor="ctr">
                    <a:lnL cmpd="sng" algn="ctr" cap="flat" w="25171">
                      <a:solidFill>
                        <a:srgbClr val="000000"/>
                      </a:solidFill>
                      <a:prstDash val="solid"/>
                      <a:round/>
                      <a:headEnd type="none" w="med" len="med"/>
                      <a:tailEnd type="none" w="med" len="med"/>
                    </a:lnL>
                    <a:lnR cmpd="sng" algn="ctr" cap="flat" w="25171">
                      <a:solidFill>
                        <a:srgbClr val="000000"/>
                      </a:solidFill>
                      <a:prstDash val="solid"/>
                      <a:round/>
                      <a:headEnd type="none" w="med" len="med"/>
                      <a:tailEnd type="none" w="med" len="med"/>
                    </a:lnR>
                    <a:lnT cmpd="sng" algn="ctr" cap="flat" w="25171">
                      <a:solidFill>
                        <a:srgbClr val="000000"/>
                      </a:solidFill>
                      <a:prstDash val="solid"/>
                      <a:round/>
                      <a:headEnd type="none" w="med" len="med"/>
                      <a:tailEnd type="none" w="med" len="med"/>
                    </a:lnT>
                    <a:lnB cmpd="sng" algn="ctr" cap="flat" w="25171">
                      <a:solidFill>
                        <a:srgbClr val="000000"/>
                      </a:solidFill>
                      <a:prstDash val="solid"/>
                      <a:round/>
                      <a:headEnd type="none" w="med" len="med"/>
                      <a:tailEnd type="none" w="med" len="med"/>
                    </a:lnB>
                  </a:tcPr>
                </a:tc>
              </a:tr>
              <a:tr h="924694">
                <a:tc>
                  <a:txBody>
                    <a:bodyPr anchor="t" rtlCol="false"/>
                    <a:lstStyle/>
                    <a:p>
                      <a:pPr algn="ctr">
                        <a:lnSpc>
                          <a:spcPts val="1931"/>
                        </a:lnSpc>
                        <a:defRPr/>
                      </a:pPr>
                      <a:r>
                        <a:rPr lang="en-US" sz="1379">
                          <a:solidFill>
                            <a:srgbClr val="000000"/>
                          </a:solidFill>
                          <a:latin typeface="Times New Roman"/>
                          <a:ea typeface="Times New Roman"/>
                          <a:cs typeface="Times New Roman"/>
                          <a:sym typeface="Times New Roman"/>
                        </a:rPr>
                        <a:t>Maintenance Cost</a:t>
                      </a:r>
                      <a:endParaRPr lang="en-US" sz="1100"/>
                    </a:p>
                  </a:txBody>
                  <a:tcPr marL="131386" marR="131386" marT="131386" marB="131386" anchor="ctr">
                    <a:lnL cmpd="sng" algn="ctr" cap="flat" w="25171">
                      <a:solidFill>
                        <a:srgbClr val="000000"/>
                      </a:solidFill>
                      <a:prstDash val="solid"/>
                      <a:round/>
                      <a:headEnd type="none" w="med" len="med"/>
                      <a:tailEnd type="none" w="med" len="med"/>
                    </a:lnL>
                    <a:lnR cmpd="sng" algn="ctr" cap="flat" w="25171">
                      <a:solidFill>
                        <a:srgbClr val="000000"/>
                      </a:solidFill>
                      <a:prstDash val="solid"/>
                      <a:round/>
                      <a:headEnd type="none" w="med" len="med"/>
                      <a:tailEnd type="none" w="med" len="med"/>
                    </a:lnR>
                    <a:lnT cmpd="sng" algn="ctr" cap="flat" w="25171">
                      <a:solidFill>
                        <a:srgbClr val="000000"/>
                      </a:solidFill>
                      <a:prstDash val="solid"/>
                      <a:round/>
                      <a:headEnd type="none" w="med" len="med"/>
                      <a:tailEnd type="none" w="med" len="med"/>
                    </a:lnT>
                    <a:lnB cmpd="sng" algn="ctr" cap="flat" w="25171">
                      <a:solidFill>
                        <a:srgbClr val="000000"/>
                      </a:solidFill>
                      <a:prstDash val="solid"/>
                      <a:round/>
                      <a:headEnd type="none" w="med" len="med"/>
                      <a:tailEnd type="none" w="med" len="med"/>
                    </a:lnB>
                  </a:tcPr>
                </a:tc>
                <a:tc>
                  <a:txBody>
                    <a:bodyPr anchor="t" rtlCol="false"/>
                    <a:lstStyle/>
                    <a:p>
                      <a:pPr algn="ctr">
                        <a:lnSpc>
                          <a:spcPts val="1931"/>
                        </a:lnSpc>
                        <a:defRPr/>
                      </a:pPr>
                      <a:r>
                        <a:rPr lang="en-US" sz="1379">
                          <a:solidFill>
                            <a:srgbClr val="000000"/>
                          </a:solidFill>
                          <a:latin typeface="Times New Roman"/>
                          <a:ea typeface="Times New Roman"/>
                          <a:cs typeface="Times New Roman"/>
                          <a:sym typeface="Times New Roman"/>
                        </a:rPr>
                        <a:t>50,000</a:t>
                      </a:r>
                      <a:endParaRPr lang="en-US" sz="1100"/>
                    </a:p>
                  </a:txBody>
                  <a:tcPr marL="131386" marR="131386" marT="131386" marB="131386" anchor="ctr">
                    <a:lnL cmpd="sng" algn="ctr" cap="flat" w="25171">
                      <a:solidFill>
                        <a:srgbClr val="000000"/>
                      </a:solidFill>
                      <a:prstDash val="solid"/>
                      <a:round/>
                      <a:headEnd type="none" w="med" len="med"/>
                      <a:tailEnd type="none" w="med" len="med"/>
                    </a:lnL>
                    <a:lnR cmpd="sng" algn="ctr" cap="flat" w="25171">
                      <a:solidFill>
                        <a:srgbClr val="000000"/>
                      </a:solidFill>
                      <a:prstDash val="solid"/>
                      <a:round/>
                      <a:headEnd type="none" w="med" len="med"/>
                      <a:tailEnd type="none" w="med" len="med"/>
                    </a:lnR>
                    <a:lnT cmpd="sng" algn="ctr" cap="flat" w="25171">
                      <a:solidFill>
                        <a:srgbClr val="000000"/>
                      </a:solidFill>
                      <a:prstDash val="solid"/>
                      <a:round/>
                      <a:headEnd type="none" w="med" len="med"/>
                      <a:tailEnd type="none" w="med" len="med"/>
                    </a:lnT>
                    <a:lnB cmpd="sng" algn="ctr" cap="flat" w="25171">
                      <a:solidFill>
                        <a:srgbClr val="000000"/>
                      </a:solidFill>
                      <a:prstDash val="solid"/>
                      <a:round/>
                      <a:headEnd type="none" w="med" len="med"/>
                      <a:tailEnd type="none" w="med" len="med"/>
                    </a:lnB>
                  </a:tcPr>
                </a:tc>
                <a:tc>
                  <a:txBody>
                    <a:bodyPr anchor="t" rtlCol="false"/>
                    <a:lstStyle/>
                    <a:p>
                      <a:pPr algn="ctr">
                        <a:lnSpc>
                          <a:spcPts val="1931"/>
                        </a:lnSpc>
                        <a:defRPr/>
                      </a:pPr>
                      <a:r>
                        <a:rPr lang="en-US" sz="1379">
                          <a:solidFill>
                            <a:srgbClr val="000000"/>
                          </a:solidFill>
                          <a:latin typeface="Times New Roman"/>
                          <a:ea typeface="Times New Roman"/>
                          <a:cs typeface="Times New Roman"/>
                          <a:sym typeface="Times New Roman"/>
                        </a:rPr>
                        <a:t>Funding support to 8 communitites</a:t>
                      </a:r>
                      <a:endParaRPr lang="en-US" sz="1100"/>
                    </a:p>
                  </a:txBody>
                  <a:tcPr marL="131386" marR="131386" marT="131386" marB="131386" anchor="ctr">
                    <a:lnL cmpd="sng" algn="ctr" cap="flat" w="25171">
                      <a:solidFill>
                        <a:srgbClr val="000000"/>
                      </a:solidFill>
                      <a:prstDash val="solid"/>
                      <a:round/>
                      <a:headEnd type="none" w="med" len="med"/>
                      <a:tailEnd type="none" w="med" len="med"/>
                    </a:lnL>
                    <a:lnR cmpd="sng" algn="ctr" cap="flat" w="25171">
                      <a:solidFill>
                        <a:srgbClr val="000000"/>
                      </a:solidFill>
                      <a:prstDash val="solid"/>
                      <a:round/>
                      <a:headEnd type="none" w="med" len="med"/>
                      <a:tailEnd type="none" w="med" len="med"/>
                    </a:lnR>
                    <a:lnT cmpd="sng" algn="ctr" cap="flat" w="25171">
                      <a:solidFill>
                        <a:srgbClr val="000000"/>
                      </a:solidFill>
                      <a:prstDash val="solid"/>
                      <a:round/>
                      <a:headEnd type="none" w="med" len="med"/>
                      <a:tailEnd type="none" w="med" len="med"/>
                    </a:lnT>
                    <a:lnB cmpd="sng" algn="ctr" cap="flat" w="25171">
                      <a:solidFill>
                        <a:srgbClr val="000000"/>
                      </a:solidFill>
                      <a:prstDash val="solid"/>
                      <a:round/>
                      <a:headEnd type="none" w="med" len="med"/>
                      <a:tailEnd type="none" w="med" len="med"/>
                    </a:lnB>
                  </a:tcPr>
                </a:tc>
                <a:tc>
                  <a:txBody>
                    <a:bodyPr anchor="t" rtlCol="false"/>
                    <a:lstStyle/>
                    <a:p>
                      <a:pPr algn="ctr">
                        <a:lnSpc>
                          <a:spcPts val="1931"/>
                        </a:lnSpc>
                        <a:defRPr/>
                      </a:pPr>
                      <a:r>
                        <a:rPr lang="en-US" sz="1379">
                          <a:solidFill>
                            <a:srgbClr val="000000"/>
                          </a:solidFill>
                          <a:latin typeface="Times New Roman"/>
                          <a:ea typeface="Times New Roman"/>
                          <a:cs typeface="Times New Roman"/>
                          <a:sym typeface="Times New Roman"/>
                        </a:rPr>
                        <a:t>8 x 12 x 4500 = 4,32,000</a:t>
                      </a:r>
                      <a:endParaRPr lang="en-US" sz="1100"/>
                    </a:p>
                  </a:txBody>
                  <a:tcPr marL="131386" marR="131386" marT="131386" marB="131386" anchor="ctr">
                    <a:lnL cmpd="sng" algn="ctr" cap="flat" w="25171">
                      <a:solidFill>
                        <a:srgbClr val="000000"/>
                      </a:solidFill>
                      <a:prstDash val="solid"/>
                      <a:round/>
                      <a:headEnd type="none" w="med" len="med"/>
                      <a:tailEnd type="none" w="med" len="med"/>
                    </a:lnL>
                    <a:lnR cmpd="sng" algn="ctr" cap="flat" w="25171">
                      <a:solidFill>
                        <a:srgbClr val="000000"/>
                      </a:solidFill>
                      <a:prstDash val="solid"/>
                      <a:round/>
                      <a:headEnd type="none" w="med" len="med"/>
                      <a:tailEnd type="none" w="med" len="med"/>
                    </a:lnR>
                    <a:lnT cmpd="sng" algn="ctr" cap="flat" w="25171">
                      <a:solidFill>
                        <a:srgbClr val="000000"/>
                      </a:solidFill>
                      <a:prstDash val="solid"/>
                      <a:round/>
                      <a:headEnd type="none" w="med" len="med"/>
                      <a:tailEnd type="none" w="med" len="med"/>
                    </a:lnT>
                    <a:lnB cmpd="sng" algn="ctr" cap="flat" w="25171">
                      <a:solidFill>
                        <a:srgbClr val="000000"/>
                      </a:solidFill>
                      <a:prstDash val="solid"/>
                      <a:round/>
                      <a:headEnd type="none" w="med" len="med"/>
                      <a:tailEnd type="none" w="med" len="med"/>
                    </a:lnB>
                  </a:tcPr>
                </a:tc>
              </a:tr>
              <a:tr h="924694">
                <a:tc>
                  <a:txBody>
                    <a:bodyPr anchor="t" rtlCol="false"/>
                    <a:lstStyle/>
                    <a:p>
                      <a:pPr algn="ctr">
                        <a:lnSpc>
                          <a:spcPts val="1931"/>
                        </a:lnSpc>
                        <a:defRPr/>
                      </a:pPr>
                      <a:r>
                        <a:rPr lang="en-US" sz="1379">
                          <a:solidFill>
                            <a:srgbClr val="000000"/>
                          </a:solidFill>
                          <a:latin typeface="Times New Roman"/>
                          <a:ea typeface="Times New Roman"/>
                          <a:cs typeface="Times New Roman"/>
                          <a:sym typeface="Times New Roman"/>
                        </a:rPr>
                        <a:t>Additional Cost</a:t>
                      </a:r>
                      <a:endParaRPr lang="en-US" sz="1100"/>
                    </a:p>
                  </a:txBody>
                  <a:tcPr marL="131386" marR="131386" marT="131386" marB="131386" anchor="ctr">
                    <a:lnL cmpd="sng" algn="ctr" cap="flat" w="25171">
                      <a:solidFill>
                        <a:srgbClr val="000000"/>
                      </a:solidFill>
                      <a:prstDash val="solid"/>
                      <a:round/>
                      <a:headEnd type="none" w="med" len="med"/>
                      <a:tailEnd type="none" w="med" len="med"/>
                    </a:lnL>
                    <a:lnR cmpd="sng" algn="ctr" cap="flat" w="25171">
                      <a:solidFill>
                        <a:srgbClr val="000000"/>
                      </a:solidFill>
                      <a:prstDash val="solid"/>
                      <a:round/>
                      <a:headEnd type="none" w="med" len="med"/>
                      <a:tailEnd type="none" w="med" len="med"/>
                    </a:lnR>
                    <a:lnT cmpd="sng" algn="ctr" cap="flat" w="25171">
                      <a:solidFill>
                        <a:srgbClr val="000000"/>
                      </a:solidFill>
                      <a:prstDash val="solid"/>
                      <a:round/>
                      <a:headEnd type="none" w="med" len="med"/>
                      <a:tailEnd type="none" w="med" len="med"/>
                    </a:lnT>
                    <a:lnB cmpd="sng" algn="ctr" cap="flat" w="25171">
                      <a:solidFill>
                        <a:srgbClr val="000000"/>
                      </a:solidFill>
                      <a:prstDash val="solid"/>
                      <a:round/>
                      <a:headEnd type="none" w="med" len="med"/>
                      <a:tailEnd type="none" w="med" len="med"/>
                    </a:lnB>
                  </a:tcPr>
                </a:tc>
                <a:tc>
                  <a:txBody>
                    <a:bodyPr anchor="t" rtlCol="false"/>
                    <a:lstStyle/>
                    <a:p>
                      <a:pPr algn="ctr">
                        <a:lnSpc>
                          <a:spcPts val="1931"/>
                        </a:lnSpc>
                        <a:defRPr/>
                      </a:pPr>
                      <a:r>
                        <a:rPr lang="en-US" sz="1379">
                          <a:solidFill>
                            <a:srgbClr val="000000"/>
                          </a:solidFill>
                          <a:latin typeface="Times New Roman"/>
                          <a:ea typeface="Times New Roman"/>
                          <a:cs typeface="Times New Roman"/>
                          <a:sym typeface="Times New Roman"/>
                        </a:rPr>
                        <a:t>30,000</a:t>
                      </a:r>
                      <a:endParaRPr lang="en-US" sz="1100"/>
                    </a:p>
                  </a:txBody>
                  <a:tcPr marL="131386" marR="131386" marT="131386" marB="131386" anchor="ctr">
                    <a:lnL cmpd="sng" algn="ctr" cap="flat" w="25171">
                      <a:solidFill>
                        <a:srgbClr val="000000"/>
                      </a:solidFill>
                      <a:prstDash val="solid"/>
                      <a:round/>
                      <a:headEnd type="none" w="med" len="med"/>
                      <a:tailEnd type="none" w="med" len="med"/>
                    </a:lnL>
                    <a:lnR cmpd="sng" algn="ctr" cap="flat" w="25171">
                      <a:solidFill>
                        <a:srgbClr val="000000"/>
                      </a:solidFill>
                      <a:prstDash val="solid"/>
                      <a:round/>
                      <a:headEnd type="none" w="med" len="med"/>
                      <a:tailEnd type="none" w="med" len="med"/>
                    </a:lnR>
                    <a:lnT cmpd="sng" algn="ctr" cap="flat" w="25171">
                      <a:solidFill>
                        <a:srgbClr val="000000"/>
                      </a:solidFill>
                      <a:prstDash val="solid"/>
                      <a:round/>
                      <a:headEnd type="none" w="med" len="med"/>
                      <a:tailEnd type="none" w="med" len="med"/>
                    </a:lnT>
                    <a:lnB cmpd="sng" algn="ctr" cap="flat" w="25171">
                      <a:solidFill>
                        <a:srgbClr val="000000"/>
                      </a:solidFill>
                      <a:prstDash val="solid"/>
                      <a:round/>
                      <a:headEnd type="none" w="med" len="med"/>
                      <a:tailEnd type="none" w="med" len="med"/>
                    </a:lnB>
                  </a:tcPr>
                </a:tc>
                <a:tc>
                  <a:txBody>
                    <a:bodyPr anchor="t" rtlCol="false"/>
                    <a:lstStyle/>
                    <a:p>
                      <a:pPr algn="ctr">
                        <a:lnSpc>
                          <a:spcPts val="1931"/>
                        </a:lnSpc>
                        <a:defRPr/>
                      </a:pPr>
                      <a:r>
                        <a:rPr lang="en-US" sz="1379">
                          <a:solidFill>
                            <a:srgbClr val="000000"/>
                          </a:solidFill>
                          <a:latin typeface="Times New Roman"/>
                          <a:ea typeface="Times New Roman"/>
                          <a:cs typeface="Times New Roman"/>
                          <a:sym typeface="Times New Roman"/>
                        </a:rPr>
                        <a:t>Improved efficiency &amp; digital reach</a:t>
                      </a:r>
                      <a:endParaRPr lang="en-US" sz="1100"/>
                    </a:p>
                  </a:txBody>
                  <a:tcPr marL="131386" marR="131386" marT="131386" marB="131386" anchor="ctr">
                    <a:lnL cmpd="sng" algn="ctr" cap="flat" w="25171">
                      <a:solidFill>
                        <a:srgbClr val="000000"/>
                      </a:solidFill>
                      <a:prstDash val="solid"/>
                      <a:round/>
                      <a:headEnd type="none" w="med" len="med"/>
                      <a:tailEnd type="none" w="med" len="med"/>
                    </a:lnL>
                    <a:lnR cmpd="sng" algn="ctr" cap="flat" w="25171">
                      <a:solidFill>
                        <a:srgbClr val="000000"/>
                      </a:solidFill>
                      <a:prstDash val="solid"/>
                      <a:round/>
                      <a:headEnd type="none" w="med" len="med"/>
                      <a:tailEnd type="none" w="med" len="med"/>
                    </a:lnR>
                    <a:lnT cmpd="sng" algn="ctr" cap="flat" w="25171">
                      <a:solidFill>
                        <a:srgbClr val="000000"/>
                      </a:solidFill>
                      <a:prstDash val="solid"/>
                      <a:round/>
                      <a:headEnd type="none" w="med" len="med"/>
                      <a:tailEnd type="none" w="med" len="med"/>
                    </a:lnT>
                    <a:lnB cmpd="sng" algn="ctr" cap="flat" w="25171">
                      <a:solidFill>
                        <a:srgbClr val="000000"/>
                      </a:solidFill>
                      <a:prstDash val="solid"/>
                      <a:round/>
                      <a:headEnd type="none" w="med" len="med"/>
                      <a:tailEnd type="none" w="med" len="med"/>
                    </a:lnB>
                  </a:tcPr>
                </a:tc>
                <a:tc>
                  <a:txBody>
                    <a:bodyPr anchor="t" rtlCol="false"/>
                    <a:lstStyle/>
                    <a:p>
                      <a:pPr algn="ctr">
                        <a:lnSpc>
                          <a:spcPts val="1931"/>
                        </a:lnSpc>
                        <a:defRPr/>
                      </a:pPr>
                      <a:r>
                        <a:rPr lang="en-US" sz="1379">
                          <a:solidFill>
                            <a:srgbClr val="000000"/>
                          </a:solidFill>
                          <a:latin typeface="Times New Roman"/>
                          <a:ea typeface="Times New Roman"/>
                          <a:cs typeface="Times New Roman"/>
                          <a:sym typeface="Times New Roman"/>
                        </a:rPr>
                        <a:t>80,000</a:t>
                      </a:r>
                      <a:endParaRPr lang="en-US" sz="1100"/>
                    </a:p>
                  </a:txBody>
                  <a:tcPr marL="131386" marR="131386" marT="131386" marB="131386" anchor="ctr">
                    <a:lnL cmpd="sng" algn="ctr" cap="flat" w="25171">
                      <a:solidFill>
                        <a:srgbClr val="000000"/>
                      </a:solidFill>
                      <a:prstDash val="solid"/>
                      <a:round/>
                      <a:headEnd type="none" w="med" len="med"/>
                      <a:tailEnd type="none" w="med" len="med"/>
                    </a:lnL>
                    <a:lnR cmpd="sng" algn="ctr" cap="flat" w="25171">
                      <a:solidFill>
                        <a:srgbClr val="000000"/>
                      </a:solidFill>
                      <a:prstDash val="solid"/>
                      <a:round/>
                      <a:headEnd type="none" w="med" len="med"/>
                      <a:tailEnd type="none" w="med" len="med"/>
                    </a:lnR>
                    <a:lnT cmpd="sng" algn="ctr" cap="flat" w="25171">
                      <a:solidFill>
                        <a:srgbClr val="000000"/>
                      </a:solidFill>
                      <a:prstDash val="solid"/>
                      <a:round/>
                      <a:headEnd type="none" w="med" len="med"/>
                      <a:tailEnd type="none" w="med" len="med"/>
                    </a:lnT>
                    <a:lnB cmpd="sng" algn="ctr" cap="flat" w="25171">
                      <a:solidFill>
                        <a:srgbClr val="000000"/>
                      </a:solidFill>
                      <a:prstDash val="solid"/>
                      <a:round/>
                      <a:headEnd type="none" w="med" len="med"/>
                      <a:tailEnd type="none" w="med" len="med"/>
                    </a:lnB>
                  </a:tcPr>
                </a:tc>
              </a:tr>
              <a:tr h="646019">
                <a:tc>
                  <a:txBody>
                    <a:bodyPr anchor="t" rtlCol="false"/>
                    <a:lstStyle/>
                    <a:p>
                      <a:pPr algn="ctr">
                        <a:lnSpc>
                          <a:spcPts val="1931"/>
                        </a:lnSpc>
                        <a:defRPr/>
                      </a:pPr>
                      <a:r>
                        <a:rPr lang="en-US" sz="1379">
                          <a:solidFill>
                            <a:srgbClr val="000000"/>
                          </a:solidFill>
                          <a:latin typeface="Times New Roman"/>
                          <a:ea typeface="Times New Roman"/>
                          <a:cs typeface="Times New Roman"/>
                          <a:sym typeface="Times New Roman"/>
                        </a:rPr>
                        <a:t>Total</a:t>
                      </a:r>
                      <a:endParaRPr lang="en-US" sz="1100"/>
                    </a:p>
                  </a:txBody>
                  <a:tcPr marL="131386" marR="131386" marT="131386" marB="131386" anchor="ctr">
                    <a:lnL cmpd="sng" algn="ctr" cap="flat" w="25171">
                      <a:solidFill>
                        <a:srgbClr val="000000"/>
                      </a:solidFill>
                      <a:prstDash val="solid"/>
                      <a:round/>
                      <a:headEnd type="none" w="med" len="med"/>
                      <a:tailEnd type="none" w="med" len="med"/>
                    </a:lnL>
                    <a:lnR cmpd="sng" algn="ctr" cap="flat" w="25171">
                      <a:solidFill>
                        <a:srgbClr val="000000"/>
                      </a:solidFill>
                      <a:prstDash val="solid"/>
                      <a:round/>
                      <a:headEnd type="none" w="med" len="med"/>
                      <a:tailEnd type="none" w="med" len="med"/>
                    </a:lnR>
                    <a:lnT cmpd="sng" algn="ctr" cap="flat" w="25171">
                      <a:solidFill>
                        <a:srgbClr val="000000"/>
                      </a:solidFill>
                      <a:prstDash val="solid"/>
                      <a:round/>
                      <a:headEnd type="none" w="med" len="med"/>
                      <a:tailEnd type="none" w="med" len="med"/>
                    </a:lnT>
                    <a:lnB cmpd="sng" algn="ctr" cap="flat" w="25171">
                      <a:solidFill>
                        <a:srgbClr val="000000"/>
                      </a:solidFill>
                      <a:prstDash val="solid"/>
                      <a:round/>
                      <a:headEnd type="none" w="med" len="med"/>
                      <a:tailEnd type="none" w="med" len="med"/>
                    </a:lnB>
                  </a:tcPr>
                </a:tc>
                <a:tc>
                  <a:txBody>
                    <a:bodyPr anchor="t" rtlCol="false"/>
                    <a:lstStyle/>
                    <a:p>
                      <a:pPr algn="ctr">
                        <a:lnSpc>
                          <a:spcPts val="1931"/>
                        </a:lnSpc>
                        <a:defRPr/>
                      </a:pPr>
                      <a:r>
                        <a:rPr lang="en-US" sz="1379">
                          <a:solidFill>
                            <a:srgbClr val="000000"/>
                          </a:solidFill>
                          <a:latin typeface="Times New Roman"/>
                          <a:ea typeface="Times New Roman"/>
                          <a:cs typeface="Times New Roman"/>
                          <a:sym typeface="Times New Roman"/>
                        </a:rPr>
                        <a:t>80,000</a:t>
                      </a:r>
                      <a:endParaRPr lang="en-US" sz="1100"/>
                    </a:p>
                  </a:txBody>
                  <a:tcPr marL="131386" marR="131386" marT="131386" marB="131386" anchor="ctr">
                    <a:lnL cmpd="sng" algn="ctr" cap="flat" w="25171">
                      <a:solidFill>
                        <a:srgbClr val="000000"/>
                      </a:solidFill>
                      <a:prstDash val="solid"/>
                      <a:round/>
                      <a:headEnd type="none" w="med" len="med"/>
                      <a:tailEnd type="none" w="med" len="med"/>
                    </a:lnL>
                    <a:lnR cmpd="sng" algn="ctr" cap="flat" w="25171">
                      <a:solidFill>
                        <a:srgbClr val="000000"/>
                      </a:solidFill>
                      <a:prstDash val="solid"/>
                      <a:round/>
                      <a:headEnd type="none" w="med" len="med"/>
                      <a:tailEnd type="none" w="med" len="med"/>
                    </a:lnR>
                    <a:lnT cmpd="sng" algn="ctr" cap="flat" w="25171">
                      <a:solidFill>
                        <a:srgbClr val="000000"/>
                      </a:solidFill>
                      <a:prstDash val="solid"/>
                      <a:round/>
                      <a:headEnd type="none" w="med" len="med"/>
                      <a:tailEnd type="none" w="med" len="med"/>
                    </a:lnT>
                    <a:lnB cmpd="sng" algn="ctr" cap="flat" w="25171">
                      <a:solidFill>
                        <a:srgbClr val="000000"/>
                      </a:solidFill>
                      <a:prstDash val="solid"/>
                      <a:round/>
                      <a:headEnd type="none" w="med" len="med"/>
                      <a:tailEnd type="none" w="med" len="med"/>
                    </a:lnB>
                  </a:tcPr>
                </a:tc>
                <a:tc>
                  <a:txBody>
                    <a:bodyPr anchor="t" rtlCol="false"/>
                    <a:lstStyle/>
                    <a:p>
                      <a:pPr algn="ctr">
                        <a:lnSpc>
                          <a:spcPts val="1931"/>
                        </a:lnSpc>
                        <a:defRPr/>
                      </a:pPr>
                      <a:r>
                        <a:rPr lang="en-US" sz="1379">
                          <a:solidFill>
                            <a:srgbClr val="000000"/>
                          </a:solidFill>
                          <a:latin typeface="Times New Roman"/>
                          <a:ea typeface="Times New Roman"/>
                          <a:cs typeface="Times New Roman"/>
                          <a:sym typeface="Times New Roman"/>
                        </a:rPr>
                        <a:t>Total</a:t>
                      </a:r>
                      <a:endParaRPr lang="en-US" sz="1100"/>
                    </a:p>
                  </a:txBody>
                  <a:tcPr marL="131386" marR="131386" marT="131386" marB="131386" anchor="ctr">
                    <a:lnL cmpd="sng" algn="ctr" cap="flat" w="25171">
                      <a:solidFill>
                        <a:srgbClr val="000000"/>
                      </a:solidFill>
                      <a:prstDash val="solid"/>
                      <a:round/>
                      <a:headEnd type="none" w="med" len="med"/>
                      <a:tailEnd type="none" w="med" len="med"/>
                    </a:lnL>
                    <a:lnR cmpd="sng" algn="ctr" cap="flat" w="25171">
                      <a:solidFill>
                        <a:srgbClr val="000000"/>
                      </a:solidFill>
                      <a:prstDash val="solid"/>
                      <a:round/>
                      <a:headEnd type="none" w="med" len="med"/>
                      <a:tailEnd type="none" w="med" len="med"/>
                    </a:lnR>
                    <a:lnT cmpd="sng" algn="ctr" cap="flat" w="25171">
                      <a:solidFill>
                        <a:srgbClr val="000000"/>
                      </a:solidFill>
                      <a:prstDash val="solid"/>
                      <a:round/>
                      <a:headEnd type="none" w="med" len="med"/>
                      <a:tailEnd type="none" w="med" len="med"/>
                    </a:lnT>
                    <a:lnB cmpd="sng" algn="ctr" cap="flat" w="25171">
                      <a:solidFill>
                        <a:srgbClr val="000000"/>
                      </a:solidFill>
                      <a:prstDash val="solid"/>
                      <a:round/>
                      <a:headEnd type="none" w="med" len="med"/>
                      <a:tailEnd type="none" w="med" len="med"/>
                    </a:lnB>
                  </a:tcPr>
                </a:tc>
                <a:tc>
                  <a:txBody>
                    <a:bodyPr anchor="t" rtlCol="false"/>
                    <a:lstStyle/>
                    <a:p>
                      <a:pPr algn="ctr">
                        <a:lnSpc>
                          <a:spcPts val="1931"/>
                        </a:lnSpc>
                        <a:defRPr/>
                      </a:pPr>
                      <a:r>
                        <a:rPr lang="en-US" sz="1379">
                          <a:solidFill>
                            <a:srgbClr val="000000"/>
                          </a:solidFill>
                          <a:latin typeface="Times New Roman"/>
                          <a:ea typeface="Times New Roman"/>
                          <a:cs typeface="Times New Roman"/>
                          <a:sym typeface="Times New Roman"/>
                        </a:rPr>
                        <a:t>5,12,000</a:t>
                      </a:r>
                      <a:endParaRPr lang="en-US" sz="1100"/>
                    </a:p>
                  </a:txBody>
                  <a:tcPr marL="131386" marR="131386" marT="131386" marB="131386" anchor="ctr">
                    <a:lnL cmpd="sng" algn="ctr" cap="flat" w="25171">
                      <a:solidFill>
                        <a:srgbClr val="000000"/>
                      </a:solidFill>
                      <a:prstDash val="solid"/>
                      <a:round/>
                      <a:headEnd type="none" w="med" len="med"/>
                      <a:tailEnd type="none" w="med" len="med"/>
                    </a:lnL>
                    <a:lnR cmpd="sng" algn="ctr" cap="flat" w="25171">
                      <a:solidFill>
                        <a:srgbClr val="000000"/>
                      </a:solidFill>
                      <a:prstDash val="solid"/>
                      <a:round/>
                      <a:headEnd type="none" w="med" len="med"/>
                      <a:tailEnd type="none" w="med" len="med"/>
                    </a:lnR>
                    <a:lnT cmpd="sng" algn="ctr" cap="flat" w="25171">
                      <a:solidFill>
                        <a:srgbClr val="000000"/>
                      </a:solidFill>
                      <a:prstDash val="solid"/>
                      <a:round/>
                      <a:headEnd type="none" w="med" len="med"/>
                      <a:tailEnd type="none" w="med" len="med"/>
                    </a:lnT>
                    <a:lnB cmpd="sng" algn="ctr" cap="flat" w="25171">
                      <a:solidFill>
                        <a:srgbClr val="000000"/>
                      </a:solidFill>
                      <a:prstDash val="solid"/>
                      <a:round/>
                      <a:headEnd type="none" w="med" len="med"/>
                      <a:tailEnd type="none" w="med" len="med"/>
                    </a:lnB>
                  </a:tcPr>
                </a:tc>
              </a:tr>
            </a:tbl>
          </a:graphicData>
        </a:graphic>
      </p:graphicFrame>
      <p:grpSp>
        <p:nvGrpSpPr>
          <p:cNvPr name="Group 7" id="7"/>
          <p:cNvGrpSpPr/>
          <p:nvPr/>
        </p:nvGrpSpPr>
        <p:grpSpPr>
          <a:xfrm rot="0">
            <a:off x="10422918" y="2568584"/>
            <a:ext cx="6952095" cy="644148"/>
            <a:chOff x="0" y="0"/>
            <a:chExt cx="2167467" cy="200827"/>
          </a:xfrm>
        </p:grpSpPr>
        <p:sp>
          <p:nvSpPr>
            <p:cNvPr name="Freeform 8" id="8"/>
            <p:cNvSpPr/>
            <p:nvPr/>
          </p:nvSpPr>
          <p:spPr>
            <a:xfrm flipH="false" flipV="false" rot="0">
              <a:off x="0" y="0"/>
              <a:ext cx="2167467" cy="200827"/>
            </a:xfrm>
            <a:custGeom>
              <a:avLst/>
              <a:gdLst/>
              <a:ahLst/>
              <a:cxnLst/>
              <a:rect r="r" b="b" t="t" l="l"/>
              <a:pathLst>
                <a:path h="200827" w="2167467">
                  <a:moveTo>
                    <a:pt x="0" y="0"/>
                  </a:moveTo>
                  <a:lnTo>
                    <a:pt x="2167467" y="0"/>
                  </a:lnTo>
                  <a:lnTo>
                    <a:pt x="2167467" y="200827"/>
                  </a:lnTo>
                  <a:lnTo>
                    <a:pt x="0" y="200827"/>
                  </a:lnTo>
                  <a:close/>
                </a:path>
              </a:pathLst>
            </a:custGeom>
            <a:solidFill>
              <a:srgbClr val="FFFFFF"/>
            </a:solidFill>
          </p:spPr>
        </p:sp>
        <p:sp>
          <p:nvSpPr>
            <p:cNvPr name="TextBox 9" id="9"/>
            <p:cNvSpPr txBox="true"/>
            <p:nvPr/>
          </p:nvSpPr>
          <p:spPr>
            <a:xfrm>
              <a:off x="0" y="-9525"/>
              <a:ext cx="2167467" cy="210352"/>
            </a:xfrm>
            <a:prstGeom prst="rect">
              <a:avLst/>
            </a:prstGeom>
          </p:spPr>
          <p:txBody>
            <a:bodyPr anchor="ctr" rtlCol="false" tIns="50800" lIns="50800" bIns="50800" rIns="50800"/>
            <a:lstStyle/>
            <a:p>
              <a:pPr algn="ctr">
                <a:lnSpc>
                  <a:spcPts val="1679"/>
                </a:lnSpc>
              </a:pPr>
            </a:p>
          </p:txBody>
        </p:sp>
      </p:grpSp>
      <p:sp>
        <p:nvSpPr>
          <p:cNvPr name="AutoShape 10" id="10"/>
          <p:cNvSpPr/>
          <p:nvPr/>
        </p:nvSpPr>
        <p:spPr>
          <a:xfrm flipH="true">
            <a:off x="14024053" y="2566806"/>
            <a:ext cx="4897" cy="662063"/>
          </a:xfrm>
          <a:prstGeom prst="line">
            <a:avLst/>
          </a:prstGeom>
          <a:ln cap="flat" w="28575">
            <a:solidFill>
              <a:srgbClr val="000000"/>
            </a:solidFill>
            <a:prstDash val="solid"/>
            <a:headEnd type="none" len="sm" w="sm"/>
            <a:tailEnd type="none" len="sm" w="sm"/>
          </a:ln>
        </p:spPr>
      </p:sp>
      <p:sp>
        <p:nvSpPr>
          <p:cNvPr name="TextBox 11" id="11"/>
          <p:cNvSpPr txBox="true"/>
          <p:nvPr/>
        </p:nvSpPr>
        <p:spPr>
          <a:xfrm rot="0">
            <a:off x="11810292" y="2720041"/>
            <a:ext cx="562141" cy="293608"/>
          </a:xfrm>
          <a:prstGeom prst="rect">
            <a:avLst/>
          </a:prstGeom>
        </p:spPr>
        <p:txBody>
          <a:bodyPr anchor="t" rtlCol="false" tIns="0" lIns="0" bIns="0" rIns="0">
            <a:spAutoFit/>
          </a:bodyPr>
          <a:lstStyle/>
          <a:p>
            <a:pPr algn="just">
              <a:lnSpc>
                <a:spcPts val="2597"/>
              </a:lnSpc>
            </a:pPr>
            <a:r>
              <a:rPr lang="en-US" b="true" sz="1623">
                <a:solidFill>
                  <a:srgbClr val="272521"/>
                </a:solidFill>
                <a:latin typeface="TT Interphases Bold"/>
                <a:ea typeface="TT Interphases Bold"/>
                <a:cs typeface="TT Interphases Bold"/>
                <a:sym typeface="TT Interphases Bold"/>
              </a:rPr>
              <a:t>Cost</a:t>
            </a:r>
          </a:p>
        </p:txBody>
      </p:sp>
      <p:sp>
        <p:nvSpPr>
          <p:cNvPr name="TextBox 12" id="12"/>
          <p:cNvSpPr txBox="true"/>
          <p:nvPr/>
        </p:nvSpPr>
        <p:spPr>
          <a:xfrm rot="0">
            <a:off x="15296438" y="2720041"/>
            <a:ext cx="1057393" cy="293608"/>
          </a:xfrm>
          <a:prstGeom prst="rect">
            <a:avLst/>
          </a:prstGeom>
        </p:spPr>
        <p:txBody>
          <a:bodyPr anchor="t" rtlCol="false" tIns="0" lIns="0" bIns="0" rIns="0">
            <a:spAutoFit/>
          </a:bodyPr>
          <a:lstStyle/>
          <a:p>
            <a:pPr algn="just">
              <a:lnSpc>
                <a:spcPts val="2597"/>
              </a:lnSpc>
            </a:pPr>
            <a:r>
              <a:rPr lang="en-US" b="true" sz="1623">
                <a:solidFill>
                  <a:srgbClr val="272521"/>
                </a:solidFill>
                <a:latin typeface="TT Interphases Bold"/>
                <a:ea typeface="TT Interphases Bold"/>
                <a:cs typeface="TT Interphases Bold"/>
                <a:sym typeface="TT Interphases Bold"/>
              </a:rPr>
              <a:t>Benefit</a:t>
            </a:r>
          </a:p>
        </p:txBody>
      </p:sp>
      <p:sp>
        <p:nvSpPr>
          <p:cNvPr name="TextBox 13" id="13"/>
          <p:cNvSpPr txBox="true"/>
          <p:nvPr/>
        </p:nvSpPr>
        <p:spPr>
          <a:xfrm rot="0">
            <a:off x="12825711" y="2119103"/>
            <a:ext cx="2396685" cy="370840"/>
          </a:xfrm>
          <a:prstGeom prst="rect">
            <a:avLst/>
          </a:prstGeom>
        </p:spPr>
        <p:txBody>
          <a:bodyPr anchor="t" rtlCol="false" tIns="0" lIns="0" bIns="0" rIns="0">
            <a:spAutoFit/>
          </a:bodyPr>
          <a:lstStyle/>
          <a:p>
            <a:pPr algn="just">
              <a:lnSpc>
                <a:spcPts val="2659"/>
              </a:lnSpc>
              <a:spcBef>
                <a:spcPct val="0"/>
              </a:spcBef>
            </a:pPr>
            <a:r>
              <a:rPr lang="en-US" sz="1899">
                <a:solidFill>
                  <a:srgbClr val="000000"/>
                </a:solidFill>
                <a:latin typeface="Agrandir"/>
                <a:ea typeface="Agrandir"/>
                <a:cs typeface="Agrandir"/>
                <a:sym typeface="Agrandir"/>
              </a:rPr>
              <a:t>Cost/ Benefit Table</a:t>
            </a:r>
          </a:p>
        </p:txBody>
      </p:sp>
      <p:sp>
        <p:nvSpPr>
          <p:cNvPr name="TextBox 14" id="14"/>
          <p:cNvSpPr txBox="true"/>
          <p:nvPr/>
        </p:nvSpPr>
        <p:spPr>
          <a:xfrm rot="0">
            <a:off x="5904172" y="1657562"/>
            <a:ext cx="2396685" cy="370840"/>
          </a:xfrm>
          <a:prstGeom prst="rect">
            <a:avLst/>
          </a:prstGeom>
        </p:spPr>
        <p:txBody>
          <a:bodyPr anchor="t" rtlCol="false" tIns="0" lIns="0" bIns="0" rIns="0">
            <a:spAutoFit/>
          </a:bodyPr>
          <a:lstStyle/>
          <a:p>
            <a:pPr algn="just">
              <a:lnSpc>
                <a:spcPts val="2659"/>
              </a:lnSpc>
              <a:spcBef>
                <a:spcPct val="0"/>
              </a:spcBef>
            </a:pPr>
            <a:r>
              <a:rPr lang="en-US" sz="1899">
                <a:solidFill>
                  <a:srgbClr val="000000"/>
                </a:solidFill>
                <a:latin typeface="Agrandir"/>
                <a:ea typeface="Agrandir"/>
                <a:cs typeface="Agrandir"/>
                <a:sym typeface="Agrandir"/>
              </a:rPr>
              <a:t>Investment Table</a:t>
            </a:r>
          </a:p>
        </p:txBody>
      </p:sp>
    </p:spTree>
  </p:cSld>
  <p:clrMapOvr>
    <a:masterClrMapping/>
  </p:clrMapOvr>
  <p:transition spd="fast">
    <p:wipe dir="l"/>
  </p:transition>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9D957">
                <a:alpha val="100000"/>
              </a:srgbClr>
            </a:gs>
            <a:gs pos="100000">
              <a:srgbClr val="C9E265">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480674" y="556861"/>
            <a:ext cx="851827" cy="949111"/>
          </a:xfrm>
          <a:custGeom>
            <a:avLst/>
            <a:gdLst/>
            <a:ahLst/>
            <a:cxnLst/>
            <a:rect r="r" b="b" t="t" l="l"/>
            <a:pathLst>
              <a:path h="949111" w="851827">
                <a:moveTo>
                  <a:pt x="0" y="0"/>
                </a:moveTo>
                <a:lnTo>
                  <a:pt x="851827" y="0"/>
                </a:lnTo>
                <a:lnTo>
                  <a:pt x="851827" y="949111"/>
                </a:lnTo>
                <a:lnTo>
                  <a:pt x="0" y="9491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572928"/>
            <a:ext cx="1755775" cy="302619"/>
          </a:xfrm>
          <a:prstGeom prst="rect">
            <a:avLst/>
          </a:prstGeom>
        </p:spPr>
        <p:txBody>
          <a:bodyPr anchor="t" rtlCol="false" tIns="0" lIns="0" bIns="0" rIns="0">
            <a:spAutoFit/>
          </a:bodyPr>
          <a:lstStyle/>
          <a:p>
            <a:pPr algn="ctr">
              <a:lnSpc>
                <a:spcPts val="2515"/>
              </a:lnSpc>
              <a:spcBef>
                <a:spcPct val="0"/>
              </a:spcBef>
            </a:pPr>
            <a:r>
              <a:rPr lang="en-US" b="true" sz="1796">
                <a:solidFill>
                  <a:srgbClr val="000000"/>
                </a:solidFill>
                <a:latin typeface="Gotham Bold"/>
                <a:ea typeface="Gotham Bold"/>
                <a:cs typeface="Gotham Bold"/>
                <a:sym typeface="Gotham Bold"/>
              </a:rPr>
              <a:t>Haat Baran</a:t>
            </a:r>
          </a:p>
        </p:txBody>
      </p:sp>
      <p:sp>
        <p:nvSpPr>
          <p:cNvPr name="TextBox 4" id="4"/>
          <p:cNvSpPr txBox="true"/>
          <p:nvPr/>
        </p:nvSpPr>
        <p:spPr>
          <a:xfrm rot="0">
            <a:off x="6533487" y="479635"/>
            <a:ext cx="11410591" cy="987427"/>
          </a:xfrm>
          <a:prstGeom prst="rect">
            <a:avLst/>
          </a:prstGeom>
        </p:spPr>
        <p:txBody>
          <a:bodyPr anchor="t" rtlCol="false" tIns="0" lIns="0" bIns="0" rIns="0">
            <a:spAutoFit/>
          </a:bodyPr>
          <a:lstStyle/>
          <a:p>
            <a:pPr algn="just">
              <a:lnSpc>
                <a:spcPts val="6999"/>
              </a:lnSpc>
              <a:spcBef>
                <a:spcPct val="0"/>
              </a:spcBef>
            </a:pPr>
            <a:r>
              <a:rPr lang="en-US" b="true" sz="4999">
                <a:solidFill>
                  <a:srgbClr val="000000"/>
                </a:solidFill>
                <a:latin typeface="Agrandir Bold"/>
                <a:ea typeface="Agrandir Bold"/>
                <a:cs typeface="Agrandir Bold"/>
                <a:sym typeface="Agrandir Bold"/>
              </a:rPr>
              <a:t>Alternative 3</a:t>
            </a:r>
          </a:p>
        </p:txBody>
      </p:sp>
      <p:graphicFrame>
        <p:nvGraphicFramePr>
          <p:cNvPr name="Table 5" id="5"/>
          <p:cNvGraphicFramePr>
            <a:graphicFrameLocks noGrp="true"/>
          </p:cNvGraphicFramePr>
          <p:nvPr/>
        </p:nvGraphicFramePr>
        <p:xfrm>
          <a:off x="4687990" y="2035501"/>
          <a:ext cx="7463517" cy="6415482"/>
        </p:xfrm>
        <a:graphic>
          <a:graphicData uri="http://schemas.openxmlformats.org/drawingml/2006/table">
            <a:tbl>
              <a:tblPr/>
              <a:tblGrid>
                <a:gridCol w="738289"/>
                <a:gridCol w="2437719"/>
                <a:gridCol w="2190199"/>
                <a:gridCol w="2097310"/>
              </a:tblGrid>
              <a:tr h="909684">
                <a:tc>
                  <a:txBody>
                    <a:bodyPr anchor="t" rtlCol="false"/>
                    <a:lstStyle/>
                    <a:p>
                      <a:pPr algn="ctr">
                        <a:lnSpc>
                          <a:spcPts val="1679"/>
                        </a:lnSpc>
                        <a:defRPr/>
                      </a:pPr>
                      <a:r>
                        <a:rPr lang="en-US" sz="1200" b="true">
                          <a:solidFill>
                            <a:srgbClr val="000000"/>
                          </a:solidFill>
                          <a:latin typeface="TT Interphases Bold"/>
                          <a:ea typeface="TT Interphases Bold"/>
                          <a:cs typeface="TT Interphases Bold"/>
                          <a:sym typeface="TT Interphases Bold"/>
                        </a:rPr>
                        <a:t>Year</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b="true">
                          <a:solidFill>
                            <a:srgbClr val="000000"/>
                          </a:solidFill>
                          <a:latin typeface="TT Interphases Bold"/>
                          <a:ea typeface="TT Interphases Bold"/>
                          <a:cs typeface="TT Interphases Bold"/>
                          <a:sym typeface="TT Interphases Bold"/>
                        </a:rPr>
                        <a:t>Saving</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b="true">
                          <a:solidFill>
                            <a:srgbClr val="000000"/>
                          </a:solidFill>
                          <a:latin typeface="TT Interphases Bold"/>
                          <a:ea typeface="TT Interphases Bold"/>
                          <a:cs typeface="TT Interphases Bold"/>
                          <a:sym typeface="TT Interphases Bold"/>
                        </a:rPr>
                        <a:t>Present Value (20%)</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b="true">
                          <a:solidFill>
                            <a:srgbClr val="000000"/>
                          </a:solidFill>
                          <a:latin typeface="TT Interphases Bold"/>
                          <a:ea typeface="TT Interphases Bold"/>
                          <a:cs typeface="TT Interphases Bold"/>
                          <a:sym typeface="TT Interphases Bold"/>
                        </a:rPr>
                        <a:t>Cumulative Value</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61151">
                <a:tc>
                  <a:txBody>
                    <a:bodyPr anchor="t" rtlCol="false"/>
                    <a:lstStyle/>
                    <a:p>
                      <a:pPr algn="ctr">
                        <a:lnSpc>
                          <a:spcPts val="1679"/>
                        </a:lnSpc>
                        <a:defRPr/>
                      </a:pPr>
                      <a:r>
                        <a:rPr lang="en-US" sz="1200">
                          <a:solidFill>
                            <a:srgbClr val="000000"/>
                          </a:solidFill>
                          <a:latin typeface="TT Interphases"/>
                          <a:ea typeface="TT Interphases"/>
                          <a:cs typeface="TT Interphases"/>
                          <a:sym typeface="TT Interphases"/>
                        </a:rPr>
                        <a:t>1</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4.32</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0.83</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3.59</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61151">
                <a:tc>
                  <a:txBody>
                    <a:bodyPr anchor="t" rtlCol="false"/>
                    <a:lstStyle/>
                    <a:p>
                      <a:pPr algn="ctr">
                        <a:lnSpc>
                          <a:spcPts val="1679"/>
                        </a:lnSpc>
                        <a:defRPr/>
                      </a:pPr>
                      <a:r>
                        <a:rPr lang="en-US" sz="1200">
                          <a:solidFill>
                            <a:srgbClr val="000000"/>
                          </a:solidFill>
                          <a:latin typeface="TT Interphases"/>
                          <a:ea typeface="TT Interphases"/>
                          <a:cs typeface="TT Interphases"/>
                          <a:sym typeface="TT Interphases"/>
                        </a:rPr>
                        <a:t>2</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4.32</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0.69</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6.57</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61151">
                <a:tc>
                  <a:txBody>
                    <a:bodyPr anchor="t" rtlCol="false"/>
                    <a:lstStyle/>
                    <a:p>
                      <a:pPr algn="ctr">
                        <a:lnSpc>
                          <a:spcPts val="1679"/>
                        </a:lnSpc>
                        <a:defRPr/>
                      </a:pPr>
                      <a:r>
                        <a:rPr lang="en-US" sz="1200">
                          <a:solidFill>
                            <a:srgbClr val="000000"/>
                          </a:solidFill>
                          <a:latin typeface="TT Interphases"/>
                          <a:ea typeface="TT Interphases"/>
                          <a:cs typeface="TT Interphases"/>
                          <a:sym typeface="TT Interphases"/>
                        </a:rPr>
                        <a:t>3</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4.32</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0.58</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9.08</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61151">
                <a:tc>
                  <a:txBody>
                    <a:bodyPr anchor="t" rtlCol="false"/>
                    <a:lstStyle/>
                    <a:p>
                      <a:pPr algn="ctr">
                        <a:lnSpc>
                          <a:spcPts val="1679"/>
                        </a:lnSpc>
                        <a:defRPr/>
                      </a:pPr>
                      <a:r>
                        <a:rPr lang="en-US" sz="1200">
                          <a:solidFill>
                            <a:srgbClr val="000000"/>
                          </a:solidFill>
                          <a:latin typeface="TT Interphases"/>
                          <a:ea typeface="TT Interphases"/>
                          <a:cs typeface="TT Interphases"/>
                          <a:sym typeface="TT Interphases"/>
                        </a:rPr>
                        <a:t>4</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4.32</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0.48</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11.15</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61151">
                <a:tc>
                  <a:txBody>
                    <a:bodyPr anchor="t" rtlCol="false"/>
                    <a:lstStyle/>
                    <a:p>
                      <a:pPr algn="ctr">
                        <a:lnSpc>
                          <a:spcPts val="1679"/>
                        </a:lnSpc>
                        <a:defRPr/>
                      </a:pPr>
                      <a:r>
                        <a:rPr lang="en-US" sz="1200">
                          <a:solidFill>
                            <a:srgbClr val="000000"/>
                          </a:solidFill>
                          <a:latin typeface="TT Interphases"/>
                          <a:ea typeface="TT Interphases"/>
                          <a:cs typeface="TT Interphases"/>
                          <a:sym typeface="TT Interphases"/>
                        </a:rPr>
                        <a:t>5</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4.32</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0.40</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12.88</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50021">
                <a:tc>
                  <a:txBody>
                    <a:bodyPr anchor="t" rtlCol="false"/>
                    <a:lstStyle/>
                    <a:p>
                      <a:pPr algn="ctr">
                        <a:lnSpc>
                          <a:spcPts val="1679"/>
                        </a:lnSpc>
                        <a:defRPr/>
                      </a:pPr>
                      <a:r>
                        <a:rPr lang="en-US" sz="1200">
                          <a:solidFill>
                            <a:srgbClr val="000000"/>
                          </a:solidFill>
                          <a:latin typeface="TT Interphases"/>
                          <a:ea typeface="TT Interphases"/>
                          <a:cs typeface="TT Interphases"/>
                          <a:sym typeface="TT Interphases"/>
                        </a:rPr>
                        <a:t>6</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4.32</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0.33</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14.31</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50021">
                <a:tc>
                  <a:txBody>
                    <a:bodyPr anchor="t" rtlCol="false"/>
                    <a:lstStyle/>
                    <a:p>
                      <a:pPr algn="ctr">
                        <a:lnSpc>
                          <a:spcPts val="1679"/>
                        </a:lnSpc>
                        <a:defRPr/>
                      </a:pPr>
                      <a:r>
                        <a:rPr lang="en-US" sz="1200">
                          <a:solidFill>
                            <a:srgbClr val="000000"/>
                          </a:solidFill>
                          <a:latin typeface="TT Interphases"/>
                          <a:ea typeface="TT Interphases"/>
                          <a:cs typeface="TT Interphases"/>
                          <a:sym typeface="TT Interphases"/>
                        </a:rPr>
                        <a:t>7</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4.32</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0.28</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15.52</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6" id="6"/>
          <p:cNvSpPr txBox="true"/>
          <p:nvPr/>
        </p:nvSpPr>
        <p:spPr>
          <a:xfrm rot="0">
            <a:off x="6533487" y="1525303"/>
            <a:ext cx="4040972" cy="370840"/>
          </a:xfrm>
          <a:prstGeom prst="rect">
            <a:avLst/>
          </a:prstGeom>
        </p:spPr>
        <p:txBody>
          <a:bodyPr anchor="t" rtlCol="false" tIns="0" lIns="0" bIns="0" rIns="0">
            <a:spAutoFit/>
          </a:bodyPr>
          <a:lstStyle/>
          <a:p>
            <a:pPr algn="just">
              <a:lnSpc>
                <a:spcPts val="2659"/>
              </a:lnSpc>
              <a:spcBef>
                <a:spcPct val="0"/>
              </a:spcBef>
            </a:pPr>
            <a:r>
              <a:rPr lang="en-US" sz="1899">
                <a:solidFill>
                  <a:srgbClr val="000000"/>
                </a:solidFill>
                <a:latin typeface="Agrandir"/>
                <a:ea typeface="Agrandir"/>
                <a:cs typeface="Agrandir"/>
                <a:sym typeface="Agrandir"/>
              </a:rPr>
              <a:t>Cost/ Benefit Table per year basis</a:t>
            </a:r>
          </a:p>
        </p:txBody>
      </p:sp>
    </p:spTree>
  </p:cSld>
  <p:clrMapOvr>
    <a:masterClrMapping/>
  </p:clrMapOvr>
  <p:transition spd="fast">
    <p:cover dir="d"/>
  </p:transition>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9D957">
                <a:alpha val="100000"/>
              </a:srgbClr>
            </a:gs>
            <a:gs pos="100000">
              <a:srgbClr val="C9E265">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3902954" y="5280899"/>
            <a:ext cx="10482091" cy="2137454"/>
          </a:xfrm>
          <a:prstGeom prst="rect">
            <a:avLst/>
          </a:prstGeom>
        </p:spPr>
        <p:txBody>
          <a:bodyPr anchor="t" rtlCol="false" tIns="0" lIns="0" bIns="0" rIns="0">
            <a:spAutoFit/>
          </a:bodyPr>
          <a:lstStyle/>
          <a:p>
            <a:pPr algn="ctr">
              <a:lnSpc>
                <a:spcPts val="16583"/>
              </a:lnSpc>
              <a:spcBef>
                <a:spcPct val="0"/>
              </a:spcBef>
            </a:pPr>
            <a:r>
              <a:rPr lang="en-US" b="true" sz="11845">
                <a:solidFill>
                  <a:srgbClr val="FFFFFF"/>
                </a:solidFill>
                <a:latin typeface="Poppins Bold"/>
                <a:ea typeface="Poppins Bold"/>
                <a:cs typeface="Poppins Bold"/>
                <a:sym typeface="Poppins Bold"/>
              </a:rPr>
              <a:t>Thank You</a:t>
            </a:r>
          </a:p>
        </p:txBody>
      </p:sp>
      <p:sp>
        <p:nvSpPr>
          <p:cNvPr name="Freeform 3" id="3"/>
          <p:cNvSpPr/>
          <p:nvPr/>
        </p:nvSpPr>
        <p:spPr>
          <a:xfrm flipH="false" flipV="false" rot="0">
            <a:off x="7866326" y="1457644"/>
            <a:ext cx="2555348" cy="2847185"/>
          </a:xfrm>
          <a:custGeom>
            <a:avLst/>
            <a:gdLst/>
            <a:ahLst/>
            <a:cxnLst/>
            <a:rect r="r" b="b" t="t" l="l"/>
            <a:pathLst>
              <a:path h="2847185" w="2555348">
                <a:moveTo>
                  <a:pt x="0" y="0"/>
                </a:moveTo>
                <a:lnTo>
                  <a:pt x="2555348" y="0"/>
                </a:lnTo>
                <a:lnTo>
                  <a:pt x="2555348" y="2847185"/>
                </a:lnTo>
                <a:lnTo>
                  <a:pt x="0" y="28471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6510474" y="4505681"/>
            <a:ext cx="5267052" cy="907816"/>
          </a:xfrm>
          <a:prstGeom prst="rect">
            <a:avLst/>
          </a:prstGeom>
        </p:spPr>
        <p:txBody>
          <a:bodyPr anchor="t" rtlCol="false" tIns="0" lIns="0" bIns="0" rIns="0">
            <a:spAutoFit/>
          </a:bodyPr>
          <a:lstStyle/>
          <a:p>
            <a:pPr algn="ctr">
              <a:lnSpc>
                <a:spcPts val="7544"/>
              </a:lnSpc>
              <a:spcBef>
                <a:spcPct val="0"/>
              </a:spcBef>
            </a:pPr>
            <a:r>
              <a:rPr lang="en-US" b="true" sz="5389">
                <a:solidFill>
                  <a:srgbClr val="FFFFFF"/>
                </a:solidFill>
                <a:latin typeface="Gotham Bold"/>
                <a:ea typeface="Gotham Bold"/>
                <a:cs typeface="Gotham Bold"/>
                <a:sym typeface="Gotham Bold"/>
              </a:rPr>
              <a:t>Haat Baran</a:t>
            </a:r>
          </a:p>
        </p:txBody>
      </p:sp>
    </p:spTree>
  </p:cSld>
  <p:clrMapOvr>
    <a:masterClrMapping/>
  </p:clrMapOvr>
  <p:transition spd="fast">
    <p:circl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DAG1gOdf2ks</dc:identifier>
  <dcterms:modified xsi:type="dcterms:W3CDTF">2011-08-01T06:04:30Z</dcterms:modified>
  <cp:revision>1</cp:revision>
  <dc:title>Haat Baran FSD</dc:title>
</cp:coreProperties>
</file>