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12192000" cy="6858000"/>
  <p:embeddedFontLst>
    <p:embeddedFont>
      <p:font typeface="Tahoma"/>
      <p:regular r:id="rId31"/>
      <p:bold r:id="rId32"/>
    </p:embeddedFont>
    <p:embeddedFont>
      <p:font typeface="Noto Sans Symbols"/>
      <p:regular r:id="rId33"/>
      <p:bold r:id="rId34"/>
    </p:embeddedFont>
    <p:embeddedFont>
      <p:font typeface="Arial Black"/>
      <p:regular r:id="rId35"/>
    </p:embeddedFont>
    <p:embeddedFont>
      <p:font typeface="Carli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40" roundtripDataSignature="AMtx7mi+1iBGOkzKTl+Cxe3mWvu56Wwh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ahom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otoSansSymbols-regular.fntdata"/><Relationship Id="rId10" Type="http://schemas.openxmlformats.org/officeDocument/2006/relationships/slide" Target="slides/slide5.xml"/><Relationship Id="rId32" Type="http://schemas.openxmlformats.org/officeDocument/2006/relationships/font" Target="fonts/Tahoma-bold.fntdata"/><Relationship Id="rId13" Type="http://schemas.openxmlformats.org/officeDocument/2006/relationships/slide" Target="slides/slide8.xml"/><Relationship Id="rId35" Type="http://schemas.openxmlformats.org/officeDocument/2006/relationships/font" Target="fonts/ArialBlack-regular.fntdata"/><Relationship Id="rId12" Type="http://schemas.openxmlformats.org/officeDocument/2006/relationships/slide" Target="slides/slide7.xml"/><Relationship Id="rId34" Type="http://schemas.openxmlformats.org/officeDocument/2006/relationships/font" Target="fonts/NotoSansSymbols-bold.fntdata"/><Relationship Id="rId15" Type="http://schemas.openxmlformats.org/officeDocument/2006/relationships/slide" Target="slides/slide10.xml"/><Relationship Id="rId37" Type="http://schemas.openxmlformats.org/officeDocument/2006/relationships/font" Target="fonts/Carlito-bold.fntdata"/><Relationship Id="rId14" Type="http://schemas.openxmlformats.org/officeDocument/2006/relationships/slide" Target="slides/slide9.xml"/><Relationship Id="rId36" Type="http://schemas.openxmlformats.org/officeDocument/2006/relationships/font" Target="fonts/Carlito-regular.fntdata"/><Relationship Id="rId17" Type="http://schemas.openxmlformats.org/officeDocument/2006/relationships/slide" Target="slides/slide12.xml"/><Relationship Id="rId39" Type="http://schemas.openxmlformats.org/officeDocument/2006/relationships/font" Target="fonts/Carlito-boldItalic.fntdata"/><Relationship Id="rId16" Type="http://schemas.openxmlformats.org/officeDocument/2006/relationships/slide" Target="slides/slide11.xml"/><Relationship Id="rId38" Type="http://schemas.openxmlformats.org/officeDocument/2006/relationships/font" Target="fonts/Carl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 name="Google Shape;47;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3" name="Shape 13"/>
        <p:cNvGrpSpPr/>
        <p:nvPr/>
      </p:nvGrpSpPr>
      <p:grpSpPr>
        <a:xfrm>
          <a:off x="0" y="0"/>
          <a:ext cx="0" cy="0"/>
          <a:chOff x="0" y="0"/>
          <a:chExt cx="0" cy="0"/>
        </a:xfrm>
      </p:grpSpPr>
      <p:pic>
        <p:nvPicPr>
          <p:cNvPr id="14" name="Google Shape;14;p27"/>
          <p:cNvPicPr preferRelativeResize="0"/>
          <p:nvPr/>
        </p:nvPicPr>
        <p:blipFill rotWithShape="1">
          <a:blip r:embed="rId2">
            <a:alphaModFix/>
          </a:blip>
          <a:srcRect b="0" l="0" r="0" t="0"/>
          <a:stretch/>
        </p:blipFill>
        <p:spPr>
          <a:xfrm>
            <a:off x="10513317" y="5333444"/>
            <a:ext cx="833621" cy="481150"/>
          </a:xfrm>
          <a:prstGeom prst="rect">
            <a:avLst/>
          </a:prstGeom>
          <a:noFill/>
          <a:ln>
            <a:noFill/>
          </a:ln>
        </p:spPr>
      </p:pic>
      <p:sp>
        <p:nvSpPr>
          <p:cNvPr id="15" name="Google Shape;15;p27"/>
          <p:cNvSpPr txBox="1"/>
          <p:nvPr>
            <p:ph type="title"/>
          </p:nvPr>
        </p:nvSpPr>
        <p:spPr>
          <a:xfrm>
            <a:off x="916939" y="329564"/>
            <a:ext cx="8872855" cy="12839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400">
                <a:solidFill>
                  <a:schemeClr val="dk1"/>
                </a:solidFill>
                <a:latin typeface="Carlito"/>
                <a:ea typeface="Carlito"/>
                <a:cs typeface="Carlito"/>
                <a:sym typeface="Carli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7"/>
          <p:cNvSpPr txBox="1"/>
          <p:nvPr>
            <p:ph idx="1" type="body"/>
          </p:nvPr>
        </p:nvSpPr>
        <p:spPr>
          <a:xfrm>
            <a:off x="952245" y="1977644"/>
            <a:ext cx="10287508" cy="333756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1" sz="32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 name="Google Shape;17;p2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0" name="Shape 20"/>
        <p:cNvGrpSpPr/>
        <p:nvPr/>
      </p:nvGrpSpPr>
      <p:grpSpPr>
        <a:xfrm>
          <a:off x="0" y="0"/>
          <a:ext cx="0" cy="0"/>
          <a:chOff x="0" y="0"/>
          <a:chExt cx="0" cy="0"/>
        </a:xfrm>
      </p:grpSpPr>
      <p:sp>
        <p:nvSpPr>
          <p:cNvPr id="21" name="Google Shape;21;p28"/>
          <p:cNvSpPr txBox="1"/>
          <p:nvPr>
            <p:ph type="title"/>
          </p:nvPr>
        </p:nvSpPr>
        <p:spPr>
          <a:xfrm>
            <a:off x="916939" y="329564"/>
            <a:ext cx="8872855" cy="12839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400">
                <a:solidFill>
                  <a:schemeClr val="dk1"/>
                </a:solidFill>
                <a:latin typeface="Carlito"/>
                <a:ea typeface="Carlito"/>
                <a:cs typeface="Carlito"/>
                <a:sym typeface="Carli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5" name="Shape 25"/>
        <p:cNvGrpSpPr/>
        <p:nvPr/>
      </p:nvGrpSpPr>
      <p:grpSpPr>
        <a:xfrm>
          <a:off x="0" y="0"/>
          <a:ext cx="0" cy="0"/>
          <a:chOff x="0" y="0"/>
          <a:chExt cx="0" cy="0"/>
        </a:xfrm>
      </p:grpSpPr>
      <p:sp>
        <p:nvSpPr>
          <p:cNvPr id="26" name="Google Shape;26;p2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29" name="Shape 29"/>
        <p:cNvGrpSpPr/>
        <p:nvPr/>
      </p:nvGrpSpPr>
      <p:grpSpPr>
        <a:xfrm>
          <a:off x="0" y="0"/>
          <a:ext cx="0" cy="0"/>
          <a:chOff x="0" y="0"/>
          <a:chExt cx="0" cy="0"/>
        </a:xfrm>
      </p:grpSpPr>
      <p:pic>
        <p:nvPicPr>
          <p:cNvPr id="30" name="Google Shape;30;p30"/>
          <p:cNvPicPr preferRelativeResize="0"/>
          <p:nvPr/>
        </p:nvPicPr>
        <p:blipFill rotWithShape="1">
          <a:blip r:embed="rId2">
            <a:alphaModFix/>
          </a:blip>
          <a:srcRect b="0" l="0" r="0" t="0"/>
          <a:stretch/>
        </p:blipFill>
        <p:spPr>
          <a:xfrm>
            <a:off x="10513317" y="5333444"/>
            <a:ext cx="833621" cy="481150"/>
          </a:xfrm>
          <a:prstGeom prst="rect">
            <a:avLst/>
          </a:prstGeom>
          <a:noFill/>
          <a:ln>
            <a:noFill/>
          </a:ln>
        </p:spPr>
      </p:pic>
      <p:pic>
        <p:nvPicPr>
          <p:cNvPr id="31" name="Google Shape;31;p30"/>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pic>
        <p:nvPicPr>
          <p:cNvPr id="32" name="Google Shape;32;p30"/>
          <p:cNvPicPr preferRelativeResize="0"/>
          <p:nvPr/>
        </p:nvPicPr>
        <p:blipFill rotWithShape="1">
          <a:blip r:embed="rId4">
            <a:alphaModFix/>
          </a:blip>
          <a:srcRect b="0" l="0" r="0" t="0"/>
          <a:stretch/>
        </p:blipFill>
        <p:spPr>
          <a:xfrm>
            <a:off x="953829" y="774010"/>
            <a:ext cx="3605415" cy="557438"/>
          </a:xfrm>
          <a:prstGeom prst="rect">
            <a:avLst/>
          </a:prstGeom>
          <a:noFill/>
          <a:ln>
            <a:noFill/>
          </a:ln>
        </p:spPr>
      </p:pic>
      <p:sp>
        <p:nvSpPr>
          <p:cNvPr id="33" name="Google Shape;33;p30"/>
          <p:cNvSpPr txBox="1"/>
          <p:nvPr>
            <p:ph type="title"/>
          </p:nvPr>
        </p:nvSpPr>
        <p:spPr>
          <a:xfrm>
            <a:off x="916939" y="329564"/>
            <a:ext cx="8872855" cy="12839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400">
                <a:solidFill>
                  <a:schemeClr val="dk1"/>
                </a:solidFill>
                <a:latin typeface="Carlito"/>
                <a:ea typeface="Carlito"/>
                <a:cs typeface="Carlito"/>
                <a:sym typeface="Carli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0"/>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30"/>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3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9" name="Shape 39"/>
        <p:cNvGrpSpPr/>
        <p:nvPr/>
      </p:nvGrpSpPr>
      <p:grpSpPr>
        <a:xfrm>
          <a:off x="0" y="0"/>
          <a:ext cx="0" cy="0"/>
          <a:chOff x="0" y="0"/>
          <a:chExt cx="0" cy="0"/>
        </a:xfrm>
      </p:grpSpPr>
      <p:sp>
        <p:nvSpPr>
          <p:cNvPr id="40" name="Google Shape;40;p31"/>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4400">
                <a:solidFill>
                  <a:schemeClr val="dk1"/>
                </a:solidFill>
                <a:latin typeface="Carlito"/>
                <a:ea typeface="Carlito"/>
                <a:cs typeface="Carlito"/>
                <a:sym typeface="Carli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1"/>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1" sz="32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6"/>
          <p:cNvPicPr preferRelativeResize="0"/>
          <p:nvPr/>
        </p:nvPicPr>
        <p:blipFill rotWithShape="1">
          <a:blip r:embed="rId1">
            <a:alphaModFix/>
          </a:blip>
          <a:srcRect b="0" l="0" r="0" t="0"/>
          <a:stretch/>
        </p:blipFill>
        <p:spPr>
          <a:xfrm>
            <a:off x="10513317" y="5333444"/>
            <a:ext cx="833621" cy="481150"/>
          </a:xfrm>
          <a:prstGeom prst="rect">
            <a:avLst/>
          </a:prstGeom>
          <a:noFill/>
          <a:ln>
            <a:noFill/>
          </a:ln>
        </p:spPr>
      </p:pic>
      <p:pic>
        <p:nvPicPr>
          <p:cNvPr id="7" name="Google Shape;7;p26"/>
          <p:cNvPicPr preferRelativeResize="0"/>
          <p:nvPr/>
        </p:nvPicPr>
        <p:blipFill rotWithShape="1">
          <a:blip r:embed="rId2">
            <a:alphaModFix/>
          </a:blip>
          <a:srcRect b="0" l="0" r="0" t="0"/>
          <a:stretch/>
        </p:blipFill>
        <p:spPr>
          <a:xfrm>
            <a:off x="811882" y="5027240"/>
            <a:ext cx="1201947" cy="1101634"/>
          </a:xfrm>
          <a:prstGeom prst="rect">
            <a:avLst/>
          </a:prstGeom>
          <a:noFill/>
          <a:ln>
            <a:noFill/>
          </a:ln>
        </p:spPr>
      </p:pic>
      <p:sp>
        <p:nvSpPr>
          <p:cNvPr id="8" name="Google Shape;8;p26"/>
          <p:cNvSpPr txBox="1"/>
          <p:nvPr>
            <p:ph type="title"/>
          </p:nvPr>
        </p:nvSpPr>
        <p:spPr>
          <a:xfrm>
            <a:off x="916939" y="329564"/>
            <a:ext cx="8872855" cy="128397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arlito"/>
                <a:ea typeface="Carlito"/>
                <a:cs typeface="Carlito"/>
                <a:sym typeface="Carli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26"/>
          <p:cNvSpPr txBox="1"/>
          <p:nvPr>
            <p:ph idx="1" type="body"/>
          </p:nvPr>
        </p:nvSpPr>
        <p:spPr>
          <a:xfrm>
            <a:off x="952245" y="1977644"/>
            <a:ext cx="10287508" cy="333756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1" sz="3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0" name="Google Shape;10;p2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14.png"/><Relationship Id="rId8"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hyperlink" Target="http://www.roc.gov.bd/acts/partnershipact1932.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hyperlink" Target="http://en.banglapedia.org/index.php?title=Partnership_Busine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20" Type="http://schemas.openxmlformats.org/officeDocument/2006/relationships/image" Target="../media/image47.png"/><Relationship Id="rId22" Type="http://schemas.openxmlformats.org/officeDocument/2006/relationships/image" Target="../media/image32.png"/><Relationship Id="rId21" Type="http://schemas.openxmlformats.org/officeDocument/2006/relationships/image" Target="../media/image34.png"/><Relationship Id="rId24" Type="http://schemas.openxmlformats.org/officeDocument/2006/relationships/image" Target="../media/image31.png"/><Relationship Id="rId23" Type="http://schemas.openxmlformats.org/officeDocument/2006/relationships/image" Target="../media/image41.png"/><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50.png"/><Relationship Id="rId4" Type="http://schemas.openxmlformats.org/officeDocument/2006/relationships/image" Target="../media/image16.png"/><Relationship Id="rId9" Type="http://schemas.openxmlformats.org/officeDocument/2006/relationships/image" Target="../media/image27.png"/><Relationship Id="rId26" Type="http://schemas.openxmlformats.org/officeDocument/2006/relationships/image" Target="../media/image38.png"/><Relationship Id="rId25" Type="http://schemas.openxmlformats.org/officeDocument/2006/relationships/image" Target="../media/image43.png"/><Relationship Id="rId28" Type="http://schemas.openxmlformats.org/officeDocument/2006/relationships/image" Target="../media/image53.png"/><Relationship Id="rId27" Type="http://schemas.openxmlformats.org/officeDocument/2006/relationships/image" Target="../media/image44.png"/><Relationship Id="rId5" Type="http://schemas.openxmlformats.org/officeDocument/2006/relationships/image" Target="../media/image35.png"/><Relationship Id="rId6" Type="http://schemas.openxmlformats.org/officeDocument/2006/relationships/image" Target="../media/image22.png"/><Relationship Id="rId29" Type="http://schemas.openxmlformats.org/officeDocument/2006/relationships/image" Target="../media/image49.png"/><Relationship Id="rId7" Type="http://schemas.openxmlformats.org/officeDocument/2006/relationships/image" Target="../media/image15.png"/><Relationship Id="rId8" Type="http://schemas.openxmlformats.org/officeDocument/2006/relationships/image" Target="../media/image17.png"/><Relationship Id="rId31" Type="http://schemas.openxmlformats.org/officeDocument/2006/relationships/image" Target="../media/image45.png"/><Relationship Id="rId30" Type="http://schemas.openxmlformats.org/officeDocument/2006/relationships/image" Target="../media/image51.png"/><Relationship Id="rId11" Type="http://schemas.openxmlformats.org/officeDocument/2006/relationships/image" Target="../media/image30.png"/><Relationship Id="rId33" Type="http://schemas.openxmlformats.org/officeDocument/2006/relationships/image" Target="../media/image29.png"/><Relationship Id="rId10" Type="http://schemas.openxmlformats.org/officeDocument/2006/relationships/image" Target="../media/image21.png"/><Relationship Id="rId32" Type="http://schemas.openxmlformats.org/officeDocument/2006/relationships/image" Target="../media/image48.png"/><Relationship Id="rId13" Type="http://schemas.openxmlformats.org/officeDocument/2006/relationships/image" Target="../media/image33.png"/><Relationship Id="rId12" Type="http://schemas.openxmlformats.org/officeDocument/2006/relationships/image" Target="../media/image26.png"/><Relationship Id="rId15" Type="http://schemas.openxmlformats.org/officeDocument/2006/relationships/image" Target="../media/image52.png"/><Relationship Id="rId14" Type="http://schemas.openxmlformats.org/officeDocument/2006/relationships/image" Target="../media/image37.png"/><Relationship Id="rId17" Type="http://schemas.openxmlformats.org/officeDocument/2006/relationships/image" Target="../media/image46.png"/><Relationship Id="rId16" Type="http://schemas.openxmlformats.org/officeDocument/2006/relationships/image" Target="../media/image40.png"/><Relationship Id="rId19" Type="http://schemas.openxmlformats.org/officeDocument/2006/relationships/image" Target="../media/image36.png"/><Relationship Id="rId18"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9.png"/><Relationship Id="rId5"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3.jpg"/><Relationship Id="rId5" Type="http://schemas.openxmlformats.org/officeDocument/2006/relationships/image" Target="../media/image2.jpg"/><Relationship Id="rId6" Type="http://schemas.openxmlformats.org/officeDocument/2006/relationships/image" Target="../media/image12.jpg"/><Relationship Id="rId7" Type="http://schemas.openxmlformats.org/officeDocument/2006/relationships/image" Target="../media/image18.jpg"/><Relationship Id="rId8"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grpSp>
        <p:nvGrpSpPr>
          <p:cNvPr id="49" name="Google Shape;49;p1"/>
          <p:cNvGrpSpPr/>
          <p:nvPr/>
        </p:nvGrpSpPr>
        <p:grpSpPr>
          <a:xfrm>
            <a:off x="1524000" y="0"/>
            <a:ext cx="9144000" cy="6324600"/>
            <a:chOff x="1524000" y="0"/>
            <a:chExt cx="9144000" cy="6324600"/>
          </a:xfrm>
        </p:grpSpPr>
        <p:pic>
          <p:nvPicPr>
            <p:cNvPr id="50" name="Google Shape;50;p1"/>
            <p:cNvPicPr preferRelativeResize="0"/>
            <p:nvPr/>
          </p:nvPicPr>
          <p:blipFill rotWithShape="1">
            <a:blip r:embed="rId3">
              <a:alphaModFix/>
            </a:blip>
            <a:srcRect b="0" l="0" r="0" t="0"/>
            <a:stretch/>
          </p:blipFill>
          <p:spPr>
            <a:xfrm>
              <a:off x="1524000" y="0"/>
              <a:ext cx="9144000" cy="6324600"/>
            </a:xfrm>
            <a:prstGeom prst="rect">
              <a:avLst/>
            </a:prstGeom>
            <a:noFill/>
            <a:ln>
              <a:noFill/>
            </a:ln>
          </p:spPr>
        </p:pic>
        <p:pic>
          <p:nvPicPr>
            <p:cNvPr id="51" name="Google Shape;51;p1"/>
            <p:cNvPicPr preferRelativeResize="0"/>
            <p:nvPr/>
          </p:nvPicPr>
          <p:blipFill rotWithShape="1">
            <a:blip r:embed="rId4">
              <a:alphaModFix/>
            </a:blip>
            <a:srcRect b="0" l="0" r="0" t="0"/>
            <a:stretch/>
          </p:blipFill>
          <p:spPr>
            <a:xfrm>
              <a:off x="4277867" y="3396983"/>
              <a:ext cx="564641" cy="517410"/>
            </a:xfrm>
            <a:prstGeom prst="rect">
              <a:avLst/>
            </a:prstGeom>
            <a:noFill/>
            <a:ln>
              <a:noFill/>
            </a:ln>
          </p:spPr>
        </p:pic>
      </p:grpSp>
      <p:pic>
        <p:nvPicPr>
          <p:cNvPr id="52" name="Google Shape;52;p1"/>
          <p:cNvPicPr preferRelativeResize="0"/>
          <p:nvPr/>
        </p:nvPicPr>
        <p:blipFill rotWithShape="1">
          <a:blip r:embed="rId5">
            <a:alphaModFix/>
          </a:blip>
          <a:srcRect b="0" l="0" r="0" t="0"/>
          <a:stretch/>
        </p:blipFill>
        <p:spPr>
          <a:xfrm>
            <a:off x="811882" y="5027240"/>
            <a:ext cx="1201947" cy="1101634"/>
          </a:xfrm>
          <a:prstGeom prst="rect">
            <a:avLst/>
          </a:prstGeom>
          <a:noFill/>
          <a:ln>
            <a:noFill/>
          </a:ln>
        </p:spPr>
      </p:pic>
      <p:sp>
        <p:nvSpPr>
          <p:cNvPr id="53" name="Google Shape;53;p1"/>
          <p:cNvSpPr txBox="1"/>
          <p:nvPr/>
        </p:nvSpPr>
        <p:spPr>
          <a:xfrm>
            <a:off x="916939" y="6431381"/>
            <a:ext cx="59372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00"/>
                </a:solidFill>
                <a:latin typeface="Arial"/>
                <a:ea typeface="Arial"/>
                <a:cs typeface="Arial"/>
                <a:sym typeface="Arial"/>
              </a:rPr>
              <a:t>SLIDE 1</a:t>
            </a:r>
            <a:endParaRPr b="0" i="0" sz="1200" u="none" cap="none" strike="noStrike">
              <a:solidFill>
                <a:srgbClr val="000000"/>
              </a:solidFill>
              <a:latin typeface="Arial"/>
              <a:ea typeface="Arial"/>
              <a:cs typeface="Arial"/>
              <a:sym typeface="Arial"/>
            </a:endParaRPr>
          </a:p>
        </p:txBody>
      </p:sp>
      <p:sp>
        <p:nvSpPr>
          <p:cNvPr id="54" name="Google Shape;54;p1"/>
          <p:cNvSpPr txBox="1"/>
          <p:nvPr/>
        </p:nvSpPr>
        <p:spPr>
          <a:xfrm>
            <a:off x="4410583" y="3454730"/>
            <a:ext cx="21590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3399FF"/>
                </a:solidFill>
                <a:latin typeface="Arial"/>
                <a:ea typeface="Arial"/>
                <a:cs typeface="Arial"/>
                <a:sym typeface="Arial"/>
              </a:rPr>
              <a:t>1.</a:t>
            </a:r>
            <a:endParaRPr b="0" i="0" sz="1800" u="none" cap="none" strike="noStrike">
              <a:solidFill>
                <a:srgbClr val="000000"/>
              </a:solidFill>
              <a:latin typeface="Arial"/>
              <a:ea typeface="Arial"/>
              <a:cs typeface="Arial"/>
              <a:sym typeface="Arial"/>
            </a:endParaRPr>
          </a:p>
        </p:txBody>
      </p:sp>
      <p:pic>
        <p:nvPicPr>
          <p:cNvPr id="55" name="Google Shape;55;p1"/>
          <p:cNvPicPr preferRelativeResize="0"/>
          <p:nvPr/>
        </p:nvPicPr>
        <p:blipFill rotWithShape="1">
          <a:blip r:embed="rId6">
            <a:alphaModFix/>
          </a:blip>
          <a:srcRect b="0" l="0" r="0" t="0"/>
          <a:stretch/>
        </p:blipFill>
        <p:spPr>
          <a:xfrm>
            <a:off x="4213859" y="3909047"/>
            <a:ext cx="502145" cy="517410"/>
          </a:xfrm>
          <a:prstGeom prst="rect">
            <a:avLst/>
          </a:prstGeom>
          <a:noFill/>
          <a:ln>
            <a:noFill/>
          </a:ln>
        </p:spPr>
      </p:pic>
      <p:sp>
        <p:nvSpPr>
          <p:cNvPr id="56" name="Google Shape;56;p1"/>
          <p:cNvSpPr txBox="1"/>
          <p:nvPr/>
        </p:nvSpPr>
        <p:spPr>
          <a:xfrm>
            <a:off x="4346575" y="3231886"/>
            <a:ext cx="4582795" cy="1562735"/>
          </a:xfrm>
          <a:prstGeom prst="rect">
            <a:avLst/>
          </a:prstGeom>
          <a:noFill/>
          <a:ln>
            <a:noFill/>
          </a:ln>
        </p:spPr>
        <p:txBody>
          <a:bodyPr anchorCtr="0" anchor="t" bIns="0" lIns="0" spcFirstLastPara="1" rIns="0" wrap="square" tIns="159375">
            <a:spAutoFit/>
          </a:bodyPr>
          <a:lstStyle/>
          <a:p>
            <a:pPr indent="0" lvl="0" marL="9271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Becoming an Entrepreneur</a:t>
            </a:r>
            <a:endParaRPr b="0" i="0" sz="2400" u="none" cap="none" strike="noStrike">
              <a:solidFill>
                <a:srgbClr val="000000"/>
              </a:solidFill>
              <a:latin typeface="Arial"/>
              <a:ea typeface="Arial"/>
              <a:cs typeface="Arial"/>
              <a:sym typeface="Arial"/>
            </a:endParaRPr>
          </a:p>
          <a:p>
            <a:pPr indent="-913764" lvl="0" marL="926464" marR="0" rtl="0" algn="l">
              <a:lnSpc>
                <a:spcPct val="100000"/>
              </a:lnSpc>
              <a:spcBef>
                <a:spcPts val="1155"/>
              </a:spcBef>
              <a:spcAft>
                <a:spcPts val="0"/>
              </a:spcAft>
              <a:buClr>
                <a:srgbClr val="3399FF"/>
              </a:buClr>
              <a:buSzPts val="1800"/>
              <a:buFont typeface="Arial"/>
              <a:buAutoNum type="arabicPeriod" startAt="2"/>
            </a:pPr>
            <a:r>
              <a:rPr b="0" i="0" lang="en-US" sz="2400" u="none" cap="none" strike="noStrike">
                <a:solidFill>
                  <a:srgbClr val="000000"/>
                </a:solidFill>
                <a:latin typeface="Arial"/>
                <a:ea typeface="Arial"/>
                <a:cs typeface="Arial"/>
                <a:sym typeface="Arial"/>
              </a:rPr>
              <a:t>Small Business Basics</a:t>
            </a:r>
            <a:endParaRPr b="0" i="0" sz="2400" u="none" cap="none" strike="noStrike">
              <a:solidFill>
                <a:srgbClr val="000000"/>
              </a:solidFill>
              <a:latin typeface="Arial"/>
              <a:ea typeface="Arial"/>
              <a:cs typeface="Arial"/>
              <a:sym typeface="Arial"/>
            </a:endParaRPr>
          </a:p>
          <a:p>
            <a:pPr indent="-456565" lvl="0" marL="469265" marR="0" rtl="0" algn="l">
              <a:lnSpc>
                <a:spcPct val="100000"/>
              </a:lnSpc>
              <a:spcBef>
                <a:spcPts val="1150"/>
              </a:spcBef>
              <a:spcAft>
                <a:spcPts val="0"/>
              </a:spcAft>
              <a:buClr>
                <a:srgbClr val="000000"/>
              </a:buClr>
              <a:buSzPts val="2400"/>
              <a:buFont typeface="Arial"/>
              <a:buAutoNum type="arabicPeriod" startAt="2"/>
            </a:pPr>
            <a:r>
              <a:rPr b="0" i="0" lang="en-US" sz="2400" u="none" cap="none" strike="noStrike">
                <a:solidFill>
                  <a:srgbClr val="000000"/>
                </a:solidFill>
                <a:latin typeface="Arial"/>
                <a:ea typeface="Arial"/>
                <a:cs typeface="Arial"/>
                <a:sym typeface="Arial"/>
              </a:rPr>
              <a:t>Starting a Small Business</a:t>
            </a:r>
            <a:endParaRPr b="0" i="0" sz="2400" u="none" cap="none" strike="noStrike">
              <a:solidFill>
                <a:srgbClr val="000000"/>
              </a:solidFill>
              <a:latin typeface="Arial"/>
              <a:ea typeface="Arial"/>
              <a:cs typeface="Arial"/>
              <a:sym typeface="Arial"/>
            </a:endParaRPr>
          </a:p>
        </p:txBody>
      </p:sp>
      <p:sp>
        <p:nvSpPr>
          <p:cNvPr id="57" name="Google Shape;57;p1"/>
          <p:cNvSpPr txBox="1"/>
          <p:nvPr/>
        </p:nvSpPr>
        <p:spPr>
          <a:xfrm>
            <a:off x="4346575" y="5427675"/>
            <a:ext cx="36723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nvGrpSpPr>
          <p:cNvPr id="58" name="Google Shape;58;p1"/>
          <p:cNvGrpSpPr/>
          <p:nvPr/>
        </p:nvGrpSpPr>
        <p:grpSpPr>
          <a:xfrm>
            <a:off x="2924555" y="1210055"/>
            <a:ext cx="6872478" cy="1728977"/>
            <a:chOff x="2924555" y="1210055"/>
            <a:chExt cx="6872478" cy="1728977"/>
          </a:xfrm>
        </p:grpSpPr>
        <p:pic>
          <p:nvPicPr>
            <p:cNvPr id="59" name="Google Shape;59;p1"/>
            <p:cNvPicPr preferRelativeResize="0"/>
            <p:nvPr/>
          </p:nvPicPr>
          <p:blipFill rotWithShape="1">
            <a:blip r:embed="rId7">
              <a:alphaModFix/>
            </a:blip>
            <a:srcRect b="0" l="0" r="0" t="0"/>
            <a:stretch/>
          </p:blipFill>
          <p:spPr>
            <a:xfrm>
              <a:off x="2924555" y="1210055"/>
              <a:ext cx="5612130" cy="1119377"/>
            </a:xfrm>
            <a:prstGeom prst="rect">
              <a:avLst/>
            </a:prstGeom>
            <a:noFill/>
            <a:ln>
              <a:noFill/>
            </a:ln>
          </p:spPr>
        </p:pic>
        <p:pic>
          <p:nvPicPr>
            <p:cNvPr id="60" name="Google Shape;60;p1"/>
            <p:cNvPicPr preferRelativeResize="0"/>
            <p:nvPr/>
          </p:nvPicPr>
          <p:blipFill rotWithShape="1">
            <a:blip r:embed="rId8">
              <a:alphaModFix/>
            </a:blip>
            <a:srcRect b="0" l="0" r="0" t="0"/>
            <a:stretch/>
          </p:blipFill>
          <p:spPr>
            <a:xfrm>
              <a:off x="2924555" y="1819655"/>
              <a:ext cx="6872478" cy="1119377"/>
            </a:xfrm>
            <a:prstGeom prst="rect">
              <a:avLst/>
            </a:prstGeom>
            <a:noFill/>
            <a:ln>
              <a:noFill/>
            </a:ln>
          </p:spPr>
        </p:pic>
      </p:grpSp>
      <p:sp>
        <p:nvSpPr>
          <p:cNvPr id="61" name="Google Shape;61;p1"/>
          <p:cNvSpPr txBox="1"/>
          <p:nvPr>
            <p:ph type="title"/>
          </p:nvPr>
        </p:nvSpPr>
        <p:spPr>
          <a:xfrm>
            <a:off x="3227070" y="1342085"/>
            <a:ext cx="6234430" cy="124523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b="1" lang="en-US" sz="4000">
                <a:solidFill>
                  <a:srgbClr val="4471C4"/>
                </a:solidFill>
                <a:latin typeface="Times New Roman"/>
                <a:ea typeface="Times New Roman"/>
                <a:cs typeface="Times New Roman"/>
                <a:sym typeface="Times New Roman"/>
              </a:rPr>
              <a:t>Entrepreneurship and</a:t>
            </a:r>
            <a:endParaRPr sz="4000">
              <a:latin typeface="Times New Roman"/>
              <a:ea typeface="Times New Roman"/>
              <a:cs typeface="Times New Roman"/>
              <a:sym typeface="Times New Roman"/>
            </a:endParaRPr>
          </a:p>
          <a:p>
            <a:pPr indent="0" lvl="0" marL="12700" rtl="0" algn="l">
              <a:lnSpc>
                <a:spcPct val="100000"/>
              </a:lnSpc>
              <a:spcBef>
                <a:spcPts val="5"/>
              </a:spcBef>
              <a:spcAft>
                <a:spcPts val="0"/>
              </a:spcAft>
              <a:buSzPts val="1400"/>
              <a:buNone/>
            </a:pPr>
            <a:r>
              <a:rPr b="1" lang="en-US" sz="4000">
                <a:solidFill>
                  <a:srgbClr val="4471C4"/>
                </a:solidFill>
                <a:latin typeface="Times New Roman"/>
                <a:ea typeface="Times New Roman"/>
                <a:cs typeface="Times New Roman"/>
                <a:sym typeface="Times New Roman"/>
              </a:rPr>
              <a:t>Small Business Management</a:t>
            </a:r>
            <a:endParaRPr sz="4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0"/>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133" name="Google Shape;133;p10"/>
          <p:cNvSpPr txBox="1"/>
          <p:nvPr>
            <p:ph type="title"/>
          </p:nvPr>
        </p:nvSpPr>
        <p:spPr>
          <a:xfrm>
            <a:off x="916939" y="329564"/>
            <a:ext cx="8872855" cy="1283970"/>
          </a:xfrm>
          <a:prstGeom prst="rect">
            <a:avLst/>
          </a:prstGeom>
          <a:noFill/>
          <a:ln>
            <a:noFill/>
          </a:ln>
        </p:spPr>
        <p:txBody>
          <a:bodyPr anchorCtr="0" anchor="t" bIns="0" lIns="0" spcFirstLastPara="1" rIns="0" wrap="square" tIns="102225">
            <a:spAutoFit/>
          </a:bodyPr>
          <a:lstStyle/>
          <a:p>
            <a:pPr indent="0" lvl="0" marL="12700" marR="5080" rtl="0" algn="l">
              <a:lnSpc>
                <a:spcPct val="104999"/>
              </a:lnSpc>
              <a:spcBef>
                <a:spcPts val="0"/>
              </a:spcBef>
              <a:spcAft>
                <a:spcPts val="0"/>
              </a:spcAft>
              <a:buSzPts val="1400"/>
              <a:buNone/>
            </a:pPr>
            <a:r>
              <a:rPr b="1" lang="en-US">
                <a:latin typeface="Arial"/>
                <a:ea typeface="Arial"/>
                <a:cs typeface="Arial"/>
                <a:sym typeface="Arial"/>
              </a:rPr>
              <a:t>Entrepreneurship VS Working for others</a:t>
            </a:r>
            <a:endParaRPr/>
          </a:p>
        </p:txBody>
      </p:sp>
      <p:sp>
        <p:nvSpPr>
          <p:cNvPr id="134" name="Google Shape;134;p10"/>
          <p:cNvSpPr txBox="1"/>
          <p:nvPr/>
        </p:nvSpPr>
        <p:spPr>
          <a:xfrm>
            <a:off x="916939" y="2063902"/>
            <a:ext cx="9629140" cy="3988435"/>
          </a:xfrm>
          <a:prstGeom prst="rect">
            <a:avLst/>
          </a:prstGeom>
          <a:noFill/>
          <a:ln>
            <a:noFill/>
          </a:ln>
        </p:spPr>
        <p:txBody>
          <a:bodyPr anchorCtr="0" anchor="t" bIns="0" lIns="0" spcFirstLastPara="1" rIns="0" wrap="square" tIns="55225">
            <a:spAutoFit/>
          </a:bodyPr>
          <a:lstStyle/>
          <a:p>
            <a:pPr indent="-227965" lvl="0" marL="240665" marR="0" rtl="0" algn="l">
              <a:lnSpc>
                <a:spcPct val="100000"/>
              </a:lnSpc>
              <a:spcBef>
                <a:spcPts val="0"/>
              </a:spcBef>
              <a:spcAft>
                <a:spcPts val="0"/>
              </a:spcAft>
              <a:buClr>
                <a:srgbClr val="000000"/>
              </a:buClr>
              <a:buSzPts val="2800"/>
              <a:buFont typeface="Arial"/>
              <a:buChar char="•"/>
            </a:pPr>
            <a:r>
              <a:rPr b="1" i="0" lang="en-US" sz="2800" u="sng" cap="none" strike="noStrike">
                <a:solidFill>
                  <a:srgbClr val="000000"/>
                </a:solidFill>
                <a:latin typeface="Arial"/>
                <a:ea typeface="Arial"/>
                <a:cs typeface="Arial"/>
                <a:sym typeface="Arial"/>
              </a:rPr>
              <a:t>Entrepreneurship</a:t>
            </a:r>
            <a:endParaRPr b="0" i="0" sz="2800" u="none" cap="none" strike="noStrike">
              <a:solidFill>
                <a:srgbClr val="000000"/>
              </a:solidFill>
              <a:latin typeface="Arial"/>
              <a:ea typeface="Arial"/>
              <a:cs typeface="Arial"/>
              <a:sym typeface="Arial"/>
            </a:endParaRPr>
          </a:p>
          <a:p>
            <a:pPr indent="-227965" lvl="0" marL="240665" marR="0" rtl="0" algn="l">
              <a:lnSpc>
                <a:spcPct val="100000"/>
              </a:lnSpc>
              <a:spcBef>
                <a:spcPts val="335"/>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Own the business</a:t>
            </a:r>
            <a:endParaRPr b="0" i="0" sz="2800" u="none" cap="none" strike="noStrike">
              <a:solidFill>
                <a:srgbClr val="000000"/>
              </a:solidFill>
              <a:latin typeface="Arial"/>
              <a:ea typeface="Arial"/>
              <a:cs typeface="Arial"/>
              <a:sym typeface="Arial"/>
            </a:endParaRPr>
          </a:p>
          <a:p>
            <a:pPr indent="-227329" lvl="0" marL="240029" marR="0" rtl="0" algn="l">
              <a:lnSpc>
                <a:spcPct val="100000"/>
              </a:lnSpc>
              <a:spcBef>
                <a:spcPts val="325"/>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Freedom to succeed as well as freedom to fail</a:t>
            </a:r>
            <a:endParaRPr b="0" i="0" sz="2800" u="none" cap="none" strike="noStrike">
              <a:solidFill>
                <a:srgbClr val="000000"/>
              </a:solidFill>
              <a:latin typeface="Arial"/>
              <a:ea typeface="Arial"/>
              <a:cs typeface="Arial"/>
              <a:sym typeface="Arial"/>
            </a:endParaRPr>
          </a:p>
          <a:p>
            <a:pPr indent="-227965" lvl="0" marL="240029" marR="5080" rtl="0" algn="l">
              <a:lnSpc>
                <a:spcPct val="96071"/>
              </a:lnSpc>
              <a:spcBef>
                <a:spcPts val="975"/>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Do not receive any benefits such as paid vacation time, day 	care, a company car or health insurance.</a:t>
            </a:r>
            <a:endParaRPr b="0" i="0" sz="2800" u="none" cap="none" strike="noStrike">
              <a:solidFill>
                <a:srgbClr val="000000"/>
              </a:solidFill>
              <a:latin typeface="Arial"/>
              <a:ea typeface="Arial"/>
              <a:cs typeface="Arial"/>
              <a:sym typeface="Arial"/>
            </a:endParaRPr>
          </a:p>
          <a:p>
            <a:pPr indent="-227965" lvl="0" marL="240665" marR="0" rtl="0" algn="l">
              <a:lnSpc>
                <a:spcPct val="100000"/>
              </a:lnSpc>
              <a:spcBef>
                <a:spcPts val="355"/>
              </a:spcBef>
              <a:spcAft>
                <a:spcPts val="0"/>
              </a:spcAft>
              <a:buClr>
                <a:srgbClr val="000000"/>
              </a:buClr>
              <a:buSzPts val="2800"/>
              <a:buFont typeface="Arial"/>
              <a:buChar char="•"/>
            </a:pPr>
            <a:r>
              <a:rPr b="1" i="0" lang="en-US" sz="2800" u="sng" cap="none" strike="noStrike">
                <a:solidFill>
                  <a:srgbClr val="000000"/>
                </a:solidFill>
                <a:latin typeface="Arial"/>
                <a:ea typeface="Arial"/>
                <a:cs typeface="Arial"/>
                <a:sym typeface="Arial"/>
              </a:rPr>
              <a:t>Working for others</a:t>
            </a:r>
            <a:endParaRPr b="0" i="0" sz="2800" u="none" cap="none" strike="noStrike">
              <a:solidFill>
                <a:srgbClr val="000000"/>
              </a:solidFill>
              <a:latin typeface="Arial"/>
              <a:ea typeface="Arial"/>
              <a:cs typeface="Arial"/>
              <a:sym typeface="Arial"/>
            </a:endParaRPr>
          </a:p>
          <a:p>
            <a:pPr indent="-227329" lvl="0" marL="240029" marR="0" rtl="0" algn="l">
              <a:lnSpc>
                <a:spcPct val="100000"/>
              </a:lnSpc>
              <a:spcBef>
                <a:spcPts val="325"/>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Somebody else assumes entrepreneurial risk</a:t>
            </a:r>
            <a:endParaRPr b="0" i="0" sz="2800" u="none" cap="none" strike="noStrike">
              <a:solidFill>
                <a:srgbClr val="000000"/>
              </a:solidFill>
              <a:latin typeface="Arial"/>
              <a:ea typeface="Arial"/>
              <a:cs typeface="Arial"/>
              <a:sym typeface="Arial"/>
            </a:endParaRPr>
          </a:p>
          <a:p>
            <a:pPr indent="-227965" lvl="0" marL="240029" marR="637540" rtl="0" algn="l">
              <a:lnSpc>
                <a:spcPct val="96071"/>
              </a:lnSpc>
              <a:spcBef>
                <a:spcPts val="975"/>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Provides with benefits such as paid vacation and health 	insurance.</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1"/>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140" name="Google Shape;140;p11"/>
          <p:cNvSpPr txBox="1"/>
          <p:nvPr>
            <p:ph type="title"/>
          </p:nvPr>
        </p:nvSpPr>
        <p:spPr>
          <a:xfrm>
            <a:off x="916939" y="329564"/>
            <a:ext cx="8872855" cy="1283970"/>
          </a:xfrm>
          <a:prstGeom prst="rect">
            <a:avLst/>
          </a:prstGeom>
          <a:noFill/>
          <a:ln>
            <a:noFill/>
          </a:ln>
        </p:spPr>
        <p:txBody>
          <a:bodyPr anchorCtr="0" anchor="t" bIns="0" lIns="0" spcFirstLastPara="1" rIns="0" wrap="square" tIns="405000">
            <a:spAutoFit/>
          </a:bodyPr>
          <a:lstStyle/>
          <a:p>
            <a:pPr indent="0" lvl="0" marL="12700" rtl="0" algn="l">
              <a:lnSpc>
                <a:spcPct val="100000"/>
              </a:lnSpc>
              <a:spcBef>
                <a:spcPts val="0"/>
              </a:spcBef>
              <a:spcAft>
                <a:spcPts val="0"/>
              </a:spcAft>
              <a:buSzPts val="1400"/>
              <a:buNone/>
            </a:pPr>
            <a:r>
              <a:rPr lang="en-US" sz="3200"/>
              <a:t>3 Reasons most small businesses fail</a:t>
            </a:r>
            <a:endParaRPr sz="3200"/>
          </a:p>
        </p:txBody>
      </p:sp>
      <p:sp>
        <p:nvSpPr>
          <p:cNvPr id="141" name="Google Shape;141;p11"/>
          <p:cNvSpPr txBox="1"/>
          <p:nvPr/>
        </p:nvSpPr>
        <p:spPr>
          <a:xfrm>
            <a:off x="916939" y="1887118"/>
            <a:ext cx="4921250" cy="1560195"/>
          </a:xfrm>
          <a:prstGeom prst="rect">
            <a:avLst/>
          </a:prstGeom>
          <a:noFill/>
          <a:ln>
            <a:noFill/>
          </a:ln>
        </p:spPr>
        <p:txBody>
          <a:bodyPr anchorCtr="0" anchor="t" bIns="0" lIns="0" spcFirstLastPara="1" rIns="0" wrap="square" tIns="97775">
            <a:spAutoFit/>
          </a:bodyPr>
          <a:lstStyle/>
          <a:p>
            <a:pPr indent="-227965" lvl="0" marL="240665"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rlito"/>
                <a:ea typeface="Carlito"/>
                <a:cs typeface="Carlito"/>
                <a:sym typeface="Carlito"/>
              </a:rPr>
              <a:t>Lack of money</a:t>
            </a:r>
            <a:endParaRPr b="0" i="0" sz="2800" u="none" cap="none" strike="noStrike">
              <a:solidFill>
                <a:srgbClr val="000000"/>
              </a:solidFill>
              <a:latin typeface="Carlito"/>
              <a:ea typeface="Carlito"/>
              <a:cs typeface="Carlito"/>
              <a:sym typeface="Carlito"/>
            </a:endParaRPr>
          </a:p>
          <a:p>
            <a:pPr indent="-227965" lvl="0" marL="240665" marR="0" rtl="0" algn="l">
              <a:lnSpc>
                <a:spcPct val="100000"/>
              </a:lnSpc>
              <a:spcBef>
                <a:spcPts val="675"/>
              </a:spcBef>
              <a:spcAft>
                <a:spcPts val="0"/>
              </a:spcAft>
              <a:buClr>
                <a:srgbClr val="000000"/>
              </a:buClr>
              <a:buSzPts val="2800"/>
              <a:buFont typeface="Arial"/>
              <a:buChar char="•"/>
            </a:pPr>
            <a:r>
              <a:rPr b="0" i="0" lang="en-US" sz="2800" u="none" cap="none" strike="noStrike">
                <a:solidFill>
                  <a:srgbClr val="000000"/>
                </a:solidFill>
                <a:latin typeface="Carlito"/>
                <a:ea typeface="Carlito"/>
                <a:cs typeface="Carlito"/>
                <a:sym typeface="Carlito"/>
              </a:rPr>
              <a:t>Lack of management experience</a:t>
            </a:r>
            <a:endParaRPr b="0" i="0" sz="2800" u="none" cap="none" strike="noStrike">
              <a:solidFill>
                <a:srgbClr val="000000"/>
              </a:solidFill>
              <a:latin typeface="Carlito"/>
              <a:ea typeface="Carlito"/>
              <a:cs typeface="Carlito"/>
              <a:sym typeface="Carlito"/>
            </a:endParaRPr>
          </a:p>
          <a:p>
            <a:pPr indent="-227329" lvl="0" marL="240029" marR="0" rtl="0" algn="l">
              <a:lnSpc>
                <a:spcPct val="100000"/>
              </a:lnSpc>
              <a:spcBef>
                <a:spcPts val="660"/>
              </a:spcBef>
              <a:spcAft>
                <a:spcPts val="0"/>
              </a:spcAft>
              <a:buClr>
                <a:srgbClr val="000000"/>
              </a:buClr>
              <a:buSzPts val="2800"/>
              <a:buFont typeface="Arial"/>
              <a:buChar char="•"/>
            </a:pPr>
            <a:r>
              <a:rPr b="0" i="0" lang="en-US" sz="2800" u="none" cap="none" strike="noStrike">
                <a:solidFill>
                  <a:srgbClr val="000000"/>
                </a:solidFill>
                <a:latin typeface="Carlito"/>
                <a:ea typeface="Carlito"/>
                <a:cs typeface="Carlito"/>
                <a:sym typeface="Carlito"/>
              </a:rPr>
              <a:t>Not keeping adequate records</a:t>
            </a:r>
            <a:endParaRPr b="0" i="0" sz="2800" u="none" cap="none" strike="noStrike">
              <a:solidFill>
                <a:srgbClr val="000000"/>
              </a:solidFill>
              <a:latin typeface="Carlito"/>
              <a:ea typeface="Carlito"/>
              <a:cs typeface="Carlito"/>
              <a:sym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2"/>
          <p:cNvPicPr preferRelativeResize="0"/>
          <p:nvPr/>
        </p:nvPicPr>
        <p:blipFill rotWithShape="1">
          <a:blip r:embed="rId3">
            <a:alphaModFix/>
          </a:blip>
          <a:srcRect b="0" l="0" r="0" t="0"/>
          <a:stretch/>
        </p:blipFill>
        <p:spPr>
          <a:xfrm>
            <a:off x="838200" y="2005583"/>
            <a:ext cx="10515600" cy="4351020"/>
          </a:xfrm>
          <a:prstGeom prst="rect">
            <a:avLst/>
          </a:prstGeom>
          <a:noFill/>
          <a:ln>
            <a:noFill/>
          </a:ln>
        </p:spPr>
      </p:pic>
      <p:pic>
        <p:nvPicPr>
          <p:cNvPr id="147" name="Google Shape;147;p12"/>
          <p:cNvPicPr preferRelativeResize="0"/>
          <p:nvPr/>
        </p:nvPicPr>
        <p:blipFill rotWithShape="1">
          <a:blip r:embed="rId4">
            <a:alphaModFix/>
          </a:blip>
          <a:srcRect b="0" l="0" r="0" t="0"/>
          <a:stretch/>
        </p:blipFill>
        <p:spPr>
          <a:xfrm>
            <a:off x="811882" y="5027240"/>
            <a:ext cx="1201947" cy="1101634"/>
          </a:xfrm>
          <a:prstGeom prst="rect">
            <a:avLst/>
          </a:prstGeom>
          <a:noFill/>
          <a:ln>
            <a:noFill/>
          </a:ln>
        </p:spPr>
      </p:pic>
      <p:sp>
        <p:nvSpPr>
          <p:cNvPr id="148" name="Google Shape;148;p12"/>
          <p:cNvSpPr txBox="1"/>
          <p:nvPr>
            <p:ph type="title"/>
          </p:nvPr>
        </p:nvSpPr>
        <p:spPr>
          <a:xfrm>
            <a:off x="916939" y="329564"/>
            <a:ext cx="8872855" cy="1283970"/>
          </a:xfrm>
          <a:prstGeom prst="rect">
            <a:avLst/>
          </a:prstGeom>
          <a:noFill/>
          <a:ln>
            <a:noFill/>
          </a:ln>
        </p:spPr>
        <p:txBody>
          <a:bodyPr anchorCtr="0" anchor="t" bIns="0" lIns="0" spcFirstLastPara="1" rIns="0" wrap="square" tIns="298000">
            <a:spAutoFit/>
          </a:bodyPr>
          <a:lstStyle/>
          <a:p>
            <a:pPr indent="0" lvl="0" marL="12700" rtl="0" algn="l">
              <a:lnSpc>
                <a:spcPct val="100000"/>
              </a:lnSpc>
              <a:spcBef>
                <a:spcPts val="0"/>
              </a:spcBef>
              <a:spcAft>
                <a:spcPts val="0"/>
              </a:spcAft>
              <a:buSzPts val="1400"/>
              <a:buNone/>
            </a:pPr>
            <a:r>
              <a:rPr lang="en-US"/>
              <a:t>Checkpoint </a:t>
            </a:r>
            <a:r>
              <a:rPr lang="en-US">
                <a:latin typeface="Noto Sans Symbols"/>
                <a:ea typeface="Noto Sans Symbols"/>
                <a:cs typeface="Noto Sans Symbols"/>
                <a:sym typeface="Noto Sans Symbols"/>
              </a:rPr>
              <a:t>✔</a:t>
            </a:r>
            <a:endParaRPr/>
          </a:p>
        </p:txBody>
      </p:sp>
      <p:sp>
        <p:nvSpPr>
          <p:cNvPr id="149" name="Google Shape;149;p12"/>
          <p:cNvSpPr txBox="1"/>
          <p:nvPr/>
        </p:nvSpPr>
        <p:spPr>
          <a:xfrm>
            <a:off x="1129385" y="2185542"/>
            <a:ext cx="9772015" cy="2411095"/>
          </a:xfrm>
          <a:prstGeom prst="rect">
            <a:avLst/>
          </a:prstGeom>
          <a:noFill/>
          <a:ln>
            <a:noFill/>
          </a:ln>
        </p:spPr>
        <p:txBody>
          <a:bodyPr anchorCtr="0" anchor="t" bIns="0" lIns="0" spcFirstLastPara="1" rIns="0" wrap="square" tIns="60950">
            <a:spAutoFit/>
          </a:bodyPr>
          <a:lstStyle/>
          <a:p>
            <a:pPr indent="-227965" lvl="0" marL="240029" marR="5080" rtl="0" algn="l">
              <a:lnSpc>
                <a:spcPct val="107857"/>
              </a:lnSpc>
              <a:spcBef>
                <a:spcPts val="0"/>
              </a:spcBef>
              <a:spcAft>
                <a:spcPts val="0"/>
              </a:spcAft>
              <a:buClr>
                <a:srgbClr val="000000"/>
              </a:buClr>
              <a:buSzPts val="2800"/>
              <a:buFont typeface="Arial"/>
              <a:buChar char="•"/>
            </a:pPr>
            <a:r>
              <a:rPr b="0" i="0" lang="en-US" sz="2800" u="none" cap="none" strike="noStrike">
                <a:solidFill>
                  <a:srgbClr val="000000"/>
                </a:solidFill>
                <a:latin typeface="Carlito"/>
                <a:ea typeface="Carlito"/>
                <a:cs typeface="Carlito"/>
                <a:sym typeface="Carlito"/>
              </a:rPr>
              <a:t>What are the sources of financing that entrepreneurs use for their 	new businesses?</a:t>
            </a:r>
            <a:endParaRPr b="0" i="0" sz="2800" u="none" cap="none" strike="noStrike">
              <a:solidFill>
                <a:srgbClr val="000000"/>
              </a:solidFill>
              <a:latin typeface="Carlito"/>
              <a:ea typeface="Carlito"/>
              <a:cs typeface="Carlito"/>
              <a:sym typeface="Carlito"/>
            </a:endParaRPr>
          </a:p>
          <a:p>
            <a:pPr indent="-227329" lvl="1" marL="697230" marR="0" rtl="0" algn="l">
              <a:lnSpc>
                <a:spcPct val="100000"/>
              </a:lnSpc>
              <a:spcBef>
                <a:spcPts val="200"/>
              </a:spcBef>
              <a:spcAft>
                <a:spcPts val="0"/>
              </a:spcAft>
              <a:buClr>
                <a:srgbClr val="000000"/>
              </a:buClr>
              <a:buSzPts val="2400"/>
              <a:buFont typeface="Arial"/>
              <a:buChar char="•"/>
            </a:pPr>
            <a:r>
              <a:rPr b="0" i="0" lang="en-US" sz="2400" u="none" cap="none" strike="noStrike">
                <a:solidFill>
                  <a:srgbClr val="000000"/>
                </a:solidFill>
                <a:latin typeface="Carlito"/>
                <a:ea typeface="Carlito"/>
                <a:cs typeface="Carlito"/>
                <a:sym typeface="Carlito"/>
              </a:rPr>
              <a:t>Personal savings</a:t>
            </a:r>
            <a:endParaRPr b="0" i="0" sz="2400" u="none" cap="none" strike="noStrike">
              <a:solidFill>
                <a:srgbClr val="000000"/>
              </a:solidFill>
              <a:latin typeface="Carlito"/>
              <a:ea typeface="Carlito"/>
              <a:cs typeface="Carlito"/>
              <a:sym typeface="Carlito"/>
            </a:endParaRPr>
          </a:p>
          <a:p>
            <a:pPr indent="-227329" lvl="1" marL="697230" marR="0" rtl="0" algn="l">
              <a:lnSpc>
                <a:spcPct val="100000"/>
              </a:lnSpc>
              <a:spcBef>
                <a:spcPts val="220"/>
              </a:spcBef>
              <a:spcAft>
                <a:spcPts val="0"/>
              </a:spcAft>
              <a:buClr>
                <a:srgbClr val="000000"/>
              </a:buClr>
              <a:buSzPts val="2400"/>
              <a:buFont typeface="Arial"/>
              <a:buChar char="•"/>
            </a:pPr>
            <a:r>
              <a:rPr b="0" i="0" lang="en-US" sz="2400" u="none" cap="none" strike="noStrike">
                <a:solidFill>
                  <a:srgbClr val="000000"/>
                </a:solidFill>
                <a:latin typeface="Carlito"/>
                <a:ea typeface="Carlito"/>
                <a:cs typeface="Carlito"/>
                <a:sym typeface="Carlito"/>
              </a:rPr>
              <a:t>Friends and family</a:t>
            </a:r>
            <a:endParaRPr b="0" i="0" sz="2400" u="none" cap="none" strike="noStrike">
              <a:solidFill>
                <a:srgbClr val="000000"/>
              </a:solidFill>
              <a:latin typeface="Carlito"/>
              <a:ea typeface="Carlito"/>
              <a:cs typeface="Carlito"/>
              <a:sym typeface="Carlito"/>
            </a:endParaRPr>
          </a:p>
          <a:p>
            <a:pPr indent="-227329" lvl="1" marL="697230" marR="0" rtl="0" algn="l">
              <a:lnSpc>
                <a:spcPct val="100000"/>
              </a:lnSpc>
              <a:spcBef>
                <a:spcPts val="204"/>
              </a:spcBef>
              <a:spcAft>
                <a:spcPts val="0"/>
              </a:spcAft>
              <a:buClr>
                <a:srgbClr val="000000"/>
              </a:buClr>
              <a:buSzPts val="2400"/>
              <a:buFont typeface="Arial"/>
              <a:buChar char="•"/>
            </a:pPr>
            <a:r>
              <a:rPr b="0" i="0" lang="en-US" sz="2400" u="none" cap="none" strike="noStrike">
                <a:solidFill>
                  <a:srgbClr val="000000"/>
                </a:solidFill>
                <a:latin typeface="Carlito"/>
                <a:ea typeface="Carlito"/>
                <a:cs typeface="Carlito"/>
                <a:sym typeface="Carlito"/>
              </a:rPr>
              <a:t>Venture capital</a:t>
            </a:r>
            <a:endParaRPr b="0" i="0" sz="2400" u="none" cap="none" strike="noStrike">
              <a:solidFill>
                <a:srgbClr val="000000"/>
              </a:solidFill>
              <a:latin typeface="Carlito"/>
              <a:ea typeface="Carlito"/>
              <a:cs typeface="Carlito"/>
              <a:sym typeface="Carlito"/>
            </a:endParaRPr>
          </a:p>
          <a:p>
            <a:pPr indent="-227329" lvl="1" marL="697230" marR="0" rtl="0" algn="l">
              <a:lnSpc>
                <a:spcPct val="100000"/>
              </a:lnSpc>
              <a:spcBef>
                <a:spcPts val="215"/>
              </a:spcBef>
              <a:spcAft>
                <a:spcPts val="0"/>
              </a:spcAft>
              <a:buClr>
                <a:srgbClr val="000000"/>
              </a:buClr>
              <a:buSzPts val="2400"/>
              <a:buFont typeface="Arial"/>
              <a:buChar char="•"/>
            </a:pPr>
            <a:r>
              <a:rPr b="0" i="0" lang="en-US" sz="2400" u="none" cap="none" strike="noStrike">
                <a:solidFill>
                  <a:srgbClr val="000000"/>
                </a:solidFill>
                <a:latin typeface="Carlito"/>
                <a:ea typeface="Carlito"/>
                <a:cs typeface="Carlito"/>
                <a:sym typeface="Carlito"/>
              </a:rPr>
              <a:t>Bank loans</a:t>
            </a:r>
            <a:endParaRPr b="0" i="0" sz="2400" u="none" cap="none" strike="noStrike">
              <a:solidFill>
                <a:srgbClr val="000000"/>
              </a:solidFill>
              <a:latin typeface="Carlito"/>
              <a:ea typeface="Carlito"/>
              <a:cs typeface="Carlito"/>
              <a:sym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3"/>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155" name="Google Shape;155;p13"/>
          <p:cNvSpPr txBox="1"/>
          <p:nvPr/>
        </p:nvSpPr>
        <p:spPr>
          <a:xfrm>
            <a:off x="916939" y="6431381"/>
            <a:ext cx="67945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00"/>
                </a:solidFill>
                <a:latin typeface="Arial"/>
                <a:ea typeface="Arial"/>
                <a:cs typeface="Arial"/>
                <a:sym typeface="Arial"/>
              </a:rPr>
              <a:t>SLIDE 16</a:t>
            </a:r>
            <a:endParaRPr b="0" i="0" sz="1200" u="none" cap="none" strike="noStrike">
              <a:solidFill>
                <a:srgbClr val="000000"/>
              </a:solidFill>
              <a:latin typeface="Arial"/>
              <a:ea typeface="Arial"/>
              <a:cs typeface="Arial"/>
              <a:sym typeface="Arial"/>
            </a:endParaRPr>
          </a:p>
        </p:txBody>
      </p:sp>
      <p:sp>
        <p:nvSpPr>
          <p:cNvPr id="156" name="Google Shape;156;p13"/>
          <p:cNvSpPr txBox="1"/>
          <p:nvPr>
            <p:ph type="title"/>
          </p:nvPr>
        </p:nvSpPr>
        <p:spPr>
          <a:xfrm>
            <a:off x="916939" y="609676"/>
            <a:ext cx="351726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BUSINESS PLAN</a:t>
            </a:r>
            <a:endParaRPr/>
          </a:p>
        </p:txBody>
      </p:sp>
      <p:sp>
        <p:nvSpPr>
          <p:cNvPr id="157" name="Google Shape;157;p13"/>
          <p:cNvSpPr txBox="1"/>
          <p:nvPr/>
        </p:nvSpPr>
        <p:spPr>
          <a:xfrm>
            <a:off x="2060194" y="1339342"/>
            <a:ext cx="7418070" cy="4415155"/>
          </a:xfrm>
          <a:prstGeom prst="rect">
            <a:avLst/>
          </a:prstGeom>
          <a:noFill/>
          <a:ln>
            <a:noFill/>
          </a:ln>
        </p:spPr>
        <p:txBody>
          <a:bodyPr anchorCtr="0" anchor="t" bIns="0" lIns="0" spcFirstLastPara="1" rIns="0" wrap="square" tIns="60950">
            <a:spAutoFit/>
          </a:bodyPr>
          <a:lstStyle/>
          <a:p>
            <a:pPr indent="0" lvl="0" marL="12700" marR="5080" rtl="0" algn="just">
              <a:lnSpc>
                <a:spcPct val="107857"/>
              </a:lnSpc>
              <a:spcBef>
                <a:spcPts val="0"/>
              </a:spcBef>
              <a:spcAft>
                <a:spcPts val="0"/>
              </a:spcAft>
              <a:buClr>
                <a:srgbClr val="000000"/>
              </a:buClr>
              <a:buSzPts val="2800"/>
              <a:buFont typeface="Arial"/>
              <a:buNone/>
            </a:pPr>
            <a:r>
              <a:rPr b="0" i="0" lang="en-US" sz="2800" u="none" cap="none" strike="noStrike">
                <a:solidFill>
                  <a:srgbClr val="FF0000"/>
                </a:solidFill>
                <a:latin typeface="Carlito"/>
                <a:ea typeface="Carlito"/>
                <a:cs typeface="Carlito"/>
                <a:sym typeface="Carlito"/>
              </a:rPr>
              <a:t>Business Plan- </a:t>
            </a:r>
            <a:r>
              <a:rPr b="0" i="0" lang="en-US" sz="2800" u="none" cap="none" strike="noStrike">
                <a:solidFill>
                  <a:srgbClr val="000000"/>
                </a:solidFill>
                <a:latin typeface="Carlito"/>
                <a:ea typeface="Carlito"/>
                <a:cs typeface="Carlito"/>
                <a:sym typeface="Carlito"/>
              </a:rPr>
              <a:t>a written description of the business idea and how it will be carried out.</a:t>
            </a:r>
            <a:endParaRPr b="0" i="0" sz="2800" u="none" cap="none" strike="noStrike">
              <a:solidFill>
                <a:srgbClr val="000000"/>
              </a:solidFill>
              <a:latin typeface="Carlito"/>
              <a:ea typeface="Carlito"/>
              <a:cs typeface="Carlito"/>
              <a:sym typeface="Carlito"/>
            </a:endParaRPr>
          </a:p>
          <a:p>
            <a:pPr indent="0" lvl="0" marL="12700" marR="0" rtl="0" algn="just">
              <a:lnSpc>
                <a:spcPct val="100000"/>
              </a:lnSpc>
              <a:spcBef>
                <a:spcPts val="635"/>
              </a:spcBef>
              <a:spcAft>
                <a:spcPts val="0"/>
              </a:spcAft>
              <a:buClr>
                <a:srgbClr val="000000"/>
              </a:buClr>
              <a:buSzPts val="2800"/>
              <a:buFont typeface="Arial"/>
              <a:buNone/>
            </a:pPr>
            <a:r>
              <a:rPr b="0" i="0" lang="en-US" sz="2800" u="none" cap="none" strike="noStrike">
                <a:solidFill>
                  <a:srgbClr val="FF0000"/>
                </a:solidFill>
                <a:latin typeface="Carlito"/>
                <a:ea typeface="Carlito"/>
                <a:cs typeface="Carlito"/>
                <a:sym typeface="Carlito"/>
              </a:rPr>
              <a:t>5 ELEMENTS</a:t>
            </a:r>
            <a:endParaRPr b="0" i="0" sz="2800" u="none" cap="none" strike="noStrike">
              <a:solidFill>
                <a:srgbClr val="000000"/>
              </a:solidFill>
              <a:latin typeface="Carlito"/>
              <a:ea typeface="Carlito"/>
              <a:cs typeface="Carlito"/>
              <a:sym typeface="Carlito"/>
            </a:endParaRPr>
          </a:p>
          <a:p>
            <a:pPr indent="-292100" lvl="0" marL="301625" marR="0" rtl="0" algn="just">
              <a:lnSpc>
                <a:spcPct val="100000"/>
              </a:lnSpc>
              <a:spcBef>
                <a:spcPts val="660"/>
              </a:spcBef>
              <a:spcAft>
                <a:spcPts val="0"/>
              </a:spcAft>
              <a:buClr>
                <a:srgbClr val="000000"/>
              </a:buClr>
              <a:buSzPts val="2700"/>
              <a:buFont typeface="Carlito"/>
              <a:buAutoNum type="arabicParenR"/>
            </a:pPr>
            <a:r>
              <a:rPr b="1" i="0" lang="en-US" sz="2800" u="none" cap="none" strike="noStrike">
                <a:solidFill>
                  <a:srgbClr val="000000"/>
                </a:solidFill>
                <a:latin typeface="Carlito"/>
                <a:ea typeface="Carlito"/>
                <a:cs typeface="Carlito"/>
                <a:sym typeface="Carlito"/>
              </a:rPr>
              <a:t>Description of the business &amp; goals</a:t>
            </a:r>
            <a:endParaRPr b="0" i="0" sz="2800" u="none" cap="none" strike="noStrike">
              <a:solidFill>
                <a:srgbClr val="000000"/>
              </a:solidFill>
              <a:latin typeface="Carlito"/>
              <a:ea typeface="Carlito"/>
              <a:cs typeface="Carlito"/>
              <a:sym typeface="Carlito"/>
            </a:endParaRPr>
          </a:p>
          <a:p>
            <a:pPr indent="-292100" lvl="0" marL="303530" marR="0" rtl="0" algn="just">
              <a:lnSpc>
                <a:spcPct val="100000"/>
              </a:lnSpc>
              <a:spcBef>
                <a:spcPts val="660"/>
              </a:spcBef>
              <a:spcAft>
                <a:spcPts val="0"/>
              </a:spcAft>
              <a:buClr>
                <a:srgbClr val="000000"/>
              </a:buClr>
              <a:buSzPts val="2700"/>
              <a:buFont typeface="Carlito"/>
              <a:buAutoNum type="arabicParenR"/>
            </a:pPr>
            <a:r>
              <a:rPr b="1" i="0" lang="en-US" sz="2800" u="none" cap="none" strike="noStrike">
                <a:solidFill>
                  <a:srgbClr val="000000"/>
                </a:solidFill>
                <a:latin typeface="Carlito"/>
                <a:ea typeface="Carlito"/>
                <a:cs typeface="Carlito"/>
                <a:sym typeface="Carlito"/>
              </a:rPr>
              <a:t>Customer Analysis- knowing your customer</a:t>
            </a:r>
            <a:endParaRPr b="0" i="0" sz="2800" u="none" cap="none" strike="noStrike">
              <a:solidFill>
                <a:srgbClr val="000000"/>
              </a:solidFill>
              <a:latin typeface="Carlito"/>
              <a:ea typeface="Carlito"/>
              <a:cs typeface="Carlito"/>
              <a:sym typeface="Carlito"/>
            </a:endParaRPr>
          </a:p>
          <a:p>
            <a:pPr indent="-171450" lvl="0" marL="12700" marR="1121410" rtl="0" algn="just">
              <a:lnSpc>
                <a:spcPct val="119600"/>
              </a:lnSpc>
              <a:spcBef>
                <a:spcPts val="15"/>
              </a:spcBef>
              <a:spcAft>
                <a:spcPts val="0"/>
              </a:spcAft>
              <a:buClr>
                <a:srgbClr val="000000"/>
              </a:buClr>
              <a:buSzPts val="2700"/>
              <a:buFont typeface="Carlito"/>
              <a:buAutoNum type="arabicParenR"/>
            </a:pPr>
            <a:r>
              <a:rPr b="1" i="0" lang="en-US" sz="2800" u="none" cap="none" strike="noStrike">
                <a:solidFill>
                  <a:srgbClr val="000000"/>
                </a:solidFill>
                <a:latin typeface="Carlito"/>
                <a:ea typeface="Carlito"/>
                <a:cs typeface="Carlito"/>
                <a:sym typeface="Carlito"/>
              </a:rPr>
              <a:t>	Operations Plan- organizing the business 4)Marketing Plan- marketing &amp; advertising 5)Financial Plan- Creating a Budget:</a:t>
            </a:r>
            <a:endParaRPr b="0" i="0" sz="2800" u="none" cap="none" strike="noStrike">
              <a:solidFill>
                <a:srgbClr val="000000"/>
              </a:solidFill>
              <a:latin typeface="Carlito"/>
              <a:ea typeface="Carlito"/>
              <a:cs typeface="Carlito"/>
              <a:sym typeface="Carlito"/>
            </a:endParaRPr>
          </a:p>
          <a:p>
            <a:pPr indent="0" lvl="0" marL="927100" marR="0" rtl="0" algn="just">
              <a:lnSpc>
                <a:spcPct val="100000"/>
              </a:lnSpc>
              <a:spcBef>
                <a:spcPts val="675"/>
              </a:spcBef>
              <a:spcAft>
                <a:spcPts val="0"/>
              </a:spcAft>
              <a:buClr>
                <a:srgbClr val="000000"/>
              </a:buClr>
              <a:buSzPts val="2800"/>
              <a:buFont typeface="Arial"/>
              <a:buNone/>
            </a:pPr>
            <a:r>
              <a:rPr b="1" i="0" lang="en-US" sz="2800" u="none" cap="none" strike="noStrike">
                <a:solidFill>
                  <a:srgbClr val="000000"/>
                </a:solidFill>
                <a:latin typeface="Carlito"/>
                <a:ea typeface="Carlito"/>
                <a:cs typeface="Carlito"/>
                <a:sym typeface="Carlito"/>
              </a:rPr>
              <a:t>start up, short term &amp; long term</a:t>
            </a:r>
            <a:endParaRPr b="0" i="0" sz="2800" u="none" cap="none" strike="noStrike">
              <a:solidFill>
                <a:srgbClr val="000000"/>
              </a:solidFill>
              <a:latin typeface="Carlito"/>
              <a:ea typeface="Carlito"/>
              <a:cs typeface="Carlito"/>
              <a:sym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4"/>
          <p:cNvPicPr preferRelativeResize="0"/>
          <p:nvPr/>
        </p:nvPicPr>
        <p:blipFill rotWithShape="1">
          <a:blip r:embed="rId3">
            <a:alphaModFix/>
          </a:blip>
          <a:srcRect b="0" l="0" r="0" t="0"/>
          <a:stretch/>
        </p:blipFill>
        <p:spPr>
          <a:xfrm>
            <a:off x="838200" y="2005583"/>
            <a:ext cx="10515600" cy="4351020"/>
          </a:xfrm>
          <a:prstGeom prst="rect">
            <a:avLst/>
          </a:prstGeom>
          <a:noFill/>
          <a:ln>
            <a:noFill/>
          </a:ln>
        </p:spPr>
      </p:pic>
      <p:pic>
        <p:nvPicPr>
          <p:cNvPr id="163" name="Google Shape;163;p14"/>
          <p:cNvPicPr preferRelativeResize="0"/>
          <p:nvPr/>
        </p:nvPicPr>
        <p:blipFill rotWithShape="1">
          <a:blip r:embed="rId4">
            <a:alphaModFix/>
          </a:blip>
          <a:srcRect b="0" l="0" r="0" t="0"/>
          <a:stretch/>
        </p:blipFill>
        <p:spPr>
          <a:xfrm>
            <a:off x="811882" y="5027240"/>
            <a:ext cx="1201947" cy="1101634"/>
          </a:xfrm>
          <a:prstGeom prst="rect">
            <a:avLst/>
          </a:prstGeom>
          <a:noFill/>
          <a:ln>
            <a:noFill/>
          </a:ln>
        </p:spPr>
      </p:pic>
      <p:sp>
        <p:nvSpPr>
          <p:cNvPr id="164" name="Google Shape;164;p14"/>
          <p:cNvSpPr txBox="1"/>
          <p:nvPr/>
        </p:nvSpPr>
        <p:spPr>
          <a:xfrm>
            <a:off x="916939" y="6431381"/>
            <a:ext cx="67945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00"/>
                </a:solidFill>
                <a:latin typeface="Arial"/>
                <a:ea typeface="Arial"/>
                <a:cs typeface="Arial"/>
                <a:sym typeface="Arial"/>
              </a:rPr>
              <a:t>SLIDE 17</a:t>
            </a:r>
            <a:endParaRPr b="0" i="0" sz="1200" u="none" cap="none" strike="noStrike">
              <a:solidFill>
                <a:srgbClr val="000000"/>
              </a:solidFill>
              <a:latin typeface="Arial"/>
              <a:ea typeface="Arial"/>
              <a:cs typeface="Arial"/>
              <a:sym typeface="Arial"/>
            </a:endParaRPr>
          </a:p>
        </p:txBody>
      </p:sp>
      <p:sp>
        <p:nvSpPr>
          <p:cNvPr id="165" name="Google Shape;165;p14"/>
          <p:cNvSpPr txBox="1"/>
          <p:nvPr>
            <p:ph type="title"/>
          </p:nvPr>
        </p:nvSpPr>
        <p:spPr>
          <a:xfrm>
            <a:off x="916939" y="329564"/>
            <a:ext cx="8872855" cy="1283970"/>
          </a:xfrm>
          <a:prstGeom prst="rect">
            <a:avLst/>
          </a:prstGeom>
          <a:noFill/>
          <a:ln>
            <a:noFill/>
          </a:ln>
        </p:spPr>
        <p:txBody>
          <a:bodyPr anchorCtr="0" anchor="t" bIns="0" lIns="0" spcFirstLastPara="1" rIns="0" wrap="square" tIns="298000">
            <a:spAutoFit/>
          </a:bodyPr>
          <a:lstStyle/>
          <a:p>
            <a:pPr indent="0" lvl="0" marL="12700" rtl="0" algn="l">
              <a:lnSpc>
                <a:spcPct val="100000"/>
              </a:lnSpc>
              <a:spcBef>
                <a:spcPts val="0"/>
              </a:spcBef>
              <a:spcAft>
                <a:spcPts val="0"/>
              </a:spcAft>
              <a:buSzPts val="1400"/>
              <a:buNone/>
            </a:pPr>
            <a:r>
              <a:rPr lang="en-US"/>
              <a:t>Checkpoint </a:t>
            </a:r>
            <a:r>
              <a:rPr lang="en-US">
                <a:latin typeface="Noto Sans Symbols"/>
                <a:ea typeface="Noto Sans Symbols"/>
                <a:cs typeface="Noto Sans Symbols"/>
                <a:sym typeface="Noto Sans Symbols"/>
              </a:rPr>
              <a:t>✔</a:t>
            </a:r>
            <a:endParaRPr/>
          </a:p>
        </p:txBody>
      </p:sp>
      <p:sp>
        <p:nvSpPr>
          <p:cNvPr id="166" name="Google Shape;166;p14"/>
          <p:cNvSpPr txBox="1"/>
          <p:nvPr/>
        </p:nvSpPr>
        <p:spPr>
          <a:xfrm>
            <a:off x="1129385" y="2149323"/>
            <a:ext cx="9771380" cy="1998980"/>
          </a:xfrm>
          <a:prstGeom prst="rect">
            <a:avLst/>
          </a:prstGeom>
          <a:noFill/>
          <a:ln>
            <a:noFill/>
          </a:ln>
        </p:spPr>
        <p:txBody>
          <a:bodyPr anchorCtr="0" anchor="t" bIns="0" lIns="0" spcFirstLastPara="1" rIns="0" wrap="square" tIns="48250">
            <a:spAutoFit/>
          </a:bodyPr>
          <a:lstStyle/>
          <a:p>
            <a:pPr indent="-227965" lvl="0" marL="240665"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rlito"/>
                <a:ea typeface="Carlito"/>
                <a:cs typeface="Carlito"/>
                <a:sym typeface="Carlito"/>
              </a:rPr>
              <a:t>What are the “strategic alternatives” in a business plan?</a:t>
            </a:r>
            <a:endParaRPr b="0" i="0" sz="2800" u="none" cap="none" strike="noStrike">
              <a:solidFill>
                <a:srgbClr val="000000"/>
              </a:solidFill>
              <a:latin typeface="Carlito"/>
              <a:ea typeface="Carlito"/>
              <a:cs typeface="Carlito"/>
              <a:sym typeface="Carlito"/>
            </a:endParaRPr>
          </a:p>
          <a:p>
            <a:pPr indent="-227329" lvl="1" marL="697230" marR="873125" rtl="0" algn="l">
              <a:lnSpc>
                <a:spcPct val="107916"/>
              </a:lnSpc>
              <a:spcBef>
                <a:spcPts val="570"/>
              </a:spcBef>
              <a:spcAft>
                <a:spcPts val="0"/>
              </a:spcAft>
              <a:buClr>
                <a:srgbClr val="000000"/>
              </a:buClr>
              <a:buSzPts val="2400"/>
              <a:buFont typeface="Arial"/>
              <a:buChar char="•"/>
            </a:pPr>
            <a:r>
              <a:rPr b="0" i="0" lang="en-US" sz="2400" u="none" cap="none" strike="noStrike">
                <a:solidFill>
                  <a:srgbClr val="000000"/>
                </a:solidFill>
                <a:latin typeface="Carlito"/>
                <a:ea typeface="Carlito"/>
                <a:cs typeface="Carlito"/>
                <a:sym typeface="Carlito"/>
              </a:rPr>
              <a:t>Strategic alternatives are alternative plans for production, staffing, 	financing, and so on.</a:t>
            </a:r>
            <a:endParaRPr b="0" i="0" sz="2400" u="none" cap="none" strike="noStrike">
              <a:solidFill>
                <a:srgbClr val="000000"/>
              </a:solidFill>
              <a:latin typeface="Carlito"/>
              <a:ea typeface="Carlito"/>
              <a:cs typeface="Carlito"/>
              <a:sym typeface="Carlito"/>
            </a:endParaRPr>
          </a:p>
          <a:p>
            <a:pPr indent="-227329" lvl="1" marL="697230" marR="0" rtl="0" algn="l">
              <a:lnSpc>
                <a:spcPct val="100000"/>
              </a:lnSpc>
              <a:spcBef>
                <a:spcPts val="180"/>
              </a:spcBef>
              <a:spcAft>
                <a:spcPts val="0"/>
              </a:spcAft>
              <a:buClr>
                <a:srgbClr val="000000"/>
              </a:buClr>
              <a:buSzPts val="2400"/>
              <a:buFont typeface="Arial"/>
              <a:buChar char="•"/>
            </a:pPr>
            <a:r>
              <a:rPr b="0" i="0" lang="en-US" sz="2400" u="none" cap="none" strike="noStrike">
                <a:solidFill>
                  <a:srgbClr val="000000"/>
                </a:solidFill>
                <a:latin typeface="Carlito"/>
                <a:ea typeface="Carlito"/>
                <a:cs typeface="Carlito"/>
                <a:sym typeface="Carlito"/>
              </a:rPr>
              <a:t>Even the best business plan cannot predict every possible circumstance.</a:t>
            </a:r>
            <a:endParaRPr b="0" i="0" sz="2400" u="none" cap="none" strike="noStrike">
              <a:solidFill>
                <a:srgbClr val="000000"/>
              </a:solidFill>
              <a:latin typeface="Carlito"/>
              <a:ea typeface="Carlito"/>
              <a:cs typeface="Carlito"/>
              <a:sym typeface="Carlito"/>
            </a:endParaRPr>
          </a:p>
          <a:p>
            <a:pPr indent="-227329" lvl="1" marL="697230" marR="0" rtl="0" algn="l">
              <a:lnSpc>
                <a:spcPct val="100000"/>
              </a:lnSpc>
              <a:spcBef>
                <a:spcPts val="209"/>
              </a:spcBef>
              <a:spcAft>
                <a:spcPts val="0"/>
              </a:spcAft>
              <a:buClr>
                <a:srgbClr val="000000"/>
              </a:buClr>
              <a:buSzPts val="2400"/>
              <a:buFont typeface="Arial"/>
              <a:buChar char="•"/>
            </a:pPr>
            <a:r>
              <a:rPr b="0" i="0" lang="en-US" sz="2400" u="none" cap="none" strike="noStrike">
                <a:solidFill>
                  <a:srgbClr val="000000"/>
                </a:solidFill>
                <a:latin typeface="Carlito"/>
                <a:ea typeface="Carlito"/>
                <a:cs typeface="Carlito"/>
                <a:sym typeface="Carlito"/>
              </a:rPr>
              <a:t>An alternate plan allows a business to be prepared for the unforeseeable.</a:t>
            </a:r>
            <a:endParaRPr b="0" i="0" sz="2400" u="none" cap="none" strike="noStrike">
              <a:solidFill>
                <a:srgbClr val="000000"/>
              </a:solidFill>
              <a:latin typeface="Carlito"/>
              <a:ea typeface="Carlito"/>
              <a:cs typeface="Carlito"/>
              <a:sym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5"/>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172" name="Google Shape;172;p15"/>
          <p:cNvSpPr txBox="1"/>
          <p:nvPr/>
        </p:nvSpPr>
        <p:spPr>
          <a:xfrm>
            <a:off x="916939" y="6431381"/>
            <a:ext cx="67945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00"/>
                </a:solidFill>
                <a:latin typeface="Arial"/>
                <a:ea typeface="Arial"/>
                <a:cs typeface="Arial"/>
                <a:sym typeface="Arial"/>
              </a:rPr>
              <a:t>SLIDE 18</a:t>
            </a:r>
            <a:endParaRPr b="0" i="0" sz="1200" u="none" cap="none" strike="noStrike">
              <a:solidFill>
                <a:srgbClr val="000000"/>
              </a:solidFill>
              <a:latin typeface="Arial"/>
              <a:ea typeface="Arial"/>
              <a:cs typeface="Arial"/>
              <a:sym typeface="Arial"/>
            </a:endParaRPr>
          </a:p>
        </p:txBody>
      </p:sp>
      <p:sp>
        <p:nvSpPr>
          <p:cNvPr id="173" name="Google Shape;173;p15"/>
          <p:cNvSpPr txBox="1"/>
          <p:nvPr>
            <p:ph type="title"/>
          </p:nvPr>
        </p:nvSpPr>
        <p:spPr>
          <a:xfrm>
            <a:off x="916939" y="308228"/>
            <a:ext cx="4855210" cy="1300480"/>
          </a:xfrm>
          <a:prstGeom prst="rect">
            <a:avLst/>
          </a:prstGeom>
          <a:noFill/>
          <a:ln>
            <a:noFill/>
          </a:ln>
        </p:spPr>
        <p:txBody>
          <a:bodyPr anchorCtr="0" anchor="t" bIns="0" lIns="0" spcFirstLastPara="1" rIns="0" wrap="square" tIns="12700">
            <a:spAutoFit/>
          </a:bodyPr>
          <a:lstStyle/>
          <a:p>
            <a:pPr indent="0" lvl="0" marL="12700" rtl="0" algn="l">
              <a:lnSpc>
                <a:spcPct val="113977"/>
              </a:lnSpc>
              <a:spcBef>
                <a:spcPts val="0"/>
              </a:spcBef>
              <a:spcAft>
                <a:spcPts val="0"/>
              </a:spcAft>
              <a:buSzPts val="1400"/>
              <a:buNone/>
            </a:pPr>
            <a:r>
              <a:rPr lang="en-US"/>
              <a:t>FINANCING</a:t>
            </a:r>
            <a:endParaRPr/>
          </a:p>
          <a:p>
            <a:pPr indent="0" lvl="0" marL="12700" rtl="0" algn="l">
              <a:lnSpc>
                <a:spcPct val="113977"/>
              </a:lnSpc>
              <a:spcBef>
                <a:spcPts val="0"/>
              </a:spcBef>
              <a:spcAft>
                <a:spcPts val="0"/>
              </a:spcAft>
              <a:buSzPts val="1400"/>
              <a:buNone/>
            </a:pPr>
            <a:r>
              <a:rPr lang="en-US"/>
              <a:t>THE SMALL BUSINESS</a:t>
            </a:r>
            <a:endParaRPr/>
          </a:p>
        </p:txBody>
      </p:sp>
      <p:sp>
        <p:nvSpPr>
          <p:cNvPr id="174" name="Google Shape;174;p15"/>
          <p:cNvSpPr txBox="1"/>
          <p:nvPr/>
        </p:nvSpPr>
        <p:spPr>
          <a:xfrm>
            <a:off x="1907794" y="1567942"/>
            <a:ext cx="8076565" cy="3934460"/>
          </a:xfrm>
          <a:prstGeom prst="rect">
            <a:avLst/>
          </a:prstGeom>
          <a:noFill/>
          <a:ln>
            <a:noFill/>
          </a:ln>
        </p:spPr>
        <p:txBody>
          <a:bodyPr anchorCtr="0" anchor="t" bIns="0" lIns="0" spcFirstLastPara="1" rIns="0" wrap="square" tIns="12050">
            <a:spAutoFit/>
          </a:bodyPr>
          <a:lstStyle/>
          <a:p>
            <a:pPr indent="-227329" lvl="0" marL="240029" marR="0" rtl="0" algn="l">
              <a:lnSpc>
                <a:spcPct val="100000"/>
              </a:lnSpc>
              <a:spcBef>
                <a:spcPts val="0"/>
              </a:spcBef>
              <a:spcAft>
                <a:spcPts val="0"/>
              </a:spcAft>
              <a:buClr>
                <a:srgbClr val="000000"/>
              </a:buClr>
              <a:buSzPts val="2800"/>
              <a:buFont typeface="Arial"/>
              <a:buChar char="•"/>
            </a:pPr>
            <a:r>
              <a:rPr b="1" i="0" lang="en-US" sz="2800" u="none" cap="none" strike="noStrike">
                <a:solidFill>
                  <a:srgbClr val="000000"/>
                </a:solidFill>
                <a:latin typeface="Carlito"/>
                <a:ea typeface="Carlito"/>
                <a:cs typeface="Carlito"/>
                <a:sym typeface="Carlito"/>
              </a:rPr>
              <a:t>Types of financing</a:t>
            </a:r>
            <a:endParaRPr b="0" i="0" sz="2800" u="none" cap="none" strike="noStrike">
              <a:solidFill>
                <a:srgbClr val="000000"/>
              </a:solidFill>
              <a:latin typeface="Carlito"/>
              <a:ea typeface="Carlito"/>
              <a:cs typeface="Carlito"/>
              <a:sym typeface="Carlito"/>
            </a:endParaRPr>
          </a:p>
          <a:p>
            <a:pPr indent="-228600" lvl="1" marL="698500" marR="416559" rtl="0" algn="l">
              <a:lnSpc>
                <a:spcPct val="108000"/>
              </a:lnSpc>
              <a:spcBef>
                <a:spcPts val="545"/>
              </a:spcBef>
              <a:spcAft>
                <a:spcPts val="0"/>
              </a:spcAft>
              <a:buClr>
                <a:srgbClr val="FF0000"/>
              </a:buClr>
              <a:buSzPts val="3000"/>
              <a:buFont typeface="Arial"/>
              <a:buChar char="•"/>
            </a:pPr>
            <a:r>
              <a:rPr b="1" i="0" lang="en-US" sz="3000" u="none" cap="none" strike="noStrike">
                <a:solidFill>
                  <a:srgbClr val="FF0000"/>
                </a:solidFill>
                <a:latin typeface="Carlito"/>
                <a:ea typeface="Carlito"/>
                <a:cs typeface="Carlito"/>
                <a:sym typeface="Carlito"/>
              </a:rPr>
              <a:t>Start-up financing- </a:t>
            </a:r>
            <a:r>
              <a:rPr b="1" i="0" lang="en-US" sz="3000" u="none" cap="none" strike="noStrike">
                <a:solidFill>
                  <a:srgbClr val="000000"/>
                </a:solidFill>
                <a:latin typeface="Carlito"/>
                <a:ea typeface="Carlito"/>
                <a:cs typeface="Carlito"/>
                <a:sym typeface="Carlito"/>
              </a:rPr>
              <a:t>the money and details of getting the business started: inventory, supplies</a:t>
            </a:r>
            <a:endParaRPr b="0" i="0" sz="3000" u="none" cap="none" strike="noStrike">
              <a:solidFill>
                <a:srgbClr val="000000"/>
              </a:solidFill>
              <a:latin typeface="Carlito"/>
              <a:ea typeface="Carlito"/>
              <a:cs typeface="Carlito"/>
              <a:sym typeface="Carlito"/>
            </a:endParaRPr>
          </a:p>
          <a:p>
            <a:pPr indent="-228600" lvl="1" marL="698500" marR="378460" rtl="0" algn="l">
              <a:lnSpc>
                <a:spcPct val="108000"/>
              </a:lnSpc>
              <a:spcBef>
                <a:spcPts val="495"/>
              </a:spcBef>
              <a:spcAft>
                <a:spcPts val="0"/>
              </a:spcAft>
              <a:buClr>
                <a:srgbClr val="FF0000"/>
              </a:buClr>
              <a:buSzPts val="3000"/>
              <a:buFont typeface="Arial"/>
              <a:buChar char="•"/>
            </a:pPr>
            <a:r>
              <a:rPr b="1" i="0" lang="en-US" sz="3000" u="none" cap="none" strike="noStrike">
                <a:solidFill>
                  <a:srgbClr val="FF0000"/>
                </a:solidFill>
                <a:latin typeface="Carlito"/>
                <a:ea typeface="Carlito"/>
                <a:cs typeface="Carlito"/>
                <a:sym typeface="Carlito"/>
              </a:rPr>
              <a:t>Short-term financing- </a:t>
            </a:r>
            <a:r>
              <a:rPr b="1" i="0" lang="en-US" sz="3000" u="none" cap="none" strike="noStrike">
                <a:solidFill>
                  <a:srgbClr val="000000"/>
                </a:solidFill>
                <a:latin typeface="Carlito"/>
                <a:ea typeface="Carlito"/>
                <a:cs typeface="Carlito"/>
                <a:sym typeface="Carlito"/>
              </a:rPr>
              <a:t>the money needed for the first year of expenses</a:t>
            </a:r>
            <a:endParaRPr b="0" i="0" sz="3000" u="none" cap="none" strike="noStrike">
              <a:solidFill>
                <a:srgbClr val="000000"/>
              </a:solidFill>
              <a:latin typeface="Carlito"/>
              <a:ea typeface="Carlito"/>
              <a:cs typeface="Carlito"/>
              <a:sym typeface="Carlito"/>
            </a:endParaRPr>
          </a:p>
          <a:p>
            <a:pPr indent="-228600" lvl="1" marL="698500" marR="5080" rtl="0" algn="l">
              <a:lnSpc>
                <a:spcPct val="90000"/>
              </a:lnSpc>
              <a:spcBef>
                <a:spcPts val="455"/>
              </a:spcBef>
              <a:spcAft>
                <a:spcPts val="0"/>
              </a:spcAft>
              <a:buClr>
                <a:srgbClr val="FF0000"/>
              </a:buClr>
              <a:buSzPts val="3000"/>
              <a:buFont typeface="Arial"/>
              <a:buChar char="•"/>
            </a:pPr>
            <a:r>
              <a:rPr b="1" i="0" lang="en-US" sz="3000" u="none" cap="none" strike="noStrike">
                <a:solidFill>
                  <a:srgbClr val="FF0000"/>
                </a:solidFill>
                <a:latin typeface="Carlito"/>
                <a:ea typeface="Carlito"/>
                <a:cs typeface="Carlito"/>
                <a:sym typeface="Carlito"/>
              </a:rPr>
              <a:t>Long-term financing- </a:t>
            </a:r>
            <a:r>
              <a:rPr b="1" i="0" lang="en-US" sz="3000" u="none" cap="none" strike="noStrike">
                <a:solidFill>
                  <a:srgbClr val="000000"/>
                </a:solidFill>
                <a:latin typeface="Carlito"/>
                <a:ea typeface="Carlito"/>
                <a:cs typeface="Carlito"/>
                <a:sym typeface="Carlito"/>
              </a:rPr>
              <a:t>a 3-5 year plan of success for the business, identify long term financial needs.</a:t>
            </a:r>
            <a:endParaRPr b="0" i="0" sz="3000" u="none" cap="none" strike="noStrike">
              <a:solidFill>
                <a:srgbClr val="000000"/>
              </a:solidFill>
              <a:latin typeface="Carlito"/>
              <a:ea typeface="Carlito"/>
              <a:cs typeface="Carlito"/>
              <a:sym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6"/>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180" name="Google Shape;180;p16"/>
          <p:cNvSpPr txBox="1"/>
          <p:nvPr>
            <p:ph type="title"/>
          </p:nvPr>
        </p:nvSpPr>
        <p:spPr>
          <a:xfrm>
            <a:off x="916939" y="329564"/>
            <a:ext cx="8872855" cy="1283970"/>
          </a:xfrm>
          <a:prstGeom prst="rect">
            <a:avLst/>
          </a:prstGeom>
          <a:noFill/>
          <a:ln>
            <a:noFill/>
          </a:ln>
        </p:spPr>
        <p:txBody>
          <a:bodyPr anchorCtr="0" anchor="t" bIns="0" lIns="0" spcFirstLastPara="1" rIns="0" wrap="square" tIns="102225">
            <a:spAutoFit/>
          </a:bodyPr>
          <a:lstStyle/>
          <a:p>
            <a:pPr indent="0" lvl="0" marL="12700" marR="5080" rtl="0" algn="l">
              <a:lnSpc>
                <a:spcPct val="104999"/>
              </a:lnSpc>
              <a:spcBef>
                <a:spcPts val="0"/>
              </a:spcBef>
              <a:spcAft>
                <a:spcPts val="0"/>
              </a:spcAft>
              <a:buSzPts val="1400"/>
              <a:buNone/>
            </a:pPr>
            <a:r>
              <a:rPr b="1" lang="en-US">
                <a:latin typeface="Arial"/>
                <a:ea typeface="Arial"/>
                <a:cs typeface="Arial"/>
                <a:sym typeface="Arial"/>
              </a:rPr>
              <a:t>MAJOR BENEFITS of SOLE PROPRIETORSHIP</a:t>
            </a:r>
            <a:endParaRPr/>
          </a:p>
        </p:txBody>
      </p:sp>
      <p:sp>
        <p:nvSpPr>
          <p:cNvPr id="181" name="Google Shape;181;p16"/>
          <p:cNvSpPr txBox="1"/>
          <p:nvPr/>
        </p:nvSpPr>
        <p:spPr>
          <a:xfrm>
            <a:off x="916939" y="1814575"/>
            <a:ext cx="6559550" cy="3542029"/>
          </a:xfrm>
          <a:prstGeom prst="rect">
            <a:avLst/>
          </a:prstGeom>
          <a:noFill/>
          <a:ln>
            <a:noFill/>
          </a:ln>
        </p:spPr>
        <p:txBody>
          <a:bodyPr anchorCtr="0" anchor="t" bIns="0" lIns="0" spcFirstLastPara="1" rIns="0" wrap="square" tIns="186050">
            <a:spAutoFit/>
          </a:bodyPr>
          <a:lstStyle/>
          <a:p>
            <a:pPr indent="-340995" lvl="0" marL="353695" marR="0" rtl="0" algn="l">
              <a:lnSpc>
                <a:spcPct val="100000"/>
              </a:lnSpc>
              <a:spcBef>
                <a:spcPts val="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Ease of starting and ending the business</a:t>
            </a:r>
            <a:endParaRPr b="0" i="0" sz="2700" u="none" cap="none" strike="noStrike">
              <a:solidFill>
                <a:srgbClr val="000000"/>
              </a:solidFill>
              <a:latin typeface="Arial"/>
              <a:ea typeface="Arial"/>
              <a:cs typeface="Arial"/>
              <a:sym typeface="Arial"/>
            </a:endParaRPr>
          </a:p>
          <a:p>
            <a:pPr indent="-340995" lvl="0" marL="353695" marR="0" rtl="0" algn="l">
              <a:lnSpc>
                <a:spcPct val="100000"/>
              </a:lnSpc>
              <a:spcBef>
                <a:spcPts val="137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Being your own boss</a:t>
            </a:r>
            <a:endParaRPr b="0" i="0" sz="2700" u="none" cap="none" strike="noStrike">
              <a:solidFill>
                <a:srgbClr val="000000"/>
              </a:solidFill>
              <a:latin typeface="Arial"/>
              <a:ea typeface="Arial"/>
              <a:cs typeface="Arial"/>
              <a:sym typeface="Arial"/>
            </a:endParaRPr>
          </a:p>
          <a:p>
            <a:pPr indent="-340995" lvl="0" marL="353695" marR="0" rtl="0" algn="l">
              <a:lnSpc>
                <a:spcPct val="100000"/>
              </a:lnSpc>
              <a:spcBef>
                <a:spcPts val="138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Pride of ownership</a:t>
            </a:r>
            <a:endParaRPr b="0" i="0" sz="2700" u="none" cap="none" strike="noStrike">
              <a:solidFill>
                <a:srgbClr val="000000"/>
              </a:solidFill>
              <a:latin typeface="Arial"/>
              <a:ea typeface="Arial"/>
              <a:cs typeface="Arial"/>
              <a:sym typeface="Arial"/>
            </a:endParaRPr>
          </a:p>
          <a:p>
            <a:pPr indent="-340995" lvl="0" marL="353695" marR="0" rtl="0" algn="l">
              <a:lnSpc>
                <a:spcPct val="100000"/>
              </a:lnSpc>
              <a:spcBef>
                <a:spcPts val="138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Leaving a legacy</a:t>
            </a:r>
            <a:endParaRPr b="0" i="0" sz="2700" u="none" cap="none" strike="noStrike">
              <a:solidFill>
                <a:srgbClr val="000000"/>
              </a:solidFill>
              <a:latin typeface="Arial"/>
              <a:ea typeface="Arial"/>
              <a:cs typeface="Arial"/>
              <a:sym typeface="Arial"/>
            </a:endParaRPr>
          </a:p>
          <a:p>
            <a:pPr indent="-340995" lvl="0" marL="353695" marR="0" rtl="0" algn="l">
              <a:lnSpc>
                <a:spcPct val="100000"/>
              </a:lnSpc>
              <a:spcBef>
                <a:spcPts val="1370"/>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Retention of company profit</a:t>
            </a:r>
            <a:endParaRPr b="0" i="0" sz="2700" u="none" cap="none" strike="noStrike">
              <a:solidFill>
                <a:srgbClr val="000000"/>
              </a:solidFill>
              <a:latin typeface="Arial"/>
              <a:ea typeface="Arial"/>
              <a:cs typeface="Arial"/>
              <a:sym typeface="Arial"/>
            </a:endParaRPr>
          </a:p>
          <a:p>
            <a:pPr indent="-340995" lvl="0" marL="353695" marR="0" rtl="0" algn="l">
              <a:lnSpc>
                <a:spcPct val="100000"/>
              </a:lnSpc>
              <a:spcBef>
                <a:spcPts val="1385"/>
              </a:spcBef>
              <a:spcAft>
                <a:spcPts val="0"/>
              </a:spcAft>
              <a:buClr>
                <a:srgbClr val="000000"/>
              </a:buClr>
              <a:buSzPts val="2700"/>
              <a:buFont typeface="Arial"/>
              <a:buChar char="•"/>
            </a:pPr>
            <a:r>
              <a:rPr b="0" i="0" lang="en-US" sz="2700" u="none" cap="none" strike="noStrike">
                <a:solidFill>
                  <a:srgbClr val="000000"/>
                </a:solidFill>
                <a:latin typeface="Arial"/>
                <a:ea typeface="Arial"/>
                <a:cs typeface="Arial"/>
                <a:sym typeface="Arial"/>
              </a:rPr>
              <a:t>No special taxes</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7"/>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187" name="Google Shape;187;p17"/>
          <p:cNvSpPr txBox="1"/>
          <p:nvPr>
            <p:ph type="title"/>
          </p:nvPr>
        </p:nvSpPr>
        <p:spPr>
          <a:xfrm>
            <a:off x="916939" y="329564"/>
            <a:ext cx="8872855" cy="1283970"/>
          </a:xfrm>
          <a:prstGeom prst="rect">
            <a:avLst/>
          </a:prstGeom>
          <a:noFill/>
          <a:ln>
            <a:noFill/>
          </a:ln>
        </p:spPr>
        <p:txBody>
          <a:bodyPr anchorCtr="0" anchor="t" bIns="0" lIns="0" spcFirstLastPara="1" rIns="0" wrap="square" tIns="102225">
            <a:spAutoFit/>
          </a:bodyPr>
          <a:lstStyle/>
          <a:p>
            <a:pPr indent="0" lvl="0" marL="12700" marR="5080" rtl="0" algn="l">
              <a:lnSpc>
                <a:spcPct val="104999"/>
              </a:lnSpc>
              <a:spcBef>
                <a:spcPts val="0"/>
              </a:spcBef>
              <a:spcAft>
                <a:spcPts val="0"/>
              </a:spcAft>
              <a:buSzPts val="1400"/>
              <a:buNone/>
            </a:pPr>
            <a:r>
              <a:rPr b="1" lang="en-US">
                <a:latin typeface="Arial"/>
                <a:ea typeface="Arial"/>
                <a:cs typeface="Arial"/>
                <a:sym typeface="Arial"/>
              </a:rPr>
              <a:t>DISADVANTAGES of SOLE PROPRIETORSHIPS</a:t>
            </a:r>
            <a:endParaRPr/>
          </a:p>
        </p:txBody>
      </p:sp>
      <p:sp>
        <p:nvSpPr>
          <p:cNvPr id="188" name="Google Shape;188;p17"/>
          <p:cNvSpPr txBox="1"/>
          <p:nvPr/>
        </p:nvSpPr>
        <p:spPr>
          <a:xfrm>
            <a:off x="1374394" y="1916683"/>
            <a:ext cx="9590405" cy="3937635"/>
          </a:xfrm>
          <a:prstGeom prst="rect">
            <a:avLst/>
          </a:prstGeom>
          <a:noFill/>
          <a:ln>
            <a:noFill/>
          </a:ln>
        </p:spPr>
        <p:txBody>
          <a:bodyPr anchorCtr="0" anchor="t" bIns="0" lIns="0" spcFirstLastPara="1" rIns="0" wrap="square" tIns="13325">
            <a:spAutoFit/>
          </a:bodyPr>
          <a:lstStyle/>
          <a:p>
            <a:pPr indent="-228600" lvl="0" marL="241300" marR="0" rtl="0" algn="l">
              <a:lnSpc>
                <a:spcPct val="101923"/>
              </a:lnSpc>
              <a:spcBef>
                <a:spcPts val="0"/>
              </a:spcBef>
              <a:spcAft>
                <a:spcPts val="0"/>
              </a:spcAft>
              <a:buClr>
                <a:srgbClr val="000000"/>
              </a:buClr>
              <a:buSzPts val="2600"/>
              <a:buFont typeface="Arial"/>
              <a:buChar char="•"/>
            </a:pPr>
            <a:r>
              <a:rPr b="1" i="0" lang="en-US" sz="2600" u="none" cap="none" strike="noStrike">
                <a:solidFill>
                  <a:srgbClr val="000000"/>
                </a:solidFill>
                <a:latin typeface="Arial"/>
                <a:ea typeface="Arial"/>
                <a:cs typeface="Arial"/>
                <a:sym typeface="Arial"/>
              </a:rPr>
              <a:t>Unlimited Liability -- </a:t>
            </a:r>
            <a:r>
              <a:rPr b="0" i="1" lang="en-US" sz="2600" u="none" cap="none" strike="noStrike">
                <a:solidFill>
                  <a:srgbClr val="000000"/>
                </a:solidFill>
                <a:latin typeface="Arial"/>
                <a:ea typeface="Arial"/>
                <a:cs typeface="Arial"/>
                <a:sym typeface="Arial"/>
              </a:rPr>
              <a:t>Any debts or damages incurred by the</a:t>
            </a:r>
            <a:endParaRPr b="0" i="0" sz="2600" u="none" cap="none" strike="noStrike">
              <a:solidFill>
                <a:srgbClr val="000000"/>
              </a:solidFill>
              <a:latin typeface="Arial"/>
              <a:ea typeface="Arial"/>
              <a:cs typeface="Arial"/>
              <a:sym typeface="Arial"/>
            </a:endParaRPr>
          </a:p>
          <a:p>
            <a:pPr indent="0" lvl="0" marL="241300" marR="5080" rtl="0" algn="l">
              <a:lnSpc>
                <a:spcPct val="70000"/>
              </a:lnSpc>
              <a:spcBef>
                <a:spcPts val="465"/>
              </a:spcBef>
              <a:spcAft>
                <a:spcPts val="0"/>
              </a:spcAft>
              <a:buClr>
                <a:srgbClr val="000000"/>
              </a:buClr>
              <a:buSzPts val="2600"/>
              <a:buFont typeface="Arial"/>
              <a:buNone/>
            </a:pPr>
            <a:r>
              <a:rPr b="0" i="1" lang="en-US" sz="2600" u="none" cap="none" strike="noStrike">
                <a:solidFill>
                  <a:srgbClr val="000000"/>
                </a:solidFill>
                <a:latin typeface="Arial"/>
                <a:ea typeface="Arial"/>
                <a:cs typeface="Arial"/>
                <a:sym typeface="Arial"/>
              </a:rPr>
              <a:t>business are your debts, even if it means selling your home, car or anything else.</a:t>
            </a:r>
            <a:endParaRPr b="0" i="0" sz="2600" u="none" cap="none" strike="noStrike">
              <a:solidFill>
                <a:srgbClr val="000000"/>
              </a:solidFill>
              <a:latin typeface="Arial"/>
              <a:ea typeface="Arial"/>
              <a:cs typeface="Arial"/>
              <a:sym typeface="Arial"/>
            </a:endParaRPr>
          </a:p>
          <a:p>
            <a:pPr indent="-228600" lvl="0" marL="241300" marR="0" rtl="0" algn="l">
              <a:lnSpc>
                <a:spcPct val="100000"/>
              </a:lnSpc>
              <a:spcBef>
                <a:spcPts val="755"/>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Limited financial resources</a:t>
            </a:r>
            <a:endParaRPr b="0" i="0" sz="2600" u="none" cap="none" strike="noStrike">
              <a:solidFill>
                <a:srgbClr val="000000"/>
              </a:solidFill>
              <a:latin typeface="Arial"/>
              <a:ea typeface="Arial"/>
              <a:cs typeface="Arial"/>
              <a:sym typeface="Arial"/>
            </a:endParaRPr>
          </a:p>
          <a:p>
            <a:pPr indent="-228600" lvl="0" marL="241300" marR="0" rtl="0" algn="l">
              <a:lnSpc>
                <a:spcPct val="100000"/>
              </a:lnSpc>
              <a:spcBef>
                <a:spcPts val="77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Management difficulties</a:t>
            </a:r>
            <a:endParaRPr b="0" i="0" sz="2600" u="none" cap="none" strike="noStrike">
              <a:solidFill>
                <a:srgbClr val="000000"/>
              </a:solidFill>
              <a:latin typeface="Arial"/>
              <a:ea typeface="Arial"/>
              <a:cs typeface="Arial"/>
              <a:sym typeface="Arial"/>
            </a:endParaRPr>
          </a:p>
          <a:p>
            <a:pPr indent="-228600" lvl="0" marL="241300" marR="0" rtl="0" algn="l">
              <a:lnSpc>
                <a:spcPct val="100000"/>
              </a:lnSpc>
              <a:spcBef>
                <a:spcPts val="77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Overwhelming time commitment</a:t>
            </a:r>
            <a:endParaRPr b="0" i="0" sz="2600" u="none" cap="none" strike="noStrike">
              <a:solidFill>
                <a:srgbClr val="000000"/>
              </a:solidFill>
              <a:latin typeface="Arial"/>
              <a:ea typeface="Arial"/>
              <a:cs typeface="Arial"/>
              <a:sym typeface="Arial"/>
            </a:endParaRPr>
          </a:p>
          <a:p>
            <a:pPr indent="-228600" lvl="0" marL="241300" marR="0" rtl="0" algn="l">
              <a:lnSpc>
                <a:spcPct val="100000"/>
              </a:lnSpc>
              <a:spcBef>
                <a:spcPts val="755"/>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Few fringe benefits</a:t>
            </a:r>
            <a:endParaRPr b="0" i="0" sz="2600" u="none" cap="none" strike="noStrike">
              <a:solidFill>
                <a:srgbClr val="000000"/>
              </a:solidFill>
              <a:latin typeface="Arial"/>
              <a:ea typeface="Arial"/>
              <a:cs typeface="Arial"/>
              <a:sym typeface="Arial"/>
            </a:endParaRPr>
          </a:p>
          <a:p>
            <a:pPr indent="-228600" lvl="0" marL="241300" marR="0" rtl="0" algn="l">
              <a:lnSpc>
                <a:spcPct val="100000"/>
              </a:lnSpc>
              <a:spcBef>
                <a:spcPts val="77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Limited growth</a:t>
            </a:r>
            <a:endParaRPr b="0" i="0" sz="2600" u="none" cap="none" strike="noStrike">
              <a:solidFill>
                <a:srgbClr val="000000"/>
              </a:solidFill>
              <a:latin typeface="Arial"/>
              <a:ea typeface="Arial"/>
              <a:cs typeface="Arial"/>
              <a:sym typeface="Arial"/>
            </a:endParaRPr>
          </a:p>
          <a:p>
            <a:pPr indent="-228600" lvl="0" marL="241300" marR="0" rtl="0" algn="l">
              <a:lnSpc>
                <a:spcPct val="100000"/>
              </a:lnSpc>
              <a:spcBef>
                <a:spcPts val="77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Limited life span</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18"/>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194" name="Google Shape;194;p18"/>
          <p:cNvSpPr txBox="1"/>
          <p:nvPr>
            <p:ph type="title"/>
          </p:nvPr>
        </p:nvSpPr>
        <p:spPr>
          <a:xfrm>
            <a:off x="916939" y="614248"/>
            <a:ext cx="921702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b="1" lang="en-US">
                <a:latin typeface="Arial"/>
                <a:ea typeface="Arial"/>
                <a:cs typeface="Arial"/>
                <a:sym typeface="Arial"/>
              </a:rPr>
              <a:t>MAJOR TYPES of PARTNERSHIPS</a:t>
            </a:r>
            <a:endParaRPr/>
          </a:p>
        </p:txBody>
      </p:sp>
      <p:sp>
        <p:nvSpPr>
          <p:cNvPr id="195" name="Google Shape;195;p18"/>
          <p:cNvSpPr txBox="1"/>
          <p:nvPr>
            <p:ph idx="1" type="body"/>
          </p:nvPr>
        </p:nvSpPr>
        <p:spPr>
          <a:xfrm>
            <a:off x="952245" y="1977644"/>
            <a:ext cx="10287508" cy="3337560"/>
          </a:xfrm>
          <a:prstGeom prst="rect">
            <a:avLst/>
          </a:prstGeom>
          <a:noFill/>
          <a:ln>
            <a:noFill/>
          </a:ln>
        </p:spPr>
        <p:txBody>
          <a:bodyPr anchorCtr="0" anchor="t" bIns="0" lIns="0" spcFirstLastPara="1" rIns="0" wrap="square" tIns="67925">
            <a:spAutoFit/>
          </a:bodyPr>
          <a:lstStyle/>
          <a:p>
            <a:pPr indent="-227329" lvl="0" marL="661670" marR="5080" rtl="0" algn="l">
              <a:lnSpc>
                <a:spcPct val="108124"/>
              </a:lnSpc>
              <a:spcBef>
                <a:spcPts val="0"/>
              </a:spcBef>
              <a:spcAft>
                <a:spcPts val="0"/>
              </a:spcAft>
              <a:buClr>
                <a:schemeClr val="dk1"/>
              </a:buClr>
              <a:buSzPts val="3200"/>
              <a:buFont typeface="Arial"/>
              <a:buChar char="•"/>
            </a:pPr>
            <a:r>
              <a:rPr b="1" i="0" lang="en-US">
                <a:latin typeface="Arial"/>
                <a:ea typeface="Arial"/>
                <a:cs typeface="Arial"/>
                <a:sym typeface="Arial"/>
              </a:rPr>
              <a:t>General Partnership -- </a:t>
            </a:r>
            <a:r>
              <a:rPr i="1" lang="en-US"/>
              <a:t>All owners share in operating</a:t>
            </a:r>
            <a:r>
              <a:rPr lang="en-US"/>
              <a:t> 	the business and in assuming liability for the 	business’s debts.</a:t>
            </a:r>
            <a:endParaRPr/>
          </a:p>
          <a:p>
            <a:pPr indent="-227329" lvl="0" marL="661670" marR="455294" rtl="0" algn="l">
              <a:lnSpc>
                <a:spcPct val="97500"/>
              </a:lnSpc>
              <a:spcBef>
                <a:spcPts val="3165"/>
              </a:spcBef>
              <a:spcAft>
                <a:spcPts val="0"/>
              </a:spcAft>
              <a:buClr>
                <a:schemeClr val="dk1"/>
              </a:buClr>
              <a:buSzPts val="3200"/>
              <a:buFont typeface="Arial"/>
              <a:buChar char="•"/>
            </a:pPr>
            <a:r>
              <a:rPr b="1" i="0" lang="en-US">
                <a:latin typeface="Arial"/>
                <a:ea typeface="Arial"/>
                <a:cs typeface="Arial"/>
                <a:sym typeface="Arial"/>
              </a:rPr>
              <a:t>Limited Partnership -- </a:t>
            </a:r>
            <a:r>
              <a:rPr i="1" lang="en-US" sz="2800"/>
              <a:t>A partnership with one or more</a:t>
            </a:r>
            <a:r>
              <a:rPr lang="en-US" sz="2800"/>
              <a:t> 	general partners and one or more limited partners.</a:t>
            </a:r>
            <a:endParaRPr sz="2800">
              <a:latin typeface="Arial"/>
              <a:ea typeface="Arial"/>
              <a:cs typeface="Arial"/>
              <a:sym typeface="Arial"/>
            </a:endParaRPr>
          </a:p>
          <a:p>
            <a:pPr indent="-227329" lvl="0" marL="661670" rtl="0" algn="l">
              <a:lnSpc>
                <a:spcPct val="100000"/>
              </a:lnSpc>
              <a:spcBef>
                <a:spcPts val="2495"/>
              </a:spcBef>
              <a:spcAft>
                <a:spcPts val="0"/>
              </a:spcAft>
              <a:buClr>
                <a:schemeClr val="dk1"/>
              </a:buClr>
              <a:buSzPts val="2800"/>
              <a:buFont typeface="Arial"/>
              <a:buChar char="•"/>
            </a:pPr>
            <a:r>
              <a:rPr i="1" lang="en-US" sz="2800" u="sng">
                <a:solidFill>
                  <a:schemeClr val="hlink"/>
                </a:solidFill>
                <a:hlinkClick r:id="rId4"/>
              </a:rPr>
              <a:t>http://www.roc.gov.bd/acts/partnershipact1932.html</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9"/>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201" name="Google Shape;201;p19"/>
          <p:cNvSpPr txBox="1"/>
          <p:nvPr>
            <p:ph type="title"/>
          </p:nvPr>
        </p:nvSpPr>
        <p:spPr>
          <a:xfrm>
            <a:off x="916939" y="329564"/>
            <a:ext cx="8872855" cy="1283970"/>
          </a:xfrm>
          <a:prstGeom prst="rect">
            <a:avLst/>
          </a:prstGeom>
          <a:noFill/>
          <a:ln>
            <a:noFill/>
          </a:ln>
        </p:spPr>
        <p:txBody>
          <a:bodyPr anchorCtr="0" anchor="t" bIns="0" lIns="0" spcFirstLastPara="1" rIns="0" wrap="square" tIns="102225">
            <a:spAutoFit/>
          </a:bodyPr>
          <a:lstStyle/>
          <a:p>
            <a:pPr indent="0" lvl="0" marL="12700" marR="5080" rtl="0" algn="l">
              <a:lnSpc>
                <a:spcPct val="104999"/>
              </a:lnSpc>
              <a:spcBef>
                <a:spcPts val="0"/>
              </a:spcBef>
              <a:spcAft>
                <a:spcPts val="0"/>
              </a:spcAft>
              <a:buSzPts val="1400"/>
              <a:buNone/>
            </a:pPr>
            <a:r>
              <a:rPr b="1" lang="en-US">
                <a:latin typeface="Arial"/>
                <a:ea typeface="Arial"/>
                <a:cs typeface="Arial"/>
                <a:sym typeface="Arial"/>
              </a:rPr>
              <a:t>ADVANTAGES of PARTNERSHIPS</a:t>
            </a:r>
            <a:endParaRPr/>
          </a:p>
        </p:txBody>
      </p:sp>
      <p:sp>
        <p:nvSpPr>
          <p:cNvPr id="202" name="Google Shape;202;p19"/>
          <p:cNvSpPr txBox="1"/>
          <p:nvPr/>
        </p:nvSpPr>
        <p:spPr>
          <a:xfrm>
            <a:off x="1374394" y="1812442"/>
            <a:ext cx="8803640" cy="2961640"/>
          </a:xfrm>
          <a:prstGeom prst="rect">
            <a:avLst/>
          </a:prstGeom>
          <a:noFill/>
          <a:ln>
            <a:noFill/>
          </a:ln>
        </p:spPr>
        <p:txBody>
          <a:bodyPr anchorCtr="0" anchor="t" bIns="0" lIns="0" spcFirstLastPara="1" rIns="0" wrap="square" tIns="186050">
            <a:spAutoFit/>
          </a:bodyPr>
          <a:lstStyle/>
          <a:p>
            <a:pPr indent="-227329" lvl="0" marL="240029"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More financial resources</a:t>
            </a:r>
            <a:endParaRPr b="0" i="0" sz="2800" u="none" cap="none" strike="noStrike">
              <a:solidFill>
                <a:srgbClr val="000000"/>
              </a:solidFill>
              <a:latin typeface="Arial"/>
              <a:ea typeface="Arial"/>
              <a:cs typeface="Arial"/>
              <a:sym typeface="Arial"/>
            </a:endParaRPr>
          </a:p>
          <a:p>
            <a:pPr indent="-227329" lvl="0" marL="240029" marR="0" rtl="0" algn="l">
              <a:lnSpc>
                <a:spcPct val="100000"/>
              </a:lnSpc>
              <a:spcBef>
                <a:spcPts val="137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Shared management and pooled skills and knowledge</a:t>
            </a:r>
            <a:endParaRPr b="0" i="0" sz="2800" u="none" cap="none" strike="noStrike">
              <a:solidFill>
                <a:srgbClr val="000000"/>
              </a:solidFill>
              <a:latin typeface="Arial"/>
              <a:ea typeface="Arial"/>
              <a:cs typeface="Arial"/>
              <a:sym typeface="Arial"/>
            </a:endParaRPr>
          </a:p>
          <a:p>
            <a:pPr indent="-227329" lvl="0" marL="240029" marR="0" rtl="0" algn="l">
              <a:lnSpc>
                <a:spcPct val="100000"/>
              </a:lnSpc>
              <a:spcBef>
                <a:spcPts val="1355"/>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Longer survival</a:t>
            </a:r>
            <a:endParaRPr b="0" i="0" sz="2800" u="none" cap="none" strike="noStrike">
              <a:solidFill>
                <a:srgbClr val="000000"/>
              </a:solidFill>
              <a:latin typeface="Arial"/>
              <a:ea typeface="Arial"/>
              <a:cs typeface="Arial"/>
              <a:sym typeface="Arial"/>
            </a:endParaRPr>
          </a:p>
          <a:p>
            <a:pPr indent="-227329" lvl="0" marL="240029" marR="0" rtl="0" algn="l">
              <a:lnSpc>
                <a:spcPct val="100000"/>
              </a:lnSpc>
              <a:spcBef>
                <a:spcPts val="137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No special taxes</a:t>
            </a:r>
            <a:endParaRPr b="0" i="0" sz="2800" u="none" cap="none" strike="noStrike">
              <a:solidFill>
                <a:srgbClr val="000000"/>
              </a:solidFill>
              <a:latin typeface="Arial"/>
              <a:ea typeface="Arial"/>
              <a:cs typeface="Arial"/>
              <a:sym typeface="Arial"/>
            </a:endParaRPr>
          </a:p>
          <a:p>
            <a:pPr indent="-227329" lvl="0" marL="240029" marR="0" rtl="0" algn="l">
              <a:lnSpc>
                <a:spcPct val="100000"/>
              </a:lnSpc>
              <a:spcBef>
                <a:spcPts val="1335"/>
              </a:spcBef>
              <a:spcAft>
                <a:spcPts val="0"/>
              </a:spcAft>
              <a:buClr>
                <a:srgbClr val="000000"/>
              </a:buClr>
              <a:buSzPts val="2400"/>
              <a:buFont typeface="Arial"/>
              <a:buChar char="•"/>
            </a:pPr>
            <a:r>
              <a:rPr b="0" i="0" lang="en-US" sz="2400" u="sng" cap="none" strike="noStrike">
                <a:solidFill>
                  <a:schemeClr val="hlink"/>
                </a:solidFill>
                <a:latin typeface="Carlito"/>
                <a:ea typeface="Carlito"/>
                <a:cs typeface="Carlito"/>
                <a:sym typeface="Carlito"/>
                <a:hlinkClick r:id="rId4"/>
              </a:rPr>
              <a:t>http://en.banglapedia.org/index.php?title=Partnership_Business</a:t>
            </a:r>
            <a:endParaRPr b="0" i="0" sz="2400" u="none" cap="none" strike="noStrike">
              <a:solidFill>
                <a:srgbClr val="000000"/>
              </a:solidFill>
              <a:latin typeface="Carlito"/>
              <a:ea typeface="Carlito"/>
              <a:cs typeface="Carlito"/>
              <a:sym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67" name="Google Shape;67;p2"/>
          <p:cNvSpPr txBox="1"/>
          <p:nvPr/>
        </p:nvSpPr>
        <p:spPr>
          <a:xfrm>
            <a:off x="916939" y="6431381"/>
            <a:ext cx="59372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00"/>
                </a:solidFill>
                <a:latin typeface="Arial"/>
                <a:ea typeface="Arial"/>
                <a:cs typeface="Arial"/>
                <a:sym typeface="Arial"/>
              </a:rPr>
              <a:t>SLIDE 2</a:t>
            </a:r>
            <a:endParaRPr b="0" i="0" sz="1200" u="none" cap="none" strike="noStrike">
              <a:solidFill>
                <a:srgbClr val="000000"/>
              </a:solidFill>
              <a:latin typeface="Arial"/>
              <a:ea typeface="Arial"/>
              <a:cs typeface="Arial"/>
              <a:sym typeface="Arial"/>
            </a:endParaRPr>
          </a:p>
        </p:txBody>
      </p:sp>
      <p:sp>
        <p:nvSpPr>
          <p:cNvPr id="68" name="Google Shape;68;p2"/>
          <p:cNvSpPr txBox="1"/>
          <p:nvPr>
            <p:ph type="title"/>
          </p:nvPr>
        </p:nvSpPr>
        <p:spPr>
          <a:xfrm>
            <a:off x="1628901" y="1568958"/>
            <a:ext cx="8100695" cy="93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6000">
                <a:solidFill>
                  <a:srgbClr val="4471C4"/>
                </a:solidFill>
              </a:rPr>
              <a:t>Becoming an Entrepreneur</a:t>
            </a:r>
            <a:endParaRPr sz="6000"/>
          </a:p>
        </p:txBody>
      </p:sp>
      <p:sp>
        <p:nvSpPr>
          <p:cNvPr id="69" name="Google Shape;69;p2"/>
          <p:cNvSpPr txBox="1"/>
          <p:nvPr/>
        </p:nvSpPr>
        <p:spPr>
          <a:xfrm>
            <a:off x="1602994" y="3424580"/>
            <a:ext cx="765810" cy="1511935"/>
          </a:xfrm>
          <a:prstGeom prst="rect">
            <a:avLst/>
          </a:prstGeom>
          <a:noFill/>
          <a:ln>
            <a:noFill/>
          </a:ln>
        </p:spPr>
        <p:txBody>
          <a:bodyPr anchorCtr="0" anchor="t" bIns="0" lIns="0" spcFirstLastPara="1" rIns="0" wrap="square" tIns="172700">
            <a:spAutoFit/>
          </a:bodyPr>
          <a:lstStyle/>
          <a:p>
            <a:pPr indent="0" lvl="0" marL="12700" marR="0" rtl="0" algn="l">
              <a:lnSpc>
                <a:spcPct val="100000"/>
              </a:lnSpc>
              <a:spcBef>
                <a:spcPts val="0"/>
              </a:spcBef>
              <a:spcAft>
                <a:spcPts val="0"/>
              </a:spcAft>
              <a:buClr>
                <a:srgbClr val="000000"/>
              </a:buClr>
              <a:buSzPts val="2200"/>
              <a:buFont typeface="Arial"/>
              <a:buNone/>
            </a:pPr>
            <a:r>
              <a:rPr b="1" i="0" lang="en-US" sz="2200" u="none" cap="none" strike="noStrike">
                <a:solidFill>
                  <a:srgbClr val="0066FF"/>
                </a:solidFill>
                <a:latin typeface="Carlito"/>
                <a:ea typeface="Carlito"/>
                <a:cs typeface="Carlito"/>
                <a:sym typeface="Carlito"/>
              </a:rPr>
              <a:t>Goal 1</a:t>
            </a:r>
            <a:endParaRPr b="0" i="0" sz="2200" u="none" cap="none" strike="noStrike">
              <a:solidFill>
                <a:srgbClr val="000000"/>
              </a:solidFill>
              <a:latin typeface="Carlito"/>
              <a:ea typeface="Carlito"/>
              <a:cs typeface="Carlito"/>
              <a:sym typeface="Carlito"/>
            </a:endParaRPr>
          </a:p>
          <a:p>
            <a:pPr indent="0" lvl="0" marL="12700" marR="0" rtl="0" algn="l">
              <a:lnSpc>
                <a:spcPct val="100000"/>
              </a:lnSpc>
              <a:spcBef>
                <a:spcPts val="1265"/>
              </a:spcBef>
              <a:spcAft>
                <a:spcPts val="0"/>
              </a:spcAft>
              <a:buClr>
                <a:srgbClr val="000000"/>
              </a:buClr>
              <a:buSzPts val="2200"/>
              <a:buFont typeface="Arial"/>
              <a:buNone/>
            </a:pPr>
            <a:r>
              <a:rPr b="1" i="0" lang="en-US" sz="2200" u="none" cap="none" strike="noStrike">
                <a:solidFill>
                  <a:srgbClr val="0066FF"/>
                </a:solidFill>
                <a:latin typeface="Carlito"/>
                <a:ea typeface="Carlito"/>
                <a:cs typeface="Carlito"/>
                <a:sym typeface="Carlito"/>
              </a:rPr>
              <a:t>Goal 2</a:t>
            </a:r>
            <a:endParaRPr b="0" i="0" sz="2200" u="none" cap="none" strike="noStrike">
              <a:solidFill>
                <a:srgbClr val="000000"/>
              </a:solidFill>
              <a:latin typeface="Carlito"/>
              <a:ea typeface="Carlito"/>
              <a:cs typeface="Carlito"/>
              <a:sym typeface="Carlito"/>
            </a:endParaRPr>
          </a:p>
          <a:p>
            <a:pPr indent="0" lvl="0" marL="12700" marR="0" rtl="0" algn="l">
              <a:lnSpc>
                <a:spcPct val="100000"/>
              </a:lnSpc>
              <a:spcBef>
                <a:spcPts val="1260"/>
              </a:spcBef>
              <a:spcAft>
                <a:spcPts val="0"/>
              </a:spcAft>
              <a:buClr>
                <a:srgbClr val="000000"/>
              </a:buClr>
              <a:buSzPts val="2200"/>
              <a:buFont typeface="Arial"/>
              <a:buNone/>
            </a:pPr>
            <a:r>
              <a:rPr b="1" i="0" lang="en-US" sz="2200" u="none" cap="none" strike="noStrike">
                <a:solidFill>
                  <a:srgbClr val="0066FF"/>
                </a:solidFill>
                <a:latin typeface="Carlito"/>
                <a:ea typeface="Carlito"/>
                <a:cs typeface="Carlito"/>
                <a:sym typeface="Carlito"/>
              </a:rPr>
              <a:t>Goal 3</a:t>
            </a:r>
            <a:endParaRPr b="0" i="0" sz="2200" u="none" cap="none" strike="noStrike">
              <a:solidFill>
                <a:srgbClr val="000000"/>
              </a:solidFill>
              <a:latin typeface="Carlito"/>
              <a:ea typeface="Carlito"/>
              <a:cs typeface="Carlito"/>
              <a:sym typeface="Carlito"/>
            </a:endParaRPr>
          </a:p>
        </p:txBody>
      </p:sp>
      <p:sp>
        <p:nvSpPr>
          <p:cNvPr id="70" name="Google Shape;70;p2"/>
          <p:cNvSpPr txBox="1"/>
          <p:nvPr/>
        </p:nvSpPr>
        <p:spPr>
          <a:xfrm>
            <a:off x="2980689" y="3424580"/>
            <a:ext cx="7182484" cy="1511935"/>
          </a:xfrm>
          <a:prstGeom prst="rect">
            <a:avLst/>
          </a:prstGeom>
          <a:noFill/>
          <a:ln>
            <a:noFill/>
          </a:ln>
        </p:spPr>
        <p:txBody>
          <a:bodyPr anchorCtr="0" anchor="t" bIns="0" lIns="0" spcFirstLastPara="1" rIns="0" wrap="square" tIns="172700">
            <a:spAutoFit/>
          </a:bodyPr>
          <a:lstStyle/>
          <a:p>
            <a:pPr indent="0" lvl="0" marL="1270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rlito"/>
                <a:ea typeface="Carlito"/>
                <a:cs typeface="Carlito"/>
                <a:sym typeface="Carlito"/>
              </a:rPr>
              <a:t>Identify characteristics of successful entrepreneurs.</a:t>
            </a:r>
            <a:endParaRPr b="0" i="0" sz="2200" u="none" cap="none" strike="noStrike">
              <a:solidFill>
                <a:srgbClr val="000000"/>
              </a:solidFill>
              <a:latin typeface="Carlito"/>
              <a:ea typeface="Carlito"/>
              <a:cs typeface="Carlito"/>
              <a:sym typeface="Carlito"/>
            </a:endParaRPr>
          </a:p>
          <a:p>
            <a:pPr indent="0" lvl="0" marL="12700" marR="5080" rtl="0" algn="l">
              <a:lnSpc>
                <a:spcPct val="147700"/>
              </a:lnSpc>
              <a:spcBef>
                <a:spcPts val="5"/>
              </a:spcBef>
              <a:spcAft>
                <a:spcPts val="0"/>
              </a:spcAft>
              <a:buClr>
                <a:srgbClr val="000000"/>
              </a:buClr>
              <a:buSzPts val="2200"/>
              <a:buFont typeface="Arial"/>
              <a:buNone/>
            </a:pPr>
            <a:r>
              <a:rPr b="0" i="0" lang="en-US" sz="2200" u="none" cap="none" strike="noStrike">
                <a:solidFill>
                  <a:srgbClr val="000000"/>
                </a:solidFill>
                <a:latin typeface="Carlito"/>
                <a:ea typeface="Carlito"/>
                <a:cs typeface="Carlito"/>
                <a:sym typeface="Carlito"/>
              </a:rPr>
              <a:t>Recognize the importance of entrepreneurship in the economy. Describe opportunities and risks of entrepreneurship.</a:t>
            </a:r>
            <a:endParaRPr b="0" i="0" sz="2200" u="none" cap="none" strike="noStrike">
              <a:solidFill>
                <a:srgbClr val="000000"/>
              </a:solidFill>
              <a:latin typeface="Carlito"/>
              <a:ea typeface="Carlito"/>
              <a:cs typeface="Carlito"/>
              <a:sym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0"/>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208" name="Google Shape;208;p20"/>
          <p:cNvSpPr txBox="1"/>
          <p:nvPr>
            <p:ph type="title"/>
          </p:nvPr>
        </p:nvSpPr>
        <p:spPr>
          <a:xfrm>
            <a:off x="916939" y="329564"/>
            <a:ext cx="8872855" cy="1283970"/>
          </a:xfrm>
          <a:prstGeom prst="rect">
            <a:avLst/>
          </a:prstGeom>
          <a:noFill/>
          <a:ln>
            <a:noFill/>
          </a:ln>
        </p:spPr>
        <p:txBody>
          <a:bodyPr anchorCtr="0" anchor="t" bIns="0" lIns="0" spcFirstLastPara="1" rIns="0" wrap="square" tIns="102225">
            <a:spAutoFit/>
          </a:bodyPr>
          <a:lstStyle/>
          <a:p>
            <a:pPr indent="0" lvl="0" marL="12700" marR="5080" rtl="0" algn="l">
              <a:lnSpc>
                <a:spcPct val="104999"/>
              </a:lnSpc>
              <a:spcBef>
                <a:spcPts val="0"/>
              </a:spcBef>
              <a:spcAft>
                <a:spcPts val="0"/>
              </a:spcAft>
              <a:buSzPts val="1400"/>
              <a:buNone/>
            </a:pPr>
            <a:r>
              <a:rPr b="1" lang="en-US">
                <a:latin typeface="Arial"/>
                <a:ea typeface="Arial"/>
                <a:cs typeface="Arial"/>
                <a:sym typeface="Arial"/>
              </a:rPr>
              <a:t>DISADVANTAGES of PARTNERSHIPS</a:t>
            </a:r>
            <a:endParaRPr/>
          </a:p>
        </p:txBody>
      </p:sp>
      <p:sp>
        <p:nvSpPr>
          <p:cNvPr id="209" name="Google Shape;209;p20"/>
          <p:cNvSpPr txBox="1"/>
          <p:nvPr/>
        </p:nvSpPr>
        <p:spPr>
          <a:xfrm>
            <a:off x="1374394" y="1812442"/>
            <a:ext cx="5241290" cy="2426335"/>
          </a:xfrm>
          <a:prstGeom prst="rect">
            <a:avLst/>
          </a:prstGeom>
          <a:noFill/>
          <a:ln>
            <a:noFill/>
          </a:ln>
        </p:spPr>
        <p:txBody>
          <a:bodyPr anchorCtr="0" anchor="t" bIns="0" lIns="0" spcFirstLastPara="1" rIns="0" wrap="square" tIns="186050">
            <a:spAutoFit/>
          </a:bodyPr>
          <a:lstStyle/>
          <a:p>
            <a:pPr indent="-227329" lvl="0" marL="240029"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Unlimited liability</a:t>
            </a:r>
            <a:endParaRPr b="0" i="0" sz="2800" u="none" cap="none" strike="noStrike">
              <a:solidFill>
                <a:srgbClr val="000000"/>
              </a:solidFill>
              <a:latin typeface="Arial"/>
              <a:ea typeface="Arial"/>
              <a:cs typeface="Arial"/>
              <a:sym typeface="Arial"/>
            </a:endParaRPr>
          </a:p>
          <a:p>
            <a:pPr indent="-227329" lvl="0" marL="240029" marR="0" rtl="0" algn="l">
              <a:lnSpc>
                <a:spcPct val="100000"/>
              </a:lnSpc>
              <a:spcBef>
                <a:spcPts val="137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Division of profits</a:t>
            </a:r>
            <a:endParaRPr b="0" i="0" sz="2800" u="none" cap="none" strike="noStrike">
              <a:solidFill>
                <a:srgbClr val="000000"/>
              </a:solidFill>
              <a:latin typeface="Arial"/>
              <a:ea typeface="Arial"/>
              <a:cs typeface="Arial"/>
              <a:sym typeface="Arial"/>
            </a:endParaRPr>
          </a:p>
          <a:p>
            <a:pPr indent="-227329" lvl="0" marL="240029" marR="0" rtl="0" algn="l">
              <a:lnSpc>
                <a:spcPct val="100000"/>
              </a:lnSpc>
              <a:spcBef>
                <a:spcPts val="1355"/>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Difficult to terminate</a:t>
            </a:r>
            <a:endParaRPr b="0" i="0" sz="2800" u="none" cap="none" strike="noStrike">
              <a:solidFill>
                <a:srgbClr val="000000"/>
              </a:solidFill>
              <a:latin typeface="Arial"/>
              <a:ea typeface="Arial"/>
              <a:cs typeface="Arial"/>
              <a:sym typeface="Arial"/>
            </a:endParaRPr>
          </a:p>
          <a:p>
            <a:pPr indent="-227329" lvl="0" marL="240029" marR="0" rtl="0" algn="l">
              <a:lnSpc>
                <a:spcPct val="100000"/>
              </a:lnSpc>
              <a:spcBef>
                <a:spcPts val="137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Disagreements among partners</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1"/>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215" name="Google Shape;215;p21"/>
          <p:cNvSpPr txBox="1"/>
          <p:nvPr>
            <p:ph type="title"/>
          </p:nvPr>
        </p:nvSpPr>
        <p:spPr>
          <a:xfrm>
            <a:off x="916939" y="329564"/>
            <a:ext cx="8872855" cy="1283970"/>
          </a:xfrm>
          <a:prstGeom prst="rect">
            <a:avLst/>
          </a:prstGeom>
          <a:noFill/>
          <a:ln>
            <a:noFill/>
          </a:ln>
        </p:spPr>
        <p:txBody>
          <a:bodyPr anchorCtr="0" anchor="t" bIns="0" lIns="0" spcFirstLastPara="1" rIns="0" wrap="square" tIns="102225">
            <a:spAutoFit/>
          </a:bodyPr>
          <a:lstStyle/>
          <a:p>
            <a:pPr indent="0" lvl="0" marL="12700" marR="5080" rtl="0" algn="l">
              <a:lnSpc>
                <a:spcPct val="104999"/>
              </a:lnSpc>
              <a:spcBef>
                <a:spcPts val="0"/>
              </a:spcBef>
              <a:spcAft>
                <a:spcPts val="0"/>
              </a:spcAft>
              <a:buSzPts val="1400"/>
              <a:buNone/>
            </a:pPr>
            <a:r>
              <a:rPr b="1" lang="en-US">
                <a:latin typeface="Arial"/>
                <a:ea typeface="Arial"/>
                <a:cs typeface="Arial"/>
                <a:sym typeface="Arial"/>
              </a:rPr>
              <a:t>CONVENTIONAL CORPORATIONS</a:t>
            </a:r>
            <a:endParaRPr/>
          </a:p>
        </p:txBody>
      </p:sp>
      <p:sp>
        <p:nvSpPr>
          <p:cNvPr id="216" name="Google Shape;216;p21"/>
          <p:cNvSpPr txBox="1"/>
          <p:nvPr/>
        </p:nvSpPr>
        <p:spPr>
          <a:xfrm>
            <a:off x="916939" y="1986787"/>
            <a:ext cx="10193020" cy="3126740"/>
          </a:xfrm>
          <a:prstGeom prst="rect">
            <a:avLst/>
          </a:prstGeom>
          <a:noFill/>
          <a:ln>
            <a:noFill/>
          </a:ln>
        </p:spPr>
        <p:txBody>
          <a:bodyPr anchorCtr="0" anchor="t" bIns="0" lIns="0" spcFirstLastPara="1" rIns="0" wrap="square" tIns="59675">
            <a:spAutoFit/>
          </a:bodyPr>
          <a:lstStyle/>
          <a:p>
            <a:pPr indent="-227965" lvl="0" marL="240029" marR="5080" rtl="0" algn="l">
              <a:lnSpc>
                <a:spcPct val="88800"/>
              </a:lnSpc>
              <a:spcBef>
                <a:spcPts val="0"/>
              </a:spcBef>
              <a:spcAft>
                <a:spcPts val="0"/>
              </a:spcAft>
              <a:buClr>
                <a:srgbClr val="000000"/>
              </a:buClr>
              <a:buSzPts val="2800"/>
              <a:buFont typeface="Arial"/>
              <a:buChar char="•"/>
            </a:pPr>
            <a:r>
              <a:rPr b="1" i="0" lang="en-US" sz="2800" u="none" cap="none" strike="noStrike">
                <a:solidFill>
                  <a:srgbClr val="000000"/>
                </a:solidFill>
                <a:latin typeface="Arial"/>
                <a:ea typeface="Arial"/>
                <a:cs typeface="Arial"/>
                <a:sym typeface="Arial"/>
              </a:rPr>
              <a:t>Conventional (C) Corporation -- </a:t>
            </a:r>
            <a:r>
              <a:rPr b="0" i="1" lang="en-US" sz="2800" u="none" cap="none" strike="noStrike">
                <a:solidFill>
                  <a:srgbClr val="000000"/>
                </a:solidFill>
                <a:latin typeface="Arial"/>
                <a:ea typeface="Arial"/>
                <a:cs typeface="Arial"/>
                <a:sym typeface="Arial"/>
              </a:rPr>
              <a:t>A state-chartered legal entity 	with authority to act and have liability separate from its owners 	(its stockholders).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56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227965" lvl="0" marL="240665" marR="0" rtl="0" algn="l">
              <a:lnSpc>
                <a:spcPct val="100000"/>
              </a:lnSpc>
              <a:spcBef>
                <a:spcPts val="0"/>
              </a:spcBef>
              <a:spcAft>
                <a:spcPts val="0"/>
              </a:spcAft>
              <a:buClr>
                <a:srgbClr val="000000"/>
              </a:buClr>
              <a:buSzPts val="2800"/>
              <a:buFont typeface="Arial"/>
              <a:buChar char="•"/>
            </a:pPr>
            <a:r>
              <a:rPr b="1" i="0" lang="en-US" sz="2800" u="none" cap="none" strike="noStrike">
                <a:solidFill>
                  <a:srgbClr val="000000"/>
                </a:solidFill>
                <a:latin typeface="Arial"/>
                <a:ea typeface="Arial"/>
                <a:cs typeface="Arial"/>
                <a:sym typeface="Arial"/>
              </a:rPr>
              <a:t>CORPORATIONS</a:t>
            </a:r>
            <a:endParaRPr b="0" i="0" sz="2800" u="none" cap="none" strike="noStrike">
              <a:solidFill>
                <a:srgbClr val="000000"/>
              </a:solidFill>
              <a:latin typeface="Arial"/>
              <a:ea typeface="Arial"/>
              <a:cs typeface="Arial"/>
              <a:sym typeface="Arial"/>
            </a:endParaRPr>
          </a:p>
          <a:p>
            <a:pPr indent="-227965" lvl="0" marL="240029" marR="168275" rtl="0" algn="l">
              <a:lnSpc>
                <a:spcPct val="104999"/>
              </a:lnSpc>
              <a:spcBef>
                <a:spcPts val="1105"/>
              </a:spcBef>
              <a:spcAft>
                <a:spcPts val="0"/>
              </a:spcAft>
              <a:buClr>
                <a:srgbClr val="1F2023"/>
              </a:buClr>
              <a:buSzPts val="2800"/>
              <a:buFont typeface="Arial"/>
              <a:buChar char="•"/>
            </a:pPr>
            <a:r>
              <a:rPr b="0" i="0" lang="en-US" sz="2800" u="none" cap="none" strike="noStrike">
                <a:solidFill>
                  <a:srgbClr val="1F2023"/>
                </a:solidFill>
                <a:latin typeface="Arial"/>
                <a:ea typeface="Arial"/>
                <a:cs typeface="Arial"/>
                <a:sym typeface="Arial"/>
              </a:rPr>
              <a:t>a large company or group of companies authorized to act as a 	single entity and recognized as such in law.</a:t>
            </a:r>
            <a:endParaRPr b="0" i="0" sz="2800" u="none" cap="none" strike="noStrike">
              <a:solidFill>
                <a:srgbClr val="000000"/>
              </a:solidFill>
              <a:latin typeface="Arial"/>
              <a:ea typeface="Arial"/>
              <a:cs typeface="Arial"/>
              <a:sym typeface="Arial"/>
            </a:endParaRPr>
          </a:p>
        </p:txBody>
      </p:sp>
      <p:pic>
        <p:nvPicPr>
          <p:cNvPr id="217" name="Google Shape;217;p21"/>
          <p:cNvPicPr preferRelativeResize="0"/>
          <p:nvPr/>
        </p:nvPicPr>
        <p:blipFill rotWithShape="1">
          <a:blip r:embed="rId4">
            <a:alphaModFix/>
          </a:blip>
          <a:srcRect b="0" l="0" r="0" t="0"/>
          <a:stretch/>
        </p:blipFill>
        <p:spPr>
          <a:xfrm>
            <a:off x="11430000" y="6109750"/>
            <a:ext cx="609600" cy="5958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nvSpPr>
        <p:spPr>
          <a:xfrm>
            <a:off x="916939" y="1973072"/>
            <a:ext cx="8559800" cy="3909060"/>
          </a:xfrm>
          <a:prstGeom prst="rect">
            <a:avLst/>
          </a:prstGeom>
          <a:noFill/>
          <a:ln>
            <a:noFill/>
          </a:ln>
        </p:spPr>
        <p:txBody>
          <a:bodyPr anchorCtr="0" anchor="t" bIns="0" lIns="0" spcFirstLastPara="1" rIns="0" wrap="square" tIns="60950">
            <a:spAutoFit/>
          </a:bodyPr>
          <a:lstStyle/>
          <a:p>
            <a:pPr indent="-227965" lvl="0" marL="240029" marR="5080" rtl="0" algn="l">
              <a:lnSpc>
                <a:spcPct val="107857"/>
              </a:lnSpc>
              <a:spcBef>
                <a:spcPts val="0"/>
              </a:spcBef>
              <a:spcAft>
                <a:spcPts val="0"/>
              </a:spcAft>
              <a:buClr>
                <a:srgbClr val="000000"/>
              </a:buClr>
              <a:buSzPts val="2800"/>
              <a:buFont typeface="Arial"/>
              <a:buChar char="•"/>
            </a:pPr>
            <a:r>
              <a:rPr b="0" i="0" lang="en-US" sz="2800" u="none" cap="none" strike="noStrike">
                <a:solidFill>
                  <a:srgbClr val="000000"/>
                </a:solidFill>
                <a:latin typeface="Carlito"/>
                <a:ea typeface="Carlito"/>
                <a:cs typeface="Carlito"/>
                <a:sym typeface="Carlito"/>
              </a:rPr>
              <a:t>Mainly three types of business structure are continuing in 	Bangladesh.</a:t>
            </a:r>
            <a:endParaRPr b="0" i="0" sz="2800" u="none" cap="none" strike="noStrike">
              <a:solidFill>
                <a:srgbClr val="000000"/>
              </a:solidFill>
              <a:latin typeface="Carlito"/>
              <a:ea typeface="Carlito"/>
              <a:cs typeface="Carlito"/>
              <a:sym typeface="Carlito"/>
            </a:endParaRPr>
          </a:p>
          <a:p>
            <a:pPr indent="0" lvl="0" marL="241300" marR="0" rtl="0" algn="l">
              <a:lnSpc>
                <a:spcPct val="100535"/>
              </a:lnSpc>
              <a:spcBef>
                <a:spcPts val="0"/>
              </a:spcBef>
              <a:spcAft>
                <a:spcPts val="0"/>
              </a:spcAft>
              <a:buClr>
                <a:srgbClr val="000000"/>
              </a:buClr>
              <a:buSzPts val="2800"/>
              <a:buFont typeface="Arial"/>
              <a:buNone/>
            </a:pPr>
            <a:r>
              <a:rPr b="0" i="0" lang="en-US" sz="2800" u="none" cap="none" strike="noStrike">
                <a:solidFill>
                  <a:srgbClr val="000000"/>
                </a:solidFill>
                <a:latin typeface="Carlito"/>
                <a:ea typeface="Carlito"/>
                <a:cs typeface="Carlito"/>
                <a:sym typeface="Carlito"/>
              </a:rPr>
              <a:t>These are</a:t>
            </a:r>
            <a:endParaRPr b="0" i="0" sz="2800" u="none" cap="none" strike="noStrike">
              <a:solidFill>
                <a:srgbClr val="000000"/>
              </a:solidFill>
              <a:latin typeface="Carlito"/>
              <a:ea typeface="Carlito"/>
              <a:cs typeface="Carlito"/>
              <a:sym typeface="Carlito"/>
            </a:endParaRPr>
          </a:p>
          <a:p>
            <a:pPr indent="-476884" lvl="1" marL="718185" marR="0" rtl="0" algn="l">
              <a:lnSpc>
                <a:spcPct val="108035"/>
              </a:lnSpc>
              <a:spcBef>
                <a:spcPts val="0"/>
              </a:spcBef>
              <a:spcAft>
                <a:spcPts val="0"/>
              </a:spcAft>
              <a:buClr>
                <a:srgbClr val="000000"/>
              </a:buClr>
              <a:buSzPts val="2800"/>
              <a:buFont typeface="Carlito"/>
              <a:buAutoNum type="arabicParenBoth"/>
            </a:pPr>
            <a:r>
              <a:rPr b="0" i="0" lang="en-US" sz="2800" u="none" cap="none" strike="noStrike">
                <a:solidFill>
                  <a:srgbClr val="000000"/>
                </a:solidFill>
                <a:latin typeface="Carlito"/>
                <a:ea typeface="Carlito"/>
                <a:cs typeface="Carlito"/>
                <a:sym typeface="Carlito"/>
              </a:rPr>
              <a:t>Limited Company,</a:t>
            </a:r>
            <a:endParaRPr b="0" i="0" sz="2800" u="none" cap="none" strike="noStrike">
              <a:solidFill>
                <a:srgbClr val="000000"/>
              </a:solidFill>
              <a:latin typeface="Carlito"/>
              <a:ea typeface="Carlito"/>
              <a:cs typeface="Carlito"/>
              <a:sym typeface="Carlito"/>
            </a:endParaRPr>
          </a:p>
          <a:p>
            <a:pPr indent="-477519" lvl="1" marL="718820" marR="0" rtl="0" algn="l">
              <a:lnSpc>
                <a:spcPct val="108035"/>
              </a:lnSpc>
              <a:spcBef>
                <a:spcPts val="0"/>
              </a:spcBef>
              <a:spcAft>
                <a:spcPts val="0"/>
              </a:spcAft>
              <a:buClr>
                <a:srgbClr val="000000"/>
              </a:buClr>
              <a:buSzPts val="2800"/>
              <a:buFont typeface="Carlito"/>
              <a:buAutoNum type="arabicParenBoth"/>
            </a:pPr>
            <a:r>
              <a:rPr b="0" i="0" lang="en-US" sz="2800" u="none" cap="none" strike="noStrike">
                <a:solidFill>
                  <a:srgbClr val="000000"/>
                </a:solidFill>
                <a:latin typeface="Carlito"/>
                <a:ea typeface="Carlito"/>
                <a:cs typeface="Carlito"/>
                <a:sym typeface="Carlito"/>
              </a:rPr>
              <a:t>Partnership Firm and</a:t>
            </a:r>
            <a:endParaRPr b="0" i="0" sz="2800" u="none" cap="none" strike="noStrike">
              <a:solidFill>
                <a:srgbClr val="000000"/>
              </a:solidFill>
              <a:latin typeface="Carlito"/>
              <a:ea typeface="Carlito"/>
              <a:cs typeface="Carlito"/>
              <a:sym typeface="Carlito"/>
            </a:endParaRPr>
          </a:p>
          <a:p>
            <a:pPr indent="-477519" lvl="1" marL="718820" marR="0" rtl="0" algn="l">
              <a:lnSpc>
                <a:spcPct val="113928"/>
              </a:lnSpc>
              <a:spcBef>
                <a:spcPts val="0"/>
              </a:spcBef>
              <a:spcAft>
                <a:spcPts val="0"/>
              </a:spcAft>
              <a:buClr>
                <a:srgbClr val="000000"/>
              </a:buClr>
              <a:buSzPts val="2800"/>
              <a:buFont typeface="Carlito"/>
              <a:buAutoNum type="arabicParenBoth"/>
            </a:pPr>
            <a:r>
              <a:rPr b="0" i="0" lang="en-US" sz="2800" u="none" cap="none" strike="noStrike">
                <a:solidFill>
                  <a:srgbClr val="000000"/>
                </a:solidFill>
                <a:latin typeface="Carlito"/>
                <a:ea typeface="Carlito"/>
                <a:cs typeface="Carlito"/>
                <a:sym typeface="Carlito"/>
              </a:rPr>
              <a:t>Sole Proprietorship.</a:t>
            </a:r>
            <a:endParaRPr b="0" i="0" sz="2800" u="none" cap="none" strike="noStrike">
              <a:solidFill>
                <a:srgbClr val="000000"/>
              </a:solidFill>
              <a:latin typeface="Carlito"/>
              <a:ea typeface="Carlito"/>
              <a:cs typeface="Carlito"/>
              <a:sym typeface="Carlito"/>
            </a:endParaRPr>
          </a:p>
          <a:p>
            <a:pPr indent="0" lvl="0" marL="241300" marR="0" rtl="0" algn="l">
              <a:lnSpc>
                <a:spcPct val="114107"/>
              </a:lnSpc>
              <a:spcBef>
                <a:spcPts val="2685"/>
              </a:spcBef>
              <a:spcAft>
                <a:spcPts val="0"/>
              </a:spcAft>
              <a:buClr>
                <a:srgbClr val="000000"/>
              </a:buClr>
              <a:buSzPts val="2800"/>
              <a:buFont typeface="Arial"/>
              <a:buNone/>
            </a:pPr>
            <a:r>
              <a:rPr b="0" i="0" lang="en-US" sz="2800" u="none" cap="none" strike="noStrike">
                <a:solidFill>
                  <a:srgbClr val="000000"/>
                </a:solidFill>
                <a:latin typeface="Carlito"/>
                <a:ea typeface="Carlito"/>
                <a:cs typeface="Carlito"/>
                <a:sym typeface="Carlito"/>
              </a:rPr>
              <a:t>Limited Companies are two types one is</a:t>
            </a:r>
            <a:endParaRPr b="0" i="0" sz="2800" u="none" cap="none" strike="noStrike">
              <a:solidFill>
                <a:srgbClr val="000000"/>
              </a:solidFill>
              <a:latin typeface="Carlito"/>
              <a:ea typeface="Carlito"/>
              <a:cs typeface="Carlito"/>
              <a:sym typeface="Carlito"/>
            </a:endParaRPr>
          </a:p>
          <a:p>
            <a:pPr indent="-466090" lvl="2" marL="707390" marR="0" rtl="0" algn="l">
              <a:lnSpc>
                <a:spcPct val="108035"/>
              </a:lnSpc>
              <a:spcBef>
                <a:spcPts val="0"/>
              </a:spcBef>
              <a:spcAft>
                <a:spcPts val="0"/>
              </a:spcAft>
              <a:buClr>
                <a:srgbClr val="000000"/>
              </a:buClr>
              <a:buSzPts val="2800"/>
              <a:buFont typeface="Carlito"/>
              <a:buAutoNum type="alphaLcParenBoth"/>
            </a:pPr>
            <a:r>
              <a:rPr b="0" i="0" lang="en-US" sz="2800" u="none" cap="none" strike="noStrike">
                <a:solidFill>
                  <a:srgbClr val="000000"/>
                </a:solidFill>
                <a:latin typeface="Carlito"/>
                <a:ea typeface="Carlito"/>
                <a:cs typeface="Carlito"/>
                <a:sym typeface="Carlito"/>
              </a:rPr>
              <a:t>Private Limited Company and another is</a:t>
            </a:r>
            <a:endParaRPr b="0" i="0" sz="2800" u="none" cap="none" strike="noStrike">
              <a:solidFill>
                <a:srgbClr val="000000"/>
              </a:solidFill>
              <a:latin typeface="Carlito"/>
              <a:ea typeface="Carlito"/>
              <a:cs typeface="Carlito"/>
              <a:sym typeface="Carlito"/>
            </a:endParaRPr>
          </a:p>
          <a:p>
            <a:pPr indent="-483234" lvl="2" marL="724535" marR="0" rtl="0" algn="l">
              <a:lnSpc>
                <a:spcPct val="113928"/>
              </a:lnSpc>
              <a:spcBef>
                <a:spcPts val="0"/>
              </a:spcBef>
              <a:spcAft>
                <a:spcPts val="0"/>
              </a:spcAft>
              <a:buClr>
                <a:srgbClr val="000000"/>
              </a:buClr>
              <a:buSzPts val="2800"/>
              <a:buFont typeface="Carlito"/>
              <a:buAutoNum type="alphaLcParenBoth"/>
            </a:pPr>
            <a:r>
              <a:rPr b="0" i="0" lang="en-US" sz="2800" u="none" cap="none" strike="noStrike">
                <a:solidFill>
                  <a:srgbClr val="000000"/>
                </a:solidFill>
                <a:latin typeface="Carlito"/>
                <a:ea typeface="Carlito"/>
                <a:cs typeface="Carlito"/>
                <a:sym typeface="Carlito"/>
              </a:rPr>
              <a:t>Public Limited Company.</a:t>
            </a:r>
            <a:endParaRPr b="0" i="0" sz="2800" u="none" cap="none" strike="noStrike">
              <a:solidFill>
                <a:srgbClr val="000000"/>
              </a:solidFill>
              <a:latin typeface="Carlito"/>
              <a:ea typeface="Carlito"/>
              <a:cs typeface="Carlito"/>
              <a:sym typeface="Carlito"/>
            </a:endParaRPr>
          </a:p>
        </p:txBody>
      </p:sp>
      <p:pic>
        <p:nvPicPr>
          <p:cNvPr id="223" name="Google Shape;223;p22"/>
          <p:cNvPicPr preferRelativeResize="0"/>
          <p:nvPr/>
        </p:nvPicPr>
        <p:blipFill rotWithShape="1">
          <a:blip r:embed="rId3">
            <a:alphaModFix/>
          </a:blip>
          <a:srcRect b="0" l="0" r="0" t="0"/>
          <a:stretch/>
        </p:blipFill>
        <p:spPr>
          <a:xfrm>
            <a:off x="11430000" y="6109750"/>
            <a:ext cx="609600" cy="5958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nvSpPr>
        <p:spPr>
          <a:xfrm>
            <a:off x="916939" y="1973072"/>
            <a:ext cx="10199370" cy="3395345"/>
          </a:xfrm>
          <a:prstGeom prst="rect">
            <a:avLst/>
          </a:prstGeom>
          <a:noFill/>
          <a:ln>
            <a:noFill/>
          </a:ln>
        </p:spPr>
        <p:txBody>
          <a:bodyPr anchorCtr="0" anchor="t" bIns="0" lIns="0" spcFirstLastPara="1" rIns="0" wrap="square" tIns="60950">
            <a:spAutoFit/>
          </a:bodyPr>
          <a:lstStyle/>
          <a:p>
            <a:pPr indent="-227965" lvl="0" marL="240029" marR="5080" rtl="0" algn="l">
              <a:lnSpc>
                <a:spcPct val="107857"/>
              </a:lnSpc>
              <a:spcBef>
                <a:spcPts val="0"/>
              </a:spcBef>
              <a:spcAft>
                <a:spcPts val="0"/>
              </a:spcAft>
              <a:buClr>
                <a:srgbClr val="000000"/>
              </a:buClr>
              <a:buSzPts val="2800"/>
              <a:buFont typeface="Arial"/>
              <a:buChar char="•"/>
            </a:pPr>
            <a:r>
              <a:rPr b="1" i="0" lang="en-US" sz="2800" u="none" cap="none" strike="noStrike">
                <a:solidFill>
                  <a:srgbClr val="000000"/>
                </a:solidFill>
                <a:latin typeface="Carlito"/>
                <a:ea typeface="Carlito"/>
                <a:cs typeface="Carlito"/>
                <a:sym typeface="Carlito"/>
              </a:rPr>
              <a:t>To form Private Limited Company minimum two and maximum fifty 	directors required.</a:t>
            </a:r>
            <a:endParaRPr b="0" i="0" sz="2800" u="none" cap="none" strike="noStrike">
              <a:solidFill>
                <a:srgbClr val="000000"/>
              </a:solidFill>
              <a:latin typeface="Carlito"/>
              <a:ea typeface="Carlito"/>
              <a:cs typeface="Carlito"/>
              <a:sym typeface="Carlito"/>
            </a:endParaRPr>
          </a:p>
          <a:p>
            <a:pPr indent="-227965" lvl="0" marL="240029" marR="167640" rtl="0" algn="l">
              <a:lnSpc>
                <a:spcPct val="107857"/>
              </a:lnSpc>
              <a:spcBef>
                <a:spcPts val="1015"/>
              </a:spcBef>
              <a:spcAft>
                <a:spcPts val="0"/>
              </a:spcAft>
              <a:buClr>
                <a:srgbClr val="000000"/>
              </a:buClr>
              <a:buSzPts val="2800"/>
              <a:buFont typeface="Arial"/>
              <a:buChar char="•"/>
            </a:pPr>
            <a:r>
              <a:rPr b="1" i="0" lang="en-US" sz="2800" u="none" cap="none" strike="noStrike">
                <a:solidFill>
                  <a:srgbClr val="000000"/>
                </a:solidFill>
                <a:latin typeface="Carlito"/>
                <a:ea typeface="Carlito"/>
                <a:cs typeface="Carlito"/>
                <a:sym typeface="Carlito"/>
              </a:rPr>
              <a:t>On the other hand, for Public Limited Company minimum member 	should be seven and the maximum is unlimited.</a:t>
            </a:r>
            <a:endParaRPr b="0" i="0" sz="2800" u="none" cap="none" strike="noStrike">
              <a:solidFill>
                <a:srgbClr val="000000"/>
              </a:solidFill>
              <a:latin typeface="Carlito"/>
              <a:ea typeface="Carlito"/>
              <a:cs typeface="Carlito"/>
              <a:sym typeface="Carlito"/>
            </a:endParaRPr>
          </a:p>
          <a:p>
            <a:pPr indent="-229234" lvl="0" marL="241300" marR="27305" rtl="0" algn="l">
              <a:lnSpc>
                <a:spcPct val="90000"/>
              </a:lnSpc>
              <a:spcBef>
                <a:spcPts val="955"/>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a:t>
            </a:r>
            <a:r>
              <a:rPr b="1" i="0" lang="en-US" sz="2800" u="none" cap="none" strike="noStrike">
                <a:solidFill>
                  <a:srgbClr val="000000"/>
                </a:solidFill>
                <a:latin typeface="Carlito"/>
                <a:ea typeface="Carlito"/>
                <a:cs typeface="Carlito"/>
                <a:sym typeface="Carlito"/>
              </a:rPr>
              <a:t>For forming a Joint Venture Company minimum member should be two and maximum fifty. Out of all members minimum, one should be Bangladeshi and minimum one should be Foreigner. In Bangladesh no scope to start a Limited Company by one man.</a:t>
            </a:r>
            <a:endParaRPr b="0" i="0" sz="2800" u="none" cap="none" strike="noStrike">
              <a:solidFill>
                <a:srgbClr val="000000"/>
              </a:solidFill>
              <a:latin typeface="Carlito"/>
              <a:ea typeface="Carlito"/>
              <a:cs typeface="Carlito"/>
              <a:sym typeface="Carlito"/>
            </a:endParaRPr>
          </a:p>
        </p:txBody>
      </p:sp>
      <p:pic>
        <p:nvPicPr>
          <p:cNvPr id="229" name="Google Shape;229;p23"/>
          <p:cNvPicPr preferRelativeResize="0"/>
          <p:nvPr/>
        </p:nvPicPr>
        <p:blipFill rotWithShape="1">
          <a:blip r:embed="rId3">
            <a:alphaModFix/>
          </a:blip>
          <a:srcRect b="0" l="0" r="0" t="0"/>
          <a:stretch/>
        </p:blipFill>
        <p:spPr>
          <a:xfrm>
            <a:off x="11430000" y="6109750"/>
            <a:ext cx="609600" cy="5958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916939" y="609676"/>
            <a:ext cx="365506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u="sng">
                <a:latin typeface="Arial Black"/>
                <a:ea typeface="Arial Black"/>
                <a:cs typeface="Arial Black"/>
                <a:sym typeface="Arial Black"/>
              </a:rPr>
              <a:t>Corporation</a:t>
            </a:r>
            <a:endParaRPr/>
          </a:p>
        </p:txBody>
      </p:sp>
      <p:pic>
        <p:nvPicPr>
          <p:cNvPr id="235" name="Google Shape;235;p24"/>
          <p:cNvPicPr preferRelativeResize="0"/>
          <p:nvPr/>
        </p:nvPicPr>
        <p:blipFill rotWithShape="1">
          <a:blip r:embed="rId3">
            <a:alphaModFix/>
          </a:blip>
          <a:srcRect b="0" l="0" r="0" t="0"/>
          <a:stretch/>
        </p:blipFill>
        <p:spPr>
          <a:xfrm>
            <a:off x="918972" y="1242060"/>
            <a:ext cx="3684270" cy="89153"/>
          </a:xfrm>
          <a:prstGeom prst="rect">
            <a:avLst/>
          </a:prstGeom>
          <a:noFill/>
          <a:ln>
            <a:noFill/>
          </a:ln>
        </p:spPr>
      </p:pic>
      <p:grpSp>
        <p:nvGrpSpPr>
          <p:cNvPr id="236" name="Google Shape;236;p24"/>
          <p:cNvGrpSpPr/>
          <p:nvPr/>
        </p:nvGrpSpPr>
        <p:grpSpPr>
          <a:xfrm>
            <a:off x="528827" y="1496555"/>
            <a:ext cx="3827526" cy="5333250"/>
            <a:chOff x="528827" y="1496555"/>
            <a:chExt cx="3827526" cy="5333250"/>
          </a:xfrm>
        </p:grpSpPr>
        <p:pic>
          <p:nvPicPr>
            <p:cNvPr id="237" name="Google Shape;237;p24"/>
            <p:cNvPicPr preferRelativeResize="0"/>
            <p:nvPr/>
          </p:nvPicPr>
          <p:blipFill rotWithShape="1">
            <a:blip r:embed="rId4">
              <a:alphaModFix/>
            </a:blip>
            <a:srcRect b="0" l="0" r="0" t="0"/>
            <a:stretch/>
          </p:blipFill>
          <p:spPr>
            <a:xfrm>
              <a:off x="944007" y="2481187"/>
              <a:ext cx="122882" cy="122698"/>
            </a:xfrm>
            <a:prstGeom prst="rect">
              <a:avLst/>
            </a:prstGeom>
            <a:noFill/>
            <a:ln>
              <a:noFill/>
            </a:ln>
          </p:spPr>
        </p:pic>
        <p:pic>
          <p:nvPicPr>
            <p:cNvPr id="238" name="Google Shape;238;p24"/>
            <p:cNvPicPr preferRelativeResize="0"/>
            <p:nvPr/>
          </p:nvPicPr>
          <p:blipFill rotWithShape="1">
            <a:blip r:embed="rId5">
              <a:alphaModFix/>
            </a:blip>
            <a:srcRect b="0" l="0" r="0" t="0"/>
            <a:stretch/>
          </p:blipFill>
          <p:spPr>
            <a:xfrm>
              <a:off x="1261695" y="2407352"/>
              <a:ext cx="2178889" cy="291540"/>
            </a:xfrm>
            <a:prstGeom prst="rect">
              <a:avLst/>
            </a:prstGeom>
            <a:noFill/>
            <a:ln>
              <a:noFill/>
            </a:ln>
          </p:spPr>
        </p:pic>
        <p:pic>
          <p:nvPicPr>
            <p:cNvPr id="239" name="Google Shape;239;p24"/>
            <p:cNvPicPr preferRelativeResize="0"/>
            <p:nvPr/>
          </p:nvPicPr>
          <p:blipFill rotWithShape="1">
            <a:blip r:embed="rId6">
              <a:alphaModFix/>
            </a:blip>
            <a:srcRect b="0" l="0" r="0" t="0"/>
            <a:stretch/>
          </p:blipFill>
          <p:spPr>
            <a:xfrm>
              <a:off x="752855" y="2645663"/>
              <a:ext cx="500634" cy="627126"/>
            </a:xfrm>
            <a:prstGeom prst="rect">
              <a:avLst/>
            </a:prstGeom>
            <a:noFill/>
            <a:ln>
              <a:noFill/>
            </a:ln>
          </p:spPr>
        </p:pic>
        <p:pic>
          <p:nvPicPr>
            <p:cNvPr id="240" name="Google Shape;240;p24"/>
            <p:cNvPicPr preferRelativeResize="0"/>
            <p:nvPr/>
          </p:nvPicPr>
          <p:blipFill rotWithShape="1">
            <a:blip r:embed="rId7">
              <a:alphaModFix/>
            </a:blip>
            <a:srcRect b="0" l="0" r="0" t="0"/>
            <a:stretch/>
          </p:blipFill>
          <p:spPr>
            <a:xfrm>
              <a:off x="1065276" y="2648711"/>
              <a:ext cx="2841498" cy="624077"/>
            </a:xfrm>
            <a:prstGeom prst="rect">
              <a:avLst/>
            </a:prstGeom>
            <a:noFill/>
            <a:ln>
              <a:noFill/>
            </a:ln>
          </p:spPr>
        </p:pic>
        <p:pic>
          <p:nvPicPr>
            <p:cNvPr id="241" name="Google Shape;241;p24"/>
            <p:cNvPicPr preferRelativeResize="0"/>
            <p:nvPr/>
          </p:nvPicPr>
          <p:blipFill rotWithShape="1">
            <a:blip r:embed="rId8">
              <a:alphaModFix/>
            </a:blip>
            <a:srcRect b="0" l="0" r="0" t="0"/>
            <a:stretch/>
          </p:blipFill>
          <p:spPr>
            <a:xfrm>
              <a:off x="765047" y="3072383"/>
              <a:ext cx="448830" cy="584453"/>
            </a:xfrm>
            <a:prstGeom prst="rect">
              <a:avLst/>
            </a:prstGeom>
            <a:noFill/>
            <a:ln>
              <a:noFill/>
            </a:ln>
          </p:spPr>
        </p:pic>
        <p:pic>
          <p:nvPicPr>
            <p:cNvPr id="242" name="Google Shape;242;p24"/>
            <p:cNvPicPr preferRelativeResize="0"/>
            <p:nvPr/>
          </p:nvPicPr>
          <p:blipFill rotWithShape="1">
            <a:blip r:embed="rId9">
              <a:alphaModFix/>
            </a:blip>
            <a:srcRect b="0" l="0" r="0" t="0"/>
            <a:stretch/>
          </p:blipFill>
          <p:spPr>
            <a:xfrm>
              <a:off x="1229868" y="3043427"/>
              <a:ext cx="1948433" cy="624078"/>
            </a:xfrm>
            <a:prstGeom prst="rect">
              <a:avLst/>
            </a:prstGeom>
            <a:noFill/>
            <a:ln>
              <a:noFill/>
            </a:ln>
          </p:spPr>
        </p:pic>
        <p:pic>
          <p:nvPicPr>
            <p:cNvPr id="243" name="Google Shape;243;p24"/>
            <p:cNvPicPr preferRelativeResize="0"/>
            <p:nvPr/>
          </p:nvPicPr>
          <p:blipFill rotWithShape="1">
            <a:blip r:embed="rId10">
              <a:alphaModFix/>
            </a:blip>
            <a:srcRect b="0" l="0" r="0" t="0"/>
            <a:stretch/>
          </p:blipFill>
          <p:spPr>
            <a:xfrm>
              <a:off x="728471" y="3381755"/>
              <a:ext cx="546354" cy="717041"/>
            </a:xfrm>
            <a:prstGeom prst="rect">
              <a:avLst/>
            </a:prstGeom>
            <a:noFill/>
            <a:ln>
              <a:noFill/>
            </a:ln>
          </p:spPr>
        </p:pic>
        <p:pic>
          <p:nvPicPr>
            <p:cNvPr id="244" name="Google Shape;244;p24"/>
            <p:cNvPicPr preferRelativeResize="0"/>
            <p:nvPr/>
          </p:nvPicPr>
          <p:blipFill rotWithShape="1">
            <a:blip r:embed="rId11">
              <a:alphaModFix/>
            </a:blip>
            <a:srcRect b="0" l="0" r="0" t="0"/>
            <a:stretch/>
          </p:blipFill>
          <p:spPr>
            <a:xfrm>
              <a:off x="1062227" y="3433571"/>
              <a:ext cx="942594" cy="621029"/>
            </a:xfrm>
            <a:prstGeom prst="rect">
              <a:avLst/>
            </a:prstGeom>
            <a:noFill/>
            <a:ln>
              <a:noFill/>
            </a:ln>
          </p:spPr>
        </p:pic>
        <p:pic>
          <p:nvPicPr>
            <p:cNvPr id="245" name="Google Shape;245;p24"/>
            <p:cNvPicPr preferRelativeResize="0"/>
            <p:nvPr/>
          </p:nvPicPr>
          <p:blipFill rotWithShape="1">
            <a:blip r:embed="rId6">
              <a:alphaModFix/>
            </a:blip>
            <a:srcRect b="0" l="0" r="0" t="0"/>
            <a:stretch/>
          </p:blipFill>
          <p:spPr>
            <a:xfrm>
              <a:off x="752855" y="3831336"/>
              <a:ext cx="500634" cy="627126"/>
            </a:xfrm>
            <a:prstGeom prst="rect">
              <a:avLst/>
            </a:prstGeom>
            <a:noFill/>
            <a:ln>
              <a:noFill/>
            </a:ln>
          </p:spPr>
        </p:pic>
        <p:pic>
          <p:nvPicPr>
            <p:cNvPr id="246" name="Google Shape;246;p24"/>
            <p:cNvPicPr preferRelativeResize="0"/>
            <p:nvPr/>
          </p:nvPicPr>
          <p:blipFill rotWithShape="1">
            <a:blip r:embed="rId12">
              <a:alphaModFix/>
            </a:blip>
            <a:srcRect b="0" l="0" r="0" t="0"/>
            <a:stretch/>
          </p:blipFill>
          <p:spPr>
            <a:xfrm>
              <a:off x="1065276" y="3834383"/>
              <a:ext cx="2256281" cy="624077"/>
            </a:xfrm>
            <a:prstGeom prst="rect">
              <a:avLst/>
            </a:prstGeom>
            <a:noFill/>
            <a:ln>
              <a:noFill/>
            </a:ln>
          </p:spPr>
        </p:pic>
        <p:pic>
          <p:nvPicPr>
            <p:cNvPr id="247" name="Google Shape;247;p24"/>
            <p:cNvPicPr preferRelativeResize="0"/>
            <p:nvPr/>
          </p:nvPicPr>
          <p:blipFill rotWithShape="1">
            <a:blip r:embed="rId6">
              <a:alphaModFix/>
            </a:blip>
            <a:srcRect b="0" l="0" r="0" t="0"/>
            <a:stretch/>
          </p:blipFill>
          <p:spPr>
            <a:xfrm>
              <a:off x="752855" y="4226052"/>
              <a:ext cx="500634" cy="627126"/>
            </a:xfrm>
            <a:prstGeom prst="rect">
              <a:avLst/>
            </a:prstGeom>
            <a:noFill/>
            <a:ln>
              <a:noFill/>
            </a:ln>
          </p:spPr>
        </p:pic>
        <p:pic>
          <p:nvPicPr>
            <p:cNvPr id="248" name="Google Shape;248;p24"/>
            <p:cNvPicPr preferRelativeResize="0"/>
            <p:nvPr/>
          </p:nvPicPr>
          <p:blipFill rotWithShape="1">
            <a:blip r:embed="rId13">
              <a:alphaModFix/>
            </a:blip>
            <a:srcRect b="0" l="0" r="0" t="0"/>
            <a:stretch/>
          </p:blipFill>
          <p:spPr>
            <a:xfrm>
              <a:off x="1065276" y="4229099"/>
              <a:ext cx="2932938" cy="624077"/>
            </a:xfrm>
            <a:prstGeom prst="rect">
              <a:avLst/>
            </a:prstGeom>
            <a:noFill/>
            <a:ln>
              <a:noFill/>
            </a:ln>
          </p:spPr>
        </p:pic>
        <p:pic>
          <p:nvPicPr>
            <p:cNvPr id="249" name="Google Shape;249;p24"/>
            <p:cNvPicPr preferRelativeResize="0"/>
            <p:nvPr/>
          </p:nvPicPr>
          <p:blipFill rotWithShape="1">
            <a:blip r:embed="rId8">
              <a:alphaModFix/>
            </a:blip>
            <a:srcRect b="0" l="0" r="0" t="0"/>
            <a:stretch/>
          </p:blipFill>
          <p:spPr>
            <a:xfrm>
              <a:off x="765047" y="4652771"/>
              <a:ext cx="448830" cy="584454"/>
            </a:xfrm>
            <a:prstGeom prst="rect">
              <a:avLst/>
            </a:prstGeom>
            <a:noFill/>
            <a:ln>
              <a:noFill/>
            </a:ln>
          </p:spPr>
        </p:pic>
        <p:pic>
          <p:nvPicPr>
            <p:cNvPr id="250" name="Google Shape;250;p24"/>
            <p:cNvPicPr preferRelativeResize="0"/>
            <p:nvPr/>
          </p:nvPicPr>
          <p:blipFill rotWithShape="1">
            <a:blip r:embed="rId14">
              <a:alphaModFix/>
            </a:blip>
            <a:srcRect b="0" l="0" r="0" t="0"/>
            <a:stretch/>
          </p:blipFill>
          <p:spPr>
            <a:xfrm>
              <a:off x="1229868" y="4623815"/>
              <a:ext cx="1386078" cy="624078"/>
            </a:xfrm>
            <a:prstGeom prst="rect">
              <a:avLst/>
            </a:prstGeom>
            <a:noFill/>
            <a:ln>
              <a:noFill/>
            </a:ln>
          </p:spPr>
        </p:pic>
        <p:pic>
          <p:nvPicPr>
            <p:cNvPr id="251" name="Google Shape;251;p24"/>
            <p:cNvPicPr preferRelativeResize="0"/>
            <p:nvPr/>
          </p:nvPicPr>
          <p:blipFill rotWithShape="1">
            <a:blip r:embed="rId6">
              <a:alphaModFix/>
            </a:blip>
            <a:srcRect b="0" l="0" r="0" t="0"/>
            <a:stretch/>
          </p:blipFill>
          <p:spPr>
            <a:xfrm>
              <a:off x="752855" y="5017007"/>
              <a:ext cx="500634" cy="627126"/>
            </a:xfrm>
            <a:prstGeom prst="rect">
              <a:avLst/>
            </a:prstGeom>
            <a:noFill/>
            <a:ln>
              <a:noFill/>
            </a:ln>
          </p:spPr>
        </p:pic>
        <p:pic>
          <p:nvPicPr>
            <p:cNvPr id="252" name="Google Shape;252;p24"/>
            <p:cNvPicPr preferRelativeResize="0"/>
            <p:nvPr/>
          </p:nvPicPr>
          <p:blipFill rotWithShape="1">
            <a:blip r:embed="rId15">
              <a:alphaModFix/>
            </a:blip>
            <a:srcRect b="0" l="0" r="0" t="0"/>
            <a:stretch/>
          </p:blipFill>
          <p:spPr>
            <a:xfrm>
              <a:off x="1065276" y="5020056"/>
              <a:ext cx="2701290" cy="624078"/>
            </a:xfrm>
            <a:prstGeom prst="rect">
              <a:avLst/>
            </a:prstGeom>
            <a:noFill/>
            <a:ln>
              <a:noFill/>
            </a:ln>
          </p:spPr>
        </p:pic>
        <p:pic>
          <p:nvPicPr>
            <p:cNvPr id="253" name="Google Shape;253;p24"/>
            <p:cNvPicPr preferRelativeResize="0"/>
            <p:nvPr/>
          </p:nvPicPr>
          <p:blipFill rotWithShape="1">
            <a:blip r:embed="rId8">
              <a:alphaModFix/>
            </a:blip>
            <a:srcRect b="0" l="0" r="0" t="0"/>
            <a:stretch/>
          </p:blipFill>
          <p:spPr>
            <a:xfrm>
              <a:off x="765047" y="5443715"/>
              <a:ext cx="448830" cy="584454"/>
            </a:xfrm>
            <a:prstGeom prst="rect">
              <a:avLst/>
            </a:prstGeom>
            <a:noFill/>
            <a:ln>
              <a:noFill/>
            </a:ln>
          </p:spPr>
        </p:pic>
        <p:pic>
          <p:nvPicPr>
            <p:cNvPr id="254" name="Google Shape;254;p24"/>
            <p:cNvPicPr preferRelativeResize="0"/>
            <p:nvPr/>
          </p:nvPicPr>
          <p:blipFill rotWithShape="1">
            <a:blip r:embed="rId16">
              <a:alphaModFix/>
            </a:blip>
            <a:srcRect b="0" l="0" r="0" t="0"/>
            <a:stretch/>
          </p:blipFill>
          <p:spPr>
            <a:xfrm>
              <a:off x="1229868" y="5414771"/>
              <a:ext cx="3126485" cy="624078"/>
            </a:xfrm>
            <a:prstGeom prst="rect">
              <a:avLst/>
            </a:prstGeom>
            <a:noFill/>
            <a:ln>
              <a:noFill/>
            </a:ln>
          </p:spPr>
        </p:pic>
        <p:pic>
          <p:nvPicPr>
            <p:cNvPr id="255" name="Google Shape;255;p24"/>
            <p:cNvPicPr preferRelativeResize="0"/>
            <p:nvPr/>
          </p:nvPicPr>
          <p:blipFill rotWithShape="1">
            <a:blip r:embed="rId6">
              <a:alphaModFix/>
            </a:blip>
            <a:srcRect b="0" l="0" r="0" t="0"/>
            <a:stretch/>
          </p:blipFill>
          <p:spPr>
            <a:xfrm>
              <a:off x="752855" y="5806439"/>
              <a:ext cx="500634" cy="627126"/>
            </a:xfrm>
            <a:prstGeom prst="rect">
              <a:avLst/>
            </a:prstGeom>
            <a:noFill/>
            <a:ln>
              <a:noFill/>
            </a:ln>
          </p:spPr>
        </p:pic>
        <p:pic>
          <p:nvPicPr>
            <p:cNvPr id="256" name="Google Shape;256;p24"/>
            <p:cNvPicPr preferRelativeResize="0"/>
            <p:nvPr/>
          </p:nvPicPr>
          <p:blipFill rotWithShape="1">
            <a:blip r:embed="rId17">
              <a:alphaModFix/>
            </a:blip>
            <a:srcRect b="0" l="0" r="0" t="0"/>
            <a:stretch/>
          </p:blipFill>
          <p:spPr>
            <a:xfrm>
              <a:off x="1065276" y="5809488"/>
              <a:ext cx="2259329" cy="624078"/>
            </a:xfrm>
            <a:prstGeom prst="rect">
              <a:avLst/>
            </a:prstGeom>
            <a:noFill/>
            <a:ln>
              <a:noFill/>
            </a:ln>
          </p:spPr>
        </p:pic>
        <p:pic>
          <p:nvPicPr>
            <p:cNvPr id="257" name="Google Shape;257;p24"/>
            <p:cNvPicPr preferRelativeResize="0"/>
            <p:nvPr/>
          </p:nvPicPr>
          <p:blipFill rotWithShape="1">
            <a:blip r:embed="rId8">
              <a:alphaModFix/>
            </a:blip>
            <a:srcRect b="0" l="0" r="0" t="0"/>
            <a:stretch/>
          </p:blipFill>
          <p:spPr>
            <a:xfrm>
              <a:off x="765047" y="6234690"/>
              <a:ext cx="448830" cy="584441"/>
            </a:xfrm>
            <a:prstGeom prst="rect">
              <a:avLst/>
            </a:prstGeom>
            <a:noFill/>
            <a:ln>
              <a:noFill/>
            </a:ln>
          </p:spPr>
        </p:pic>
        <p:pic>
          <p:nvPicPr>
            <p:cNvPr id="258" name="Google Shape;258;p24"/>
            <p:cNvPicPr preferRelativeResize="0"/>
            <p:nvPr/>
          </p:nvPicPr>
          <p:blipFill rotWithShape="1">
            <a:blip r:embed="rId18">
              <a:alphaModFix/>
            </a:blip>
            <a:srcRect b="0" l="0" r="0" t="0"/>
            <a:stretch/>
          </p:blipFill>
          <p:spPr>
            <a:xfrm>
              <a:off x="1229868" y="6205727"/>
              <a:ext cx="2913126" cy="624078"/>
            </a:xfrm>
            <a:prstGeom prst="rect">
              <a:avLst/>
            </a:prstGeom>
            <a:noFill/>
            <a:ln>
              <a:noFill/>
            </a:ln>
          </p:spPr>
        </p:pic>
        <p:pic>
          <p:nvPicPr>
            <p:cNvPr id="259" name="Google Shape;259;p24"/>
            <p:cNvPicPr preferRelativeResize="0"/>
            <p:nvPr/>
          </p:nvPicPr>
          <p:blipFill rotWithShape="1">
            <a:blip r:embed="rId19">
              <a:alphaModFix/>
            </a:blip>
            <a:srcRect b="0" l="0" r="0" t="0"/>
            <a:stretch/>
          </p:blipFill>
          <p:spPr>
            <a:xfrm>
              <a:off x="528827" y="1496555"/>
              <a:ext cx="3710178" cy="886218"/>
            </a:xfrm>
            <a:prstGeom prst="rect">
              <a:avLst/>
            </a:prstGeom>
            <a:noFill/>
            <a:ln>
              <a:noFill/>
            </a:ln>
          </p:spPr>
        </p:pic>
        <p:pic>
          <p:nvPicPr>
            <p:cNvPr id="260" name="Google Shape;260;p24"/>
            <p:cNvPicPr preferRelativeResize="0"/>
            <p:nvPr/>
          </p:nvPicPr>
          <p:blipFill rotWithShape="1">
            <a:blip r:embed="rId20">
              <a:alphaModFix/>
            </a:blip>
            <a:srcRect b="0" l="0" r="0" t="0"/>
            <a:stretch/>
          </p:blipFill>
          <p:spPr>
            <a:xfrm>
              <a:off x="1197863" y="1592579"/>
              <a:ext cx="2559558" cy="790194"/>
            </a:xfrm>
            <a:prstGeom prst="rect">
              <a:avLst/>
            </a:prstGeom>
            <a:noFill/>
            <a:ln>
              <a:noFill/>
            </a:ln>
          </p:spPr>
        </p:pic>
      </p:grpSp>
      <p:sp>
        <p:nvSpPr>
          <p:cNvPr id="261" name="Google Shape;261;p24"/>
          <p:cNvSpPr txBox="1"/>
          <p:nvPr/>
        </p:nvSpPr>
        <p:spPr>
          <a:xfrm>
            <a:off x="916939" y="1693621"/>
            <a:ext cx="3253740" cy="4950460"/>
          </a:xfrm>
          <a:prstGeom prst="rect">
            <a:avLst/>
          </a:prstGeom>
          <a:noFill/>
          <a:ln>
            <a:noFill/>
          </a:ln>
        </p:spPr>
        <p:txBody>
          <a:bodyPr anchorCtr="0" anchor="t" bIns="0" lIns="0" spcFirstLastPara="1" rIns="0" wrap="square" tIns="12050">
            <a:spAutoFit/>
          </a:bodyPr>
          <a:lstStyle/>
          <a:p>
            <a:pPr indent="0" lvl="0" marL="502919"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Tahoma"/>
                <a:ea typeface="Tahoma"/>
                <a:cs typeface="Tahoma"/>
                <a:sym typeface="Tahoma"/>
              </a:rPr>
              <a:t>Advantages</a:t>
            </a:r>
            <a:endParaRPr b="0" i="0" sz="2800" u="none" cap="none" strike="noStrike">
              <a:solidFill>
                <a:srgbClr val="000000"/>
              </a:solidFill>
              <a:latin typeface="Tahoma"/>
              <a:ea typeface="Tahoma"/>
              <a:cs typeface="Tahoma"/>
              <a:sym typeface="Tahoma"/>
            </a:endParaRPr>
          </a:p>
          <a:p>
            <a:pPr indent="-310515" lvl="0" marL="323215" marR="0" rtl="0" algn="l">
              <a:lnSpc>
                <a:spcPct val="100000"/>
              </a:lnSpc>
              <a:spcBef>
                <a:spcPts val="1650"/>
              </a:spcBef>
              <a:spcAft>
                <a:spcPts val="0"/>
              </a:spcAft>
              <a:buClr>
                <a:srgbClr val="800080"/>
              </a:buClr>
              <a:buSzPts val="2200"/>
              <a:buFont typeface="Tahoma"/>
              <a:buChar char="•"/>
            </a:pPr>
            <a:r>
              <a:rPr b="1" i="0" lang="en-US" sz="2200" u="none" cap="none" strike="noStrike">
                <a:solidFill>
                  <a:srgbClr val="000000"/>
                </a:solidFill>
                <a:latin typeface="Tahoma"/>
                <a:ea typeface="Tahoma"/>
                <a:cs typeface="Tahoma"/>
                <a:sym typeface="Tahoma"/>
              </a:rPr>
              <a:t>Limited liability</a:t>
            </a:r>
            <a:endParaRPr b="0" i="0" sz="2200" u="none" cap="none" strike="noStrike">
              <a:solidFill>
                <a:srgbClr val="000000"/>
              </a:solidFill>
              <a:latin typeface="Tahoma"/>
              <a:ea typeface="Tahoma"/>
              <a:cs typeface="Tahoma"/>
              <a:sym typeface="Tahoma"/>
            </a:endParaRPr>
          </a:p>
          <a:p>
            <a:pPr indent="-310515" lvl="0" marL="323215" marR="0" rtl="0" algn="l">
              <a:lnSpc>
                <a:spcPct val="100000"/>
              </a:lnSpc>
              <a:spcBef>
                <a:spcPts val="480"/>
              </a:spcBef>
              <a:spcAft>
                <a:spcPts val="0"/>
              </a:spcAft>
              <a:buClr>
                <a:srgbClr val="800080"/>
              </a:buClr>
              <a:buSzPts val="2200"/>
              <a:buFont typeface="Tahoma"/>
              <a:buChar char="•"/>
            </a:pPr>
            <a:r>
              <a:rPr b="1" i="0" lang="en-US" sz="2200" u="none" cap="none" strike="noStrike">
                <a:solidFill>
                  <a:srgbClr val="000000"/>
                </a:solidFill>
                <a:latin typeface="Tahoma"/>
                <a:ea typeface="Tahoma"/>
                <a:cs typeface="Tahoma"/>
                <a:sym typeface="Tahoma"/>
              </a:rPr>
              <a:t>More money for</a:t>
            </a:r>
            <a:endParaRPr b="0" i="0" sz="2200" u="none" cap="none" strike="noStrike">
              <a:solidFill>
                <a:srgbClr val="000000"/>
              </a:solidFill>
              <a:latin typeface="Tahoma"/>
              <a:ea typeface="Tahoma"/>
              <a:cs typeface="Tahoma"/>
              <a:sym typeface="Tahoma"/>
            </a:endParaRPr>
          </a:p>
          <a:p>
            <a:pPr indent="-475615" lvl="0" marL="488315" marR="0" rtl="0" algn="l">
              <a:lnSpc>
                <a:spcPct val="100000"/>
              </a:lnSpc>
              <a:spcBef>
                <a:spcPts val="470"/>
              </a:spcBef>
              <a:spcAft>
                <a:spcPts val="0"/>
              </a:spcAft>
              <a:buClr>
                <a:srgbClr val="800080"/>
              </a:buClr>
              <a:buSzPts val="2200"/>
              <a:buFont typeface="Arial"/>
              <a:buChar char="•"/>
            </a:pPr>
            <a:r>
              <a:rPr b="1" i="0" lang="en-US" sz="2200" u="none" cap="none" strike="noStrike">
                <a:solidFill>
                  <a:srgbClr val="000000"/>
                </a:solidFill>
                <a:latin typeface="Tahoma"/>
                <a:ea typeface="Tahoma"/>
                <a:cs typeface="Tahoma"/>
                <a:sym typeface="Tahoma"/>
              </a:rPr>
              <a:t>investment</a:t>
            </a:r>
            <a:endParaRPr b="0" i="0" sz="2200" u="none" cap="none" strike="noStrike">
              <a:solidFill>
                <a:srgbClr val="000000"/>
              </a:solidFill>
              <a:latin typeface="Tahoma"/>
              <a:ea typeface="Tahoma"/>
              <a:cs typeface="Tahoma"/>
              <a:sym typeface="Tahoma"/>
            </a:endParaRPr>
          </a:p>
          <a:p>
            <a:pPr indent="-306070" lvl="0" marL="318770" marR="0" rtl="0" algn="l">
              <a:lnSpc>
                <a:spcPct val="100000"/>
              </a:lnSpc>
              <a:spcBef>
                <a:spcPts val="430"/>
              </a:spcBef>
              <a:spcAft>
                <a:spcPts val="0"/>
              </a:spcAft>
              <a:buClr>
                <a:srgbClr val="800080"/>
              </a:buClr>
              <a:buSzPts val="2750"/>
              <a:buFont typeface="Arial"/>
              <a:buChar char="•"/>
            </a:pPr>
            <a:r>
              <a:rPr b="1" i="0" lang="en-US" sz="2200" u="none" cap="none" strike="noStrike">
                <a:solidFill>
                  <a:srgbClr val="000000"/>
                </a:solidFill>
                <a:latin typeface="Tahoma"/>
                <a:ea typeface="Tahoma"/>
                <a:cs typeface="Tahoma"/>
                <a:sym typeface="Tahoma"/>
              </a:rPr>
              <a:t>Size</a:t>
            </a:r>
            <a:endParaRPr b="0" i="0" sz="2200" u="none" cap="none" strike="noStrike">
              <a:solidFill>
                <a:srgbClr val="000000"/>
              </a:solidFill>
              <a:latin typeface="Tahoma"/>
              <a:ea typeface="Tahoma"/>
              <a:cs typeface="Tahoma"/>
              <a:sym typeface="Tahoma"/>
            </a:endParaRPr>
          </a:p>
          <a:p>
            <a:pPr indent="-310515" lvl="0" marL="323215" marR="0" rtl="0" algn="l">
              <a:lnSpc>
                <a:spcPct val="100000"/>
              </a:lnSpc>
              <a:spcBef>
                <a:spcPts val="515"/>
              </a:spcBef>
              <a:spcAft>
                <a:spcPts val="0"/>
              </a:spcAft>
              <a:buClr>
                <a:srgbClr val="800080"/>
              </a:buClr>
              <a:buSzPts val="2200"/>
              <a:buFont typeface="Tahoma"/>
              <a:buChar char="•"/>
            </a:pPr>
            <a:r>
              <a:rPr b="1" i="0" lang="en-US" sz="2200" u="none" cap="none" strike="noStrike">
                <a:solidFill>
                  <a:srgbClr val="000000"/>
                </a:solidFill>
                <a:latin typeface="Tahoma"/>
                <a:ea typeface="Tahoma"/>
                <a:cs typeface="Tahoma"/>
                <a:sym typeface="Tahoma"/>
              </a:rPr>
              <a:t>Perpetual life</a:t>
            </a:r>
            <a:endParaRPr b="0" i="0" sz="2200" u="none" cap="none" strike="noStrike">
              <a:solidFill>
                <a:srgbClr val="000000"/>
              </a:solidFill>
              <a:latin typeface="Tahoma"/>
              <a:ea typeface="Tahoma"/>
              <a:cs typeface="Tahoma"/>
              <a:sym typeface="Tahoma"/>
            </a:endParaRPr>
          </a:p>
          <a:p>
            <a:pPr indent="-310515" lvl="0" marL="323215" marR="0" rtl="0" algn="l">
              <a:lnSpc>
                <a:spcPct val="100000"/>
              </a:lnSpc>
              <a:spcBef>
                <a:spcPts val="470"/>
              </a:spcBef>
              <a:spcAft>
                <a:spcPts val="0"/>
              </a:spcAft>
              <a:buClr>
                <a:srgbClr val="800080"/>
              </a:buClr>
              <a:buSzPts val="2200"/>
              <a:buFont typeface="Tahoma"/>
              <a:buChar char="•"/>
            </a:pPr>
            <a:r>
              <a:rPr b="1" i="0" lang="en-US" sz="2200" u="none" cap="none" strike="noStrike">
                <a:solidFill>
                  <a:srgbClr val="000000"/>
                </a:solidFill>
                <a:latin typeface="Tahoma"/>
                <a:ea typeface="Tahoma"/>
                <a:cs typeface="Tahoma"/>
                <a:sym typeface="Tahoma"/>
              </a:rPr>
              <a:t>Ease of ownership</a:t>
            </a:r>
            <a:endParaRPr b="0" i="0" sz="2200" u="none" cap="none" strike="noStrike">
              <a:solidFill>
                <a:srgbClr val="000000"/>
              </a:solidFill>
              <a:latin typeface="Tahoma"/>
              <a:ea typeface="Tahoma"/>
              <a:cs typeface="Tahoma"/>
              <a:sym typeface="Tahoma"/>
            </a:endParaRPr>
          </a:p>
          <a:p>
            <a:pPr indent="-475615" lvl="0" marL="488315" marR="0" rtl="0" algn="l">
              <a:lnSpc>
                <a:spcPct val="100000"/>
              </a:lnSpc>
              <a:spcBef>
                <a:spcPts val="470"/>
              </a:spcBef>
              <a:spcAft>
                <a:spcPts val="0"/>
              </a:spcAft>
              <a:buClr>
                <a:srgbClr val="800080"/>
              </a:buClr>
              <a:buSzPts val="2200"/>
              <a:buFont typeface="Arial"/>
              <a:buChar char="•"/>
            </a:pPr>
            <a:r>
              <a:rPr b="1" i="0" lang="en-US" sz="2200" u="none" cap="none" strike="noStrike">
                <a:solidFill>
                  <a:srgbClr val="000000"/>
                </a:solidFill>
                <a:latin typeface="Tahoma"/>
                <a:ea typeface="Tahoma"/>
                <a:cs typeface="Tahoma"/>
                <a:sym typeface="Tahoma"/>
              </a:rPr>
              <a:t>change</a:t>
            </a:r>
            <a:endParaRPr b="0" i="0" sz="2200" u="none" cap="none" strike="noStrike">
              <a:solidFill>
                <a:srgbClr val="000000"/>
              </a:solidFill>
              <a:latin typeface="Tahoma"/>
              <a:ea typeface="Tahoma"/>
              <a:cs typeface="Tahoma"/>
              <a:sym typeface="Tahoma"/>
            </a:endParaRPr>
          </a:p>
          <a:p>
            <a:pPr indent="-310515" lvl="0" marL="323215" marR="0" rtl="0" algn="l">
              <a:lnSpc>
                <a:spcPct val="100000"/>
              </a:lnSpc>
              <a:spcBef>
                <a:spcPts val="480"/>
              </a:spcBef>
              <a:spcAft>
                <a:spcPts val="0"/>
              </a:spcAft>
              <a:buClr>
                <a:srgbClr val="800080"/>
              </a:buClr>
              <a:buSzPts val="2200"/>
              <a:buFont typeface="Tahoma"/>
              <a:buChar char="•"/>
            </a:pPr>
            <a:r>
              <a:rPr b="1" i="0" lang="en-US" sz="2200" u="none" cap="none" strike="noStrike">
                <a:solidFill>
                  <a:srgbClr val="000000"/>
                </a:solidFill>
                <a:latin typeface="Tahoma"/>
                <a:ea typeface="Tahoma"/>
                <a:cs typeface="Tahoma"/>
                <a:sym typeface="Tahoma"/>
              </a:rPr>
              <a:t>Ease of drawing</a:t>
            </a:r>
            <a:endParaRPr b="0" i="0" sz="2200" u="none" cap="none" strike="noStrike">
              <a:solidFill>
                <a:srgbClr val="000000"/>
              </a:solidFill>
              <a:latin typeface="Tahoma"/>
              <a:ea typeface="Tahoma"/>
              <a:cs typeface="Tahoma"/>
              <a:sym typeface="Tahoma"/>
            </a:endParaRPr>
          </a:p>
          <a:p>
            <a:pPr indent="-475615" lvl="0" marL="488315" marR="0" rtl="0" algn="l">
              <a:lnSpc>
                <a:spcPct val="100000"/>
              </a:lnSpc>
              <a:spcBef>
                <a:spcPts val="470"/>
              </a:spcBef>
              <a:spcAft>
                <a:spcPts val="0"/>
              </a:spcAft>
              <a:buClr>
                <a:srgbClr val="800080"/>
              </a:buClr>
              <a:buSzPts val="2200"/>
              <a:buFont typeface="Arial"/>
              <a:buChar char="•"/>
            </a:pPr>
            <a:r>
              <a:rPr b="1" i="0" lang="en-US" sz="2200" u="none" cap="none" strike="noStrike">
                <a:solidFill>
                  <a:srgbClr val="000000"/>
                </a:solidFill>
                <a:latin typeface="Tahoma"/>
                <a:ea typeface="Tahoma"/>
                <a:cs typeface="Tahoma"/>
                <a:sym typeface="Tahoma"/>
              </a:rPr>
              <a:t>talented employees</a:t>
            </a:r>
            <a:endParaRPr b="0" i="0" sz="2200" u="none" cap="none" strike="noStrike">
              <a:solidFill>
                <a:srgbClr val="000000"/>
              </a:solidFill>
              <a:latin typeface="Tahoma"/>
              <a:ea typeface="Tahoma"/>
              <a:cs typeface="Tahoma"/>
              <a:sym typeface="Tahoma"/>
            </a:endParaRPr>
          </a:p>
          <a:p>
            <a:pPr indent="-310515" lvl="0" marL="323215" marR="0" rtl="0" algn="l">
              <a:lnSpc>
                <a:spcPct val="100000"/>
              </a:lnSpc>
              <a:spcBef>
                <a:spcPts val="465"/>
              </a:spcBef>
              <a:spcAft>
                <a:spcPts val="0"/>
              </a:spcAft>
              <a:buClr>
                <a:srgbClr val="800080"/>
              </a:buClr>
              <a:buSzPts val="2200"/>
              <a:buFont typeface="Tahoma"/>
              <a:buChar char="•"/>
            </a:pPr>
            <a:r>
              <a:rPr b="1" i="0" lang="en-US" sz="2200" u="none" cap="none" strike="noStrike">
                <a:solidFill>
                  <a:srgbClr val="000000"/>
                </a:solidFill>
                <a:latin typeface="Tahoma"/>
                <a:ea typeface="Tahoma"/>
                <a:cs typeface="Tahoma"/>
                <a:sym typeface="Tahoma"/>
              </a:rPr>
              <a:t>Separation of</a:t>
            </a:r>
            <a:endParaRPr b="0" i="0" sz="2200" u="none" cap="none" strike="noStrike">
              <a:solidFill>
                <a:srgbClr val="000000"/>
              </a:solidFill>
              <a:latin typeface="Tahoma"/>
              <a:ea typeface="Tahoma"/>
              <a:cs typeface="Tahoma"/>
              <a:sym typeface="Tahoma"/>
            </a:endParaRPr>
          </a:p>
          <a:p>
            <a:pPr indent="-475615" lvl="0" marL="488315" marR="0" rtl="0" algn="l">
              <a:lnSpc>
                <a:spcPct val="100000"/>
              </a:lnSpc>
              <a:spcBef>
                <a:spcPts val="484"/>
              </a:spcBef>
              <a:spcAft>
                <a:spcPts val="0"/>
              </a:spcAft>
              <a:buClr>
                <a:srgbClr val="800080"/>
              </a:buClr>
              <a:buSzPts val="2200"/>
              <a:buFont typeface="Arial"/>
              <a:buChar char="•"/>
            </a:pPr>
            <a:r>
              <a:rPr b="1" i="0" lang="en-US" sz="2200" u="none" cap="none" strike="noStrike">
                <a:solidFill>
                  <a:srgbClr val="000000"/>
                </a:solidFill>
                <a:latin typeface="Tahoma"/>
                <a:ea typeface="Tahoma"/>
                <a:cs typeface="Tahoma"/>
                <a:sym typeface="Tahoma"/>
              </a:rPr>
              <a:t>ownership/mgmt.</a:t>
            </a:r>
            <a:endParaRPr b="0" i="0" sz="2200" u="none" cap="none" strike="noStrike">
              <a:solidFill>
                <a:srgbClr val="000000"/>
              </a:solidFill>
              <a:latin typeface="Tahoma"/>
              <a:ea typeface="Tahoma"/>
              <a:cs typeface="Tahoma"/>
              <a:sym typeface="Tahoma"/>
            </a:endParaRPr>
          </a:p>
        </p:txBody>
      </p:sp>
      <p:grpSp>
        <p:nvGrpSpPr>
          <p:cNvPr id="262" name="Google Shape;262;p24"/>
          <p:cNvGrpSpPr/>
          <p:nvPr/>
        </p:nvGrpSpPr>
        <p:grpSpPr>
          <a:xfrm>
            <a:off x="5658611" y="1510283"/>
            <a:ext cx="3621786" cy="3691891"/>
            <a:chOff x="5658611" y="1510283"/>
            <a:chExt cx="3621786" cy="3691891"/>
          </a:xfrm>
        </p:grpSpPr>
        <p:pic>
          <p:nvPicPr>
            <p:cNvPr id="263" name="Google Shape;263;p24"/>
            <p:cNvPicPr preferRelativeResize="0"/>
            <p:nvPr/>
          </p:nvPicPr>
          <p:blipFill rotWithShape="1">
            <a:blip r:embed="rId21">
              <a:alphaModFix/>
            </a:blip>
            <a:srcRect b="0" l="0" r="0" t="0"/>
            <a:stretch/>
          </p:blipFill>
          <p:spPr>
            <a:xfrm>
              <a:off x="5872623" y="2392795"/>
              <a:ext cx="122882" cy="122698"/>
            </a:xfrm>
            <a:prstGeom prst="rect">
              <a:avLst/>
            </a:prstGeom>
            <a:noFill/>
            <a:ln>
              <a:noFill/>
            </a:ln>
          </p:spPr>
        </p:pic>
        <p:pic>
          <p:nvPicPr>
            <p:cNvPr id="264" name="Google Shape;264;p24"/>
            <p:cNvPicPr preferRelativeResize="0"/>
            <p:nvPr/>
          </p:nvPicPr>
          <p:blipFill rotWithShape="1">
            <a:blip r:embed="rId22">
              <a:alphaModFix/>
            </a:blip>
            <a:srcRect b="0" l="0" r="0" t="0"/>
            <a:stretch/>
          </p:blipFill>
          <p:spPr>
            <a:xfrm>
              <a:off x="5891783" y="2162555"/>
              <a:ext cx="3327654" cy="624077"/>
            </a:xfrm>
            <a:prstGeom prst="rect">
              <a:avLst/>
            </a:prstGeom>
            <a:noFill/>
            <a:ln>
              <a:noFill/>
            </a:ln>
          </p:spPr>
        </p:pic>
        <p:pic>
          <p:nvPicPr>
            <p:cNvPr id="265" name="Google Shape;265;p24"/>
            <p:cNvPicPr preferRelativeResize="0"/>
            <p:nvPr/>
          </p:nvPicPr>
          <p:blipFill rotWithShape="1">
            <a:blip r:embed="rId23">
              <a:alphaModFix/>
            </a:blip>
            <a:srcRect b="0" l="0" r="0" t="0"/>
            <a:stretch/>
          </p:blipFill>
          <p:spPr>
            <a:xfrm>
              <a:off x="5681471" y="2496311"/>
              <a:ext cx="500634" cy="627126"/>
            </a:xfrm>
            <a:prstGeom prst="rect">
              <a:avLst/>
            </a:prstGeom>
            <a:noFill/>
            <a:ln>
              <a:noFill/>
            </a:ln>
          </p:spPr>
        </p:pic>
        <p:pic>
          <p:nvPicPr>
            <p:cNvPr id="266" name="Google Shape;266;p24"/>
            <p:cNvPicPr preferRelativeResize="0"/>
            <p:nvPr/>
          </p:nvPicPr>
          <p:blipFill rotWithShape="1">
            <a:blip r:embed="rId24">
              <a:alphaModFix/>
            </a:blip>
            <a:srcRect b="0" l="0" r="0" t="0"/>
            <a:stretch/>
          </p:blipFill>
          <p:spPr>
            <a:xfrm>
              <a:off x="5891783" y="2497836"/>
              <a:ext cx="2615945" cy="624077"/>
            </a:xfrm>
            <a:prstGeom prst="rect">
              <a:avLst/>
            </a:prstGeom>
            <a:noFill/>
            <a:ln>
              <a:noFill/>
            </a:ln>
          </p:spPr>
        </p:pic>
        <p:pic>
          <p:nvPicPr>
            <p:cNvPr id="267" name="Google Shape;267;p24"/>
            <p:cNvPicPr preferRelativeResize="0"/>
            <p:nvPr/>
          </p:nvPicPr>
          <p:blipFill rotWithShape="1">
            <a:blip r:embed="rId23">
              <a:alphaModFix/>
            </a:blip>
            <a:srcRect b="0" l="0" r="0" t="0"/>
            <a:stretch/>
          </p:blipFill>
          <p:spPr>
            <a:xfrm>
              <a:off x="5681471" y="2831591"/>
              <a:ext cx="500634" cy="627126"/>
            </a:xfrm>
            <a:prstGeom prst="rect">
              <a:avLst/>
            </a:prstGeom>
            <a:noFill/>
            <a:ln>
              <a:noFill/>
            </a:ln>
          </p:spPr>
        </p:pic>
        <p:pic>
          <p:nvPicPr>
            <p:cNvPr id="268" name="Google Shape;268;p24"/>
            <p:cNvPicPr preferRelativeResize="0"/>
            <p:nvPr/>
          </p:nvPicPr>
          <p:blipFill rotWithShape="1">
            <a:blip r:embed="rId25">
              <a:alphaModFix/>
            </a:blip>
            <a:srcRect b="0" l="0" r="0" t="0"/>
            <a:stretch/>
          </p:blipFill>
          <p:spPr>
            <a:xfrm>
              <a:off x="5891783" y="2833116"/>
              <a:ext cx="2605277" cy="624077"/>
            </a:xfrm>
            <a:prstGeom prst="rect">
              <a:avLst/>
            </a:prstGeom>
            <a:noFill/>
            <a:ln>
              <a:noFill/>
            </a:ln>
          </p:spPr>
        </p:pic>
        <p:pic>
          <p:nvPicPr>
            <p:cNvPr id="269" name="Google Shape;269;p24"/>
            <p:cNvPicPr preferRelativeResize="0"/>
            <p:nvPr/>
          </p:nvPicPr>
          <p:blipFill rotWithShape="1">
            <a:blip r:embed="rId23">
              <a:alphaModFix/>
            </a:blip>
            <a:srcRect b="0" l="0" r="0" t="0"/>
            <a:stretch/>
          </p:blipFill>
          <p:spPr>
            <a:xfrm>
              <a:off x="5681471" y="3166872"/>
              <a:ext cx="500634" cy="627126"/>
            </a:xfrm>
            <a:prstGeom prst="rect">
              <a:avLst/>
            </a:prstGeom>
            <a:noFill/>
            <a:ln>
              <a:noFill/>
            </a:ln>
          </p:spPr>
        </p:pic>
        <p:pic>
          <p:nvPicPr>
            <p:cNvPr id="270" name="Google Shape;270;p24"/>
            <p:cNvPicPr preferRelativeResize="0"/>
            <p:nvPr/>
          </p:nvPicPr>
          <p:blipFill rotWithShape="1">
            <a:blip r:embed="rId26">
              <a:alphaModFix/>
            </a:blip>
            <a:srcRect b="0" l="0" r="0" t="0"/>
            <a:stretch/>
          </p:blipFill>
          <p:spPr>
            <a:xfrm>
              <a:off x="5891783" y="3168395"/>
              <a:ext cx="945641" cy="624077"/>
            </a:xfrm>
            <a:prstGeom prst="rect">
              <a:avLst/>
            </a:prstGeom>
            <a:noFill/>
            <a:ln>
              <a:noFill/>
            </a:ln>
          </p:spPr>
        </p:pic>
        <p:pic>
          <p:nvPicPr>
            <p:cNvPr id="271" name="Google Shape;271;p24"/>
            <p:cNvPicPr preferRelativeResize="0"/>
            <p:nvPr/>
          </p:nvPicPr>
          <p:blipFill rotWithShape="1">
            <a:blip r:embed="rId23">
              <a:alphaModFix/>
            </a:blip>
            <a:srcRect b="0" l="0" r="0" t="0"/>
            <a:stretch/>
          </p:blipFill>
          <p:spPr>
            <a:xfrm>
              <a:off x="5681471" y="3518916"/>
              <a:ext cx="500634" cy="627126"/>
            </a:xfrm>
            <a:prstGeom prst="rect">
              <a:avLst/>
            </a:prstGeom>
            <a:noFill/>
            <a:ln>
              <a:noFill/>
            </a:ln>
          </p:spPr>
        </p:pic>
        <p:pic>
          <p:nvPicPr>
            <p:cNvPr id="272" name="Google Shape;272;p24"/>
            <p:cNvPicPr preferRelativeResize="0"/>
            <p:nvPr/>
          </p:nvPicPr>
          <p:blipFill rotWithShape="1">
            <a:blip r:embed="rId27">
              <a:alphaModFix/>
            </a:blip>
            <a:srcRect b="0" l="0" r="0" t="0"/>
            <a:stretch/>
          </p:blipFill>
          <p:spPr>
            <a:xfrm>
              <a:off x="5891783" y="3520439"/>
              <a:ext cx="3245358" cy="624078"/>
            </a:xfrm>
            <a:prstGeom prst="rect">
              <a:avLst/>
            </a:prstGeom>
            <a:noFill/>
            <a:ln>
              <a:noFill/>
            </a:ln>
          </p:spPr>
        </p:pic>
        <p:pic>
          <p:nvPicPr>
            <p:cNvPr id="273" name="Google Shape;273;p24"/>
            <p:cNvPicPr preferRelativeResize="0"/>
            <p:nvPr/>
          </p:nvPicPr>
          <p:blipFill rotWithShape="1">
            <a:blip r:embed="rId23">
              <a:alphaModFix/>
            </a:blip>
            <a:srcRect b="0" l="0" r="0" t="0"/>
            <a:stretch/>
          </p:blipFill>
          <p:spPr>
            <a:xfrm>
              <a:off x="5681471" y="3870960"/>
              <a:ext cx="500634" cy="627126"/>
            </a:xfrm>
            <a:prstGeom prst="rect">
              <a:avLst/>
            </a:prstGeom>
            <a:noFill/>
            <a:ln>
              <a:noFill/>
            </a:ln>
          </p:spPr>
        </p:pic>
        <p:pic>
          <p:nvPicPr>
            <p:cNvPr id="274" name="Google Shape;274;p24"/>
            <p:cNvPicPr preferRelativeResize="0"/>
            <p:nvPr/>
          </p:nvPicPr>
          <p:blipFill rotWithShape="1">
            <a:blip r:embed="rId28">
              <a:alphaModFix/>
            </a:blip>
            <a:srcRect b="0" l="0" r="0" t="0"/>
            <a:stretch/>
          </p:blipFill>
          <p:spPr>
            <a:xfrm>
              <a:off x="5891783" y="3872483"/>
              <a:ext cx="2242566" cy="624077"/>
            </a:xfrm>
            <a:prstGeom prst="rect">
              <a:avLst/>
            </a:prstGeom>
            <a:noFill/>
            <a:ln>
              <a:noFill/>
            </a:ln>
          </p:spPr>
        </p:pic>
        <p:pic>
          <p:nvPicPr>
            <p:cNvPr id="275" name="Google Shape;275;p24"/>
            <p:cNvPicPr preferRelativeResize="0"/>
            <p:nvPr/>
          </p:nvPicPr>
          <p:blipFill rotWithShape="1">
            <a:blip r:embed="rId29">
              <a:alphaModFix/>
            </a:blip>
            <a:srcRect b="0" l="0" r="0" t="0"/>
            <a:stretch/>
          </p:blipFill>
          <p:spPr>
            <a:xfrm>
              <a:off x="5929883" y="4224527"/>
              <a:ext cx="3350514" cy="624078"/>
            </a:xfrm>
            <a:prstGeom prst="rect">
              <a:avLst/>
            </a:prstGeom>
            <a:noFill/>
            <a:ln>
              <a:noFill/>
            </a:ln>
          </p:spPr>
        </p:pic>
        <p:pic>
          <p:nvPicPr>
            <p:cNvPr id="276" name="Google Shape;276;p24"/>
            <p:cNvPicPr preferRelativeResize="0"/>
            <p:nvPr/>
          </p:nvPicPr>
          <p:blipFill rotWithShape="1">
            <a:blip r:embed="rId23">
              <a:alphaModFix/>
            </a:blip>
            <a:srcRect b="0" l="0" r="0" t="0"/>
            <a:stretch/>
          </p:blipFill>
          <p:spPr>
            <a:xfrm>
              <a:off x="5681471" y="4575048"/>
              <a:ext cx="500634" cy="627126"/>
            </a:xfrm>
            <a:prstGeom prst="rect">
              <a:avLst/>
            </a:prstGeom>
            <a:noFill/>
            <a:ln>
              <a:noFill/>
            </a:ln>
          </p:spPr>
        </p:pic>
        <p:pic>
          <p:nvPicPr>
            <p:cNvPr id="277" name="Google Shape;277;p24"/>
            <p:cNvPicPr preferRelativeResize="0"/>
            <p:nvPr/>
          </p:nvPicPr>
          <p:blipFill rotWithShape="1">
            <a:blip r:embed="rId30">
              <a:alphaModFix/>
            </a:blip>
            <a:srcRect b="0" l="0" r="0" t="0"/>
            <a:stretch/>
          </p:blipFill>
          <p:spPr>
            <a:xfrm>
              <a:off x="5891783" y="4576572"/>
              <a:ext cx="1884425" cy="624077"/>
            </a:xfrm>
            <a:prstGeom prst="rect">
              <a:avLst/>
            </a:prstGeom>
            <a:noFill/>
            <a:ln>
              <a:noFill/>
            </a:ln>
          </p:spPr>
        </p:pic>
        <p:pic>
          <p:nvPicPr>
            <p:cNvPr id="278" name="Google Shape;278;p24"/>
            <p:cNvPicPr preferRelativeResize="0"/>
            <p:nvPr/>
          </p:nvPicPr>
          <p:blipFill rotWithShape="1">
            <a:blip r:embed="rId31">
              <a:alphaModFix/>
            </a:blip>
            <a:srcRect b="0" l="0" r="0" t="0"/>
            <a:stretch/>
          </p:blipFill>
          <p:spPr>
            <a:xfrm>
              <a:off x="5658611" y="1510283"/>
              <a:ext cx="3519678" cy="887730"/>
            </a:xfrm>
            <a:prstGeom prst="rect">
              <a:avLst/>
            </a:prstGeom>
            <a:noFill/>
            <a:ln>
              <a:noFill/>
            </a:ln>
          </p:spPr>
        </p:pic>
        <p:pic>
          <p:nvPicPr>
            <p:cNvPr id="279" name="Google Shape;279;p24"/>
            <p:cNvPicPr preferRelativeResize="0"/>
            <p:nvPr/>
          </p:nvPicPr>
          <p:blipFill rotWithShape="1">
            <a:blip r:embed="rId32">
              <a:alphaModFix/>
            </a:blip>
            <a:srcRect b="0" l="0" r="0" t="0"/>
            <a:stretch/>
          </p:blipFill>
          <p:spPr>
            <a:xfrm>
              <a:off x="5807963" y="1606295"/>
              <a:ext cx="3085338" cy="790193"/>
            </a:xfrm>
            <a:prstGeom prst="rect">
              <a:avLst/>
            </a:prstGeom>
            <a:noFill/>
            <a:ln>
              <a:noFill/>
            </a:ln>
          </p:spPr>
        </p:pic>
      </p:grpSp>
      <p:sp>
        <p:nvSpPr>
          <p:cNvPr id="280" name="Google Shape;280;p24"/>
          <p:cNvSpPr txBox="1"/>
          <p:nvPr/>
        </p:nvSpPr>
        <p:spPr>
          <a:xfrm>
            <a:off x="5846445" y="1572385"/>
            <a:ext cx="3191510" cy="3443604"/>
          </a:xfrm>
          <a:prstGeom prst="rect">
            <a:avLst/>
          </a:prstGeom>
          <a:noFill/>
          <a:ln>
            <a:noFill/>
          </a:ln>
        </p:spPr>
        <p:txBody>
          <a:bodyPr anchorCtr="0" anchor="t" bIns="0" lIns="0" spcFirstLastPara="1" rIns="0" wrap="square" tIns="147950">
            <a:spAutoFit/>
          </a:bodyPr>
          <a:lstStyle/>
          <a:p>
            <a:pPr indent="0" lvl="0" marL="18415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Tahoma"/>
                <a:ea typeface="Tahoma"/>
                <a:cs typeface="Tahoma"/>
                <a:sym typeface="Tahoma"/>
              </a:rPr>
              <a:t>Disadvantages</a:t>
            </a:r>
            <a:endParaRPr b="0" i="0" sz="2800" u="none" cap="none" strike="noStrike">
              <a:solidFill>
                <a:srgbClr val="000000"/>
              </a:solidFill>
              <a:latin typeface="Tahoma"/>
              <a:ea typeface="Tahoma"/>
              <a:cs typeface="Tahoma"/>
              <a:sym typeface="Tahoma"/>
            </a:endParaRPr>
          </a:p>
          <a:p>
            <a:pPr indent="-208279" lvl="0" marL="220979" marR="0" rtl="0" algn="l">
              <a:lnSpc>
                <a:spcPct val="100000"/>
              </a:lnSpc>
              <a:spcBef>
                <a:spcPts val="835"/>
              </a:spcBef>
              <a:spcAft>
                <a:spcPts val="0"/>
              </a:spcAft>
              <a:buClr>
                <a:srgbClr val="800080"/>
              </a:buClr>
              <a:buSzPts val="2200"/>
              <a:buFont typeface="Tahoma"/>
              <a:buChar char="•"/>
            </a:pPr>
            <a:r>
              <a:rPr b="1" i="0" lang="en-US" sz="2200" u="none" cap="none" strike="noStrike">
                <a:solidFill>
                  <a:srgbClr val="000000"/>
                </a:solidFill>
                <a:latin typeface="Tahoma"/>
                <a:ea typeface="Tahoma"/>
                <a:cs typeface="Tahoma"/>
                <a:sym typeface="Tahoma"/>
              </a:rPr>
              <a:t>Extensive paperwork</a:t>
            </a:r>
            <a:endParaRPr b="0" i="0" sz="2200" u="none" cap="none" strike="noStrike">
              <a:solidFill>
                <a:srgbClr val="000000"/>
              </a:solidFill>
              <a:latin typeface="Tahoma"/>
              <a:ea typeface="Tahoma"/>
              <a:cs typeface="Tahoma"/>
              <a:sym typeface="Tahoma"/>
            </a:endParaRPr>
          </a:p>
          <a:p>
            <a:pPr indent="-208279" lvl="0" marL="220979" marR="0" rtl="0" algn="l">
              <a:lnSpc>
                <a:spcPct val="100000"/>
              </a:lnSpc>
              <a:spcBef>
                <a:spcPts val="0"/>
              </a:spcBef>
              <a:spcAft>
                <a:spcPts val="0"/>
              </a:spcAft>
              <a:buClr>
                <a:srgbClr val="800080"/>
              </a:buClr>
              <a:buSzPts val="2200"/>
              <a:buFont typeface="Tahoma"/>
              <a:buChar char="•"/>
            </a:pPr>
            <a:r>
              <a:rPr b="1" i="0" lang="en-US" sz="2200" u="none" cap="none" strike="noStrike">
                <a:solidFill>
                  <a:srgbClr val="000000"/>
                </a:solidFill>
                <a:latin typeface="Tahoma"/>
                <a:ea typeface="Tahoma"/>
                <a:cs typeface="Tahoma"/>
                <a:sym typeface="Tahoma"/>
              </a:rPr>
              <a:t>Double taxation</a:t>
            </a:r>
            <a:endParaRPr b="0" i="0" sz="2200" u="none" cap="none" strike="noStrike">
              <a:solidFill>
                <a:srgbClr val="000000"/>
              </a:solidFill>
              <a:latin typeface="Tahoma"/>
              <a:ea typeface="Tahoma"/>
              <a:cs typeface="Tahoma"/>
              <a:sym typeface="Tahoma"/>
            </a:endParaRPr>
          </a:p>
          <a:p>
            <a:pPr indent="-208279" lvl="0" marL="220979" marR="0" rtl="0" algn="l">
              <a:lnSpc>
                <a:spcPct val="100000"/>
              </a:lnSpc>
              <a:spcBef>
                <a:spcPts val="0"/>
              </a:spcBef>
              <a:spcAft>
                <a:spcPts val="0"/>
              </a:spcAft>
              <a:buClr>
                <a:srgbClr val="800080"/>
              </a:buClr>
              <a:buSzPts val="2200"/>
              <a:buFont typeface="Tahoma"/>
              <a:buChar char="•"/>
            </a:pPr>
            <a:r>
              <a:rPr b="1" i="0" lang="en-US" sz="2200" u="none" cap="none" strike="noStrike">
                <a:solidFill>
                  <a:srgbClr val="000000"/>
                </a:solidFill>
                <a:latin typeface="Tahoma"/>
                <a:ea typeface="Tahoma"/>
                <a:cs typeface="Tahoma"/>
                <a:sym typeface="Tahoma"/>
              </a:rPr>
              <a:t>Two tax returns</a:t>
            </a:r>
            <a:endParaRPr b="0" i="0" sz="2200" u="none" cap="none" strike="noStrike">
              <a:solidFill>
                <a:srgbClr val="000000"/>
              </a:solidFill>
              <a:latin typeface="Tahoma"/>
              <a:ea typeface="Tahoma"/>
              <a:cs typeface="Tahoma"/>
              <a:sym typeface="Tahoma"/>
            </a:endParaRPr>
          </a:p>
          <a:p>
            <a:pPr indent="-208279" lvl="0" marL="220979" marR="0" rtl="0" algn="l">
              <a:lnSpc>
                <a:spcPct val="100000"/>
              </a:lnSpc>
              <a:spcBef>
                <a:spcPts val="0"/>
              </a:spcBef>
              <a:spcAft>
                <a:spcPts val="0"/>
              </a:spcAft>
              <a:buClr>
                <a:srgbClr val="800080"/>
              </a:buClr>
              <a:buSzPts val="2200"/>
              <a:buFont typeface="Tahoma"/>
              <a:buChar char="•"/>
            </a:pPr>
            <a:r>
              <a:rPr b="1" i="0" lang="en-US" sz="2200" u="none" cap="none" strike="noStrike">
                <a:solidFill>
                  <a:srgbClr val="000000"/>
                </a:solidFill>
                <a:latin typeface="Tahoma"/>
                <a:ea typeface="Tahoma"/>
                <a:cs typeface="Tahoma"/>
                <a:sym typeface="Tahoma"/>
              </a:rPr>
              <a:t>Size</a:t>
            </a:r>
            <a:endParaRPr b="0" i="0" sz="2200" u="none" cap="none" strike="noStrike">
              <a:solidFill>
                <a:srgbClr val="000000"/>
              </a:solidFill>
              <a:latin typeface="Tahoma"/>
              <a:ea typeface="Tahoma"/>
              <a:cs typeface="Tahoma"/>
              <a:sym typeface="Tahoma"/>
            </a:endParaRPr>
          </a:p>
          <a:p>
            <a:pPr indent="-208279" lvl="0" marL="220979" marR="0" rtl="0" algn="l">
              <a:lnSpc>
                <a:spcPct val="100000"/>
              </a:lnSpc>
              <a:spcBef>
                <a:spcPts val="135"/>
              </a:spcBef>
              <a:spcAft>
                <a:spcPts val="0"/>
              </a:spcAft>
              <a:buClr>
                <a:srgbClr val="800080"/>
              </a:buClr>
              <a:buSzPts val="2200"/>
              <a:buFont typeface="Tahoma"/>
              <a:buChar char="•"/>
            </a:pPr>
            <a:r>
              <a:rPr b="1" i="0" lang="en-US" sz="2200" u="none" cap="none" strike="noStrike">
                <a:solidFill>
                  <a:srgbClr val="000000"/>
                </a:solidFill>
                <a:latin typeface="Tahoma"/>
                <a:ea typeface="Tahoma"/>
                <a:cs typeface="Tahoma"/>
                <a:sym typeface="Tahoma"/>
              </a:rPr>
              <a:t>Termination difficult</a:t>
            </a:r>
            <a:endParaRPr b="0" i="0" sz="2200" u="none" cap="none" strike="noStrike">
              <a:solidFill>
                <a:srgbClr val="000000"/>
              </a:solidFill>
              <a:latin typeface="Tahoma"/>
              <a:ea typeface="Tahoma"/>
              <a:cs typeface="Tahoma"/>
              <a:sym typeface="Tahoma"/>
            </a:endParaRPr>
          </a:p>
          <a:p>
            <a:pPr indent="-208279" lvl="0" marL="220345" marR="30480" rtl="0" algn="l">
              <a:lnSpc>
                <a:spcPct val="105000"/>
              </a:lnSpc>
              <a:spcBef>
                <a:spcPts val="0"/>
              </a:spcBef>
              <a:spcAft>
                <a:spcPts val="0"/>
              </a:spcAft>
              <a:buClr>
                <a:srgbClr val="800080"/>
              </a:buClr>
              <a:buSzPts val="2200"/>
              <a:buFont typeface="Tahoma"/>
              <a:buChar char="•"/>
            </a:pPr>
            <a:r>
              <a:rPr b="1" i="0" lang="en-US" sz="2200" u="none" cap="none" strike="noStrike">
                <a:solidFill>
                  <a:srgbClr val="000000"/>
                </a:solidFill>
                <a:latin typeface="Tahoma"/>
                <a:ea typeface="Tahoma"/>
                <a:cs typeface="Tahoma"/>
                <a:sym typeface="Tahoma"/>
              </a:rPr>
              <a:t>Conflict with 	Stockholder &amp; Board</a:t>
            </a:r>
            <a:endParaRPr b="0" i="0" sz="2200" u="none" cap="none" strike="noStrike">
              <a:solidFill>
                <a:srgbClr val="000000"/>
              </a:solidFill>
              <a:latin typeface="Tahoma"/>
              <a:ea typeface="Tahoma"/>
              <a:cs typeface="Tahoma"/>
              <a:sym typeface="Tahoma"/>
            </a:endParaRPr>
          </a:p>
          <a:p>
            <a:pPr indent="-208279" lvl="0" marL="220979" marR="0" rtl="0" algn="l">
              <a:lnSpc>
                <a:spcPct val="100000"/>
              </a:lnSpc>
              <a:spcBef>
                <a:spcPts val="135"/>
              </a:spcBef>
              <a:spcAft>
                <a:spcPts val="0"/>
              </a:spcAft>
              <a:buClr>
                <a:srgbClr val="800080"/>
              </a:buClr>
              <a:buSzPts val="2200"/>
              <a:buFont typeface="Tahoma"/>
              <a:buChar char="•"/>
            </a:pPr>
            <a:r>
              <a:rPr b="1" i="0" lang="en-US" sz="2200" u="none" cap="none" strike="noStrike">
                <a:solidFill>
                  <a:srgbClr val="000000"/>
                </a:solidFill>
                <a:latin typeface="Tahoma"/>
                <a:ea typeface="Tahoma"/>
                <a:cs typeface="Tahoma"/>
                <a:sym typeface="Tahoma"/>
              </a:rPr>
              <a:t>Initial cost</a:t>
            </a:r>
            <a:endParaRPr b="0" i="0" sz="2200" u="none" cap="none" strike="noStrike">
              <a:solidFill>
                <a:srgbClr val="000000"/>
              </a:solidFill>
              <a:latin typeface="Tahoma"/>
              <a:ea typeface="Tahoma"/>
              <a:cs typeface="Tahoma"/>
              <a:sym typeface="Tahoma"/>
            </a:endParaRPr>
          </a:p>
        </p:txBody>
      </p:sp>
      <p:pic>
        <p:nvPicPr>
          <p:cNvPr id="281" name="Google Shape;281;p24"/>
          <p:cNvPicPr preferRelativeResize="0"/>
          <p:nvPr/>
        </p:nvPicPr>
        <p:blipFill rotWithShape="1">
          <a:blip r:embed="rId33">
            <a:alphaModFix/>
          </a:blip>
          <a:srcRect b="0" l="0" r="0" t="0"/>
          <a:stretch/>
        </p:blipFill>
        <p:spPr>
          <a:xfrm>
            <a:off x="11430000" y="6109750"/>
            <a:ext cx="609600" cy="5958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25"/>
          <p:cNvPicPr preferRelativeResize="0"/>
          <p:nvPr/>
        </p:nvPicPr>
        <p:blipFill rotWithShape="1">
          <a:blip r:embed="rId3">
            <a:alphaModFix/>
          </a:blip>
          <a:srcRect b="0" l="0" r="0" t="0"/>
          <a:stretch/>
        </p:blipFill>
        <p:spPr>
          <a:xfrm>
            <a:off x="838200" y="2005583"/>
            <a:ext cx="10515600" cy="4351020"/>
          </a:xfrm>
          <a:prstGeom prst="rect">
            <a:avLst/>
          </a:prstGeom>
          <a:noFill/>
          <a:ln>
            <a:noFill/>
          </a:ln>
        </p:spPr>
      </p:pic>
      <p:pic>
        <p:nvPicPr>
          <p:cNvPr id="287" name="Google Shape;287;p25"/>
          <p:cNvPicPr preferRelativeResize="0"/>
          <p:nvPr/>
        </p:nvPicPr>
        <p:blipFill rotWithShape="1">
          <a:blip r:embed="rId4">
            <a:alphaModFix/>
          </a:blip>
          <a:srcRect b="0" l="0" r="0" t="0"/>
          <a:stretch/>
        </p:blipFill>
        <p:spPr>
          <a:xfrm>
            <a:off x="811882" y="5027240"/>
            <a:ext cx="1201947" cy="1101634"/>
          </a:xfrm>
          <a:prstGeom prst="rect">
            <a:avLst/>
          </a:prstGeom>
          <a:noFill/>
          <a:ln>
            <a:noFill/>
          </a:ln>
        </p:spPr>
      </p:pic>
      <p:sp>
        <p:nvSpPr>
          <p:cNvPr id="288" name="Google Shape;288;p25"/>
          <p:cNvSpPr txBox="1"/>
          <p:nvPr/>
        </p:nvSpPr>
        <p:spPr>
          <a:xfrm>
            <a:off x="916939" y="6431381"/>
            <a:ext cx="67945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00"/>
                </a:solidFill>
                <a:latin typeface="Arial"/>
                <a:ea typeface="Arial"/>
                <a:cs typeface="Arial"/>
                <a:sym typeface="Arial"/>
              </a:rPr>
              <a:t>SLIDE 29</a:t>
            </a:r>
            <a:endParaRPr b="0" i="0" sz="1200" u="none" cap="none" strike="noStrike">
              <a:solidFill>
                <a:srgbClr val="000000"/>
              </a:solidFill>
              <a:latin typeface="Arial"/>
              <a:ea typeface="Arial"/>
              <a:cs typeface="Arial"/>
              <a:sym typeface="Arial"/>
            </a:endParaRPr>
          </a:p>
        </p:txBody>
      </p:sp>
      <p:sp>
        <p:nvSpPr>
          <p:cNvPr id="289" name="Google Shape;289;p25"/>
          <p:cNvSpPr txBox="1"/>
          <p:nvPr>
            <p:ph type="title"/>
          </p:nvPr>
        </p:nvSpPr>
        <p:spPr>
          <a:xfrm>
            <a:off x="916939" y="329564"/>
            <a:ext cx="8872855" cy="1283970"/>
          </a:xfrm>
          <a:prstGeom prst="rect">
            <a:avLst/>
          </a:prstGeom>
          <a:noFill/>
          <a:ln>
            <a:noFill/>
          </a:ln>
        </p:spPr>
        <p:txBody>
          <a:bodyPr anchorCtr="0" anchor="t" bIns="0" lIns="0" spcFirstLastPara="1" rIns="0" wrap="square" tIns="298000">
            <a:spAutoFit/>
          </a:bodyPr>
          <a:lstStyle/>
          <a:p>
            <a:pPr indent="0" lvl="0" marL="12700" rtl="0" algn="l">
              <a:lnSpc>
                <a:spcPct val="100000"/>
              </a:lnSpc>
              <a:spcBef>
                <a:spcPts val="0"/>
              </a:spcBef>
              <a:spcAft>
                <a:spcPts val="0"/>
              </a:spcAft>
              <a:buSzPts val="1400"/>
              <a:buNone/>
            </a:pPr>
            <a:r>
              <a:rPr lang="en-US"/>
              <a:t>Checkpoint </a:t>
            </a:r>
            <a:r>
              <a:rPr lang="en-US">
                <a:latin typeface="Noto Sans Symbols"/>
                <a:ea typeface="Noto Sans Symbols"/>
                <a:cs typeface="Noto Sans Symbols"/>
                <a:sym typeface="Noto Sans Symbols"/>
              </a:rPr>
              <a:t>✔</a:t>
            </a:r>
            <a:endParaRPr/>
          </a:p>
        </p:txBody>
      </p:sp>
      <p:sp>
        <p:nvSpPr>
          <p:cNvPr id="290" name="Google Shape;290;p25"/>
          <p:cNvSpPr txBox="1"/>
          <p:nvPr/>
        </p:nvSpPr>
        <p:spPr>
          <a:xfrm>
            <a:off x="1129385" y="2185542"/>
            <a:ext cx="9273540" cy="1955164"/>
          </a:xfrm>
          <a:prstGeom prst="rect">
            <a:avLst/>
          </a:prstGeom>
          <a:noFill/>
          <a:ln>
            <a:noFill/>
          </a:ln>
        </p:spPr>
        <p:txBody>
          <a:bodyPr anchorCtr="0" anchor="t" bIns="0" lIns="0" spcFirstLastPara="1" rIns="0" wrap="square" tIns="60950">
            <a:spAutoFit/>
          </a:bodyPr>
          <a:lstStyle/>
          <a:p>
            <a:pPr indent="-227965" lvl="0" marL="240029" marR="291465" rtl="0" algn="l">
              <a:lnSpc>
                <a:spcPct val="107857"/>
              </a:lnSpc>
              <a:spcBef>
                <a:spcPts val="0"/>
              </a:spcBef>
              <a:spcAft>
                <a:spcPts val="0"/>
              </a:spcAft>
              <a:buClr>
                <a:srgbClr val="000000"/>
              </a:buClr>
              <a:buSzPts val="2800"/>
              <a:buFont typeface="Arial"/>
              <a:buChar char="•"/>
            </a:pPr>
            <a:r>
              <a:rPr b="0" i="0" lang="en-US" sz="2800" u="none" cap="none" strike="noStrike">
                <a:solidFill>
                  <a:srgbClr val="000000"/>
                </a:solidFill>
                <a:latin typeface="Carlito"/>
                <a:ea typeface="Carlito"/>
                <a:cs typeface="Carlito"/>
                <a:sym typeface="Carlito"/>
              </a:rPr>
              <a:t>In addition to owner-supplied capital, what are several other 	sources of financing for a small business?</a:t>
            </a:r>
            <a:endParaRPr b="0" i="0" sz="2800" u="none" cap="none" strike="noStrike">
              <a:solidFill>
                <a:srgbClr val="000000"/>
              </a:solidFill>
              <a:latin typeface="Carlito"/>
              <a:ea typeface="Carlito"/>
              <a:cs typeface="Carlito"/>
              <a:sym typeface="Carlito"/>
            </a:endParaRPr>
          </a:p>
          <a:p>
            <a:pPr indent="-227329" lvl="1" marL="697230" marR="5080" rtl="0" algn="l">
              <a:lnSpc>
                <a:spcPct val="107916"/>
              </a:lnSpc>
              <a:spcBef>
                <a:spcPts val="530"/>
              </a:spcBef>
              <a:spcAft>
                <a:spcPts val="0"/>
              </a:spcAft>
              <a:buClr>
                <a:srgbClr val="000000"/>
              </a:buClr>
              <a:buSzPts val="2400"/>
              <a:buFont typeface="Arial"/>
              <a:buChar char="•"/>
            </a:pPr>
            <a:r>
              <a:rPr b="0" i="0" lang="en-US" sz="2400" u="none" cap="none" strike="noStrike">
                <a:solidFill>
                  <a:srgbClr val="000000"/>
                </a:solidFill>
                <a:latin typeface="Carlito"/>
                <a:ea typeface="Carlito"/>
                <a:cs typeface="Carlito"/>
                <a:sym typeface="Carlito"/>
              </a:rPr>
              <a:t>Borrowed money may come from banks, finance companies, or other 	individuals, such as friends and family.</a:t>
            </a:r>
            <a:endParaRPr b="0" i="0" sz="2400" u="none" cap="none" strike="noStrike">
              <a:solidFill>
                <a:srgbClr val="000000"/>
              </a:solidFill>
              <a:latin typeface="Carlito"/>
              <a:ea typeface="Carlito"/>
              <a:cs typeface="Carlito"/>
              <a:sym typeface="Carlito"/>
            </a:endParaRPr>
          </a:p>
          <a:p>
            <a:pPr indent="-227329" lvl="1" marL="697230" marR="0" rtl="0" algn="l">
              <a:lnSpc>
                <a:spcPct val="100000"/>
              </a:lnSpc>
              <a:spcBef>
                <a:spcPts val="185"/>
              </a:spcBef>
              <a:spcAft>
                <a:spcPts val="0"/>
              </a:spcAft>
              <a:buClr>
                <a:srgbClr val="000000"/>
              </a:buClr>
              <a:buSzPts val="2400"/>
              <a:buFont typeface="Arial"/>
              <a:buChar char="•"/>
            </a:pPr>
            <a:r>
              <a:rPr b="0" i="0" lang="en-US" sz="2400" u="none" cap="none" strike="noStrike">
                <a:solidFill>
                  <a:srgbClr val="000000"/>
                </a:solidFill>
                <a:latin typeface="Carlito"/>
                <a:ea typeface="Carlito"/>
                <a:cs typeface="Carlito"/>
                <a:sym typeface="Carlito"/>
              </a:rPr>
              <a:t>Some suppliers may also be willing to extend credit.</a:t>
            </a:r>
            <a:endParaRPr b="0" i="0" sz="2400" u="none" cap="none" strike="noStrike">
              <a:solidFill>
                <a:srgbClr val="000000"/>
              </a:solidFill>
              <a:latin typeface="Carlito"/>
              <a:ea typeface="Carlito"/>
              <a:cs typeface="Carlito"/>
              <a:sym typeface="Carlito"/>
            </a:endParaRPr>
          </a:p>
        </p:txBody>
      </p:sp>
      <p:pic>
        <p:nvPicPr>
          <p:cNvPr id="291" name="Google Shape;291;p25"/>
          <p:cNvPicPr preferRelativeResize="0"/>
          <p:nvPr/>
        </p:nvPicPr>
        <p:blipFill rotWithShape="1">
          <a:blip r:embed="rId5">
            <a:alphaModFix/>
          </a:blip>
          <a:srcRect b="0" l="0" r="0" t="0"/>
          <a:stretch/>
        </p:blipFill>
        <p:spPr>
          <a:xfrm>
            <a:off x="11430000" y="6109750"/>
            <a:ext cx="609600" cy="5958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3"/>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76" name="Google Shape;76;p3"/>
          <p:cNvSpPr txBox="1"/>
          <p:nvPr>
            <p:ph type="title"/>
          </p:nvPr>
        </p:nvSpPr>
        <p:spPr>
          <a:xfrm>
            <a:off x="916939" y="329564"/>
            <a:ext cx="8872855" cy="973420"/>
          </a:xfrm>
          <a:prstGeom prst="rect">
            <a:avLst/>
          </a:prstGeom>
          <a:noFill/>
          <a:ln>
            <a:noFill/>
          </a:ln>
        </p:spPr>
        <p:txBody>
          <a:bodyPr anchorCtr="0" anchor="t" bIns="0" lIns="0" spcFirstLastPara="1" rIns="0" wrap="square" tIns="293425">
            <a:spAutoFit/>
          </a:bodyPr>
          <a:lstStyle/>
          <a:p>
            <a:pPr indent="0" lvl="0" marL="12700" rtl="0" algn="l">
              <a:lnSpc>
                <a:spcPct val="100000"/>
              </a:lnSpc>
              <a:spcBef>
                <a:spcPts val="0"/>
              </a:spcBef>
              <a:spcAft>
                <a:spcPts val="0"/>
              </a:spcAft>
              <a:buSzPts val="1400"/>
              <a:buNone/>
            </a:pPr>
            <a:r>
              <a:rPr lang="en-US">
                <a:solidFill>
                  <a:srgbClr val="4471C4"/>
                </a:solidFill>
              </a:rPr>
              <a:t>Entrepreneurship and Entrepreneurs</a:t>
            </a:r>
            <a:endParaRPr>
              <a:solidFill>
                <a:srgbClr val="4471C4"/>
              </a:solidFill>
            </a:endParaRPr>
          </a:p>
        </p:txBody>
      </p:sp>
      <p:sp>
        <p:nvSpPr>
          <p:cNvPr id="77" name="Google Shape;77;p3"/>
          <p:cNvSpPr txBox="1"/>
          <p:nvPr/>
        </p:nvSpPr>
        <p:spPr>
          <a:xfrm>
            <a:off x="902883" y="1295400"/>
            <a:ext cx="10055861" cy="3025828"/>
          </a:xfrm>
          <a:prstGeom prst="rect">
            <a:avLst/>
          </a:prstGeom>
          <a:noFill/>
          <a:ln>
            <a:noFill/>
          </a:ln>
        </p:spPr>
        <p:txBody>
          <a:bodyPr anchorCtr="0" anchor="t" bIns="0" lIns="0" spcFirstLastPara="1" rIns="0" wrap="square" tIns="12050">
            <a:spAutoFit/>
          </a:bodyPr>
          <a:lstStyle/>
          <a:p>
            <a:pPr indent="-227329" lvl="0" marL="240029" marR="0" rtl="0" algn="l">
              <a:lnSpc>
                <a:spcPct val="114107"/>
              </a:lnSpc>
              <a:spcBef>
                <a:spcPts val="0"/>
              </a:spcBef>
              <a:spcAft>
                <a:spcPts val="0"/>
              </a:spcAft>
              <a:buClr>
                <a:srgbClr val="000000"/>
              </a:buClr>
              <a:buSzPts val="2800"/>
              <a:buFont typeface="Arial"/>
              <a:buChar char="•"/>
            </a:pPr>
            <a:r>
              <a:rPr b="0" i="0" lang="en-US" sz="2800" u="none" cap="none" strike="noStrike">
                <a:solidFill>
                  <a:srgbClr val="000000"/>
                </a:solidFill>
                <a:latin typeface="Carlito"/>
                <a:ea typeface="Carlito"/>
                <a:cs typeface="Carlito"/>
                <a:sym typeface="Carlito"/>
              </a:rPr>
              <a:t>Entrepreneurship – • Accepting the risk of starting and running a</a:t>
            </a:r>
            <a:endParaRPr b="0" i="0" sz="2800" u="none" cap="none" strike="noStrike">
              <a:solidFill>
                <a:srgbClr val="000000"/>
              </a:solidFill>
              <a:latin typeface="Carlito"/>
              <a:ea typeface="Carlito"/>
              <a:cs typeface="Carlito"/>
              <a:sym typeface="Carlito"/>
            </a:endParaRPr>
          </a:p>
          <a:p>
            <a:pPr indent="0" lvl="0" marL="241300" marR="0" rtl="0" algn="l">
              <a:lnSpc>
                <a:spcPct val="114107"/>
              </a:lnSpc>
              <a:spcBef>
                <a:spcPts val="0"/>
              </a:spcBef>
              <a:spcAft>
                <a:spcPts val="0"/>
              </a:spcAft>
              <a:buClr>
                <a:srgbClr val="000000"/>
              </a:buClr>
              <a:buSzPts val="2800"/>
              <a:buFont typeface="Arial"/>
              <a:buNone/>
            </a:pPr>
            <a:r>
              <a:rPr b="0" i="0" lang="en-US" sz="2800" u="none" cap="none" strike="noStrike">
                <a:solidFill>
                  <a:srgbClr val="000000"/>
                </a:solidFill>
                <a:latin typeface="Carlito"/>
                <a:ea typeface="Carlito"/>
                <a:cs typeface="Carlito"/>
                <a:sym typeface="Carlito"/>
              </a:rPr>
              <a:t>business.</a:t>
            </a:r>
            <a:endParaRPr b="0" i="0" sz="2800" u="none" cap="none" strike="noStrike">
              <a:solidFill>
                <a:srgbClr val="000000"/>
              </a:solidFill>
              <a:latin typeface="Carlito"/>
              <a:ea typeface="Carlito"/>
              <a:cs typeface="Carlito"/>
              <a:sym typeface="Carlito"/>
            </a:endParaRPr>
          </a:p>
          <a:p>
            <a:pPr indent="-227965" lvl="0" marL="240665" marR="0" rtl="0" algn="l">
              <a:lnSpc>
                <a:spcPct val="100000"/>
              </a:lnSpc>
              <a:spcBef>
                <a:spcPts val="95"/>
              </a:spcBef>
              <a:spcAft>
                <a:spcPts val="0"/>
              </a:spcAft>
              <a:buClr>
                <a:srgbClr val="000000"/>
              </a:buClr>
              <a:buSzPts val="2800"/>
              <a:buFont typeface="Arial"/>
              <a:buChar char="•"/>
            </a:pPr>
            <a:r>
              <a:rPr b="0" i="0" lang="en-US" sz="2800" u="none" cap="none" strike="noStrike">
                <a:solidFill>
                  <a:srgbClr val="000000"/>
                </a:solidFill>
                <a:latin typeface="Carlito"/>
                <a:ea typeface="Carlito"/>
                <a:cs typeface="Carlito"/>
                <a:sym typeface="Carlito"/>
              </a:rPr>
              <a:t>Entrepreneur: </a:t>
            </a:r>
            <a:endParaRPr b="0" i="0" sz="1400" u="none" cap="none" strike="noStrike">
              <a:solidFill>
                <a:srgbClr val="000000"/>
              </a:solidFill>
              <a:latin typeface="Arial"/>
              <a:ea typeface="Arial"/>
              <a:cs typeface="Arial"/>
              <a:sym typeface="Arial"/>
            </a:endParaRPr>
          </a:p>
          <a:p>
            <a:pPr indent="-457200" lvl="0" marL="469900" marR="0" rtl="0" algn="l">
              <a:lnSpc>
                <a:spcPct val="100000"/>
              </a:lnSpc>
              <a:spcBef>
                <a:spcPts val="95"/>
              </a:spcBef>
              <a:spcAft>
                <a:spcPts val="0"/>
              </a:spcAft>
              <a:buClr>
                <a:srgbClr val="000000"/>
              </a:buClr>
              <a:buSzPts val="2800"/>
              <a:buFont typeface="Noto Sans Symbols"/>
              <a:buChar char="⮚"/>
            </a:pPr>
            <a:r>
              <a:rPr b="0" i="0" lang="en-US" sz="2800" u="none" cap="none" strike="noStrike">
                <a:solidFill>
                  <a:srgbClr val="000000"/>
                </a:solidFill>
                <a:latin typeface="Carlito"/>
                <a:ea typeface="Carlito"/>
                <a:cs typeface="Carlito"/>
                <a:sym typeface="Carlito"/>
              </a:rPr>
              <a:t>Person conducting own business (Webster)</a:t>
            </a:r>
            <a:endParaRPr b="0" i="0" sz="2800" u="none" cap="none" strike="noStrike">
              <a:solidFill>
                <a:srgbClr val="000000"/>
              </a:solidFill>
              <a:latin typeface="Carlito"/>
              <a:ea typeface="Carlito"/>
              <a:cs typeface="Carlito"/>
              <a:sym typeface="Carlito"/>
            </a:endParaRPr>
          </a:p>
          <a:p>
            <a:pPr indent="-457200" lvl="0" marL="469900" marR="0" rtl="0" algn="l">
              <a:lnSpc>
                <a:spcPct val="100000"/>
              </a:lnSpc>
              <a:spcBef>
                <a:spcPts val="95"/>
              </a:spcBef>
              <a:spcAft>
                <a:spcPts val="0"/>
              </a:spcAft>
              <a:buClr>
                <a:srgbClr val="000000"/>
              </a:buClr>
              <a:buSzPts val="2800"/>
              <a:buFont typeface="Noto Sans Symbols"/>
              <a:buChar char="⮚"/>
            </a:pPr>
            <a:r>
              <a:rPr b="0" i="0" lang="en-US" sz="2800" u="none" cap="none" strike="noStrike">
                <a:solidFill>
                  <a:srgbClr val="000000"/>
                </a:solidFill>
                <a:latin typeface="Carlito"/>
                <a:ea typeface="Carlito"/>
                <a:cs typeface="Carlito"/>
                <a:sym typeface="Carlito"/>
              </a:rPr>
              <a:t>Organizer of an economic venture, one who owns, organizes, 	manages, and assumes the risks of the business (Chandrashekhar</a:t>
            </a:r>
            <a:endParaRPr b="0" i="0" sz="2800" u="none" cap="none" strike="noStrike">
              <a:solidFill>
                <a:srgbClr val="000000"/>
              </a:solidFill>
              <a:latin typeface="Carlito"/>
              <a:ea typeface="Carlito"/>
              <a:cs typeface="Carlito"/>
              <a:sym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4"/>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83" name="Google Shape;83;p4"/>
          <p:cNvSpPr txBox="1"/>
          <p:nvPr>
            <p:ph type="title"/>
          </p:nvPr>
        </p:nvSpPr>
        <p:spPr>
          <a:xfrm>
            <a:off x="916939" y="329564"/>
            <a:ext cx="8872855" cy="1283970"/>
          </a:xfrm>
          <a:prstGeom prst="rect">
            <a:avLst/>
          </a:prstGeom>
          <a:noFill/>
          <a:ln>
            <a:noFill/>
          </a:ln>
        </p:spPr>
        <p:txBody>
          <a:bodyPr anchorCtr="0" anchor="t" bIns="0" lIns="0" spcFirstLastPara="1" rIns="0" wrap="square" tIns="293425">
            <a:spAutoFit/>
          </a:bodyPr>
          <a:lstStyle/>
          <a:p>
            <a:pPr indent="0" lvl="0" marL="12700" rtl="0" algn="l">
              <a:lnSpc>
                <a:spcPct val="100000"/>
              </a:lnSpc>
              <a:spcBef>
                <a:spcPts val="0"/>
              </a:spcBef>
              <a:spcAft>
                <a:spcPts val="0"/>
              </a:spcAft>
              <a:buSzPts val="1400"/>
              <a:buNone/>
            </a:pPr>
            <a:r>
              <a:rPr lang="en-US">
                <a:solidFill>
                  <a:srgbClr val="4471C4"/>
                </a:solidFill>
              </a:rPr>
              <a:t>Role of the Entrepreneur</a:t>
            </a:r>
            <a:endParaRPr/>
          </a:p>
        </p:txBody>
      </p:sp>
      <p:sp>
        <p:nvSpPr>
          <p:cNvPr id="84" name="Google Shape;84;p4"/>
          <p:cNvSpPr txBox="1"/>
          <p:nvPr/>
        </p:nvSpPr>
        <p:spPr>
          <a:xfrm>
            <a:off x="916939" y="1954784"/>
            <a:ext cx="10276205" cy="3043555"/>
          </a:xfrm>
          <a:prstGeom prst="rect">
            <a:avLst/>
          </a:prstGeom>
          <a:noFill/>
          <a:ln>
            <a:noFill/>
          </a:ln>
        </p:spPr>
        <p:txBody>
          <a:bodyPr anchorCtr="0" anchor="t" bIns="0" lIns="0" spcFirstLastPara="1" rIns="0" wrap="square" tIns="67300">
            <a:spAutoFit/>
          </a:bodyPr>
          <a:lstStyle/>
          <a:p>
            <a:pPr indent="-229234" lvl="0" marL="241300" marR="5080" rtl="0" algn="l">
              <a:lnSpc>
                <a:spcPct val="90000"/>
              </a:lnSpc>
              <a:spcBef>
                <a:spcPts val="0"/>
              </a:spcBef>
              <a:spcAft>
                <a:spcPts val="0"/>
              </a:spcAft>
              <a:buClr>
                <a:srgbClr val="000000"/>
              </a:buClr>
              <a:buSzPts val="3600"/>
              <a:buFont typeface="Arial"/>
              <a:buChar char="•"/>
            </a:pPr>
            <a:r>
              <a:rPr b="0" i="0" lang="en-US" sz="3600" u="none" cap="none" strike="noStrike">
                <a:solidFill>
                  <a:srgbClr val="000000"/>
                </a:solidFill>
                <a:latin typeface="Carlito"/>
                <a:ea typeface="Carlito"/>
                <a:cs typeface="Carlito"/>
                <a:sym typeface="Carlito"/>
              </a:rPr>
              <a:t>An innovator who combines technical innovations and financial finesses. Important role in producing competitive products, processes, and services. Generation of new employment Local and regional economic development Improved allocation of resources and transfer of technologies</a:t>
            </a:r>
            <a:endParaRPr b="0" i="0" sz="3600" u="none" cap="none" strike="noStrike">
              <a:solidFill>
                <a:srgbClr val="000000"/>
              </a:solidFill>
              <a:latin typeface="Carlito"/>
              <a:ea typeface="Carlito"/>
              <a:cs typeface="Carlito"/>
              <a:sym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916939" y="329564"/>
            <a:ext cx="8872855" cy="1283970"/>
          </a:xfrm>
          <a:prstGeom prst="rect">
            <a:avLst/>
          </a:prstGeom>
          <a:noFill/>
          <a:ln>
            <a:noFill/>
          </a:ln>
        </p:spPr>
        <p:txBody>
          <a:bodyPr anchorCtr="0" anchor="t" bIns="0" lIns="0" spcFirstLastPara="1" rIns="0" wrap="square" tIns="293425">
            <a:spAutoFit/>
          </a:bodyPr>
          <a:lstStyle/>
          <a:p>
            <a:pPr indent="0" lvl="0" marL="12700" rtl="0" algn="l">
              <a:lnSpc>
                <a:spcPct val="100000"/>
              </a:lnSpc>
              <a:spcBef>
                <a:spcPts val="0"/>
              </a:spcBef>
              <a:spcAft>
                <a:spcPts val="0"/>
              </a:spcAft>
              <a:buSzPts val="1400"/>
              <a:buNone/>
            </a:pPr>
            <a:r>
              <a:rPr lang="en-US">
                <a:solidFill>
                  <a:srgbClr val="4471C4"/>
                </a:solidFill>
              </a:rPr>
              <a:t>NOTABLE ENTREPRENEURS</a:t>
            </a:r>
            <a:endParaRPr/>
          </a:p>
        </p:txBody>
      </p:sp>
      <p:pic>
        <p:nvPicPr>
          <p:cNvPr id="90" name="Google Shape;90;p5"/>
          <p:cNvPicPr preferRelativeResize="0"/>
          <p:nvPr/>
        </p:nvPicPr>
        <p:blipFill rotWithShape="1">
          <a:blip r:embed="rId3">
            <a:alphaModFix/>
          </a:blip>
          <a:srcRect b="0" l="0" r="0" t="0"/>
          <a:stretch/>
        </p:blipFill>
        <p:spPr>
          <a:xfrm>
            <a:off x="2324100" y="1402080"/>
            <a:ext cx="8093964" cy="40538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6"/>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96" name="Google Shape;96;p6"/>
          <p:cNvSpPr txBox="1"/>
          <p:nvPr>
            <p:ph type="title"/>
          </p:nvPr>
        </p:nvSpPr>
        <p:spPr>
          <a:xfrm>
            <a:off x="916939" y="329564"/>
            <a:ext cx="8872855" cy="1283970"/>
          </a:xfrm>
          <a:prstGeom prst="rect">
            <a:avLst/>
          </a:prstGeom>
          <a:noFill/>
          <a:ln>
            <a:noFill/>
          </a:ln>
        </p:spPr>
        <p:txBody>
          <a:bodyPr anchorCtr="0" anchor="t" bIns="0" lIns="0" spcFirstLastPara="1" rIns="0" wrap="square" tIns="293425">
            <a:spAutoFit/>
          </a:bodyPr>
          <a:lstStyle/>
          <a:p>
            <a:pPr indent="0" lvl="0" marL="12700" rtl="0" algn="l">
              <a:lnSpc>
                <a:spcPct val="100000"/>
              </a:lnSpc>
              <a:spcBef>
                <a:spcPts val="0"/>
              </a:spcBef>
              <a:spcAft>
                <a:spcPts val="0"/>
              </a:spcAft>
              <a:buSzPts val="1400"/>
              <a:buNone/>
            </a:pPr>
            <a:r>
              <a:rPr lang="en-US">
                <a:solidFill>
                  <a:srgbClr val="4471C4"/>
                </a:solidFill>
              </a:rPr>
              <a:t>Famous Entrepreneurs – Bangladesh</a:t>
            </a:r>
            <a:endParaRPr/>
          </a:p>
        </p:txBody>
      </p:sp>
      <p:pic>
        <p:nvPicPr>
          <p:cNvPr id="97" name="Google Shape;97;p6"/>
          <p:cNvPicPr preferRelativeResize="0"/>
          <p:nvPr/>
        </p:nvPicPr>
        <p:blipFill rotWithShape="1">
          <a:blip r:embed="rId4">
            <a:alphaModFix/>
          </a:blip>
          <a:srcRect b="0" l="0" r="0" t="0"/>
          <a:stretch/>
        </p:blipFill>
        <p:spPr>
          <a:xfrm>
            <a:off x="2362200" y="1700783"/>
            <a:ext cx="1524000" cy="2136648"/>
          </a:xfrm>
          <a:prstGeom prst="rect">
            <a:avLst/>
          </a:prstGeom>
          <a:noFill/>
          <a:ln>
            <a:noFill/>
          </a:ln>
        </p:spPr>
      </p:pic>
      <p:sp>
        <p:nvSpPr>
          <p:cNvPr id="98" name="Google Shape;98;p6"/>
          <p:cNvSpPr txBox="1"/>
          <p:nvPr/>
        </p:nvSpPr>
        <p:spPr>
          <a:xfrm>
            <a:off x="2060194" y="3759530"/>
            <a:ext cx="204216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Muhammad Yunus</a:t>
            </a:r>
            <a:endParaRPr b="0" i="0" sz="1800" u="none" cap="none" strike="noStrike">
              <a:solidFill>
                <a:srgbClr val="000000"/>
              </a:solidFill>
              <a:latin typeface="Arial"/>
              <a:ea typeface="Arial"/>
              <a:cs typeface="Arial"/>
              <a:sym typeface="Arial"/>
            </a:endParaRPr>
          </a:p>
        </p:txBody>
      </p:sp>
      <p:pic>
        <p:nvPicPr>
          <p:cNvPr id="99" name="Google Shape;99;p6"/>
          <p:cNvPicPr preferRelativeResize="0"/>
          <p:nvPr/>
        </p:nvPicPr>
        <p:blipFill rotWithShape="1">
          <a:blip r:embed="rId5">
            <a:alphaModFix/>
          </a:blip>
          <a:srcRect b="0" l="0" r="0" t="0"/>
          <a:stretch/>
        </p:blipFill>
        <p:spPr>
          <a:xfrm>
            <a:off x="7760207" y="1426463"/>
            <a:ext cx="2040636" cy="2410968"/>
          </a:xfrm>
          <a:prstGeom prst="rect">
            <a:avLst/>
          </a:prstGeom>
          <a:noFill/>
          <a:ln>
            <a:noFill/>
          </a:ln>
        </p:spPr>
      </p:pic>
      <p:sp>
        <p:nvSpPr>
          <p:cNvPr id="100" name="Google Shape;100;p6"/>
          <p:cNvSpPr txBox="1"/>
          <p:nvPr/>
        </p:nvSpPr>
        <p:spPr>
          <a:xfrm>
            <a:off x="8164448" y="3911930"/>
            <a:ext cx="1967864"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Fazle Hasan Abed</a:t>
            </a:r>
            <a:endParaRPr b="0" i="0" sz="1800" u="none" cap="none" strike="noStrike">
              <a:solidFill>
                <a:srgbClr val="000000"/>
              </a:solidFill>
              <a:latin typeface="Arial"/>
              <a:ea typeface="Arial"/>
              <a:cs typeface="Arial"/>
              <a:sym typeface="Arial"/>
            </a:endParaRPr>
          </a:p>
        </p:txBody>
      </p:sp>
      <p:pic>
        <p:nvPicPr>
          <p:cNvPr id="101" name="Google Shape;101;p6"/>
          <p:cNvPicPr preferRelativeResize="0"/>
          <p:nvPr/>
        </p:nvPicPr>
        <p:blipFill rotWithShape="1">
          <a:blip r:embed="rId6">
            <a:alphaModFix/>
          </a:blip>
          <a:srcRect b="0" l="0" r="0" t="0"/>
          <a:stretch/>
        </p:blipFill>
        <p:spPr>
          <a:xfrm>
            <a:off x="2362200" y="4192523"/>
            <a:ext cx="1434084" cy="1805939"/>
          </a:xfrm>
          <a:prstGeom prst="rect">
            <a:avLst/>
          </a:prstGeom>
          <a:noFill/>
          <a:ln>
            <a:noFill/>
          </a:ln>
        </p:spPr>
      </p:pic>
      <p:sp>
        <p:nvSpPr>
          <p:cNvPr id="102" name="Google Shape;102;p6"/>
          <p:cNvSpPr txBox="1"/>
          <p:nvPr/>
        </p:nvSpPr>
        <p:spPr>
          <a:xfrm>
            <a:off x="2174494" y="6025388"/>
            <a:ext cx="225806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Latifur Rahman</a:t>
            </a:r>
            <a:endParaRPr b="0" i="0" sz="2400" u="none" cap="none" strike="noStrike">
              <a:solidFill>
                <a:srgbClr val="000000"/>
              </a:solidFill>
              <a:latin typeface="Arial"/>
              <a:ea typeface="Arial"/>
              <a:cs typeface="Arial"/>
              <a:sym typeface="Arial"/>
            </a:endParaRPr>
          </a:p>
        </p:txBody>
      </p:sp>
      <p:sp>
        <p:nvSpPr>
          <p:cNvPr id="103" name="Google Shape;103;p6"/>
          <p:cNvSpPr txBox="1"/>
          <p:nvPr/>
        </p:nvSpPr>
        <p:spPr>
          <a:xfrm>
            <a:off x="8127238" y="6257645"/>
            <a:ext cx="168148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Bibi Russel</a:t>
            </a:r>
            <a:endParaRPr b="0" i="0" sz="2400" u="none" cap="none" strike="noStrike">
              <a:solidFill>
                <a:srgbClr val="000000"/>
              </a:solidFill>
              <a:latin typeface="Arial"/>
              <a:ea typeface="Arial"/>
              <a:cs typeface="Arial"/>
              <a:sym typeface="Arial"/>
            </a:endParaRPr>
          </a:p>
        </p:txBody>
      </p:sp>
      <p:grpSp>
        <p:nvGrpSpPr>
          <p:cNvPr id="104" name="Google Shape;104;p6"/>
          <p:cNvGrpSpPr/>
          <p:nvPr/>
        </p:nvGrpSpPr>
        <p:grpSpPr>
          <a:xfrm>
            <a:off x="4084320" y="2705100"/>
            <a:ext cx="6309359" cy="3493007"/>
            <a:chOff x="4084320" y="2705100"/>
            <a:chExt cx="6309359" cy="3493007"/>
          </a:xfrm>
        </p:grpSpPr>
        <p:pic>
          <p:nvPicPr>
            <p:cNvPr id="105" name="Google Shape;105;p6"/>
            <p:cNvPicPr preferRelativeResize="0"/>
            <p:nvPr/>
          </p:nvPicPr>
          <p:blipFill rotWithShape="1">
            <a:blip r:embed="rId7">
              <a:alphaModFix/>
            </a:blip>
            <a:srcRect b="0" l="0" r="0" t="0"/>
            <a:stretch/>
          </p:blipFill>
          <p:spPr>
            <a:xfrm>
              <a:off x="4084320" y="2705100"/>
              <a:ext cx="3764279" cy="2345436"/>
            </a:xfrm>
            <a:prstGeom prst="rect">
              <a:avLst/>
            </a:prstGeom>
            <a:noFill/>
            <a:ln>
              <a:noFill/>
            </a:ln>
          </p:spPr>
        </p:pic>
        <p:pic>
          <p:nvPicPr>
            <p:cNvPr id="106" name="Google Shape;106;p6"/>
            <p:cNvPicPr preferRelativeResize="0"/>
            <p:nvPr/>
          </p:nvPicPr>
          <p:blipFill rotWithShape="1">
            <a:blip r:embed="rId8">
              <a:alphaModFix/>
            </a:blip>
            <a:srcRect b="0" l="0" r="0" t="0"/>
            <a:stretch/>
          </p:blipFill>
          <p:spPr>
            <a:xfrm>
              <a:off x="7848600" y="4192524"/>
              <a:ext cx="2545079" cy="2005583"/>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7"/>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112" name="Google Shape;112;p7"/>
          <p:cNvSpPr txBox="1"/>
          <p:nvPr>
            <p:ph type="title"/>
          </p:nvPr>
        </p:nvSpPr>
        <p:spPr>
          <a:xfrm>
            <a:off x="916939" y="308228"/>
            <a:ext cx="9995400" cy="1396200"/>
          </a:xfrm>
          <a:prstGeom prst="rect">
            <a:avLst/>
          </a:prstGeom>
          <a:noFill/>
          <a:ln>
            <a:noFill/>
          </a:ln>
        </p:spPr>
        <p:txBody>
          <a:bodyPr anchorCtr="0" anchor="t" bIns="0" lIns="0" spcFirstLastPara="1" rIns="0" wrap="square" tIns="12700">
            <a:spAutoFit/>
          </a:bodyPr>
          <a:lstStyle/>
          <a:p>
            <a:pPr indent="0" lvl="0" marL="12700" rtl="0" algn="l">
              <a:lnSpc>
                <a:spcPct val="113977"/>
              </a:lnSpc>
              <a:spcBef>
                <a:spcPts val="0"/>
              </a:spcBef>
              <a:spcAft>
                <a:spcPts val="0"/>
              </a:spcAft>
              <a:buSzPts val="1400"/>
              <a:buNone/>
            </a:pPr>
            <a:r>
              <a:rPr lang="en-US" sz="4200">
                <a:solidFill>
                  <a:srgbClr val="4471C4"/>
                </a:solidFill>
              </a:rPr>
              <a:t>YOU’RE NEVER TOO YOUNG to be an</a:t>
            </a:r>
            <a:endParaRPr sz="4200"/>
          </a:p>
          <a:p>
            <a:pPr indent="0" lvl="0" marL="12700" rtl="0" algn="l">
              <a:lnSpc>
                <a:spcPct val="113977"/>
              </a:lnSpc>
              <a:spcBef>
                <a:spcPts val="0"/>
              </a:spcBef>
              <a:spcAft>
                <a:spcPts val="0"/>
              </a:spcAft>
              <a:buSzPts val="1400"/>
              <a:buNone/>
            </a:pPr>
            <a:r>
              <a:rPr lang="en-US" sz="4200">
                <a:solidFill>
                  <a:srgbClr val="4471C4"/>
                </a:solidFill>
              </a:rPr>
              <a:t>ENTREPRENEUR (Spotlight on Small Business)</a:t>
            </a:r>
            <a:endParaRPr sz="4200"/>
          </a:p>
        </p:txBody>
      </p:sp>
      <p:sp>
        <p:nvSpPr>
          <p:cNvPr id="113" name="Google Shape;113;p7"/>
          <p:cNvSpPr txBox="1"/>
          <p:nvPr/>
        </p:nvSpPr>
        <p:spPr>
          <a:xfrm>
            <a:off x="916939" y="1887118"/>
            <a:ext cx="10218420" cy="2839085"/>
          </a:xfrm>
          <a:prstGeom prst="rect">
            <a:avLst/>
          </a:prstGeom>
          <a:noFill/>
          <a:ln>
            <a:noFill/>
          </a:ln>
        </p:spPr>
        <p:txBody>
          <a:bodyPr anchorCtr="0" anchor="t" bIns="0" lIns="0" spcFirstLastPara="1" rIns="0" wrap="square" tIns="97775">
            <a:spAutoFit/>
          </a:bodyPr>
          <a:lstStyle/>
          <a:p>
            <a:pPr indent="-227965" lvl="0" marL="240665"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rlito"/>
                <a:ea typeface="Carlito"/>
                <a:cs typeface="Carlito"/>
                <a:sym typeface="Carlito"/>
              </a:rPr>
              <a:t>Leanna Archer – At 12 years old, she has her own hair care line.</a:t>
            </a:r>
            <a:endParaRPr b="0" i="0" sz="2800" u="none" cap="none" strike="noStrike">
              <a:solidFill>
                <a:srgbClr val="000000"/>
              </a:solidFill>
              <a:latin typeface="Carlito"/>
              <a:ea typeface="Carlito"/>
              <a:cs typeface="Carlito"/>
              <a:sym typeface="Carlito"/>
            </a:endParaRPr>
          </a:p>
          <a:p>
            <a:pPr indent="-229234" lvl="0" marL="241300" marR="86995" rtl="0" algn="l">
              <a:lnSpc>
                <a:spcPct val="107857"/>
              </a:lnSpc>
              <a:spcBef>
                <a:spcPts val="1055"/>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a:t>
            </a:r>
            <a:r>
              <a:rPr b="0" i="0" lang="en-US" sz="2800" u="none" cap="none" strike="noStrike">
                <a:solidFill>
                  <a:srgbClr val="000000"/>
                </a:solidFill>
                <a:latin typeface="Carlito"/>
                <a:ea typeface="Carlito"/>
                <a:cs typeface="Carlito"/>
                <a:sym typeface="Carlito"/>
              </a:rPr>
              <a:t>Alexis Holmes – Started baking for a fundraiser, now the 16-year-old owns her own bakery.</a:t>
            </a:r>
            <a:endParaRPr b="0" i="0" sz="2800" u="none" cap="none" strike="noStrike">
              <a:solidFill>
                <a:srgbClr val="000000"/>
              </a:solidFill>
              <a:latin typeface="Carlito"/>
              <a:ea typeface="Carlito"/>
              <a:cs typeface="Carlito"/>
              <a:sym typeface="Carlito"/>
            </a:endParaRPr>
          </a:p>
          <a:p>
            <a:pPr indent="-227965" lvl="0" marL="240029" marR="5080" rtl="0" algn="l">
              <a:lnSpc>
                <a:spcPct val="107857"/>
              </a:lnSpc>
              <a:spcBef>
                <a:spcPts val="1010"/>
              </a:spcBef>
              <a:spcAft>
                <a:spcPts val="0"/>
              </a:spcAft>
              <a:buClr>
                <a:srgbClr val="000000"/>
              </a:buClr>
              <a:buSzPts val="2800"/>
              <a:buFont typeface="Arial"/>
              <a:buChar char="•"/>
            </a:pPr>
            <a:r>
              <a:rPr b="0" i="0" lang="en-US" sz="2800" u="none" cap="none" strike="noStrike">
                <a:solidFill>
                  <a:srgbClr val="000000"/>
                </a:solidFill>
                <a:latin typeface="Carlito"/>
                <a:ea typeface="Carlito"/>
                <a:cs typeface="Carlito"/>
                <a:sym typeface="Carlito"/>
              </a:rPr>
              <a:t>Jack Short &amp; Daniel Lyons – The two medical students started Factory 	Green, a carbon neutral apparel company, as undergrads.</a:t>
            </a:r>
            <a:endParaRPr b="0" i="0" sz="2800" u="none" cap="none" strike="noStrike">
              <a:solidFill>
                <a:srgbClr val="000000"/>
              </a:solidFill>
              <a:latin typeface="Carlito"/>
              <a:ea typeface="Carlito"/>
              <a:cs typeface="Carlito"/>
              <a:sym typeface="Carlito"/>
            </a:endParaRPr>
          </a:p>
          <a:p>
            <a:pPr indent="-309245" lvl="0" marL="321945" marR="0" rtl="0" algn="l">
              <a:lnSpc>
                <a:spcPct val="100000"/>
              </a:lnSpc>
              <a:spcBef>
                <a:spcPts val="620"/>
              </a:spcBef>
              <a:spcAft>
                <a:spcPts val="0"/>
              </a:spcAft>
              <a:buClr>
                <a:srgbClr val="000000"/>
              </a:buClr>
              <a:buSzPts val="2800"/>
              <a:buFont typeface="Arial"/>
              <a:buChar char="•"/>
            </a:pPr>
            <a:r>
              <a:rPr b="0" i="0" lang="en-US" sz="2800" u="none" cap="none" strike="noStrike">
                <a:solidFill>
                  <a:srgbClr val="000000"/>
                </a:solidFill>
                <a:latin typeface="Carlito"/>
                <a:ea typeface="Carlito"/>
                <a:cs typeface="Carlito"/>
                <a:sym typeface="Carlito"/>
              </a:rPr>
              <a:t>Mark Zuckerberg – Launched Facebook as a Harvard freshman.</a:t>
            </a:r>
            <a:endParaRPr b="0" i="0" sz="2800" u="none" cap="none" strike="noStrike">
              <a:solidFill>
                <a:srgbClr val="000000"/>
              </a:solidFill>
              <a:latin typeface="Carlito"/>
              <a:ea typeface="Carlito"/>
              <a:cs typeface="Carlito"/>
              <a:sym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8"/>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119" name="Google Shape;119;p8"/>
          <p:cNvSpPr txBox="1"/>
          <p:nvPr>
            <p:ph type="title"/>
          </p:nvPr>
        </p:nvSpPr>
        <p:spPr>
          <a:xfrm>
            <a:off x="916960" y="609675"/>
            <a:ext cx="4883100" cy="644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4100"/>
              <a:t>KEY TERMS</a:t>
            </a:r>
            <a:endParaRPr sz="4100"/>
          </a:p>
        </p:txBody>
      </p:sp>
      <p:sp>
        <p:nvSpPr>
          <p:cNvPr id="120" name="Google Shape;120;p8"/>
          <p:cNvSpPr txBox="1"/>
          <p:nvPr/>
        </p:nvSpPr>
        <p:spPr>
          <a:xfrm>
            <a:off x="1831594" y="1110742"/>
            <a:ext cx="8107680" cy="3521710"/>
          </a:xfrm>
          <a:prstGeom prst="rect">
            <a:avLst/>
          </a:prstGeom>
          <a:noFill/>
          <a:ln>
            <a:noFill/>
          </a:ln>
        </p:spPr>
        <p:txBody>
          <a:bodyPr anchorCtr="0" anchor="t" bIns="0" lIns="0" spcFirstLastPara="1" rIns="0" wrap="square" tIns="60950">
            <a:spAutoFit/>
          </a:bodyPr>
          <a:lstStyle/>
          <a:p>
            <a:pPr indent="-227329" lvl="0" marL="240029" marR="323215" rtl="0" algn="l">
              <a:lnSpc>
                <a:spcPct val="107857"/>
              </a:lnSpc>
              <a:spcBef>
                <a:spcPts val="0"/>
              </a:spcBef>
              <a:spcAft>
                <a:spcPts val="0"/>
              </a:spcAft>
              <a:buClr>
                <a:srgbClr val="4471C4"/>
              </a:buClr>
              <a:buSzPts val="2800"/>
              <a:buFont typeface="Arial"/>
              <a:buChar char="•"/>
            </a:pPr>
            <a:r>
              <a:rPr b="1" i="0" lang="en-US" sz="2800" u="none" cap="none" strike="noStrike">
                <a:solidFill>
                  <a:srgbClr val="4471C4"/>
                </a:solidFill>
                <a:latin typeface="Carlito"/>
                <a:ea typeface="Carlito"/>
                <a:cs typeface="Carlito"/>
                <a:sym typeface="Carlito"/>
              </a:rPr>
              <a:t>Entrepreneur- </a:t>
            </a:r>
            <a:r>
              <a:rPr b="1" i="0" lang="en-US" sz="2800" u="none" cap="none" strike="noStrike">
                <a:solidFill>
                  <a:srgbClr val="000000"/>
                </a:solidFill>
                <a:latin typeface="Carlito"/>
                <a:ea typeface="Carlito"/>
                <a:cs typeface="Carlito"/>
                <a:sym typeface="Carlito"/>
              </a:rPr>
              <a:t>the individual that is a risk taker and 	innovator.</a:t>
            </a:r>
            <a:endParaRPr b="0" i="0" sz="2800" u="none" cap="none" strike="noStrike">
              <a:solidFill>
                <a:srgbClr val="000000"/>
              </a:solidFill>
              <a:latin typeface="Carlito"/>
              <a:ea typeface="Carlito"/>
              <a:cs typeface="Carlito"/>
              <a:sym typeface="Carlito"/>
            </a:endParaRPr>
          </a:p>
          <a:p>
            <a:pPr indent="-227329" lvl="0" marL="240029" marR="361315" rtl="0" algn="l">
              <a:lnSpc>
                <a:spcPct val="107857"/>
              </a:lnSpc>
              <a:spcBef>
                <a:spcPts val="1015"/>
              </a:spcBef>
              <a:spcAft>
                <a:spcPts val="0"/>
              </a:spcAft>
              <a:buClr>
                <a:srgbClr val="4471C4"/>
              </a:buClr>
              <a:buSzPts val="2800"/>
              <a:buFont typeface="Arial"/>
              <a:buChar char="•"/>
            </a:pPr>
            <a:r>
              <a:rPr b="1" i="0" lang="en-US" sz="2800" u="none" cap="none" strike="noStrike">
                <a:solidFill>
                  <a:srgbClr val="4471C4"/>
                </a:solidFill>
                <a:latin typeface="Carlito"/>
                <a:ea typeface="Carlito"/>
                <a:cs typeface="Carlito"/>
                <a:sym typeface="Carlito"/>
              </a:rPr>
              <a:t>Entrepreneurship- </a:t>
            </a:r>
            <a:r>
              <a:rPr b="1" i="0" lang="en-US" sz="2800" u="none" cap="none" strike="noStrike">
                <a:solidFill>
                  <a:srgbClr val="000000"/>
                </a:solidFill>
                <a:latin typeface="Carlito"/>
                <a:ea typeface="Carlito"/>
                <a:cs typeface="Carlito"/>
                <a:sym typeface="Carlito"/>
              </a:rPr>
              <a:t>the business that is creative and 	risky.</a:t>
            </a:r>
            <a:endParaRPr b="0" i="0" sz="2800" u="none" cap="none" strike="noStrike">
              <a:solidFill>
                <a:srgbClr val="000000"/>
              </a:solidFill>
              <a:latin typeface="Carlito"/>
              <a:ea typeface="Carlito"/>
              <a:cs typeface="Carlito"/>
              <a:sym typeface="Carlito"/>
            </a:endParaRPr>
          </a:p>
          <a:p>
            <a:pPr indent="-227329" lvl="0" marL="240029" marR="476250" rtl="0" algn="l">
              <a:lnSpc>
                <a:spcPct val="107857"/>
              </a:lnSpc>
              <a:spcBef>
                <a:spcPts val="1005"/>
              </a:spcBef>
              <a:spcAft>
                <a:spcPts val="0"/>
              </a:spcAft>
              <a:buClr>
                <a:srgbClr val="4471C4"/>
              </a:buClr>
              <a:buSzPts val="2800"/>
              <a:buFont typeface="Arial"/>
              <a:buChar char="•"/>
            </a:pPr>
            <a:r>
              <a:rPr b="1" i="0" lang="en-US" sz="2800" u="none" cap="none" strike="noStrike">
                <a:solidFill>
                  <a:srgbClr val="4471C4"/>
                </a:solidFill>
                <a:latin typeface="Carlito"/>
                <a:ea typeface="Carlito"/>
                <a:cs typeface="Carlito"/>
                <a:sym typeface="Carlito"/>
              </a:rPr>
              <a:t>Characteristics: </a:t>
            </a:r>
            <a:r>
              <a:rPr b="1" i="0" lang="en-US" sz="2800" u="none" cap="none" strike="noStrike">
                <a:solidFill>
                  <a:srgbClr val="000000"/>
                </a:solidFill>
                <a:latin typeface="Carlito"/>
                <a:ea typeface="Carlito"/>
                <a:cs typeface="Carlito"/>
                <a:sym typeface="Carlito"/>
              </a:rPr>
              <a:t>Creative, confident, goal-oriented, 	motivated, hard-working</a:t>
            </a:r>
            <a:endParaRPr b="0" i="0" sz="2800" u="none" cap="none" strike="noStrike">
              <a:solidFill>
                <a:srgbClr val="000000"/>
              </a:solidFill>
              <a:latin typeface="Carlito"/>
              <a:ea typeface="Carlito"/>
              <a:cs typeface="Carlito"/>
              <a:sym typeface="Carlito"/>
            </a:endParaRPr>
          </a:p>
          <a:p>
            <a:pPr indent="-227329" lvl="0" marL="240029" marR="5080" rtl="0" algn="l">
              <a:lnSpc>
                <a:spcPct val="107857"/>
              </a:lnSpc>
              <a:spcBef>
                <a:spcPts val="1005"/>
              </a:spcBef>
              <a:spcAft>
                <a:spcPts val="0"/>
              </a:spcAft>
              <a:buClr>
                <a:srgbClr val="4471C4"/>
              </a:buClr>
              <a:buSzPts val="2800"/>
              <a:buFont typeface="Arial"/>
              <a:buChar char="•"/>
            </a:pPr>
            <a:r>
              <a:rPr b="1" i="0" lang="en-US" sz="2800" u="none" cap="none" strike="noStrike">
                <a:solidFill>
                  <a:srgbClr val="4471C4"/>
                </a:solidFill>
                <a:latin typeface="Carlito"/>
                <a:ea typeface="Carlito"/>
                <a:cs typeface="Carlito"/>
                <a:sym typeface="Carlito"/>
              </a:rPr>
              <a:t>Risks:	</a:t>
            </a:r>
            <a:r>
              <a:rPr b="1" i="0" lang="en-US" sz="2800" u="none" cap="none" strike="noStrike">
                <a:solidFill>
                  <a:srgbClr val="000000"/>
                </a:solidFill>
                <a:latin typeface="Carlito"/>
                <a:ea typeface="Carlito"/>
                <a:cs typeface="Carlito"/>
                <a:sym typeface="Carlito"/>
              </a:rPr>
              <a:t>Unproven idea, little management experience, 	long-hours with no guarantee of a profit</a:t>
            </a:r>
            <a:endParaRPr b="0" i="0" sz="2800" u="none" cap="none" strike="noStrike">
              <a:solidFill>
                <a:srgbClr val="000000"/>
              </a:solidFill>
              <a:latin typeface="Carlito"/>
              <a:ea typeface="Carlito"/>
              <a:cs typeface="Carlito"/>
              <a:sym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9"/>
          <p:cNvPicPr preferRelativeResize="0"/>
          <p:nvPr/>
        </p:nvPicPr>
        <p:blipFill rotWithShape="1">
          <a:blip r:embed="rId3">
            <a:alphaModFix/>
          </a:blip>
          <a:srcRect b="0" l="0" r="0" t="0"/>
          <a:stretch/>
        </p:blipFill>
        <p:spPr>
          <a:xfrm>
            <a:off x="811882" y="5027240"/>
            <a:ext cx="1201947" cy="1101634"/>
          </a:xfrm>
          <a:prstGeom prst="rect">
            <a:avLst/>
          </a:prstGeom>
          <a:noFill/>
          <a:ln>
            <a:noFill/>
          </a:ln>
        </p:spPr>
      </p:pic>
      <p:sp>
        <p:nvSpPr>
          <p:cNvPr id="126" name="Google Shape;126;p9"/>
          <p:cNvSpPr txBox="1"/>
          <p:nvPr>
            <p:ph type="title"/>
          </p:nvPr>
        </p:nvSpPr>
        <p:spPr>
          <a:xfrm>
            <a:off x="916959" y="609675"/>
            <a:ext cx="4664400" cy="690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KEY TERMS</a:t>
            </a:r>
            <a:endParaRPr/>
          </a:p>
        </p:txBody>
      </p:sp>
      <p:sp>
        <p:nvSpPr>
          <p:cNvPr id="127" name="Google Shape;127;p9"/>
          <p:cNvSpPr txBox="1"/>
          <p:nvPr/>
        </p:nvSpPr>
        <p:spPr>
          <a:xfrm>
            <a:off x="1679194" y="1263142"/>
            <a:ext cx="8823325" cy="2626995"/>
          </a:xfrm>
          <a:prstGeom prst="rect">
            <a:avLst/>
          </a:prstGeom>
          <a:noFill/>
          <a:ln>
            <a:noFill/>
          </a:ln>
        </p:spPr>
        <p:txBody>
          <a:bodyPr anchorCtr="0" anchor="t" bIns="0" lIns="0" spcFirstLastPara="1" rIns="0" wrap="square" tIns="54600">
            <a:spAutoFit/>
          </a:bodyPr>
          <a:lstStyle/>
          <a:p>
            <a:pPr indent="-228600" lvl="0" marL="241300" marR="5080" rtl="0" algn="l">
              <a:lnSpc>
                <a:spcPct val="90000"/>
              </a:lnSpc>
              <a:spcBef>
                <a:spcPts val="0"/>
              </a:spcBef>
              <a:spcAft>
                <a:spcPts val="0"/>
              </a:spcAft>
              <a:buClr>
                <a:srgbClr val="4471C4"/>
              </a:buClr>
              <a:buSzPts val="2800"/>
              <a:buFont typeface="Arial"/>
              <a:buChar char="●"/>
            </a:pPr>
            <a:r>
              <a:rPr b="1" i="0" lang="en-US" sz="2800" u="none" cap="none" strike="noStrike">
                <a:solidFill>
                  <a:srgbClr val="4471C4"/>
                </a:solidFill>
                <a:latin typeface="Carlito"/>
                <a:ea typeface="Carlito"/>
                <a:cs typeface="Carlito"/>
                <a:sym typeface="Carlito"/>
              </a:rPr>
              <a:t>Venture Capital- </a:t>
            </a:r>
            <a:r>
              <a:rPr b="0" i="0" lang="en-US" sz="2800" u="none" cap="none" strike="noStrike">
                <a:solidFill>
                  <a:srgbClr val="000000"/>
                </a:solidFill>
                <a:latin typeface="Carlito"/>
                <a:ea typeface="Carlito"/>
                <a:cs typeface="Carlito"/>
                <a:sym typeface="Carlito"/>
              </a:rPr>
              <a:t>Money provided by large investors to finance new products and new businesses that have a good chance to be very profitable</a:t>
            </a:r>
            <a:endParaRPr b="0" i="0" sz="2800" u="none" cap="none" strike="noStrike">
              <a:solidFill>
                <a:srgbClr val="000000"/>
              </a:solidFill>
              <a:latin typeface="Carlito"/>
              <a:ea typeface="Carlito"/>
              <a:cs typeface="Carlito"/>
              <a:sym typeface="Carlito"/>
            </a:endParaRPr>
          </a:p>
          <a:p>
            <a:pPr indent="0" lvl="0" marL="93345" marR="0" rtl="0" algn="l">
              <a:lnSpc>
                <a:spcPct val="100000"/>
              </a:lnSpc>
              <a:spcBef>
                <a:spcPts val="675"/>
              </a:spcBef>
              <a:spcAft>
                <a:spcPts val="0"/>
              </a:spcAft>
              <a:buClr>
                <a:srgbClr val="000000"/>
              </a:buClr>
              <a:buSzPts val="2800"/>
              <a:buFont typeface="Arial"/>
              <a:buNone/>
            </a:pPr>
            <a:r>
              <a:rPr b="0" i="0" lang="en-US" sz="2800" u="none" cap="none" strike="noStrike">
                <a:solidFill>
                  <a:srgbClr val="000000"/>
                </a:solidFill>
                <a:latin typeface="Carlito"/>
                <a:ea typeface="Carlito"/>
                <a:cs typeface="Carlito"/>
                <a:sym typeface="Carlito"/>
              </a:rPr>
              <a:t>*</a:t>
            </a:r>
            <a:r>
              <a:rPr b="1" i="0" lang="en-US" sz="2800" u="none" cap="none" strike="noStrike">
                <a:solidFill>
                  <a:srgbClr val="4471C4"/>
                </a:solidFill>
                <a:latin typeface="Carlito"/>
                <a:ea typeface="Carlito"/>
                <a:cs typeface="Carlito"/>
                <a:sym typeface="Carlito"/>
              </a:rPr>
              <a:t>Innovation</a:t>
            </a:r>
            <a:r>
              <a:rPr b="0" i="0" lang="en-US" sz="2800" u="none" cap="none" strike="noStrike">
                <a:solidFill>
                  <a:srgbClr val="4471C4"/>
                </a:solidFill>
                <a:latin typeface="Carlito"/>
                <a:ea typeface="Carlito"/>
                <a:cs typeface="Carlito"/>
                <a:sym typeface="Carlito"/>
              </a:rPr>
              <a:t>- </a:t>
            </a:r>
            <a:r>
              <a:rPr b="0" i="0" lang="en-US" sz="2800" u="none" cap="none" strike="noStrike">
                <a:solidFill>
                  <a:srgbClr val="000000"/>
                </a:solidFill>
                <a:latin typeface="Carlito"/>
                <a:ea typeface="Carlito"/>
                <a:cs typeface="Carlito"/>
                <a:sym typeface="Carlito"/>
              </a:rPr>
              <a:t>a brand new creation or invention</a:t>
            </a:r>
            <a:endParaRPr b="0" i="0" sz="2800" u="none" cap="none" strike="noStrike">
              <a:solidFill>
                <a:srgbClr val="000000"/>
              </a:solidFill>
              <a:latin typeface="Carlito"/>
              <a:ea typeface="Carlito"/>
              <a:cs typeface="Carlito"/>
              <a:sym typeface="Carlito"/>
            </a:endParaRPr>
          </a:p>
          <a:p>
            <a:pPr indent="80645" lvl="0" marL="12700" marR="288290" rtl="0" algn="l">
              <a:lnSpc>
                <a:spcPct val="107857"/>
              </a:lnSpc>
              <a:spcBef>
                <a:spcPts val="1040"/>
              </a:spcBef>
              <a:spcAft>
                <a:spcPts val="0"/>
              </a:spcAft>
              <a:buClr>
                <a:srgbClr val="000000"/>
              </a:buClr>
              <a:buSzPts val="2800"/>
              <a:buFont typeface="Arial"/>
              <a:buNone/>
            </a:pPr>
            <a:r>
              <a:rPr b="0" i="0" lang="en-US" sz="2800" u="none" cap="none" strike="noStrike">
                <a:solidFill>
                  <a:srgbClr val="000000"/>
                </a:solidFill>
                <a:latin typeface="Carlito"/>
                <a:ea typeface="Carlito"/>
                <a:cs typeface="Carlito"/>
                <a:sym typeface="Carlito"/>
              </a:rPr>
              <a:t>*</a:t>
            </a:r>
            <a:r>
              <a:rPr b="1" i="0" lang="en-US" sz="2800" u="none" cap="none" strike="noStrike">
                <a:solidFill>
                  <a:srgbClr val="4471C4"/>
                </a:solidFill>
                <a:latin typeface="Carlito"/>
                <a:ea typeface="Carlito"/>
                <a:cs typeface="Carlito"/>
                <a:sym typeface="Carlito"/>
              </a:rPr>
              <a:t>Improvements</a:t>
            </a:r>
            <a:r>
              <a:rPr b="0" i="0" lang="en-US" sz="2800" u="none" cap="none" strike="noStrike">
                <a:solidFill>
                  <a:srgbClr val="000000"/>
                </a:solidFill>
                <a:latin typeface="Carlito"/>
                <a:ea typeface="Carlito"/>
                <a:cs typeface="Carlito"/>
                <a:sym typeface="Carlito"/>
              </a:rPr>
              <a:t>- a significant design change or	addition on an existing product</a:t>
            </a:r>
            <a:endParaRPr b="0" i="0" sz="2800" u="none" cap="none" strike="noStrike">
              <a:solidFill>
                <a:srgbClr val="000000"/>
              </a:solidFill>
              <a:latin typeface="Carlito"/>
              <a:ea typeface="Carlito"/>
              <a:cs typeface="Carlito"/>
              <a:sym typeface="Carli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2024-10-22T05:47:23Z</dcterms:created>
  <dc:creator>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2021-06-23T00:00:00Z</vt:filetime>
  </property>
  <property fmtid="{D5CDD505-2E9C-101B-9397-08002B2CF9AE}" pid="3" name="Creator">
    <vt:lpwstr>Microsoft® PowerPoint® 2016</vt:lpwstr>
  </property>
  <property fmtid="{D5CDD505-2E9C-101B-9397-08002B2CF9AE}" pid="4" name="LastSaved">
    <vt:filetime>2024-10-22T00:00:00Z</vt:filetime>
  </property>
  <property fmtid="{D5CDD505-2E9C-101B-9397-08002B2CF9AE}" pid="5" name="Producer">
    <vt:lpwstr>3-Heights(TM) PDF Security Shell 4.8.25.2 (http://www.pdf-tools.com)</vt:lpwstr>
  </property>
</Properties>
</file>