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2" r:id="rId2"/>
    <p:sldId id="287" r:id="rId3"/>
    <p:sldId id="288" r:id="rId4"/>
    <p:sldId id="262" r:id="rId5"/>
    <p:sldId id="278" r:id="rId6"/>
    <p:sldId id="290" r:id="rId7"/>
    <p:sldId id="263" r:id="rId8"/>
    <p:sldId id="291" r:id="rId9"/>
    <p:sldId id="279" r:id="rId10"/>
    <p:sldId id="265" r:id="rId11"/>
    <p:sldId id="280" r:id="rId12"/>
    <p:sldId id="266" r:id="rId1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7" d="100"/>
          <a:sy n="117" d="100"/>
        </p:scale>
        <p:origin x="3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B99083-4545-474C-9F95-E59143EFF00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D708582-738F-4CA1-887D-66C560CABE21}">
      <dgm:prSet/>
      <dgm:spPr/>
      <dgm:t>
        <a:bodyPr/>
        <a:lstStyle/>
        <a:p>
          <a:r>
            <a:rPr lang="en-US"/>
            <a:t>History of Bangladesh</a:t>
          </a:r>
        </a:p>
      </dgm:t>
    </dgm:pt>
    <dgm:pt modelId="{7CADD9AD-F4C3-42A7-9934-CB27A4FAABF5}" type="parTrans" cxnId="{D8719957-CE6E-4826-B62A-D390D970F6CA}">
      <dgm:prSet/>
      <dgm:spPr/>
      <dgm:t>
        <a:bodyPr/>
        <a:lstStyle/>
        <a:p>
          <a:endParaRPr lang="en-US"/>
        </a:p>
      </dgm:t>
    </dgm:pt>
    <dgm:pt modelId="{CD6F85C7-CBA3-4B53-A659-593A5CECE2A1}" type="sibTrans" cxnId="{D8719957-CE6E-4826-B62A-D390D970F6CA}">
      <dgm:prSet/>
      <dgm:spPr/>
      <dgm:t>
        <a:bodyPr/>
        <a:lstStyle/>
        <a:p>
          <a:endParaRPr lang="en-US"/>
        </a:p>
      </dgm:t>
    </dgm:pt>
    <dgm:pt modelId="{180ACD6F-C6D0-4E7D-89C5-AF8B98F0B4AD}" type="pres">
      <dgm:prSet presAssocID="{DFB99083-4545-474C-9F95-E59143EFF003}" presName="linear" presStyleCnt="0">
        <dgm:presLayoutVars>
          <dgm:animLvl val="lvl"/>
          <dgm:resizeHandles val="exact"/>
        </dgm:presLayoutVars>
      </dgm:prSet>
      <dgm:spPr/>
    </dgm:pt>
    <dgm:pt modelId="{82F86E2B-FECA-4756-80F4-19D3DD784775}" type="pres">
      <dgm:prSet presAssocID="{9D708582-738F-4CA1-887D-66C560CABE21}" presName="parentText" presStyleLbl="node1" presStyleIdx="0" presStyleCnt="1" custScaleX="84322" custScaleY="77650">
        <dgm:presLayoutVars>
          <dgm:chMax val="0"/>
          <dgm:bulletEnabled val="1"/>
        </dgm:presLayoutVars>
      </dgm:prSet>
      <dgm:spPr/>
    </dgm:pt>
  </dgm:ptLst>
  <dgm:cxnLst>
    <dgm:cxn modelId="{D8719957-CE6E-4826-B62A-D390D970F6CA}" srcId="{DFB99083-4545-474C-9F95-E59143EFF003}" destId="{9D708582-738F-4CA1-887D-66C560CABE21}" srcOrd="0" destOrd="0" parTransId="{7CADD9AD-F4C3-42A7-9934-CB27A4FAABF5}" sibTransId="{CD6F85C7-CBA3-4B53-A659-593A5CECE2A1}"/>
    <dgm:cxn modelId="{A579D69D-AEB6-471D-9D51-C1C1C00C3B6B}" type="presOf" srcId="{DFB99083-4545-474C-9F95-E59143EFF003}" destId="{180ACD6F-C6D0-4E7D-89C5-AF8B98F0B4AD}" srcOrd="0" destOrd="0" presId="urn:microsoft.com/office/officeart/2005/8/layout/vList2"/>
    <dgm:cxn modelId="{6B4277FD-BED7-46F3-B46B-87B3AC26F39D}" type="presOf" srcId="{9D708582-738F-4CA1-887D-66C560CABE21}" destId="{82F86E2B-FECA-4756-80F4-19D3DD784775}" srcOrd="0" destOrd="0" presId="urn:microsoft.com/office/officeart/2005/8/layout/vList2"/>
    <dgm:cxn modelId="{E9439C62-8591-4971-9242-3599FAF6D113}" type="presParOf" srcId="{180ACD6F-C6D0-4E7D-89C5-AF8B98F0B4AD}" destId="{82F86E2B-FECA-4756-80F4-19D3DD78477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86E2B-FECA-4756-80F4-19D3DD784775}">
      <dsp:nvSpPr>
        <dsp:cNvPr id="0" name=""/>
        <dsp:cNvSpPr/>
      </dsp:nvSpPr>
      <dsp:spPr>
        <a:xfrm>
          <a:off x="490229" y="1539631"/>
          <a:ext cx="5273263" cy="197690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History of Bangladesh</a:t>
          </a:r>
        </a:p>
      </dsp:txBody>
      <dsp:txXfrm>
        <a:off x="586734" y="1636136"/>
        <a:ext cx="5080253" cy="17838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82B4313-3457-40CE-B22F-9F4B24A0766A}" type="datetimeFigureOut">
              <a:rPr lang="en-GB" smtClean="0"/>
              <a:t>07/07/2025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3269311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82B4313-3457-40CE-B22F-9F4B24A0766A}" type="datetimeFigureOut">
              <a:rPr lang="en-GB" smtClean="0"/>
              <a:t>07/07/2025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4074457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82B4313-3457-40CE-B22F-9F4B24A0766A}" type="datetimeFigureOut">
              <a:rPr lang="en-GB" smtClean="0"/>
              <a:t>07/07/2025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319227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82B4313-3457-40CE-B22F-9F4B24A0766A}" type="datetimeFigureOut">
              <a:rPr lang="en-GB" smtClean="0"/>
              <a:t>07/07/2025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303271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2B4313-3457-40CE-B22F-9F4B24A0766A}" type="datetimeFigureOut">
              <a:rPr lang="en-GB" smtClean="0"/>
              <a:t>07/07/2025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229573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82B4313-3457-40CE-B22F-9F4B24A0766A}" type="datetimeFigureOut">
              <a:rPr lang="en-GB" smtClean="0"/>
              <a:t>07/07/2025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3004726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82B4313-3457-40CE-B22F-9F4B24A0766A}" type="datetimeFigureOut">
              <a:rPr lang="en-GB" smtClean="0"/>
              <a:t>07/07/2025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411501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82B4313-3457-40CE-B22F-9F4B24A0766A}" type="datetimeFigureOut">
              <a:rPr lang="en-GB" smtClean="0"/>
              <a:t>07/07/2025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242911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B4313-3457-40CE-B22F-9F4B24A0766A}" type="datetimeFigureOut">
              <a:rPr lang="en-GB" smtClean="0"/>
              <a:t>07/07/2025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3224242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2B4313-3457-40CE-B22F-9F4B24A0766A}" type="datetimeFigureOut">
              <a:rPr lang="en-GB" smtClean="0"/>
              <a:t>07/07/2025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20477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2B4313-3457-40CE-B22F-9F4B24A0766A}" type="datetimeFigureOut">
              <a:rPr lang="en-GB" smtClean="0"/>
              <a:t>07/07/2025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2011292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B4313-3457-40CE-B22F-9F4B24A0766A}" type="datetimeFigureOut">
              <a:rPr lang="en-GB" smtClean="0"/>
              <a:t>07/07/2025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263BF-ACE8-40B4-AE7F-C3C30EF5B66A}" type="slidenum">
              <a:rPr lang="en-GB" smtClean="0"/>
              <a:t>‹#›</a:t>
            </a:fld>
            <a:endParaRPr lang="en-GB"/>
          </a:p>
        </p:txBody>
      </p:sp>
    </p:spTree>
    <p:extLst>
      <p:ext uri="{BB962C8B-B14F-4D97-AF65-F5344CB8AC3E}">
        <p14:creationId xmlns:p14="http://schemas.microsoft.com/office/powerpoint/2010/main" val="30572388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en.banglapedia.org/index.php?title=Mahasthan"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en.banglapedia.org/index.php?title=Copperplat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banglapedia.org/index.php?title=Hiuen-Tsa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8" name="Straight Connector 17">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AC26B14C-7518-10B7-86E2-8B2FA5B29D02}"/>
              </a:ext>
            </a:extLst>
          </p:cNvPr>
          <p:cNvSpPr txBox="1"/>
          <p:nvPr/>
        </p:nvSpPr>
        <p:spPr>
          <a:xfrm>
            <a:off x="1670443" y="2928805"/>
            <a:ext cx="7022285" cy="907941"/>
          </a:xfrm>
          <a:prstGeom prst="rect">
            <a:avLst/>
          </a:prstGeom>
          <a:noFill/>
        </p:spPr>
        <p:txBody>
          <a:bodyPr wrap="square">
            <a:spAutoFit/>
          </a:bodyPr>
          <a:lstStyle/>
          <a:p>
            <a:pPr>
              <a:spcAft>
                <a:spcPts val="600"/>
              </a:spcAft>
            </a:pPr>
            <a:r>
              <a:rPr lang="en-US" sz="2400" dirty="0"/>
              <a:t>HST 103 </a:t>
            </a:r>
          </a:p>
          <a:p>
            <a:pPr>
              <a:spcAft>
                <a:spcPts val="600"/>
              </a:spcAft>
            </a:pPr>
            <a:r>
              <a:rPr lang="en-US" sz="2400" dirty="0"/>
              <a:t>T.3: Periodization (Ancient)</a:t>
            </a:r>
          </a:p>
        </p:txBody>
      </p:sp>
      <p:graphicFrame>
        <p:nvGraphicFramePr>
          <p:cNvPr id="9" name="TextBox 4">
            <a:extLst>
              <a:ext uri="{FF2B5EF4-FFF2-40B4-BE49-F238E27FC236}">
                <a16:creationId xmlns:a16="http://schemas.microsoft.com/office/drawing/2014/main" id="{4B847E55-EA7A-5592-7012-EA8FB7A582AD}"/>
              </a:ext>
            </a:extLst>
          </p:cNvPr>
          <p:cNvGraphicFramePr/>
          <p:nvPr>
            <p:extLst>
              <p:ext uri="{D42A27DB-BD31-4B8C-83A1-F6EECF244321}">
                <p14:modId xmlns:p14="http://schemas.microsoft.com/office/powerpoint/2010/main" val="1810650157"/>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2183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4CFC6-097F-C1EC-5171-98D639CEF77C}"/>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sz="3600" b="1" kern="1200">
                <a:solidFill>
                  <a:schemeClr val="tx1"/>
                </a:solidFill>
                <a:latin typeface="+mj-lt"/>
                <a:ea typeface="+mj-ea"/>
                <a:cs typeface="+mj-cs"/>
              </a:rPr>
              <a:t>Matsya Nyaya and the Pala Empire</a:t>
            </a:r>
          </a:p>
        </p:txBody>
      </p:sp>
      <p:pic>
        <p:nvPicPr>
          <p:cNvPr id="8" name="Content Placeholder 7">
            <a:extLst>
              <a:ext uri="{FF2B5EF4-FFF2-40B4-BE49-F238E27FC236}">
                <a16:creationId xmlns:a16="http://schemas.microsoft.com/office/drawing/2014/main" id="{4EDD4A67-8663-7585-88A8-177E3F8DB04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1520" y="3812629"/>
            <a:ext cx="4673754" cy="2496728"/>
          </a:xfrm>
          <a:prstGeom prst="rect">
            <a:avLst/>
          </a:prstGeom>
        </p:spPr>
      </p:pic>
      <p:sp>
        <p:nvSpPr>
          <p:cNvPr id="3" name="Content Placeholder 2"/>
          <p:cNvSpPr>
            <a:spLocks noGrp="1"/>
          </p:cNvSpPr>
          <p:nvPr>
            <p:ph sz="half" idx="1"/>
          </p:nvPr>
        </p:nvSpPr>
        <p:spPr>
          <a:xfrm>
            <a:off x="6030551" y="548638"/>
            <a:ext cx="5546770" cy="5760721"/>
          </a:xfrm>
        </p:spPr>
        <p:txBody>
          <a:bodyPr vert="horz" lIns="91440" tIns="45720" rIns="91440" bIns="45720" numCol="1" rtlCol="0" anchor="t">
            <a:normAutofit/>
          </a:bodyPr>
          <a:lstStyle/>
          <a:p>
            <a:pPr marL="0">
              <a:lnSpc>
                <a:spcPct val="110000"/>
              </a:lnSpc>
            </a:pPr>
            <a:r>
              <a:rPr lang="en-US" sz="1400" b="1"/>
              <a:t>Pala Dynasty (750-1160 CE)</a:t>
            </a:r>
          </a:p>
          <a:p>
            <a:pPr marL="0">
              <a:lnSpc>
                <a:spcPct val="110000"/>
              </a:lnSpc>
            </a:pPr>
            <a:endParaRPr lang="en-US" sz="1400"/>
          </a:p>
          <a:p>
            <a:pPr>
              <a:lnSpc>
                <a:spcPct val="110000"/>
              </a:lnSpc>
            </a:pPr>
            <a:r>
              <a:rPr lang="en-US" sz="1400"/>
              <a:t>After the death of Shashanka there was a period of lawlessness (</a:t>
            </a:r>
            <a:r>
              <a:rPr lang="en-US" sz="1400" b="1"/>
              <a:t>Matsyanyayam</a:t>
            </a:r>
            <a:r>
              <a:rPr lang="en-US" sz="1400"/>
              <a:t>)- The Kautilya Arthaxastra (1.4.13-14) defines the term as: When the law of punishment is kept in abeyance, it gives rise to such disorder as is implied in the proverb of fishes, ie, the larger fish swallows a smaller one, for in the absence of a magistrate, the strong will swallow the weak.</a:t>
            </a:r>
          </a:p>
          <a:p>
            <a:pPr>
              <a:lnSpc>
                <a:spcPct val="110000"/>
              </a:lnSpc>
            </a:pPr>
            <a:r>
              <a:rPr lang="en-US" sz="1400"/>
              <a:t>To overcome It, a person named Gopala was made the king.  </a:t>
            </a:r>
          </a:p>
          <a:p>
            <a:pPr>
              <a:lnSpc>
                <a:spcPct val="110000"/>
              </a:lnSpc>
            </a:pPr>
            <a:r>
              <a:rPr lang="en-US" sz="1400"/>
              <a:t>The Pala Empire (founded by Gopala) during 750–1120 CE was a Bengali kingdom and the last Buddhist imperial power on the Indian subcontinent.</a:t>
            </a:r>
          </a:p>
          <a:p>
            <a:pPr>
              <a:lnSpc>
                <a:spcPct val="110000"/>
              </a:lnSpc>
              <a:spcBef>
                <a:spcPts val="1800"/>
              </a:spcBef>
            </a:pPr>
            <a:r>
              <a:rPr lang="en-US" sz="1400"/>
              <a:t>Gopala reigned from about 750–770 CE and extended his control over most of Bengal</a:t>
            </a:r>
          </a:p>
          <a:p>
            <a:pPr>
              <a:lnSpc>
                <a:spcPct val="110000"/>
              </a:lnSpc>
            </a:pPr>
            <a:r>
              <a:rPr lang="en-US" sz="1400"/>
              <a:t>The Somapura Mahavihara built by Emperor Dharmapala is the greatest Buddhist monastery in the Indian subcontinent</a:t>
            </a:r>
          </a:p>
          <a:p>
            <a:pPr>
              <a:lnSpc>
                <a:spcPct val="110000"/>
              </a:lnSpc>
            </a:pPr>
            <a:r>
              <a:rPr lang="en-US" sz="1400"/>
              <a:t>The empire reached its peak under Emperor Dharmapala (770–810) and Devapala (810-850) - Dharmapala extended the empire into the northern parts of the Indian subcontinent</a:t>
            </a:r>
          </a:p>
        </p:txBody>
      </p:sp>
      <p:sp>
        <p:nvSpPr>
          <p:cNvPr id="5" name="Rectangle 4"/>
          <p:cNvSpPr/>
          <p:nvPr/>
        </p:nvSpPr>
        <p:spPr>
          <a:xfrm>
            <a:off x="7863840" y="2207624"/>
            <a:ext cx="4328160" cy="33963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000"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695504" y="4990012"/>
            <a:ext cx="2425337" cy="404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211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4301" y="602376"/>
            <a:ext cx="5786322" cy="50538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4180" y="602375"/>
            <a:ext cx="4271206" cy="5053841"/>
          </a:xfrm>
          <a:prstGeom prst="rect">
            <a:avLst/>
          </a:prstGeom>
        </p:spPr>
      </p:pic>
      <p:sp>
        <p:nvSpPr>
          <p:cNvPr id="6" name="Rectangle 5"/>
          <p:cNvSpPr/>
          <p:nvPr/>
        </p:nvSpPr>
        <p:spPr>
          <a:xfrm>
            <a:off x="514301" y="5486400"/>
            <a:ext cx="5520739" cy="107115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err="1">
                <a:latin typeface="Times New Roman" panose="02020603050405020304" pitchFamily="18" charset="0"/>
                <a:cs typeface="Times New Roman" panose="02020603050405020304" pitchFamily="18" charset="0"/>
              </a:rPr>
              <a:t>Somapura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Paharpur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Mahavihara</a:t>
            </a:r>
            <a:endParaRPr lang="en-GB" sz="2000" b="1"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7244180" y="5486400"/>
            <a:ext cx="4447077" cy="113646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The Emperor Devapala</a:t>
            </a:r>
            <a:endParaRPr lang="en-GB"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231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2241754" y="2308124"/>
            <a:ext cx="7720781" cy="3673576"/>
          </a:xfrm>
        </p:spPr>
        <p:txBody>
          <a:bodyPr numCol="1">
            <a:normAutofit/>
          </a:bodyPr>
          <a:lstStyle/>
          <a:p>
            <a:pPr marL="0" indent="0">
              <a:buNone/>
            </a:pPr>
            <a:endParaRPr lang="en-US" sz="1900" b="1">
              <a:latin typeface="Arial Black" panose="020B0A04020102020204" pitchFamily="34" charset="0"/>
              <a:cs typeface="Times New Roman" panose="02020603050405020304" pitchFamily="18" charset="0"/>
            </a:endParaRPr>
          </a:p>
          <a:p>
            <a:pPr marL="0" indent="0">
              <a:buNone/>
            </a:pPr>
            <a:r>
              <a:rPr lang="en-US" sz="1900" b="1">
                <a:latin typeface="Arial Black" panose="020B0A04020102020204" pitchFamily="34" charset="0"/>
                <a:cs typeface="Times New Roman" panose="02020603050405020304" pitchFamily="18" charset="0"/>
              </a:rPr>
              <a:t>Sena Dynasty (1095-1250 CE)</a:t>
            </a:r>
          </a:p>
          <a:p>
            <a:pPr marL="0" indent="0">
              <a:buNone/>
            </a:pPr>
            <a:endParaRPr lang="en-US" sz="1900" b="1">
              <a:latin typeface="Arial Black" panose="020B0A04020102020204" pitchFamily="34" charset="0"/>
              <a:cs typeface="Times New Roman" panose="02020603050405020304" pitchFamily="18" charset="0"/>
            </a:endParaRPr>
          </a:p>
          <a:p>
            <a:pPr marL="0" indent="0">
              <a:buNone/>
            </a:pPr>
            <a:endParaRPr lang="en-US" sz="1900" b="1">
              <a:latin typeface="Arial Black" panose="020B0A04020102020204" pitchFamily="34" charset="0"/>
              <a:cs typeface="Times New Roman" panose="02020603050405020304" pitchFamily="18" charset="0"/>
            </a:endParaRPr>
          </a:p>
          <a:p>
            <a:r>
              <a:rPr lang="en-US" sz="1900" b="1">
                <a:latin typeface="Times New Roman" panose="02020603050405020304" pitchFamily="18" charset="0"/>
                <a:cs typeface="Times New Roman" panose="02020603050405020304" pitchFamily="18" charset="0"/>
              </a:rPr>
              <a:t>Vijaya Sena</a:t>
            </a:r>
            <a:r>
              <a:rPr lang="en-US" sz="1900">
                <a:latin typeface="Times New Roman" panose="02020603050405020304" pitchFamily="18" charset="0"/>
                <a:cs typeface="Times New Roman" panose="02020603050405020304" pitchFamily="18" charset="0"/>
              </a:rPr>
              <a:t>, the second dynasty ruler, defeated the last Pala emperor, Madanapala, and formally established his reign - Sena Dynasty succeeded in bringing Bengal under one ruler during the 12th century</a:t>
            </a:r>
          </a:p>
          <a:p>
            <a:r>
              <a:rPr lang="en-US" sz="1900">
                <a:latin typeface="Times New Roman" panose="02020603050405020304" pitchFamily="18" charset="0"/>
                <a:cs typeface="Times New Roman" panose="02020603050405020304" pitchFamily="18" charset="0"/>
              </a:rPr>
              <a:t>The fourth Sena king, </a:t>
            </a:r>
            <a:r>
              <a:rPr lang="en-US" sz="1900" b="1">
                <a:latin typeface="Times New Roman" panose="02020603050405020304" pitchFamily="18" charset="0"/>
                <a:cs typeface="Times New Roman" panose="02020603050405020304" pitchFamily="18" charset="0"/>
              </a:rPr>
              <a:t>Lakshmana Sena</a:t>
            </a:r>
            <a:r>
              <a:rPr lang="en-US" sz="1900">
                <a:latin typeface="Times New Roman" panose="02020603050405020304" pitchFamily="18" charset="0"/>
                <a:cs typeface="Times New Roman" panose="02020603050405020304" pitchFamily="18" charset="0"/>
              </a:rPr>
              <a:t>, expanded the empire beyond Bengal into Bihar, Assam, Odisha, and probably Varanasi. Lakshmana was later defeated in 1204 CE by the nomadic Turkic Muslims and fled – he ruled a few more years in eastern Bengal (Bikrampur)</a:t>
            </a:r>
          </a:p>
          <a:p>
            <a:pPr marL="0" indent="0">
              <a:buNone/>
            </a:pPr>
            <a:endParaRPr lang="en-US" sz="1900" b="1" u="sng">
              <a:latin typeface="Times New Roman" panose="02020603050405020304" pitchFamily="18" charset="0"/>
              <a:cs typeface="Times New Roman" panose="02020603050405020304" pitchFamily="18" charset="0"/>
            </a:endParaRPr>
          </a:p>
          <a:p>
            <a:pPr marL="0" indent="0">
              <a:buNone/>
            </a:pPr>
            <a:endParaRPr lang="en-US" sz="1900" b="1" u="sng">
              <a:latin typeface="Times New Roman" panose="02020603050405020304" pitchFamily="18" charset="0"/>
              <a:cs typeface="Times New Roman" panose="02020603050405020304" pitchFamily="18" charset="0"/>
            </a:endParaRPr>
          </a:p>
          <a:p>
            <a:pPr marL="0" indent="0">
              <a:buNone/>
            </a:pPr>
            <a:endParaRPr lang="en-US" sz="1900" b="1" u="sng">
              <a:latin typeface="Times New Roman" panose="02020603050405020304" pitchFamily="18" charset="0"/>
              <a:cs typeface="Times New Roman" panose="02020603050405020304" pitchFamily="18" charset="0"/>
            </a:endParaRPr>
          </a:p>
          <a:p>
            <a:pPr marL="0" indent="0">
              <a:buNone/>
            </a:pPr>
            <a:endParaRPr lang="en-US" sz="1900" b="1" u="sng">
              <a:latin typeface="Times New Roman" panose="02020603050405020304" pitchFamily="18" charset="0"/>
              <a:cs typeface="Times New Roman" panose="02020603050405020304" pitchFamily="18" charset="0"/>
            </a:endParaRPr>
          </a:p>
          <a:p>
            <a:pPr marL="0" indent="0">
              <a:buNone/>
            </a:pPr>
            <a:endParaRPr lang="en-US" sz="1900" b="1" u="sng">
              <a:latin typeface="Times New Roman" panose="02020603050405020304" pitchFamily="18" charset="0"/>
              <a:cs typeface="Times New Roman" panose="02020603050405020304" pitchFamily="18" charset="0"/>
            </a:endParaRPr>
          </a:p>
          <a:p>
            <a:pPr marL="0" indent="0">
              <a:buNone/>
            </a:pPr>
            <a:endParaRPr lang="en-GB" sz="1900"/>
          </a:p>
        </p:txBody>
      </p:sp>
    </p:spTree>
    <p:extLst>
      <p:ext uri="{BB962C8B-B14F-4D97-AF65-F5344CB8AC3E}">
        <p14:creationId xmlns:p14="http://schemas.microsoft.com/office/powerpoint/2010/main" val="171203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4" name="Title 3"/>
          <p:cNvSpPr>
            <a:spLocks noGrp="1"/>
          </p:cNvSpPr>
          <p:nvPr>
            <p:ph type="title"/>
          </p:nvPr>
        </p:nvSpPr>
        <p:spPr>
          <a:xfrm>
            <a:off x="614679" y="548639"/>
            <a:ext cx="3977640" cy="5719640"/>
          </a:xfrm>
        </p:spPr>
        <p:txBody>
          <a:bodyPr anchor="t">
            <a:normAutofit/>
          </a:bodyPr>
          <a:lstStyle/>
          <a:p>
            <a:r>
              <a:rPr lang="en-US" dirty="0">
                <a:latin typeface="Arial Black" panose="020B0A04020102020204" pitchFamily="34" charset="0"/>
              </a:rPr>
              <a:t>State formation and periods</a:t>
            </a:r>
            <a:endParaRPr lang="en-US">
              <a:latin typeface="Arial Black" panose="020B0A04020102020204" pitchFamily="34" charset="0"/>
            </a:endParaRPr>
          </a:p>
        </p:txBody>
      </p:sp>
      <p:sp>
        <p:nvSpPr>
          <p:cNvPr id="5" name="Content Placeholder 4"/>
          <p:cNvSpPr>
            <a:spLocks noGrp="1"/>
          </p:cNvSpPr>
          <p:nvPr>
            <p:ph idx="1"/>
          </p:nvPr>
        </p:nvSpPr>
        <p:spPr>
          <a:xfrm>
            <a:off x="5387542" y="548639"/>
            <a:ext cx="6189780" cy="5861304"/>
          </a:xfrm>
        </p:spPr>
        <p:txBody>
          <a:bodyPr anchor="t">
            <a:normAutofit/>
          </a:bodyPr>
          <a:lstStyle/>
          <a:p>
            <a:r>
              <a:rPr lang="en-US" dirty="0"/>
              <a:t>Generally, the history of Bengal is divided into three periods: Ancient (AKA Early), Medieval and Modern </a:t>
            </a:r>
          </a:p>
          <a:p>
            <a:r>
              <a:rPr lang="en-US" dirty="0"/>
              <a:t>First statehood can be traced to a number of ‘</a:t>
            </a:r>
            <a:r>
              <a:rPr lang="en-US" dirty="0" err="1"/>
              <a:t>janapadas</a:t>
            </a:r>
            <a:r>
              <a:rPr lang="en-US" dirty="0"/>
              <a:t>’</a:t>
            </a:r>
          </a:p>
          <a:p>
            <a:r>
              <a:rPr lang="en-US" dirty="0"/>
              <a:t>Six most prominent ‘</a:t>
            </a:r>
            <a:r>
              <a:rPr lang="en-US" dirty="0" err="1"/>
              <a:t>Janapada</a:t>
            </a:r>
            <a:r>
              <a:rPr lang="en-US" dirty="0"/>
              <a:t>-s or kingdoms in Bengal (</a:t>
            </a:r>
            <a:r>
              <a:rPr lang="en-US" dirty="0" err="1"/>
              <a:t>Banga</a:t>
            </a:r>
            <a:r>
              <a:rPr lang="en-US" dirty="0"/>
              <a:t>(</a:t>
            </a:r>
            <a:r>
              <a:rPr lang="en-US" dirty="0" err="1"/>
              <a:t>Vanga</a:t>
            </a:r>
            <a:r>
              <a:rPr lang="en-US" dirty="0"/>
              <a:t>), </a:t>
            </a:r>
            <a:r>
              <a:rPr lang="en-US" dirty="0" err="1"/>
              <a:t>Pundra</a:t>
            </a:r>
            <a:r>
              <a:rPr lang="en-US" dirty="0"/>
              <a:t>, Gaura, Radha, </a:t>
            </a:r>
            <a:r>
              <a:rPr lang="en-US" dirty="0" err="1"/>
              <a:t>Samatata</a:t>
            </a:r>
            <a:r>
              <a:rPr lang="en-US" dirty="0"/>
              <a:t>, </a:t>
            </a:r>
            <a:r>
              <a:rPr lang="en-US" dirty="0" err="1"/>
              <a:t>Harikela</a:t>
            </a:r>
            <a:r>
              <a:rPr lang="en-US" dirty="0"/>
              <a:t>) – those were probably the earliest states in Bengal</a:t>
            </a:r>
          </a:p>
          <a:p>
            <a:r>
              <a:rPr lang="en-US" dirty="0"/>
              <a:t> These were followed by mightier states or empires like </a:t>
            </a:r>
            <a:r>
              <a:rPr lang="en-US" dirty="0" err="1"/>
              <a:t>Maurya</a:t>
            </a:r>
            <a:r>
              <a:rPr lang="en-US" dirty="0"/>
              <a:t>, Gupta, Pala, </a:t>
            </a:r>
            <a:r>
              <a:rPr lang="en-US" dirty="0" err="1"/>
              <a:t>Sena</a:t>
            </a:r>
            <a:r>
              <a:rPr lang="en-US" dirty="0"/>
              <a:t> and others</a:t>
            </a:r>
          </a:p>
          <a:p>
            <a:pPr marL="0" indent="0">
              <a:buNone/>
            </a:pPr>
            <a:endParaRPr lang="en-US" dirty="0"/>
          </a:p>
        </p:txBody>
      </p:sp>
    </p:spTree>
    <p:extLst>
      <p:ext uri="{BB962C8B-B14F-4D97-AF65-F5344CB8AC3E}">
        <p14:creationId xmlns:p14="http://schemas.microsoft.com/office/powerpoint/2010/main" val="162483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Ancient Janapadas</a:t>
            </a:r>
          </a:p>
        </p:txBody>
      </p:sp>
      <p:pic>
        <p:nvPicPr>
          <p:cNvPr id="4" name="Picture 3">
            <a:extLst>
              <a:ext uri="{FF2B5EF4-FFF2-40B4-BE49-F238E27FC236}">
                <a16:creationId xmlns:a16="http://schemas.microsoft.com/office/drawing/2014/main" id="{A43A32FA-5AFE-E143-E8CA-95A0763E2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812" y="643466"/>
            <a:ext cx="5039708" cy="5568739"/>
          </a:xfrm>
          <a:prstGeom prst="rect">
            <a:avLst/>
          </a:prstGeom>
        </p:spPr>
      </p:pic>
    </p:spTree>
    <p:extLst>
      <p:ext uri="{BB962C8B-B14F-4D97-AF65-F5344CB8AC3E}">
        <p14:creationId xmlns:p14="http://schemas.microsoft.com/office/powerpoint/2010/main" val="357575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numCol="1" anchor="ctr">
            <a:normAutofit/>
          </a:bodyPr>
          <a:lstStyle/>
          <a:p>
            <a:pPr marL="0" indent="0">
              <a:buNone/>
            </a:pPr>
            <a:r>
              <a:rPr lang="en-GB" sz="2200" b="1">
                <a:latin typeface="Times New Roman" panose="02020603050405020304" pitchFamily="18" charset="0"/>
                <a:cs typeface="Times New Roman" panose="02020603050405020304" pitchFamily="18" charset="0"/>
              </a:rPr>
              <a:t>Maurya Empire (322–185 BCE)</a:t>
            </a:r>
          </a:p>
          <a:p>
            <a:pPr marL="0" indent="0">
              <a:buNone/>
            </a:pPr>
            <a:endParaRPr lang="en-GB" sz="2200" b="1" u="sng">
              <a:latin typeface="Times New Roman" panose="02020603050405020304" pitchFamily="18" charset="0"/>
              <a:cs typeface="Times New Roman" panose="02020603050405020304" pitchFamily="18" charset="0"/>
            </a:endParaRPr>
          </a:p>
          <a:p>
            <a:pPr marL="0" indent="0">
              <a:buNone/>
            </a:pPr>
            <a:endParaRPr lang="en-GB" sz="2200" b="1" u="sng">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The Mauryan Empire was</a:t>
            </a:r>
            <a:r>
              <a:rPr lang="en-US" sz="2200" b="1">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founded by </a:t>
            </a:r>
            <a:r>
              <a:rPr lang="en-US" sz="2200" b="1">
                <a:latin typeface="Times New Roman" panose="02020603050405020304" pitchFamily="18" charset="0"/>
                <a:cs typeface="Times New Roman" panose="02020603050405020304" pitchFamily="18" charset="0"/>
              </a:rPr>
              <a:t>Chandragupta Maurya </a:t>
            </a:r>
            <a:r>
              <a:rPr lang="en-US" sz="2200">
                <a:latin typeface="Times New Roman" panose="02020603050405020304" pitchFamily="18" charset="0"/>
                <a:cs typeface="Times New Roman" panose="02020603050405020304" pitchFamily="18" charset="0"/>
              </a:rPr>
              <a:t>around 321 BCE and ended in 185 BCE - first pan-Indian empire that covered most of the Indian region. </a:t>
            </a:r>
          </a:p>
          <a:p>
            <a:r>
              <a:rPr lang="en-US" sz="2200" b="1">
                <a:latin typeface="Times New Roman" panose="02020603050405020304" pitchFamily="18" charset="0"/>
                <a:cs typeface="Times New Roman" panose="02020603050405020304" pitchFamily="18" charset="0"/>
              </a:rPr>
              <a:t>Ashoka</a:t>
            </a:r>
            <a:r>
              <a:rPr lang="en-US" sz="2200">
                <a:latin typeface="Times New Roman" panose="02020603050405020304" pitchFamily="18" charset="0"/>
                <a:cs typeface="Times New Roman" panose="02020603050405020304" pitchFamily="18" charset="0"/>
              </a:rPr>
              <a:t>, the third leader of the Mauryan Empire - left his mark on history by erecting large stone pillars inscribed with edicts issued by him. The edicts are known together as </a:t>
            </a:r>
            <a:r>
              <a:rPr lang="en-US" sz="2200" b="1" i="1">
                <a:latin typeface="Times New Roman" panose="02020603050405020304" pitchFamily="18" charset="0"/>
                <a:cs typeface="Times New Roman" panose="02020603050405020304" pitchFamily="18" charset="0"/>
              </a:rPr>
              <a:t>Ashoka’s Dhamma.</a:t>
            </a:r>
          </a:p>
          <a:p>
            <a:r>
              <a:rPr lang="en-US" sz="2200">
                <a:latin typeface="Times New Roman" panose="02020603050405020304" pitchFamily="18" charset="0"/>
                <a:cs typeface="Times New Roman" panose="02020603050405020304" pitchFamily="18" charset="0"/>
              </a:rPr>
              <a:t>After leading a bloody campaign against </a:t>
            </a:r>
            <a:r>
              <a:rPr lang="en-US" sz="2200" b="1">
                <a:latin typeface="Times New Roman" panose="02020603050405020304" pitchFamily="18" charset="0"/>
                <a:cs typeface="Times New Roman" panose="02020603050405020304" pitchFamily="18" charset="0"/>
              </a:rPr>
              <a:t>Kalinga</a:t>
            </a:r>
            <a:r>
              <a:rPr lang="en-US" sz="2200">
                <a:latin typeface="Times New Roman" panose="02020603050405020304" pitchFamily="18" charset="0"/>
                <a:cs typeface="Times New Roman" panose="02020603050405020304" pitchFamily="18" charset="0"/>
              </a:rPr>
              <a:t> (a region on the central-eastern coast of India), </a:t>
            </a:r>
            <a:r>
              <a:rPr lang="en-US" sz="2200" err="1">
                <a:latin typeface="Times New Roman" panose="02020603050405020304" pitchFamily="18" charset="0"/>
                <a:cs typeface="Times New Roman" panose="02020603050405020304" pitchFamily="18" charset="0"/>
              </a:rPr>
              <a:t>Ashoka</a:t>
            </a:r>
            <a:r>
              <a:rPr lang="en-US" sz="2200">
                <a:latin typeface="Times New Roman" panose="02020603050405020304" pitchFamily="18" charset="0"/>
                <a:cs typeface="Times New Roman" panose="02020603050405020304" pitchFamily="18" charset="0"/>
              </a:rPr>
              <a:t> decided to stop blood shedding and turned to Buddhism with its principle  of nonviolence. </a:t>
            </a:r>
          </a:p>
        </p:txBody>
      </p:sp>
      <p:sp>
        <p:nvSpPr>
          <p:cNvPr id="11" name="Rectangle 10"/>
          <p:cNvSpPr/>
          <p:nvPr/>
        </p:nvSpPr>
        <p:spPr>
          <a:xfrm>
            <a:off x="7824651" y="5447212"/>
            <a:ext cx="3866606" cy="7053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400" b="1" dirty="0"/>
          </a:p>
        </p:txBody>
      </p:sp>
    </p:spTree>
    <p:extLst>
      <p:ext uri="{BB962C8B-B14F-4D97-AF65-F5344CB8AC3E}">
        <p14:creationId xmlns:p14="http://schemas.microsoft.com/office/powerpoint/2010/main" val="280425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737" y="401773"/>
            <a:ext cx="4452144" cy="515012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795" y="401774"/>
            <a:ext cx="4907424" cy="5150120"/>
          </a:xfrm>
          <a:prstGeom prst="rect">
            <a:avLst/>
          </a:prstGeom>
        </p:spPr>
      </p:pic>
      <p:sp>
        <p:nvSpPr>
          <p:cNvPr id="6" name="Rectangle 5"/>
          <p:cNvSpPr/>
          <p:nvPr/>
        </p:nvSpPr>
        <p:spPr>
          <a:xfrm>
            <a:off x="470263" y="5146766"/>
            <a:ext cx="4284618" cy="13977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t>Chandragupta Mauryan (340-297) B.C.E.</a:t>
            </a:r>
            <a:endParaRPr lang="en-GB" b="1" dirty="0"/>
          </a:p>
        </p:txBody>
      </p:sp>
      <p:sp>
        <p:nvSpPr>
          <p:cNvPr id="7" name="Rectangle 6"/>
          <p:cNvSpPr/>
          <p:nvPr/>
        </p:nvSpPr>
        <p:spPr>
          <a:xfrm>
            <a:off x="6361611" y="5251269"/>
            <a:ext cx="4558938" cy="116259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b="1" dirty="0"/>
              <a:t>Ashoka (304–232) B.C.E.</a:t>
            </a:r>
          </a:p>
        </p:txBody>
      </p:sp>
    </p:spTree>
    <p:extLst>
      <p:ext uri="{BB962C8B-B14F-4D97-AF65-F5344CB8AC3E}">
        <p14:creationId xmlns:p14="http://schemas.microsoft.com/office/powerpoint/2010/main" val="3737543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9B4EF8-24F2-4C6E-8A92-3F02442D9681}"/>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sz="3600" b="1" kern="1200">
                <a:solidFill>
                  <a:schemeClr val="tx1"/>
                </a:solidFill>
                <a:latin typeface="+mj-lt"/>
                <a:ea typeface="+mj-ea"/>
                <a:cs typeface="+mj-cs"/>
              </a:rPr>
              <a:t>       Mahasthan Brahmi Inscription</a:t>
            </a:r>
          </a:p>
        </p:txBody>
      </p:sp>
      <p:sp>
        <p:nvSpPr>
          <p:cNvPr id="3" name="Content Placeholder 2">
            <a:extLst>
              <a:ext uri="{FF2B5EF4-FFF2-40B4-BE49-F238E27FC236}">
                <a16:creationId xmlns:a16="http://schemas.microsoft.com/office/drawing/2014/main" id="{0FAF8486-8E9D-474A-8C62-C18DDB1F47FB}"/>
              </a:ext>
            </a:extLst>
          </p:cNvPr>
          <p:cNvSpPr>
            <a:spLocks noGrp="1"/>
          </p:cNvSpPr>
          <p:nvPr>
            <p:ph sz="half" idx="1"/>
          </p:nvPr>
        </p:nvSpPr>
        <p:spPr>
          <a:xfrm>
            <a:off x="612648" y="2584058"/>
            <a:ext cx="4621553" cy="3159018"/>
          </a:xfrm>
        </p:spPr>
        <p:txBody>
          <a:bodyPr vert="horz" lIns="91440" tIns="45720" rIns="91440" bIns="45720" rtlCol="0">
            <a:normAutofit/>
          </a:bodyPr>
          <a:lstStyle/>
          <a:p>
            <a:pPr>
              <a:lnSpc>
                <a:spcPct val="110000"/>
              </a:lnSpc>
            </a:pPr>
            <a:r>
              <a:rPr lang="en-US" sz="1800"/>
              <a:t>A fragmentary inscription in Brahmi characters, discovered at </a:t>
            </a:r>
            <a:r>
              <a:rPr lang="en-US" sz="1800" u="sng" cap="small">
                <a:hlinkClick r:id="rId2" tooltip="Mahasthan">
                  <a:extLst>
                    <a:ext uri="{A12FA001-AC4F-418D-AE19-62706E023703}">
                      <ahyp:hlinkClr xmlns:ahyp="http://schemas.microsoft.com/office/drawing/2018/hyperlinkcolor" val="tx"/>
                    </a:ext>
                  </a:extLst>
                </a:hlinkClick>
              </a:rPr>
              <a:t>mahasthan</a:t>
            </a:r>
            <a:r>
              <a:rPr lang="en-US" sz="1800"/>
              <a:t> in the Bogra district of Bangladesh, is the earliest epigraphic record (3rd century BC) in Bengal. It is a small record of seven lines, incised on a circular stone, parts of which are broken. The inscription is palaeographically datable to the Maurya age (c 3rd century BC). The language of the inscription is Prakrit, but the influence of Magadhi is discernible</a:t>
            </a:r>
          </a:p>
          <a:p>
            <a:pPr>
              <a:lnSpc>
                <a:spcPct val="110000"/>
              </a:lnSpc>
            </a:pPr>
            <a:endParaRPr lang="en-US" sz="1800"/>
          </a:p>
        </p:txBody>
      </p:sp>
      <p:pic>
        <p:nvPicPr>
          <p:cNvPr id="6" name="Content Placeholder 5">
            <a:extLst>
              <a:ext uri="{FF2B5EF4-FFF2-40B4-BE49-F238E27FC236}">
                <a16:creationId xmlns:a16="http://schemas.microsoft.com/office/drawing/2014/main" id="{ABC72659-6869-4CCF-B2FB-F03D43669A1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91261" y="1290913"/>
            <a:ext cx="5837780" cy="4276173"/>
          </a:xfrm>
          <a:prstGeom prst="rect">
            <a:avLst/>
          </a:prstGeom>
        </p:spPr>
      </p:pic>
    </p:spTree>
    <p:extLst>
      <p:ext uri="{BB962C8B-B14F-4D97-AF65-F5344CB8AC3E}">
        <p14:creationId xmlns:p14="http://schemas.microsoft.com/office/powerpoint/2010/main" val="1847202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10259" y="649480"/>
            <a:ext cx="6555347" cy="5546047"/>
          </a:xfrm>
        </p:spPr>
        <p:txBody>
          <a:bodyPr numCol="1" anchor="ctr">
            <a:normAutofit/>
          </a:bodyPr>
          <a:lstStyle/>
          <a:p>
            <a:pPr marL="0" indent="0">
              <a:buNone/>
            </a:pPr>
            <a:endParaRPr lang="en-GB" sz="2000" b="1">
              <a:latin typeface="Arial Black" panose="020B0A04020102020204" pitchFamily="34" charset="0"/>
              <a:cs typeface="Times New Roman" panose="02020603050405020304" pitchFamily="18" charset="0"/>
            </a:endParaRPr>
          </a:p>
          <a:p>
            <a:pPr marL="0" indent="0">
              <a:buNone/>
            </a:pPr>
            <a:r>
              <a:rPr lang="en-GB" sz="2000" b="1">
                <a:latin typeface="Arial Black" panose="020B0A04020102020204" pitchFamily="34" charset="0"/>
                <a:cs typeface="Times New Roman" panose="02020603050405020304" pitchFamily="18" charset="0"/>
              </a:rPr>
              <a:t>Gupta Empire (4</a:t>
            </a:r>
            <a:r>
              <a:rPr lang="en-GB" sz="2000" b="1" baseline="30000">
                <a:latin typeface="Arial Black" panose="020B0A04020102020204" pitchFamily="34" charset="0"/>
                <a:cs typeface="Times New Roman" panose="02020603050405020304" pitchFamily="18" charset="0"/>
              </a:rPr>
              <a:t>th </a:t>
            </a:r>
            <a:r>
              <a:rPr lang="en-GB" sz="2000" b="1">
                <a:latin typeface="Arial Black" panose="020B0A04020102020204" pitchFamily="34" charset="0"/>
                <a:cs typeface="Times New Roman" panose="02020603050405020304" pitchFamily="18" charset="0"/>
              </a:rPr>
              <a:t>- 6</a:t>
            </a:r>
            <a:r>
              <a:rPr lang="en-GB" sz="2000" b="1" baseline="30000">
                <a:latin typeface="Arial Black" panose="020B0A04020102020204" pitchFamily="34" charset="0"/>
                <a:cs typeface="Times New Roman" panose="02020603050405020304" pitchFamily="18" charset="0"/>
              </a:rPr>
              <a:t>th</a:t>
            </a:r>
            <a:r>
              <a:rPr lang="en-GB" sz="2000" b="1">
                <a:latin typeface="Arial Black" panose="020B0A04020102020204" pitchFamily="34" charset="0"/>
                <a:cs typeface="Times New Roman" panose="02020603050405020304" pitchFamily="18" charset="0"/>
              </a:rPr>
              <a:t> CE)</a:t>
            </a:r>
          </a:p>
          <a:p>
            <a:pPr marL="0" indent="0">
              <a:buNone/>
            </a:pPr>
            <a:endParaRPr lang="en-GB" sz="2000" b="1" u="sng">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Ancient Indian empire - considered as the </a:t>
            </a:r>
            <a:r>
              <a:rPr lang="en-US" sz="2000" b="1">
                <a:latin typeface="Times New Roman" panose="02020603050405020304" pitchFamily="18" charset="0"/>
                <a:cs typeface="Times New Roman" panose="02020603050405020304" pitchFamily="18" charset="0"/>
              </a:rPr>
              <a:t>Golden Age</a:t>
            </a:r>
            <a:r>
              <a:rPr lang="en-US" sz="2000">
                <a:latin typeface="Times New Roman" panose="02020603050405020304" pitchFamily="18" charset="0"/>
                <a:cs typeface="Times New Roman" panose="02020603050405020304" pitchFamily="18" charset="0"/>
              </a:rPr>
              <a:t> of India - first local self-government in the history of Bengal - peace and prosperity prevailed for nearly 3 centuries </a:t>
            </a:r>
          </a:p>
          <a:p>
            <a:r>
              <a:rPr lang="en-US" sz="2000">
                <a:latin typeface="Times New Roman" panose="02020603050405020304" pitchFamily="18" charset="0"/>
                <a:cs typeface="Times New Roman" panose="02020603050405020304" pitchFamily="18" charset="0"/>
              </a:rPr>
              <a:t>Most notable rulers were </a:t>
            </a:r>
            <a:r>
              <a:rPr lang="en-US" sz="2000" b="1">
                <a:latin typeface="Times New Roman" panose="02020603050405020304" pitchFamily="18" charset="0"/>
                <a:cs typeface="Times New Roman" panose="02020603050405020304" pitchFamily="18" charset="0"/>
              </a:rPr>
              <a:t>Chandragupta I, Samudragupta, Chandragupta II </a:t>
            </a:r>
            <a:r>
              <a:rPr lang="en-US" sz="2000">
                <a:latin typeface="Times New Roman" panose="02020603050405020304" pitchFamily="18" charset="0"/>
                <a:cs typeface="Times New Roman" panose="02020603050405020304" pitchFamily="18" charset="0"/>
              </a:rPr>
              <a:t>and</a:t>
            </a:r>
            <a:r>
              <a:rPr lang="en-US" sz="2000" b="1">
                <a:latin typeface="Times New Roman" panose="02020603050405020304" pitchFamily="18" charset="0"/>
                <a:cs typeface="Times New Roman" panose="02020603050405020304" pitchFamily="18" charset="0"/>
              </a:rPr>
              <a:t> others </a:t>
            </a:r>
          </a:p>
          <a:p>
            <a:r>
              <a:rPr lang="en-US" sz="2000">
                <a:latin typeface="Times New Roman" panose="02020603050405020304" pitchFamily="18" charset="0"/>
                <a:cs typeface="Times New Roman" panose="02020603050405020304" pitchFamily="18" charset="0"/>
              </a:rPr>
              <a:t>Gupta rulers were based in Magadha (now Bihar) - they founded an empire over most of India. Gupta rule spread over Bengal probably in the reign of Chandragupta I or Samudragupta towards the end of the 3rd or the beginning of the 4th century AD. Eulogical inscriptions (</a:t>
            </a:r>
            <a:r>
              <a:rPr lang="en-US" sz="2000" i="1">
                <a:latin typeface="Times New Roman" panose="02020603050405020304" pitchFamily="18" charset="0"/>
                <a:cs typeface="Times New Roman" panose="02020603050405020304" pitchFamily="18" charset="0"/>
              </a:rPr>
              <a:t>prashasti lipi</a:t>
            </a:r>
            <a:r>
              <a:rPr lang="en-US" sz="2000">
                <a:latin typeface="Times New Roman" panose="02020603050405020304" pitchFamily="18" charset="0"/>
                <a:cs typeface="Times New Roman" panose="02020603050405020304" pitchFamily="18" charset="0"/>
              </a:rPr>
              <a:t>), </a:t>
            </a:r>
            <a:r>
              <a:rPr lang="en-US" sz="2000" i="1" cap="small">
                <a:latin typeface="Times New Roman" panose="02020603050405020304" pitchFamily="18" charset="0"/>
                <a:cs typeface="Times New Roman" panose="02020603050405020304" pitchFamily="18" charset="0"/>
                <a:hlinkClick r:id="rId2" tooltip="Copperplates">
                  <a:extLst>
                    <a:ext uri="{A12FA001-AC4F-418D-AE19-62706E023703}">
                      <ahyp:hlinkClr xmlns:ahyp="http://schemas.microsoft.com/office/drawing/2018/hyperlinkcolor" val="tx"/>
                    </a:ext>
                  </a:extLst>
                </a:hlinkClick>
              </a:rPr>
              <a:t>copperplates</a:t>
            </a:r>
            <a:r>
              <a:rPr lang="en-US" sz="2000">
                <a:latin typeface="Times New Roman" panose="02020603050405020304" pitchFamily="18" charset="0"/>
                <a:cs typeface="Times New Roman" panose="02020603050405020304" pitchFamily="18" charset="0"/>
              </a:rPr>
              <a:t>, coins, literary evidences, and foreign accounts bear testimony to the existence of Gupta rule in Bengal.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7889967" y="3014503"/>
            <a:ext cx="3866604" cy="73453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endParaRPr lang="en-GB" sz="1400" dirty="0">
              <a:latin typeface="Times New Roman" panose="02020603050405020304" pitchFamily="18" charset="0"/>
              <a:cs typeface="Times New Roman" panose="02020603050405020304" pitchFamily="18" charset="0"/>
            </a:endParaRPr>
          </a:p>
        </p:txBody>
      </p:sp>
      <p:sp>
        <p:nvSpPr>
          <p:cNvPr id="7" name="Rectangle 6"/>
          <p:cNvSpPr/>
          <p:nvPr/>
        </p:nvSpPr>
        <p:spPr>
          <a:xfrm>
            <a:off x="7537268" y="5905317"/>
            <a:ext cx="4310743" cy="85937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4974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FD56C-F1FF-4CF6-B5BA-209680FDCF5A}"/>
              </a:ext>
            </a:extLst>
          </p:cNvPr>
          <p:cNvSpPr>
            <a:spLocks noGrp="1"/>
          </p:cNvSpPr>
          <p:nvPr>
            <p:ph type="title"/>
          </p:nvPr>
        </p:nvSpPr>
        <p:spPr>
          <a:xfrm>
            <a:off x="978522" y="849085"/>
            <a:ext cx="3602356" cy="5179925"/>
          </a:xfrm>
        </p:spPr>
        <p:txBody>
          <a:bodyPr anchor="ctr">
            <a:normAutofit/>
          </a:bodyPr>
          <a:lstStyle/>
          <a:p>
            <a:r>
              <a:rPr lang="en-GB" sz="2800" b="1">
                <a:latin typeface="Arial Black" panose="020B0A04020102020204" pitchFamily="34" charset="0"/>
                <a:cs typeface="Times New Roman" panose="02020603050405020304" pitchFamily="18" charset="0"/>
              </a:rPr>
              <a:t> </a:t>
            </a:r>
            <a:r>
              <a:rPr lang="en-GB" sz="2800" b="1" err="1">
                <a:latin typeface="Arial Black" panose="020B0A04020102020204" pitchFamily="34" charset="0"/>
                <a:cs typeface="Times New Roman" panose="02020603050405020304" pitchFamily="18" charset="0"/>
              </a:rPr>
              <a:t>Gauda</a:t>
            </a:r>
            <a:r>
              <a:rPr lang="en-GB" sz="2800" b="1">
                <a:latin typeface="Arial Black" panose="020B0A04020102020204" pitchFamily="34" charset="0"/>
                <a:cs typeface="Times New Roman" panose="02020603050405020304" pitchFamily="18" charset="0"/>
              </a:rPr>
              <a:t> kingdom: King </a:t>
            </a:r>
            <a:r>
              <a:rPr lang="en-GB" sz="2800" b="1" err="1">
                <a:latin typeface="Arial Black" panose="020B0A04020102020204" pitchFamily="34" charset="0"/>
                <a:cs typeface="Times New Roman" panose="02020603050405020304" pitchFamily="18" charset="0"/>
              </a:rPr>
              <a:t>Shashanka</a:t>
            </a:r>
            <a:r>
              <a:rPr lang="en-GB" sz="2800" b="1">
                <a:latin typeface="Arial Black" panose="020B0A04020102020204" pitchFamily="34" charset="0"/>
                <a:cs typeface="Times New Roman" panose="02020603050405020304" pitchFamily="18" charset="0"/>
              </a:rPr>
              <a:t> ( C. 600-636 CE)</a:t>
            </a:r>
            <a:br>
              <a:rPr lang="en-GB" sz="2800" b="1">
                <a:latin typeface="Arial Black" panose="020B0A04020102020204" pitchFamily="34" charset="0"/>
                <a:cs typeface="Times New Roman" panose="02020603050405020304" pitchFamily="18" charset="0"/>
              </a:rPr>
            </a:br>
            <a:endParaRPr lang="en-US" sz="2800"/>
          </a:p>
        </p:txBody>
      </p:sp>
      <p:sp>
        <p:nvSpPr>
          <p:cNvPr id="3" name="Content Placeholder 2">
            <a:extLst>
              <a:ext uri="{FF2B5EF4-FFF2-40B4-BE49-F238E27FC236}">
                <a16:creationId xmlns:a16="http://schemas.microsoft.com/office/drawing/2014/main" id="{FFB5250F-77AE-4C0D-AD40-46CA774BDF66}"/>
              </a:ext>
            </a:extLst>
          </p:cNvPr>
          <p:cNvSpPr>
            <a:spLocks noGrp="1"/>
          </p:cNvSpPr>
          <p:nvPr>
            <p:ph idx="1"/>
          </p:nvPr>
        </p:nvSpPr>
        <p:spPr>
          <a:xfrm>
            <a:off x="5487394" y="849085"/>
            <a:ext cx="6144768" cy="5179925"/>
          </a:xfrm>
        </p:spPr>
        <p:txBody>
          <a:bodyPr anchor="ctr">
            <a:normAutofit/>
          </a:bodyPr>
          <a:lstStyle/>
          <a:p>
            <a:r>
              <a:rPr lang="en-US" sz="1800" b="1"/>
              <a:t>Shashanka</a:t>
            </a:r>
            <a:r>
              <a:rPr lang="en-US" sz="1800"/>
              <a:t> the first important king of ancient Bengal.</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Considered by some scholars to be the pioneering king of a unified Bengali state - </a:t>
            </a:r>
            <a:r>
              <a:rPr lang="en-US" sz="1800" b="1">
                <a:latin typeface="Times New Roman" panose="02020603050405020304" pitchFamily="18" charset="0"/>
                <a:cs typeface="Times New Roman" panose="02020603050405020304" pitchFamily="18" charset="0"/>
              </a:rPr>
              <a:t>Shashanka </a:t>
            </a:r>
            <a:r>
              <a:rPr lang="en-US" sz="1800">
                <a:latin typeface="Times New Roman" panose="02020603050405020304" pitchFamily="18" charset="0"/>
                <a:cs typeface="Times New Roman" panose="02020603050405020304" pitchFamily="18" charset="0"/>
              </a:rPr>
              <a:t>established a kingdom centered in the citadel of Gauda.</a:t>
            </a:r>
          </a:p>
          <a:p>
            <a:r>
              <a:rPr lang="en-US" sz="1800"/>
              <a:t>Besides the seal-matrix of 'Shri Mahasamanta Shashanka' from Rohtasgarh and the contemporary literary accounts of Banabhatta (court poet of king Harshavardhana) and the Chinese pilgrim </a:t>
            </a:r>
            <a:r>
              <a:rPr lang="en-US" sz="1800" i="1" cap="small">
                <a:hlinkClick r:id="rId2" tooltip="Hiuen-Tsang">
                  <a:extLst>
                    <a:ext uri="{A12FA001-AC4F-418D-AE19-62706E023703}">
                      <ahyp:hlinkClr xmlns:ahyp="http://schemas.microsoft.com/office/drawing/2018/hyperlinkcolor" val="tx"/>
                    </a:ext>
                  </a:extLst>
                </a:hlinkClick>
              </a:rPr>
              <a:t>hiuen-tsang</a:t>
            </a:r>
            <a:r>
              <a:rPr lang="en-US" sz="1800"/>
              <a:t> and the Buddhist text </a:t>
            </a:r>
            <a:r>
              <a:rPr lang="en-US" sz="1800" b="1"/>
              <a:t>Aryamanjushrimulakalpa</a:t>
            </a:r>
            <a:r>
              <a:rPr lang="en-US" sz="1800"/>
              <a:t> are important sources of information about this period.</a:t>
            </a:r>
            <a:endParaRPr lang="en-US" sz="1800">
              <a:latin typeface="Times New Roman" panose="02020603050405020304" pitchFamily="18" charset="0"/>
              <a:cs typeface="Times New Roman" panose="02020603050405020304" pitchFamily="18" charset="0"/>
            </a:endParaRPr>
          </a:p>
          <a:p>
            <a:endParaRPr lang="en-US" sz="1800"/>
          </a:p>
        </p:txBody>
      </p:sp>
    </p:spTree>
    <p:extLst>
      <p:ext uri="{BB962C8B-B14F-4D97-AF65-F5344CB8AC3E}">
        <p14:creationId xmlns:p14="http://schemas.microsoft.com/office/powerpoint/2010/main" val="1003195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675" y="849086"/>
            <a:ext cx="4610898" cy="446749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166" y="1045030"/>
            <a:ext cx="5512525" cy="3670662"/>
          </a:xfrm>
          <a:prstGeom prst="rect">
            <a:avLst/>
          </a:prstGeom>
        </p:spPr>
      </p:pic>
      <p:sp>
        <p:nvSpPr>
          <p:cNvPr id="7" name="Rectangle 6"/>
          <p:cNvSpPr/>
          <p:nvPr/>
        </p:nvSpPr>
        <p:spPr>
          <a:xfrm>
            <a:off x="508675" y="5199017"/>
            <a:ext cx="4610898" cy="120178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latin typeface="Times New Roman" panose="02020603050405020304" pitchFamily="18" charset="0"/>
                <a:cs typeface="Times New Roman" panose="02020603050405020304" pitchFamily="18" charset="0"/>
              </a:rPr>
              <a:t>Queen Kumaradevi and King Chandragupta I, depicted on a gold coin</a:t>
            </a:r>
            <a:endParaRPr lang="en-GB" b="1" dirty="0">
              <a:latin typeface="Times New Roman" panose="02020603050405020304" pitchFamily="18" charset="0"/>
              <a:cs typeface="Times New Roman" panose="02020603050405020304" pitchFamily="18" charset="0"/>
            </a:endParaRPr>
          </a:p>
        </p:txBody>
      </p:sp>
      <p:sp>
        <p:nvSpPr>
          <p:cNvPr id="8" name="Rectangle 7"/>
          <p:cNvSpPr/>
          <p:nvPr/>
        </p:nvSpPr>
        <p:spPr>
          <a:xfrm>
            <a:off x="6975566" y="4846321"/>
            <a:ext cx="3827417" cy="143691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b="1" dirty="0">
                <a:latin typeface="Times New Roman" panose="02020603050405020304" pitchFamily="18" charset="0"/>
                <a:cs typeface="Times New Roman" panose="02020603050405020304" pitchFamily="18" charset="0"/>
              </a:rPr>
              <a:t>Coinage of Shashanka Deva</a:t>
            </a:r>
          </a:p>
        </p:txBody>
      </p:sp>
    </p:spTree>
    <p:extLst>
      <p:ext uri="{BB962C8B-B14F-4D97-AF65-F5344CB8AC3E}">
        <p14:creationId xmlns:p14="http://schemas.microsoft.com/office/powerpoint/2010/main" val="3782648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1632</TotalTime>
  <Words>830</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Calibri Light</vt:lpstr>
      <vt:lpstr>Neue Haas Grotesk Text Pro</vt:lpstr>
      <vt:lpstr>Times New Roman</vt:lpstr>
      <vt:lpstr>Office Theme</vt:lpstr>
      <vt:lpstr>PowerPoint Presentation</vt:lpstr>
      <vt:lpstr>State formation and periods</vt:lpstr>
      <vt:lpstr>Ancient Janapadas</vt:lpstr>
      <vt:lpstr>PowerPoint Presentation</vt:lpstr>
      <vt:lpstr>PowerPoint Presentation</vt:lpstr>
      <vt:lpstr>       Mahasthan Brahmi Inscription</vt:lpstr>
      <vt:lpstr>PowerPoint Presentation</vt:lpstr>
      <vt:lpstr> Gauda kingdom: King Shashanka ( C. 600-636 CE) </vt:lpstr>
      <vt:lpstr>PowerPoint Presentation</vt:lpstr>
      <vt:lpstr>Matsya Nyaya and the Pala Empire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suriyarahmandu@yahoo.com</dc:creator>
  <cp:lastModifiedBy>Mostofa Morshed</cp:lastModifiedBy>
  <cp:revision>159</cp:revision>
  <cp:lastPrinted>2025-06-23T09:37:05Z</cp:lastPrinted>
  <dcterms:created xsi:type="dcterms:W3CDTF">2024-04-05T14:32:23Z</dcterms:created>
  <dcterms:modified xsi:type="dcterms:W3CDTF">2025-07-07T07:55:04Z</dcterms:modified>
</cp:coreProperties>
</file>