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9" r:id="rId4"/>
    <p:sldId id="272" r:id="rId5"/>
    <p:sldId id="260" r:id="rId6"/>
    <p:sldId id="261" r:id="rId7"/>
    <p:sldId id="270" r:id="rId8"/>
    <p:sldId id="263" r:id="rId9"/>
    <p:sldId id="265" r:id="rId10"/>
    <p:sldId id="269"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57" d="100"/>
          <a:sy n="57" d="100"/>
        </p:scale>
        <p:origin x="76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BB36FF-2B26-40E1-85F3-36968284C569}" type="datetimeFigureOut">
              <a:rPr lang="en-US" smtClean="0"/>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97033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BB36FF-2B26-40E1-85F3-36968284C569}" type="datetimeFigureOut">
              <a:rPr lang="en-US" smtClean="0"/>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238369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BB36FF-2B26-40E1-85F3-36968284C569}" type="datetimeFigureOut">
              <a:rPr lang="en-US" smtClean="0"/>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132857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BB36FF-2B26-40E1-85F3-36968284C569}" type="datetimeFigureOut">
              <a:rPr lang="en-US" smtClean="0"/>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56033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B36FF-2B26-40E1-85F3-36968284C569}" type="datetimeFigureOut">
              <a:rPr lang="en-US" smtClean="0"/>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30975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BB36FF-2B26-40E1-85F3-36968284C569}" type="datetimeFigureOut">
              <a:rPr lang="en-US" smtClean="0"/>
              <a:t>6/29/2025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61900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BB36FF-2B26-40E1-85F3-36968284C569}" type="datetimeFigureOut">
              <a:rPr lang="en-US" smtClean="0"/>
              <a:t>6/29/2025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317627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BB36FF-2B26-40E1-85F3-36968284C569}" type="datetimeFigureOut">
              <a:rPr lang="en-US" smtClean="0"/>
              <a:t>6/29/2025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120761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B36FF-2B26-40E1-85F3-36968284C569}" type="datetimeFigureOut">
              <a:rPr lang="en-US" smtClean="0"/>
              <a:t>6/29/2025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193382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BB36FF-2B26-40E1-85F3-36968284C569}" type="datetimeFigureOut">
              <a:rPr lang="en-US" smtClean="0"/>
              <a:t>6/29/2025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3679206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BB36FF-2B26-40E1-85F3-36968284C569}" type="datetimeFigureOut">
              <a:rPr lang="en-US" smtClean="0"/>
              <a:t>6/29/2025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3272901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B36FF-2B26-40E1-85F3-36968284C569}" type="datetimeFigureOut">
              <a:rPr lang="en-US" smtClean="0"/>
              <a:t>6/29/2025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8E15F2-47A8-4EE4-93D4-93DC51CC4FF4}" type="slidenum">
              <a:rPr lang="en-US" smtClean="0"/>
              <a:t>‹#›</a:t>
            </a:fld>
            <a:endParaRPr lang="en-US"/>
          </a:p>
        </p:txBody>
      </p:sp>
    </p:spTree>
    <p:extLst>
      <p:ext uri="{BB962C8B-B14F-4D97-AF65-F5344CB8AC3E}">
        <p14:creationId xmlns:p14="http://schemas.microsoft.com/office/powerpoint/2010/main" val="4101928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u="sng" dirty="0">
                <a:solidFill>
                  <a:schemeClr val="tx1">
                    <a:lumMod val="85000"/>
                    <a:lumOff val="15000"/>
                  </a:schemeClr>
                </a:solidFill>
                <a:latin typeface="Arial Black" panose="020B0A04020102020204" pitchFamily="34" charset="0"/>
                <a:cs typeface="Times New Roman" panose="02020603050405020304" pitchFamily="18" charset="0"/>
              </a:rPr>
              <a:t>History of Bangladesh</a:t>
            </a:r>
            <a:br>
              <a:rPr lang="en-GB" sz="3200" u="sng" dirty="0">
                <a:solidFill>
                  <a:schemeClr val="tx1">
                    <a:lumMod val="85000"/>
                    <a:lumOff val="15000"/>
                  </a:schemeClr>
                </a:solidFill>
                <a:latin typeface="Arial Black" panose="020B0A04020102020204" pitchFamily="34" charset="0"/>
                <a:cs typeface="Times New Roman" panose="02020603050405020304" pitchFamily="18" charset="0"/>
              </a:rPr>
            </a:br>
            <a:endParaRPr lang="en-US" sz="3200" dirty="0">
              <a:latin typeface="Arial Black" panose="020B0A04020102020204" pitchFamily="34" charset="0"/>
            </a:endParaRPr>
          </a:p>
        </p:txBody>
      </p:sp>
      <p:sp>
        <p:nvSpPr>
          <p:cNvPr id="3" name="Subtitle 2"/>
          <p:cNvSpPr>
            <a:spLocks noGrp="1"/>
          </p:cNvSpPr>
          <p:nvPr>
            <p:ph type="subTitle" idx="4294967295"/>
          </p:nvPr>
        </p:nvSpPr>
        <p:spPr>
          <a:xfrm>
            <a:off x="2209800" y="2601119"/>
            <a:ext cx="9144000" cy="1655762"/>
          </a:xfrm>
        </p:spPr>
        <p:txBody>
          <a:bodyPr/>
          <a:lstStyle/>
          <a:p>
            <a:pPr marL="0" indent="0" algn="ctr">
              <a:buNone/>
            </a:pPr>
            <a:r>
              <a:rPr lang="en-US" dirty="0">
                <a:latin typeface="Arial Black" panose="020B0A04020102020204" pitchFamily="34" charset="0"/>
              </a:rPr>
              <a:t>HST 103</a:t>
            </a:r>
          </a:p>
          <a:p>
            <a:pPr marL="0" indent="0" algn="ctr">
              <a:buNone/>
            </a:pPr>
            <a:r>
              <a:rPr lang="en-US" dirty="0">
                <a:latin typeface="Arial Black" panose="020B0A04020102020204" pitchFamily="34" charset="0"/>
              </a:rPr>
              <a:t>T.4</a:t>
            </a:r>
            <a:r>
              <a:rPr lang="en-US" dirty="0"/>
              <a:t> </a:t>
            </a:r>
            <a:r>
              <a:rPr lang="en-US" sz="2800" dirty="0">
                <a:latin typeface="Arial Black" panose="020B0A04020102020204" pitchFamily="34" charset="0"/>
              </a:rPr>
              <a:t>Periodization (Medieval and Modern)</a:t>
            </a:r>
            <a:endParaRPr lang="en-US" dirty="0"/>
          </a:p>
        </p:txBody>
      </p:sp>
    </p:spTree>
    <p:extLst>
      <p:ext uri="{BB962C8B-B14F-4D97-AF65-F5344CB8AC3E}">
        <p14:creationId xmlns:p14="http://schemas.microsoft.com/office/powerpoint/2010/main" val="338352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err="1">
                <a:latin typeface="Arial" panose="020B0604020202020204" pitchFamily="34" charset="0"/>
                <a:cs typeface="Arial" panose="020B0604020202020204" pitchFamily="34" charset="0"/>
              </a:rPr>
              <a:t>Siraj-ud-Daulah</a:t>
            </a:r>
            <a:r>
              <a:rPr lang="en-US" dirty="0">
                <a:latin typeface="Arial" panose="020B0604020202020204" pitchFamily="34" charset="0"/>
                <a:cs typeface="Arial" panose="020B0604020202020204" pitchFamily="34" charset="0"/>
              </a:rPr>
              <a:t> &amp; his </a:t>
            </a:r>
            <a:r>
              <a:rPr lang="en-US" dirty="0" err="1">
                <a:latin typeface="Arial" panose="020B0604020202020204" pitchFamily="34" charset="0"/>
                <a:cs typeface="Arial" panose="020B0604020202020204" pitchFamily="34" charset="0"/>
              </a:rPr>
              <a:t>Masouleum</a:t>
            </a:r>
            <a:endParaRPr lang="en-US" dirty="0">
              <a:latin typeface="Arial" panose="020B0604020202020204" pitchFamily="34" charset="0"/>
              <a:cs typeface="Arial" panose="020B0604020202020204" pitchFamily="34" charset="0"/>
            </a:endParaRPr>
          </a:p>
        </p:txBody>
      </p:sp>
      <p:pic>
        <p:nvPicPr>
          <p:cNvPr id="1026" name="Picture 2" descr="undefined"/>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682941" y="1825625"/>
            <a:ext cx="3492117"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fined"/>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132679"/>
            <a:ext cx="5181600" cy="3737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517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85000" lnSpcReduction="20000"/>
          </a:bodyPr>
          <a:lstStyle/>
          <a:p>
            <a:pPr marL="0" indent="0" algn="ctr">
              <a:buNone/>
            </a:pPr>
            <a:r>
              <a:rPr lang="en-US" sz="4100" b="1" u="sng" dirty="0">
                <a:latin typeface="Times New Roman" panose="02020603050405020304" pitchFamily="18" charset="0"/>
                <a:cs typeface="Times New Roman" panose="02020603050405020304" pitchFamily="18" charset="0"/>
              </a:rPr>
              <a:t>Modern Period (cond.)</a:t>
            </a:r>
            <a:endParaRPr lang="en-GB" sz="4100" b="1" dirty="0">
              <a:latin typeface="Times New Roman" panose="02020603050405020304" pitchFamily="18" charset="0"/>
              <a:cs typeface="Times New Roman" panose="02020603050405020304" pitchFamily="18" charset="0"/>
            </a:endParaRPr>
          </a:p>
          <a:p>
            <a:pPr marL="0" indent="0">
              <a:buNone/>
            </a:pPr>
            <a:endParaRPr lang="en-GB" b="1" dirty="0">
              <a:latin typeface="Times New Roman" panose="02020603050405020304" pitchFamily="18" charset="0"/>
              <a:cs typeface="Times New Roman" panose="02020603050405020304" pitchFamily="18" charset="0"/>
            </a:endParaRPr>
          </a:p>
          <a:p>
            <a:pPr marL="0" indent="0">
              <a:buNone/>
            </a:pPr>
            <a:r>
              <a:rPr lang="en-GB" b="1" dirty="0">
                <a:latin typeface="Arial Narrow" panose="020B0606020202030204" pitchFamily="34" charset="0"/>
                <a:cs typeface="Times New Roman" panose="02020603050405020304" pitchFamily="18" charset="0"/>
              </a:rPr>
              <a:t>British Crown Rule (1858–1947)</a:t>
            </a:r>
          </a:p>
          <a:p>
            <a:r>
              <a:rPr lang="en-US" dirty="0">
                <a:latin typeface="Arial Narrow" panose="020B0606020202030204" pitchFamily="34" charset="0"/>
                <a:cs typeface="Times New Roman" panose="02020603050405020304" pitchFamily="18" charset="0"/>
              </a:rPr>
              <a:t>The Indian Rebellion of 1857 replaced the Company rule by with the direct control of Bengal by the British Crown - the Governor of Bengal concurrently became the Governor-General of India for many years  </a:t>
            </a:r>
          </a:p>
          <a:p>
            <a:r>
              <a:rPr lang="en-US" dirty="0">
                <a:latin typeface="Arial Narrow" panose="020B0606020202030204" pitchFamily="34" charset="0"/>
                <a:cs typeface="Times New Roman" panose="02020603050405020304" pitchFamily="18" charset="0"/>
              </a:rPr>
              <a:t>In 1877, when </a:t>
            </a:r>
            <a:r>
              <a:rPr lang="en-US" b="1" dirty="0">
                <a:latin typeface="Arial Narrow" panose="020B0606020202030204" pitchFamily="34" charset="0"/>
                <a:cs typeface="Times New Roman" panose="02020603050405020304" pitchFamily="18" charset="0"/>
              </a:rPr>
              <a:t>Queen</a:t>
            </a:r>
            <a:r>
              <a:rPr lang="en-US" dirty="0">
                <a:latin typeface="Arial Narrow" panose="020B0606020202030204" pitchFamily="34" charset="0"/>
                <a:cs typeface="Times New Roman" panose="02020603050405020304" pitchFamily="18" charset="0"/>
              </a:rPr>
              <a:t> </a:t>
            </a:r>
            <a:r>
              <a:rPr lang="en-US" b="1" dirty="0">
                <a:latin typeface="Arial Narrow" panose="020B0606020202030204" pitchFamily="34" charset="0"/>
                <a:cs typeface="Times New Roman" panose="02020603050405020304" pitchFamily="18" charset="0"/>
              </a:rPr>
              <a:t>Victoria</a:t>
            </a:r>
            <a:r>
              <a:rPr lang="en-US" dirty="0">
                <a:latin typeface="Arial Narrow" panose="020B0606020202030204" pitchFamily="34" charset="0"/>
                <a:cs typeface="Times New Roman" panose="02020603050405020304" pitchFamily="18" charset="0"/>
              </a:rPr>
              <a:t> took the title of </a:t>
            </a:r>
            <a:r>
              <a:rPr lang="en-US" b="1" dirty="0">
                <a:latin typeface="Arial Narrow" panose="020B0606020202030204" pitchFamily="34" charset="0"/>
                <a:cs typeface="Times New Roman" panose="02020603050405020304" pitchFamily="18" charset="0"/>
              </a:rPr>
              <a:t>"Empress of India"</a:t>
            </a:r>
            <a:r>
              <a:rPr lang="en-US" dirty="0">
                <a:latin typeface="Arial Narrow" panose="020B0606020202030204" pitchFamily="34" charset="0"/>
                <a:cs typeface="Times New Roman" panose="02020603050405020304" pitchFamily="18" charset="0"/>
              </a:rPr>
              <a:t>,</a:t>
            </a:r>
            <a:r>
              <a:rPr lang="en-US" b="1" dirty="0">
                <a:latin typeface="Arial Narrow" panose="020B0606020202030204" pitchFamily="34" charset="0"/>
                <a:cs typeface="Times New Roman" panose="02020603050405020304" pitchFamily="18" charset="0"/>
              </a:rPr>
              <a:t> </a:t>
            </a:r>
            <a:r>
              <a:rPr lang="en-US" dirty="0">
                <a:latin typeface="Arial Narrow" panose="020B0606020202030204" pitchFamily="34" charset="0"/>
                <a:cs typeface="Times New Roman" panose="02020603050405020304" pitchFamily="18" charset="0"/>
              </a:rPr>
              <a:t>the British declared Calcutta the capital of the British Raj -   Bengal Legislative Council was the principal lawmaking body in the province - it was created by the Indian Councils Act 1861, the Indian Councils Act 1909, the Government of India Act 1919 and the Government of India Act 1935</a:t>
            </a:r>
            <a:endParaRPr lang="en-US" sz="3200" b="1" u="sng" dirty="0">
              <a:latin typeface="Arial Narrow" panose="020B0606020202030204" pitchFamily="34" charset="0"/>
            </a:endParaRPr>
          </a:p>
          <a:p>
            <a:r>
              <a:rPr lang="en-US" dirty="0">
                <a:latin typeface="Arial Narrow" panose="020B0606020202030204" pitchFamily="34" charset="0"/>
                <a:cs typeface="Times New Roman" panose="02020603050405020304" pitchFamily="18" charset="0"/>
              </a:rPr>
              <a:t>The partition of Bengal in 1947 left a deep impact on the people of Bengal. The Indian National Congress and the Hindu Mahasabha on one side and the Muslim League on the other were in favor of partitioning Bengal along religious lines - as a result, Bengal was divided into the state of West Bengal of India while the province of East Bengal under Pakistan, renamed East Pakistan in 1955.</a:t>
            </a:r>
          </a:p>
          <a:p>
            <a:pPr marL="0" indent="0">
              <a:buNone/>
            </a:pPr>
            <a:endParaRPr lang="en-GB" sz="2800" b="1" u="sng" dirty="0">
              <a:latin typeface="Arial Narrow" panose="020B0606020202030204" pitchFamily="34" charset="0"/>
              <a:cs typeface="Times New Roman" panose="02020603050405020304" pitchFamily="18" charset="0"/>
            </a:endParaRPr>
          </a:p>
          <a:p>
            <a:pPr marL="0" indent="0">
              <a:buNone/>
            </a:pPr>
            <a:r>
              <a:rPr lang="en-GB" sz="2800" b="1" u="sng" dirty="0">
                <a:latin typeface="Arial Narrow" panose="020B0606020202030204" pitchFamily="34" charset="0"/>
                <a:cs typeface="Times New Roman" panose="02020603050405020304" pitchFamily="18" charset="0"/>
              </a:rPr>
              <a:t>Some other European Settlements in Bengal</a:t>
            </a:r>
          </a:p>
          <a:p>
            <a:pPr marL="0" indent="0">
              <a:buNone/>
            </a:pPr>
            <a:endParaRPr lang="en-GB" sz="800" dirty="0">
              <a:latin typeface="Arial Narrow" panose="020B0606020202030204" pitchFamily="34" charset="0"/>
              <a:cs typeface="Times New Roman" panose="02020603050405020304" pitchFamily="18" charset="0"/>
            </a:endParaRPr>
          </a:p>
          <a:p>
            <a:pPr marL="0" indent="0">
              <a:buNone/>
            </a:pPr>
            <a:r>
              <a:rPr lang="en-GB" sz="2600" dirty="0">
                <a:latin typeface="Arial Narrow" panose="020B0606020202030204" pitchFamily="34" charset="0"/>
                <a:cs typeface="Times New Roman" panose="02020603050405020304" pitchFamily="18" charset="0"/>
              </a:rPr>
              <a:t>Portuguese in Chittagong (1528–1666)</a:t>
            </a:r>
          </a:p>
          <a:p>
            <a:pPr marL="0" indent="0">
              <a:buNone/>
            </a:pPr>
            <a:r>
              <a:rPr lang="en-GB" sz="2600" dirty="0">
                <a:latin typeface="Arial Narrow" panose="020B0606020202030204" pitchFamily="34" charset="0"/>
                <a:cs typeface="Times New Roman" panose="02020603050405020304" pitchFamily="18" charset="0"/>
              </a:rPr>
              <a:t>Dutch settlements (1610–1824)</a:t>
            </a:r>
          </a:p>
          <a:p>
            <a:pPr marL="0" indent="0">
              <a:buNone/>
            </a:pPr>
            <a:r>
              <a:rPr lang="en-GB" sz="2600" dirty="0">
                <a:latin typeface="Arial Narrow" panose="020B0606020202030204" pitchFamily="34" charset="0"/>
                <a:cs typeface="Times New Roman" panose="02020603050405020304" pitchFamily="18" charset="0"/>
              </a:rPr>
              <a:t>French settlements (1692–1952)</a:t>
            </a:r>
          </a:p>
          <a:p>
            <a:pPr marL="0" indent="0">
              <a:buNone/>
            </a:pPr>
            <a:r>
              <a:rPr lang="en-GB" sz="2600" dirty="0">
                <a:latin typeface="Arial Narrow" panose="020B0606020202030204" pitchFamily="34" charset="0"/>
                <a:cs typeface="Times New Roman" panose="02020603050405020304" pitchFamily="18" charset="0"/>
              </a:rPr>
              <a:t>Danish settlements (1625–1845)</a:t>
            </a:r>
          </a:p>
          <a:p>
            <a:pPr marL="0" indent="0">
              <a:buNone/>
            </a:pPr>
            <a:endParaRPr lang="en-GB" dirty="0">
              <a:latin typeface="Arial Narrow" panose="020B0606020202030204" pitchFamily="34" charset="0"/>
              <a:cs typeface="Times New Roman" panose="02020603050405020304" pitchFamily="18" charset="0"/>
            </a:endParaRPr>
          </a:p>
          <a:p>
            <a:pPr marL="0" indent="0">
              <a:buNone/>
            </a:pPr>
            <a:endParaRPr lang="en-GB" dirty="0">
              <a:latin typeface="Arial Narrow" panose="020B0606020202030204" pitchFamily="34" charset="0"/>
            </a:endParaRPr>
          </a:p>
        </p:txBody>
      </p:sp>
    </p:spTree>
    <p:extLst>
      <p:ext uri="{BB962C8B-B14F-4D97-AF65-F5344CB8AC3E}">
        <p14:creationId xmlns:p14="http://schemas.microsoft.com/office/powerpoint/2010/main" val="580632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lgn="ctr">
              <a:buNone/>
            </a:pPr>
            <a:r>
              <a:rPr lang="en-US" sz="3200" u="sng" dirty="0">
                <a:latin typeface="Arial" panose="020B0604020202020204" pitchFamily="34" charset="0"/>
                <a:cs typeface="Arial" panose="020B0604020202020204" pitchFamily="34" charset="0"/>
              </a:rPr>
              <a:t>Modern Period (contd.)</a:t>
            </a:r>
            <a:endParaRPr lang="en-GB" sz="3200" dirty="0">
              <a:latin typeface="Arial" panose="020B0604020202020204" pitchFamily="34" charset="0"/>
              <a:cs typeface="Arial" panose="020B0604020202020204" pitchFamily="34" charset="0"/>
            </a:endParaRPr>
          </a:p>
          <a:p>
            <a:pPr marL="0" indent="0">
              <a:buNone/>
            </a:pPr>
            <a:endParaRPr lang="en-GB" sz="3200" u="sng" dirty="0">
              <a:latin typeface="Times New Roman" panose="02020603050405020304" pitchFamily="18" charset="0"/>
              <a:cs typeface="Times New Roman" panose="02020603050405020304" pitchFamily="18" charset="0"/>
            </a:endParaRPr>
          </a:p>
          <a:p>
            <a:pPr marL="0" indent="0">
              <a:buNone/>
            </a:pPr>
            <a:r>
              <a:rPr lang="en-GB" sz="3200" b="1" dirty="0">
                <a:latin typeface="Times New Roman" panose="02020603050405020304" pitchFamily="18" charset="0"/>
                <a:cs typeface="Times New Roman" panose="02020603050405020304" pitchFamily="18" charset="0"/>
              </a:rPr>
              <a:t>Emergence of Bangladesh  </a:t>
            </a:r>
          </a:p>
          <a:p>
            <a:pPr marL="0" indent="0">
              <a:buNone/>
            </a:pPr>
            <a:endParaRPr lang="en-GB" sz="800" u="sng"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Bangladesh as East Bengal (1947-1955): From the early historic period, Bangladesh (Banga, Bengal, East Bengal) was a part of India. In 1947, it became a part of Pakistan as East Bengal.</a:t>
            </a:r>
          </a:p>
          <a:p>
            <a:pPr marL="0" indent="0">
              <a:lnSpc>
                <a:spcPct val="100000"/>
              </a:lnSpc>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Bangladesh as East Pakistan (1955-1971) : under the One Unit Policy, East Bengal was renamed East Pakistan by Pakistani Prime Minister Mohammad Ali of </a:t>
            </a:r>
            <a:r>
              <a:rPr lang="en-US" b="1" dirty="0" err="1">
                <a:latin typeface="Times New Roman" panose="02020603050405020304" pitchFamily="18" charset="0"/>
                <a:cs typeface="Times New Roman" panose="02020603050405020304" pitchFamily="18" charset="0"/>
              </a:rPr>
              <a:t>Bogra</a:t>
            </a: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Independent Bangladesh (1971- till date)   </a:t>
            </a:r>
            <a:endParaRPr lang="en-GB"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In 1971, West Pakistan started a military crackdown on Bangladesh (former East Pakistan) leading to the Bangladesh Liberation War - this led to the creation of Bangladesh on 16 December 1971. </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924970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4E4A-6B18-C3D2-24F6-2C716FAC49F4}"/>
              </a:ext>
            </a:extLst>
          </p:cNvPr>
          <p:cNvSpPr>
            <a:spLocks noGrp="1"/>
          </p:cNvSpPr>
          <p:nvPr>
            <p:ph type="title"/>
          </p:nvPr>
        </p:nvSpPr>
        <p:spPr>
          <a:xfrm>
            <a:off x="838200" y="198783"/>
            <a:ext cx="10515600" cy="1497495"/>
          </a:xfrm>
        </p:spPr>
        <p:txBody>
          <a:bodyPr>
            <a:normAutofit fontScale="90000"/>
          </a:bodyPr>
          <a:lstStyle/>
          <a:p>
            <a:r>
              <a:rPr lang="en-US" sz="3600" b="1" dirty="0">
                <a:latin typeface="Times New Roman" panose="02020603050405020304" pitchFamily="18" charset="0"/>
                <a:cs typeface="Times New Roman" panose="02020603050405020304" pitchFamily="18" charset="0"/>
              </a:rPr>
              <a:t>                            </a:t>
            </a:r>
            <a:r>
              <a:rPr lang="en-US" sz="3100" b="1" dirty="0">
                <a:latin typeface="Times New Roman" panose="02020603050405020304" pitchFamily="18" charset="0"/>
                <a:cs typeface="Times New Roman" panose="02020603050405020304" pitchFamily="18" charset="0"/>
              </a:rPr>
              <a:t>Medieval Period</a:t>
            </a:r>
            <a:br>
              <a:rPr lang="en-US" sz="3100" b="1" dirty="0">
                <a:latin typeface="Times New Roman" panose="02020603050405020304" pitchFamily="18" charset="0"/>
                <a:cs typeface="Times New Roman" panose="02020603050405020304" pitchFamily="18" charset="0"/>
              </a:rPr>
            </a:br>
            <a:r>
              <a:rPr lang="en-GB" sz="3100" b="1" dirty="0">
                <a:latin typeface="Times New Roman" panose="02020603050405020304" pitchFamily="18" charset="0"/>
                <a:cs typeface="Times New Roman" panose="02020603050405020304" pitchFamily="18" charset="0"/>
              </a:rPr>
              <a:t>Conquest of Bengal by Ikhtiyar Uddin Muhammad bin Bakhtiyar Khalji </a:t>
            </a:r>
            <a:br>
              <a:rPr lang="en-GB" sz="3100" b="1" u="sng" dirty="0">
                <a:latin typeface="Times New Roman" panose="02020603050405020304" pitchFamily="18" charset="0"/>
                <a:cs typeface="Times New Roman" panose="02020603050405020304" pitchFamily="18" charset="0"/>
              </a:rPr>
            </a:br>
            <a:endParaRPr lang="en-US" sz="3100" dirty="0"/>
          </a:p>
        </p:txBody>
      </p:sp>
      <p:sp>
        <p:nvSpPr>
          <p:cNvPr id="3" name="Content Placeholder 2">
            <a:extLst>
              <a:ext uri="{FF2B5EF4-FFF2-40B4-BE49-F238E27FC236}">
                <a16:creationId xmlns:a16="http://schemas.microsoft.com/office/drawing/2014/main" id="{7D5B3D87-176F-4BB3-FB4C-84E82CFFC33C}"/>
              </a:ext>
            </a:extLst>
          </p:cNvPr>
          <p:cNvSpPr>
            <a:spLocks noGrp="1"/>
          </p:cNvSpPr>
          <p:nvPr>
            <p:ph sz="half"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Muslim conquest of Bengal began with the capture of </a:t>
            </a:r>
            <a:r>
              <a:rPr lang="en-US" b="1" dirty="0">
                <a:latin typeface="Times New Roman" panose="02020603050405020304" pitchFamily="18" charset="0"/>
                <a:cs typeface="Times New Roman" panose="02020603050405020304" pitchFamily="18" charset="0"/>
              </a:rPr>
              <a:t>Nadia</a:t>
            </a:r>
            <a:r>
              <a:rPr lang="en-US" dirty="0">
                <a:latin typeface="Times New Roman" panose="02020603050405020304" pitchFamily="18" charset="0"/>
                <a:cs typeface="Times New Roman" panose="02020603050405020304" pitchFamily="18" charset="0"/>
              </a:rPr>
              <a:t> from the Sena dynasty in 1204 - </a:t>
            </a:r>
            <a:r>
              <a:rPr lang="en-GB" b="1" dirty="0">
                <a:latin typeface="Times New Roman" panose="02020603050405020304" pitchFamily="18" charset="0"/>
                <a:cs typeface="Times New Roman" panose="02020603050405020304" pitchFamily="18" charset="0"/>
              </a:rPr>
              <a:t>Ikhtiyar Uddin Muhammad bin Bakhtiyar Khalji</a:t>
            </a:r>
            <a:r>
              <a:rPr lang="en-GB" dirty="0">
                <a:latin typeface="Times New Roman" panose="02020603050405020304" pitchFamily="18" charset="0"/>
                <a:cs typeface="Times New Roman" panose="02020603050405020304" pitchFamily="18" charset="0"/>
              </a:rPr>
              <a:t>, a Turko-Afghan, </a:t>
            </a:r>
            <a:r>
              <a:rPr lang="en-US" dirty="0">
                <a:latin typeface="Times New Roman" panose="02020603050405020304" pitchFamily="18" charset="0"/>
                <a:cs typeface="Times New Roman" panose="02020603050405020304" pitchFamily="18" charset="0"/>
              </a:rPr>
              <a:t>became the founder of the </a:t>
            </a:r>
            <a:r>
              <a:rPr lang="en-US" b="1" dirty="0">
                <a:latin typeface="Times New Roman" panose="02020603050405020304" pitchFamily="18" charset="0"/>
                <a:cs typeface="Times New Roman" panose="02020603050405020304" pitchFamily="18" charset="0"/>
              </a:rPr>
              <a:t>Khalji dynasty </a:t>
            </a:r>
            <a:r>
              <a:rPr lang="en-US" dirty="0">
                <a:latin typeface="Times New Roman" panose="02020603050405020304" pitchFamily="18" charset="0"/>
                <a:cs typeface="Times New Roman" panose="02020603050405020304" pitchFamily="18" charset="0"/>
              </a:rPr>
              <a:t>of Bengal - ruled Bengal till 1227 CE</a:t>
            </a:r>
          </a:p>
          <a:p>
            <a:r>
              <a:rPr lang="en-US" dirty="0">
                <a:latin typeface="Times New Roman" panose="02020603050405020304" pitchFamily="18" charset="0"/>
                <a:cs typeface="Times New Roman" panose="02020603050405020304" pitchFamily="18" charset="0"/>
              </a:rPr>
              <a:t>After this,  Bengal was ruled by several other Muslim Sultans and Nawabs for over 500 years.</a:t>
            </a:r>
          </a:p>
          <a:p>
            <a:endParaRPr lang="en-US" dirty="0"/>
          </a:p>
        </p:txBody>
      </p:sp>
      <p:pic>
        <p:nvPicPr>
          <p:cNvPr id="6" name="Content Placeholder 5">
            <a:extLst>
              <a:ext uri="{FF2B5EF4-FFF2-40B4-BE49-F238E27FC236}">
                <a16:creationId xmlns:a16="http://schemas.microsoft.com/office/drawing/2014/main" id="{3FDBA005-5AA2-0C40-31F5-23AE7A93E5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3" y="2226365"/>
            <a:ext cx="5463206" cy="3180522"/>
          </a:xfrm>
        </p:spPr>
      </p:pic>
    </p:spTree>
    <p:extLst>
      <p:ext uri="{BB962C8B-B14F-4D97-AF65-F5344CB8AC3E}">
        <p14:creationId xmlns:p14="http://schemas.microsoft.com/office/powerpoint/2010/main" val="343634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numCol="1">
            <a:normAutofit/>
          </a:bodyPr>
          <a:lstStyle/>
          <a:p>
            <a:pPr marL="0" indent="0" algn="ctr">
              <a:buNone/>
            </a:pPr>
            <a:r>
              <a:rPr lang="en-US" sz="3200" b="1" u="sng" dirty="0">
                <a:latin typeface="Times New Roman" panose="02020603050405020304" pitchFamily="18" charset="0"/>
                <a:cs typeface="Times New Roman" panose="02020603050405020304" pitchFamily="18" charset="0"/>
              </a:rPr>
              <a:t>Medieval Period continued…</a:t>
            </a:r>
          </a:p>
          <a:p>
            <a:pPr marL="0" indent="0">
              <a:buNone/>
            </a:pPr>
            <a:endParaRPr lang="en-US" sz="2800" b="1" u="sng" dirty="0">
              <a:latin typeface="Times New Roman" panose="02020603050405020304" pitchFamily="18" charset="0"/>
              <a:cs typeface="Times New Roman" panose="02020603050405020304" pitchFamily="18" charset="0"/>
            </a:endParaRPr>
          </a:p>
          <a:p>
            <a:pPr marL="0" indent="0">
              <a:buNone/>
            </a:pPr>
            <a:r>
              <a:rPr lang="en-US" sz="2800" b="1" u="sng" dirty="0">
                <a:latin typeface="Times New Roman" panose="02020603050405020304" pitchFamily="18" charset="0"/>
                <a:cs typeface="Times New Roman" panose="02020603050405020304" pitchFamily="18" charset="0"/>
              </a:rPr>
              <a:t>Ilyas Shahi dynasty (1342–1414 and 1435–1487)</a:t>
            </a:r>
          </a:p>
          <a:p>
            <a:r>
              <a:rPr lang="en-US" sz="2600" dirty="0">
                <a:latin typeface="Times New Roman" panose="02020603050405020304" pitchFamily="18" charset="0"/>
                <a:cs typeface="Times New Roman" panose="02020603050405020304" pitchFamily="18" charset="0"/>
              </a:rPr>
              <a:t>In 1352, Shamsuddin Ilyas Shah unified the three small sultanates (</a:t>
            </a:r>
            <a:r>
              <a:rPr lang="en-US" sz="2600" cap="small" dirty="0" err="1">
                <a:latin typeface="Times New Roman" panose="02020603050405020304" pitchFamily="18" charset="0"/>
                <a:cs typeface="Times New Roman" panose="02020603050405020304" pitchFamily="18" charset="0"/>
              </a:rPr>
              <a:t>Satgaon</a:t>
            </a:r>
            <a:r>
              <a:rPr lang="en-US" sz="2600" cap="small" dirty="0">
                <a:latin typeface="Times New Roman" panose="02020603050405020304" pitchFamily="18" charset="0"/>
                <a:cs typeface="Times New Roman" panose="02020603050405020304" pitchFamily="18" charset="0"/>
              </a:rPr>
              <a:t>, </a:t>
            </a:r>
            <a:r>
              <a:rPr lang="en-US" sz="2600" cap="small" dirty="0" err="1">
                <a:latin typeface="Times New Roman" panose="02020603050405020304" pitchFamily="18" charset="0"/>
                <a:cs typeface="Times New Roman" panose="02020603050405020304" pitchFamily="18" charset="0"/>
              </a:rPr>
              <a:t>laknauti</a:t>
            </a:r>
            <a:r>
              <a:rPr lang="en-US" sz="2600" cap="small" dirty="0">
                <a:latin typeface="Times New Roman" panose="02020603050405020304" pitchFamily="18" charset="0"/>
                <a:cs typeface="Times New Roman" panose="02020603050405020304" pitchFamily="18" charset="0"/>
              </a:rPr>
              <a:t>, SONARGAO)</a:t>
            </a:r>
            <a:r>
              <a:rPr lang="en-US" sz="2600" dirty="0">
                <a:latin typeface="Times New Roman" panose="02020603050405020304" pitchFamily="18" charset="0"/>
                <a:cs typeface="Times New Roman" panose="02020603050405020304" pitchFamily="18" charset="0"/>
              </a:rPr>
              <a:t> in </a:t>
            </a:r>
            <a:r>
              <a:rPr lang="en-US" sz="2600" b="1" dirty="0">
                <a:latin typeface="Times New Roman" panose="02020603050405020304" pitchFamily="18" charset="0"/>
                <a:cs typeface="Times New Roman" panose="02020603050405020304" pitchFamily="18" charset="0"/>
              </a:rPr>
              <a:t>Bengal into a single government</a:t>
            </a:r>
            <a:r>
              <a:rPr lang="en-US" sz="2600" dirty="0">
                <a:latin typeface="Times New Roman" panose="02020603050405020304" pitchFamily="18" charset="0"/>
                <a:cs typeface="Times New Roman" panose="02020603050405020304" pitchFamily="18" charset="0"/>
              </a:rPr>
              <a:t>. Ilyas Shah proclaimed himself as the "Shah of </a:t>
            </a:r>
            <a:r>
              <a:rPr lang="en-US" sz="2600" dirty="0" err="1">
                <a:latin typeface="Times New Roman" panose="02020603050405020304" pitchFamily="18" charset="0"/>
                <a:cs typeface="Times New Roman" panose="02020603050405020304" pitchFamily="18" charset="0"/>
              </a:rPr>
              <a:t>Bangalah</a:t>
            </a:r>
            <a:r>
              <a:rPr lang="en-US" sz="2600" dirty="0">
                <a:latin typeface="Times New Roman" panose="02020603050405020304" pitchFamily="18" charset="0"/>
                <a:cs typeface="Times New Roman" panose="02020603050405020304" pitchFamily="18" charset="0"/>
              </a:rPr>
              <a:t>". He gave to this united territory the name of </a:t>
            </a:r>
            <a:r>
              <a:rPr lang="en-US" sz="2600" dirty="0" err="1">
                <a:latin typeface="Times New Roman" panose="02020603050405020304" pitchFamily="18" charset="0"/>
                <a:cs typeface="Times New Roman" panose="02020603050405020304" pitchFamily="18" charset="0"/>
              </a:rPr>
              <a:t>Bangalah</a:t>
            </a:r>
            <a:r>
              <a:rPr lang="en-US" sz="2600" dirty="0">
                <a:latin typeface="Times New Roman" panose="02020603050405020304" pitchFamily="18" charset="0"/>
                <a:cs typeface="Times New Roman" panose="02020603050405020304" pitchFamily="18" charset="0"/>
              </a:rPr>
              <a:t> and to the people thus integrated the name of Bangali. </a:t>
            </a:r>
          </a:p>
          <a:p>
            <a:r>
              <a:rPr lang="en-US" sz="2600" dirty="0">
                <a:latin typeface="Times New Roman" panose="02020603050405020304" pitchFamily="18" charset="0"/>
                <a:cs typeface="Times New Roman" panose="02020603050405020304" pitchFamily="18" charset="0"/>
              </a:rPr>
              <a:t>He felt the necessity of introducing a good administration and thereby winning the support of the local people for maintaining the independence of his Sultanate. He gave the administration a popular character by offering liberal concessions to local elements and opened the government services to talent without any distinction of caste, creed or color. He was probably the first to make a large recruitment of the local people in the army.</a:t>
            </a:r>
          </a:p>
          <a:p>
            <a:r>
              <a:rPr lang="en-US" sz="2400" dirty="0">
                <a:latin typeface="Times New Roman" panose="02020603050405020304" pitchFamily="18" charset="0"/>
                <a:cs typeface="Times New Roman" panose="02020603050405020304" pitchFamily="18" charset="0"/>
              </a:rPr>
              <a:t>End of Ilyas Shahi reign by an uprising organized by the sultan's premier Raja Ganesha, a Hindu aristocrat - later restored by Nasiruddin Mahmud Shah in 1435.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GB" sz="3200" b="1" u="sng" dirty="0"/>
          </a:p>
        </p:txBody>
      </p:sp>
    </p:spTree>
    <p:extLst>
      <p:ext uri="{BB962C8B-B14F-4D97-AF65-F5344CB8AC3E}">
        <p14:creationId xmlns:p14="http://schemas.microsoft.com/office/powerpoint/2010/main" val="290933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4AA98-63D7-0EBA-9BF4-227A1DF6461F}"/>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                          Medieval Period continued…</a:t>
            </a:r>
            <a:br>
              <a:rPr lang="en-US" sz="2800" b="1" dirty="0">
                <a:latin typeface="Times New Roman" panose="02020603050405020304" pitchFamily="18" charset="0"/>
                <a:cs typeface="Times New Roman" panose="02020603050405020304" pitchFamily="18" charset="0"/>
              </a:rPr>
            </a:br>
            <a:endParaRPr lang="en-US" sz="2800" dirty="0"/>
          </a:p>
        </p:txBody>
      </p:sp>
      <p:sp>
        <p:nvSpPr>
          <p:cNvPr id="3" name="Content Placeholder 2">
            <a:extLst>
              <a:ext uri="{FF2B5EF4-FFF2-40B4-BE49-F238E27FC236}">
                <a16:creationId xmlns:a16="http://schemas.microsoft.com/office/drawing/2014/main" id="{BF909FAC-0D29-C7DE-CBA2-58F414F24A83}"/>
              </a:ext>
            </a:extLst>
          </p:cNvPr>
          <p:cNvSpPr>
            <a:spLocks noGrp="1"/>
          </p:cNvSpPr>
          <p:nvPr>
            <p:ph idx="1"/>
          </p:nvPr>
        </p:nvSpPr>
        <p:spPr/>
        <p:txBody>
          <a:bodyPr>
            <a:normAutofit fontScale="85000" lnSpcReduction="10000"/>
          </a:bodyPr>
          <a:lstStyle/>
          <a:p>
            <a:pPr marL="0" indent="0">
              <a:buNone/>
            </a:pPr>
            <a:r>
              <a:rPr lang="en-GB" b="1" u="sng" dirty="0">
                <a:latin typeface="Times New Roman" panose="02020603050405020304" pitchFamily="18" charset="0"/>
                <a:cs typeface="Times New Roman" panose="02020603050405020304" pitchFamily="18" charset="0"/>
              </a:rPr>
              <a:t>Hussain Shahi dynasty (1494–1538)</a:t>
            </a:r>
          </a:p>
          <a:p>
            <a:r>
              <a:rPr lang="en-US" dirty="0">
                <a:latin typeface="Times New Roman" panose="02020603050405020304" pitchFamily="18" charset="0"/>
                <a:cs typeface="Times New Roman" panose="02020603050405020304" pitchFamily="18" charset="0"/>
              </a:rPr>
              <a:t>Bengal Sultanate's greatest territorial expansion under </a:t>
            </a:r>
            <a:r>
              <a:rPr lang="en-US" b="1" dirty="0">
                <a:latin typeface="Times New Roman" panose="02020603050405020304" pitchFamily="18" charset="0"/>
                <a:cs typeface="Times New Roman" panose="02020603050405020304" pitchFamily="18" charset="0"/>
              </a:rPr>
              <a:t>Alauddin Hussain Shah</a:t>
            </a:r>
            <a:r>
              <a:rPr lang="en-US" dirty="0">
                <a:latin typeface="Times New Roman" panose="02020603050405020304" pitchFamily="18" charset="0"/>
                <a:cs typeface="Times New Roman" panose="02020603050405020304" pitchFamily="18" charset="0"/>
              </a:rPr>
              <a:t>, founder of the Hussain Shahi dynasty - regarded by many historians as a </a:t>
            </a:r>
            <a:r>
              <a:rPr lang="en-US" b="1" dirty="0">
                <a:latin typeface="Times New Roman" panose="02020603050405020304" pitchFamily="18" charset="0"/>
                <a:cs typeface="Times New Roman" panose="02020603050405020304" pitchFamily="18" charset="0"/>
              </a:rPr>
              <a:t>golden age</a:t>
            </a:r>
            <a:r>
              <a:rPr lang="en-US" dirty="0">
                <a:latin typeface="Times New Roman" panose="02020603050405020304" pitchFamily="18" charset="0"/>
                <a:cs typeface="Times New Roman" panose="02020603050405020304" pitchFamily="18" charset="0"/>
              </a:rPr>
              <a:t> in which a </a:t>
            </a:r>
            <a:r>
              <a:rPr lang="en-US" b="1" dirty="0">
                <a:latin typeface="Times New Roman" panose="02020603050405020304" pitchFamily="18" charset="0"/>
                <a:cs typeface="Times New Roman" panose="02020603050405020304" pitchFamily="18" charset="0"/>
              </a:rPr>
              <a:t>syncretic Bengali culture</a:t>
            </a:r>
            <a:r>
              <a:rPr lang="en-US" dirty="0">
                <a:latin typeface="Times New Roman" panose="02020603050405020304" pitchFamily="18" charset="0"/>
                <a:cs typeface="Times New Roman" panose="02020603050405020304" pitchFamily="18" charset="0"/>
              </a:rPr>
              <a:t> that included elements of Muslim and Hindu traditions</a:t>
            </a:r>
          </a:p>
          <a:p>
            <a:r>
              <a:rPr lang="en-US" dirty="0">
                <a:latin typeface="Times New Roman" panose="02020603050405020304" pitchFamily="18" charset="0"/>
                <a:cs typeface="Times New Roman" panose="02020603050405020304" pitchFamily="18" charset="0"/>
              </a:rPr>
              <a:t>He conquered </a:t>
            </a:r>
            <a:r>
              <a:rPr lang="en-US" dirty="0" err="1">
                <a:latin typeface="Times New Roman" panose="02020603050405020304" pitchFamily="18" charset="0"/>
                <a:cs typeface="Times New Roman" panose="02020603050405020304" pitchFamily="18" charset="0"/>
              </a:rPr>
              <a:t>Kamrup</a:t>
            </a:r>
            <a:r>
              <a:rPr lang="en-US" dirty="0">
                <a:latin typeface="Times New Roman" panose="02020603050405020304" pitchFamily="18" charset="0"/>
                <a:cs typeface="Times New Roman" panose="02020603050405020304" pitchFamily="18" charset="0"/>
              </a:rPr>
              <a:t>-Kamakhya (in Assam) and Orissa, and extended the Sultanate to the port of Chittagong</a:t>
            </a:r>
          </a:p>
          <a:p>
            <a:r>
              <a:rPr lang="en-US" dirty="0">
                <a:latin typeface="Times New Roman" panose="02020603050405020304" pitchFamily="18" charset="0"/>
                <a:cs typeface="Times New Roman" panose="02020603050405020304" pitchFamily="18" charset="0"/>
              </a:rPr>
              <a:t>Under Alauddin Husain Shah the country enjoyed undisturbed peace and </a:t>
            </a:r>
            <a:r>
              <a:rPr lang="en-US" cap="small" dirty="0" err="1">
                <a:latin typeface="Times New Roman" panose="02020603050405020304" pitchFamily="18" charset="0"/>
                <a:cs typeface="Times New Roman" panose="02020603050405020304" pitchFamily="18" charset="0"/>
              </a:rPr>
              <a:t>vijay</a:t>
            </a:r>
            <a:r>
              <a:rPr lang="en-US" cap="small" dirty="0">
                <a:latin typeface="Times New Roman" panose="02020603050405020304" pitchFamily="18" charset="0"/>
                <a:cs typeface="Times New Roman" panose="02020603050405020304" pitchFamily="18" charset="0"/>
              </a:rPr>
              <a:t> </a:t>
            </a:r>
            <a:r>
              <a:rPr lang="en-US" cap="small" dirty="0" err="1">
                <a:latin typeface="Times New Roman" panose="02020603050405020304" pitchFamily="18" charset="0"/>
                <a:cs typeface="Times New Roman" panose="02020603050405020304" pitchFamily="18" charset="0"/>
              </a:rPr>
              <a:t>gupta</a:t>
            </a:r>
            <a:r>
              <a:rPr lang="en-US" dirty="0">
                <a:latin typeface="Times New Roman" panose="02020603050405020304" pitchFamily="18" charset="0"/>
                <a:cs typeface="Times New Roman" panose="02020603050405020304" pitchFamily="18" charset="0"/>
              </a:rPr>
              <a:t>, the contemporary poet, mentioned him as </a:t>
            </a:r>
            <a:r>
              <a:rPr lang="en-US" i="1" dirty="0" err="1">
                <a:latin typeface="Times New Roman" panose="02020603050405020304" pitchFamily="18" charset="0"/>
                <a:cs typeface="Times New Roman" panose="02020603050405020304" pitchFamily="18" charset="0"/>
              </a:rPr>
              <a:t>nripati-tilaka</a:t>
            </a:r>
            <a:r>
              <a:rPr lang="en-US" dirty="0">
                <a:latin typeface="Times New Roman" panose="02020603050405020304" pitchFamily="18" charset="0"/>
                <a:cs typeface="Times New Roman" panose="02020603050405020304" pitchFamily="18" charset="0"/>
              </a:rPr>
              <a:t> (the tilak-mark of kings), </a:t>
            </a:r>
            <a:r>
              <a:rPr lang="en-US" i="1" dirty="0" err="1">
                <a:latin typeface="Times New Roman" panose="02020603050405020304" pitchFamily="18" charset="0"/>
                <a:cs typeface="Times New Roman" panose="02020603050405020304" pitchFamily="18" charset="0"/>
              </a:rPr>
              <a:t>jagatabhusana</a:t>
            </a:r>
            <a:r>
              <a:rPr lang="en-US" dirty="0">
                <a:latin typeface="Times New Roman" panose="02020603050405020304" pitchFamily="18" charset="0"/>
                <a:cs typeface="Times New Roman" panose="02020603050405020304" pitchFamily="18" charset="0"/>
              </a:rPr>
              <a:t> (the adornment of the universe) and </a:t>
            </a:r>
            <a:r>
              <a:rPr lang="en-US" i="1" dirty="0" err="1">
                <a:latin typeface="Times New Roman" panose="02020603050405020304" pitchFamily="18" charset="0"/>
                <a:cs typeface="Times New Roman" panose="02020603050405020304" pitchFamily="18" charset="0"/>
              </a:rPr>
              <a:t>Krsina-avatara</a:t>
            </a:r>
            <a:r>
              <a:rPr lang="en-US" dirty="0">
                <a:latin typeface="Times New Roman" panose="02020603050405020304" pitchFamily="18" charset="0"/>
                <a:cs typeface="Times New Roman" panose="02020603050405020304" pitchFamily="18" charset="0"/>
              </a:rPr>
              <a:t> (the incarnation of Krisna). His policy towards the Hindus was marked by tolerance and liberalism; some of the most important offices were held by Hindus. Under his patronization the Bangla version of MAHABHARATA was prepared.</a:t>
            </a:r>
          </a:p>
          <a:p>
            <a:pPr marL="0" indent="0">
              <a:buNone/>
            </a:pPr>
            <a:endParaRPr lang="en-US" sz="3600" b="1" u="sng" dirty="0"/>
          </a:p>
          <a:p>
            <a:endParaRPr lang="en-US" dirty="0"/>
          </a:p>
        </p:txBody>
      </p:sp>
    </p:spTree>
    <p:extLst>
      <p:ext uri="{BB962C8B-B14F-4D97-AF65-F5344CB8AC3E}">
        <p14:creationId xmlns:p14="http://schemas.microsoft.com/office/powerpoint/2010/main" val="252507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4103" y="565267"/>
            <a:ext cx="4197532" cy="4735603"/>
          </a:xfrm>
          <a:prstGeom prst="rect">
            <a:avLst/>
          </a:prstGeom>
        </p:spPr>
      </p:pic>
      <p:sp>
        <p:nvSpPr>
          <p:cNvPr id="6" name="Rectangle 5"/>
          <p:cNvSpPr/>
          <p:nvPr/>
        </p:nvSpPr>
        <p:spPr>
          <a:xfrm>
            <a:off x="714103" y="5592807"/>
            <a:ext cx="4197531" cy="82296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Shamsuddin Ilyas Shah</a:t>
            </a:r>
            <a:endParaRPr lang="en-GB" sz="2000" b="1" dirty="0"/>
          </a:p>
        </p:txBody>
      </p:sp>
      <p:sp>
        <p:nvSpPr>
          <p:cNvPr id="7" name="Rectangle 6"/>
          <p:cNvSpPr/>
          <p:nvPr/>
        </p:nvSpPr>
        <p:spPr>
          <a:xfrm>
            <a:off x="6559826" y="5550896"/>
            <a:ext cx="4739547" cy="45339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Coins of Alauddin Hussain Shah</a:t>
            </a:r>
            <a:endParaRPr lang="en-GB"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6C31BA4-48F8-3D7B-3EBE-508310145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5426" y="565267"/>
            <a:ext cx="6069495" cy="4735603"/>
          </a:xfrm>
          <a:prstGeom prst="rect">
            <a:avLst/>
          </a:prstGeom>
        </p:spPr>
      </p:pic>
    </p:spTree>
    <p:extLst>
      <p:ext uri="{BB962C8B-B14F-4D97-AF65-F5344CB8AC3E}">
        <p14:creationId xmlns:p14="http://schemas.microsoft.com/office/powerpoint/2010/main" val="1573982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numCol="1">
            <a:normAutofit fontScale="92500" lnSpcReduction="10000"/>
          </a:bodyPr>
          <a:lstStyle/>
          <a:p>
            <a:pPr marL="0" indent="0" algn="ctr">
              <a:buNone/>
            </a:pPr>
            <a:r>
              <a:rPr lang="en-US" sz="3200" b="1" u="sng" dirty="0">
                <a:latin typeface="Times New Roman" panose="02020603050405020304" pitchFamily="18" charset="0"/>
                <a:cs typeface="Times New Roman" panose="02020603050405020304" pitchFamily="18" charset="0"/>
              </a:rPr>
              <a:t>Medieval Period continued…</a:t>
            </a:r>
          </a:p>
          <a:p>
            <a:pPr marL="0" indent="0">
              <a:buNone/>
            </a:pPr>
            <a:endParaRPr lang="en-GB" sz="3200" b="1" u="sng" dirty="0">
              <a:latin typeface="Times New Roman" panose="02020603050405020304" pitchFamily="18" charset="0"/>
              <a:cs typeface="Times New Roman" panose="02020603050405020304" pitchFamily="18" charset="0"/>
            </a:endParaRPr>
          </a:p>
          <a:p>
            <a:pPr marL="0" indent="0">
              <a:buNone/>
            </a:pPr>
            <a:r>
              <a:rPr lang="en-GB" sz="3200" b="1" dirty="0">
                <a:latin typeface="Arial" panose="020B0604020202020204" pitchFamily="34" charset="0"/>
                <a:cs typeface="Arial" panose="020B0604020202020204" pitchFamily="34" charset="0"/>
              </a:rPr>
              <a:t>Mughal Empire</a:t>
            </a:r>
          </a:p>
          <a:p>
            <a:pPr marL="0" indent="0">
              <a:buNone/>
            </a:pPr>
            <a:r>
              <a:rPr lang="en-US" sz="2400" b="1" dirty="0" err="1"/>
              <a:t>Mirza</a:t>
            </a:r>
            <a:r>
              <a:rPr lang="en-US" sz="2400" b="1" dirty="0"/>
              <a:t> </a:t>
            </a:r>
            <a:r>
              <a:rPr lang="en-US" sz="2400" b="1" dirty="0" err="1"/>
              <a:t>Zahiruddin</a:t>
            </a:r>
            <a:r>
              <a:rPr lang="en-US" sz="2400" b="1" dirty="0"/>
              <a:t> Muhammad Babur</a:t>
            </a:r>
            <a:r>
              <a:rPr lang="en-US" dirty="0"/>
              <a:t>, ruler of </a:t>
            </a:r>
            <a:r>
              <a:rPr lang="en-US" dirty="0" err="1"/>
              <a:t>Farghana</a:t>
            </a:r>
            <a:r>
              <a:rPr lang="en-US" dirty="0"/>
              <a:t> (Uzbekistan) occupied</a:t>
            </a:r>
            <a:r>
              <a:rPr lang="en-US" b="1" dirty="0"/>
              <a:t> </a:t>
            </a:r>
            <a:r>
              <a:rPr lang="en-US" dirty="0"/>
              <a:t>India </a:t>
            </a:r>
            <a:r>
              <a:rPr lang="en-US" dirty="0">
                <a:latin typeface="Times New Roman" panose="02020603050405020304" pitchFamily="18" charset="0"/>
                <a:cs typeface="Times New Roman" panose="02020603050405020304" pitchFamily="18" charset="0"/>
              </a:rPr>
              <a:t>In 1525 - following the collapse of the Bengal Sultanate in the Battle of Raj Mahal in 1576,  Bengal region was brought under Mughal control as the Bengal Subah during the rule of </a:t>
            </a:r>
            <a:r>
              <a:rPr lang="en-GB" sz="2400" b="1" dirty="0" err="1"/>
              <a:t>Jalāl</a:t>
            </a:r>
            <a:r>
              <a:rPr lang="en-GB" sz="2400" b="1" dirty="0"/>
              <a:t> al-Dīn </a:t>
            </a:r>
            <a:r>
              <a:rPr lang="en-GB" sz="2400" b="1" dirty="0" err="1"/>
              <a:t>Muḥammad</a:t>
            </a:r>
            <a:r>
              <a:rPr lang="en-GB" sz="2400" b="1" dirty="0"/>
              <a:t> Akbar</a:t>
            </a:r>
            <a:r>
              <a:rPr lang="en-US" sz="2400" b="1" dirty="0"/>
              <a:t> </a:t>
            </a:r>
            <a:r>
              <a:rPr lang="en-US" dirty="0">
                <a:latin typeface="Times New Roman" panose="02020603050405020304" pitchFamily="18" charset="0"/>
                <a:cs typeface="Times New Roman" panose="02020603050405020304" pitchFamily="18" charset="0"/>
              </a:rPr>
              <a:t>(arguably the initiator of ‘</a:t>
            </a:r>
            <a:r>
              <a:rPr lang="en-US" i="1" dirty="0" err="1">
                <a:latin typeface="Times New Roman" panose="02020603050405020304" pitchFamily="18" charset="0"/>
                <a:cs typeface="Times New Roman" panose="02020603050405020304" pitchFamily="18" charset="0"/>
              </a:rPr>
              <a:t>Bangabda</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Bara Bhuiya put up strong resistance to the Mughals during the time of </a:t>
            </a:r>
            <a:r>
              <a:rPr lang="en-US" cap="small" dirty="0" err="1">
                <a:latin typeface="Times New Roman" panose="02020603050405020304" pitchFamily="18" charset="0"/>
                <a:cs typeface="Times New Roman" panose="02020603050405020304" pitchFamily="18" charset="0"/>
              </a:rPr>
              <a:t>akbar</a:t>
            </a:r>
            <a:r>
              <a:rPr lang="en-US" cap="small"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cap="small" dirty="0" err="1">
                <a:latin typeface="Times New Roman" panose="02020603050405020304" pitchFamily="18" charset="0"/>
                <a:cs typeface="Times New Roman" panose="02020603050405020304" pitchFamily="18" charset="0"/>
              </a:rPr>
              <a:t>jahangir</a:t>
            </a:r>
            <a:r>
              <a:rPr lang="en-US" dirty="0">
                <a:latin typeface="Times New Roman" panose="02020603050405020304" pitchFamily="18" charset="0"/>
                <a:cs typeface="Times New Roman" panose="02020603050405020304" pitchFamily="18" charset="0"/>
              </a:rPr>
              <a:t>. The term Bara-</a:t>
            </a:r>
            <a:r>
              <a:rPr lang="en-US" dirty="0" err="1">
                <a:latin typeface="Times New Roman" panose="02020603050405020304" pitchFamily="18" charset="0"/>
                <a:cs typeface="Times New Roman" panose="02020603050405020304" pitchFamily="18" charset="0"/>
              </a:rPr>
              <a:t>Bhuiyans</a:t>
            </a:r>
            <a:r>
              <a:rPr lang="en-US" dirty="0">
                <a:latin typeface="Times New Roman" panose="02020603050405020304" pitchFamily="18" charset="0"/>
                <a:cs typeface="Times New Roman" panose="02020603050405020304" pitchFamily="18" charset="0"/>
              </a:rPr>
              <a:t> means twelve territorial landholders. The Bara-</a:t>
            </a:r>
            <a:r>
              <a:rPr lang="en-US" dirty="0" err="1">
                <a:latin typeface="Times New Roman" panose="02020603050405020304" pitchFamily="18" charset="0"/>
                <a:cs typeface="Times New Roman" panose="02020603050405020304" pitchFamily="18" charset="0"/>
              </a:rPr>
              <a:t>Bhuiyans</a:t>
            </a:r>
            <a:r>
              <a:rPr lang="en-US" dirty="0">
                <a:latin typeface="Times New Roman" panose="02020603050405020304" pitchFamily="18" charset="0"/>
                <a:cs typeface="Times New Roman" panose="02020603050405020304" pitchFamily="18" charset="0"/>
              </a:rPr>
              <a:t> rose to power in Eastern Bengal and put up resistance to the Mughals, until </a:t>
            </a:r>
            <a:r>
              <a:rPr lang="en-US" cap="small" dirty="0" err="1">
                <a:latin typeface="Times New Roman" panose="02020603050405020304" pitchFamily="18" charset="0"/>
                <a:cs typeface="Times New Roman" panose="02020603050405020304" pitchFamily="18" charset="0"/>
              </a:rPr>
              <a:t>islam</a:t>
            </a:r>
            <a:r>
              <a:rPr lang="en-US" cap="small" dirty="0">
                <a:latin typeface="Times New Roman" panose="02020603050405020304" pitchFamily="18" charset="0"/>
                <a:cs typeface="Times New Roman" panose="02020603050405020304" pitchFamily="18" charset="0"/>
              </a:rPr>
              <a:t> khan </a:t>
            </a:r>
            <a:r>
              <a:rPr lang="en-US" cap="small" dirty="0" err="1">
                <a:latin typeface="Times New Roman" panose="02020603050405020304" pitchFamily="18" charset="0"/>
                <a:cs typeface="Times New Roman" panose="02020603050405020304" pitchFamily="18" charset="0"/>
              </a:rPr>
              <a:t>chisti</a:t>
            </a:r>
            <a:r>
              <a:rPr lang="en-US" dirty="0">
                <a:latin typeface="Times New Roman" panose="02020603050405020304" pitchFamily="18" charset="0"/>
                <a:cs typeface="Times New Roman" panose="02020603050405020304" pitchFamily="18" charset="0"/>
              </a:rPr>
              <a:t> made them submit in the reign of Jahangir.</a:t>
            </a:r>
          </a:p>
          <a:p>
            <a:r>
              <a:rPr lang="en-US" dirty="0">
                <a:latin typeface="Times New Roman" panose="02020603050405020304" pitchFamily="18" charset="0"/>
                <a:cs typeface="Times New Roman" panose="02020603050405020304" pitchFamily="18" charset="0"/>
              </a:rPr>
              <a:t>Bengal became the largest and one of the most revenue earning provinces of Mughal empire</a:t>
            </a:r>
          </a:p>
          <a:p>
            <a:r>
              <a:rPr lang="en-US" dirty="0">
                <a:latin typeface="Times New Roman" panose="02020603050405020304" pitchFamily="18" charset="0"/>
                <a:cs typeface="Times New Roman" panose="02020603050405020304" pitchFamily="18" charset="0"/>
              </a:rPr>
              <a:t>In 1717, the Mughal Court elevated the ‘</a:t>
            </a:r>
            <a:r>
              <a:rPr lang="en-US" i="1" dirty="0">
                <a:latin typeface="Times New Roman" panose="02020603050405020304" pitchFamily="18" charset="0"/>
                <a:cs typeface="Times New Roman" panose="02020603050405020304" pitchFamily="18" charset="0"/>
              </a:rPr>
              <a:t>Subahdar</a:t>
            </a:r>
            <a:r>
              <a:rPr lang="en-US" dirty="0">
                <a:latin typeface="Times New Roman" panose="02020603050405020304" pitchFamily="18" charset="0"/>
                <a:cs typeface="Times New Roman" panose="02020603050405020304" pitchFamily="18" charset="0"/>
              </a:rPr>
              <a:t>’ (Governor) rank to that of the hereditary ‘Nawab Nazim’ of Bengal, granting the region greater autonomy</a:t>
            </a:r>
          </a:p>
          <a:p>
            <a:r>
              <a:rPr lang="en-US" dirty="0">
                <a:latin typeface="Times New Roman" panose="02020603050405020304" pitchFamily="18" charset="0"/>
                <a:cs typeface="Times New Roman" panose="02020603050405020304" pitchFamily="18" charset="0"/>
              </a:rPr>
              <a:t>Gradual decline of Mughal Empire after the demise of Aurangzeb in 1707 – eventually fragmented into different independent states. </a:t>
            </a:r>
          </a:p>
          <a:p>
            <a:endParaRPr lang="en-US" sz="3200" b="1" u="sng" dirty="0">
              <a:latin typeface="Times New Roman" panose="02020603050405020304" pitchFamily="18" charset="0"/>
              <a:cs typeface="Times New Roman" panose="02020603050405020304" pitchFamily="18" charset="0"/>
            </a:endParaRPr>
          </a:p>
          <a:p>
            <a:pPr marL="0" indent="0">
              <a:buNone/>
            </a:pPr>
            <a:endParaRPr lang="en-US" sz="3200" b="1" u="sng" dirty="0"/>
          </a:p>
          <a:p>
            <a:pPr marL="0" indent="0">
              <a:buNone/>
            </a:pPr>
            <a:endParaRPr lang="en-GB" sz="3200" b="1" u="sng" dirty="0"/>
          </a:p>
        </p:txBody>
      </p:sp>
      <p:sp>
        <p:nvSpPr>
          <p:cNvPr id="6" name="Rectangle 5"/>
          <p:cNvSpPr/>
          <p:nvPr/>
        </p:nvSpPr>
        <p:spPr>
          <a:xfrm>
            <a:off x="8544969" y="6283234"/>
            <a:ext cx="2620463" cy="41801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extLst>
      <p:ext uri="{BB962C8B-B14F-4D97-AF65-F5344CB8AC3E}">
        <p14:creationId xmlns:p14="http://schemas.microsoft.com/office/powerpoint/2010/main" val="29603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91E73B3-1A65-1ACA-C339-D6F2F09C7A70}"/>
              </a:ext>
            </a:extLst>
          </p:cNvPr>
          <p:cNvSpPr>
            <a:spLocks noGrp="1"/>
          </p:cNvSpPr>
          <p:nvPr>
            <p:ph type="title"/>
          </p:nvPr>
        </p:nvSpPr>
        <p:spPr/>
        <p:txBody>
          <a:bodyPr/>
          <a:lstStyle/>
          <a:p>
            <a:pPr algn="ctr"/>
            <a:r>
              <a:rPr lang="en-US" b="1" dirty="0"/>
              <a:t>Emperor Babur and Akbar</a:t>
            </a:r>
            <a:r>
              <a:rPr lang="en-US" dirty="0"/>
              <a:t> </a:t>
            </a:r>
          </a:p>
        </p:txBody>
      </p:sp>
      <p:pic>
        <p:nvPicPr>
          <p:cNvPr id="5" name="Content Placeholder 4">
            <a:extLst>
              <a:ext uri="{FF2B5EF4-FFF2-40B4-BE49-F238E27FC236}">
                <a16:creationId xmlns:a16="http://schemas.microsoft.com/office/drawing/2014/main" id="{DDF8889C-44B1-3634-0E01-35F3C543903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76255" y="2012315"/>
            <a:ext cx="2975090" cy="4480560"/>
          </a:xfrm>
        </p:spPr>
      </p:pic>
      <p:pic>
        <p:nvPicPr>
          <p:cNvPr id="13" name="Content Placeholder 12">
            <a:extLst>
              <a:ext uri="{FF2B5EF4-FFF2-40B4-BE49-F238E27FC236}">
                <a16:creationId xmlns:a16="http://schemas.microsoft.com/office/drawing/2014/main" id="{1C5D9840-F5F0-E4BD-AF57-CF5EBF96B20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401873" y="2012315"/>
            <a:ext cx="3291840" cy="4504612"/>
          </a:xfrm>
        </p:spPr>
      </p:pic>
    </p:spTree>
    <p:extLst>
      <p:ext uri="{BB962C8B-B14F-4D97-AF65-F5344CB8AC3E}">
        <p14:creationId xmlns:p14="http://schemas.microsoft.com/office/powerpoint/2010/main" val="21119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lgn="ctr">
              <a:buNone/>
            </a:pPr>
            <a:r>
              <a:rPr lang="en-US" sz="3200" b="1" u="sng" dirty="0">
                <a:latin typeface="Times New Roman" panose="02020603050405020304" pitchFamily="18" charset="0"/>
                <a:cs typeface="Times New Roman" panose="02020603050405020304" pitchFamily="18" charset="0"/>
              </a:rPr>
              <a:t>End of Medieval Period</a:t>
            </a:r>
          </a:p>
          <a:p>
            <a:pPr marL="0" indent="0">
              <a:buNone/>
            </a:pPr>
            <a:endParaRPr lang="en-GB" sz="3200" b="1" u="sng" dirty="0">
              <a:latin typeface="Times New Roman" panose="02020603050405020304" pitchFamily="18" charset="0"/>
              <a:cs typeface="Times New Roman" panose="02020603050405020304" pitchFamily="18" charset="0"/>
            </a:endParaRPr>
          </a:p>
          <a:p>
            <a:pPr marL="0" indent="0">
              <a:buNone/>
            </a:pPr>
            <a:r>
              <a:rPr lang="en-GB" sz="3200" b="1" u="sng" dirty="0">
                <a:latin typeface="Times New Roman" panose="02020603050405020304" pitchFamily="18" charset="0"/>
                <a:cs typeface="Times New Roman" panose="02020603050405020304" pitchFamily="18" charset="0"/>
              </a:rPr>
              <a:t>Nawabs of Bengal </a:t>
            </a:r>
          </a:p>
          <a:p>
            <a:pPr marL="0" indent="0">
              <a:buNone/>
            </a:pPr>
            <a:r>
              <a:rPr lang="en-US" dirty="0">
                <a:latin typeface="Times New Roman" panose="02020603050405020304" pitchFamily="18" charset="0"/>
                <a:cs typeface="Times New Roman" panose="02020603050405020304" pitchFamily="18" charset="0"/>
              </a:rPr>
              <a:t>By the 18th century, Mughal Bengal became a quasi-independent country under the nominal rule of the emperor in Delhi. The </a:t>
            </a:r>
            <a:r>
              <a:rPr lang="en-US" dirty="0" err="1">
                <a:latin typeface="Times New Roman" panose="02020603050405020304" pitchFamily="18" charset="0"/>
                <a:cs typeface="Times New Roman" panose="02020603050405020304" pitchFamily="18" charset="0"/>
              </a:rPr>
              <a:t>subahadar</a:t>
            </a:r>
            <a:r>
              <a:rPr lang="en-US" dirty="0">
                <a:latin typeface="Times New Roman" panose="02020603050405020304" pitchFamily="18" charset="0"/>
                <a:cs typeface="Times New Roman" panose="02020603050405020304" pitchFamily="18" charset="0"/>
              </a:rPr>
              <a:t> became hereditary Nawab Nazim - under the leadership of the Nawab of Bengal, the region established itself as an independent state, leading to increased prosperity </a:t>
            </a:r>
          </a:p>
          <a:p>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Nasiri dynasty </a:t>
            </a:r>
            <a:r>
              <a:rPr lang="en-GB" dirty="0">
                <a:latin typeface="Times New Roman" panose="02020603050405020304" pitchFamily="18" charset="0"/>
                <a:cs typeface="Times New Roman" panose="02020603050405020304" pitchFamily="18" charset="0"/>
              </a:rPr>
              <a:t>(1717–1740) was founded by the first Nawab of Bengal </a:t>
            </a:r>
            <a:r>
              <a:rPr lang="en-GB" b="1" dirty="0">
                <a:latin typeface="Times New Roman" panose="02020603050405020304" pitchFamily="18" charset="0"/>
                <a:cs typeface="Times New Roman" panose="02020603050405020304" pitchFamily="18" charset="0"/>
              </a:rPr>
              <a:t>Murshid Quli Khan</a:t>
            </a: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When he died in 1727, his son-in-law Shuja-ud-din ruled Bengal till 1739.</a:t>
            </a:r>
            <a:endParaRPr lang="en-GB" dirty="0">
              <a:latin typeface="Times New Roman" panose="02020603050405020304" pitchFamily="18" charset="0"/>
              <a:cs typeface="Times New Roman" panose="02020603050405020304" pitchFamily="18" charset="0"/>
            </a:endParaRPr>
          </a:p>
          <a:p>
            <a:pPr marL="0" indent="0">
              <a:buNone/>
            </a:pPr>
            <a:r>
              <a:rPr lang="en-GB" sz="3200" b="1" u="sng" dirty="0" err="1">
                <a:latin typeface="Times New Roman" panose="02020603050405020304" pitchFamily="18" charset="0"/>
                <a:cs typeface="Times New Roman" panose="02020603050405020304" pitchFamily="18" charset="0"/>
              </a:rPr>
              <a:t>Afsar</a:t>
            </a:r>
            <a:r>
              <a:rPr lang="en-GB" sz="3200" b="1" u="sng" dirty="0">
                <a:latin typeface="Times New Roman" panose="02020603050405020304" pitchFamily="18" charset="0"/>
                <a:cs typeface="Times New Roman" panose="02020603050405020304" pitchFamily="18" charset="0"/>
              </a:rPr>
              <a:t> dynasty (1740–1757)</a:t>
            </a:r>
          </a:p>
          <a:p>
            <a:r>
              <a:rPr lang="en-US"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Afsar </a:t>
            </a:r>
            <a:r>
              <a:rPr lang="en-US" b="1" dirty="0">
                <a:latin typeface="Times New Roman" panose="02020603050405020304" pitchFamily="18" charset="0"/>
                <a:cs typeface="Times New Roman" panose="02020603050405020304" pitchFamily="18" charset="0"/>
              </a:rPr>
              <a:t>dynasty </a:t>
            </a:r>
            <a:r>
              <a:rPr lang="en-US" dirty="0">
                <a:latin typeface="Times New Roman" panose="02020603050405020304" pitchFamily="18" charset="0"/>
                <a:cs typeface="Times New Roman" panose="02020603050405020304" pitchFamily="18" charset="0"/>
              </a:rPr>
              <a:t>was founded by </a:t>
            </a:r>
            <a:r>
              <a:rPr lang="en-US" b="1" dirty="0">
                <a:latin typeface="Times New Roman" panose="02020603050405020304" pitchFamily="18" charset="0"/>
                <a:cs typeface="Times New Roman" panose="02020603050405020304" pitchFamily="18" charset="0"/>
              </a:rPr>
              <a:t>Alivardi Khan</a:t>
            </a:r>
            <a:r>
              <a:rPr lang="en-US" dirty="0">
                <a:latin typeface="Times New Roman" panose="02020603050405020304" pitchFamily="18" charset="0"/>
                <a:cs typeface="Times New Roman" panose="02020603050405020304" pitchFamily="18" charset="0"/>
              </a:rPr>
              <a:t>. His grandson and successor </a:t>
            </a:r>
            <a:r>
              <a:rPr lang="en-US" b="1" dirty="0" err="1">
                <a:latin typeface="Times New Roman" panose="02020603050405020304" pitchFamily="18" charset="0"/>
                <a:cs typeface="Times New Roman" panose="02020603050405020304" pitchFamily="18" charset="0"/>
              </a:rPr>
              <a:t>Siraj-ud-daulah</a:t>
            </a:r>
            <a:r>
              <a:rPr lang="en-US" dirty="0">
                <a:latin typeface="Times New Roman" panose="02020603050405020304" pitchFamily="18" charset="0"/>
                <a:cs typeface="Times New Roman" panose="02020603050405020304" pitchFamily="18" charset="0"/>
              </a:rPr>
              <a:t> was the last ‘independent’ Nawab of Bengal - defeated by British forces at the Battle of </a:t>
            </a:r>
            <a:r>
              <a:rPr lang="en-US" dirty="0" err="1">
                <a:latin typeface="Times New Roman" panose="02020603050405020304" pitchFamily="18" charset="0"/>
                <a:cs typeface="Times New Roman" panose="02020603050405020304" pitchFamily="18" charset="0"/>
              </a:rPr>
              <a:t>Palashi</a:t>
            </a:r>
            <a:r>
              <a:rPr lang="en-US" dirty="0">
                <a:latin typeface="Times New Roman" panose="02020603050405020304" pitchFamily="18" charset="0"/>
                <a:cs typeface="Times New Roman" panose="02020603050405020304" pitchFamily="18" charset="0"/>
              </a:rPr>
              <a:t> in 1757 </a:t>
            </a:r>
          </a:p>
          <a:p>
            <a:r>
              <a:rPr lang="en-US" dirty="0">
                <a:latin typeface="Times New Roman" panose="02020603050405020304" pitchFamily="18" charset="0"/>
                <a:cs typeface="Times New Roman" panose="02020603050405020304" pitchFamily="18" charset="0"/>
              </a:rPr>
              <a:t>Najafi dynasty Nawabs continued to rule as semi-independent till 1772, after which the British East India Company took complete control of Bengal</a:t>
            </a:r>
            <a:endParaRPr lang="en-GB" sz="3200" b="1" u="sng" dirty="0">
              <a:latin typeface="Times New Roman" panose="02020603050405020304" pitchFamily="18" charset="0"/>
              <a:cs typeface="Times New Roman" panose="02020603050405020304" pitchFamily="18" charset="0"/>
            </a:endParaRPr>
          </a:p>
          <a:p>
            <a:pPr marL="0" indent="0">
              <a:buNone/>
            </a:pPr>
            <a:endParaRPr lang="en-GB" dirty="0"/>
          </a:p>
          <a:p>
            <a:pPr marL="0" indent="0">
              <a:buNone/>
            </a:pPr>
            <a:endParaRPr lang="en-US" sz="3200" b="1" u="sng" dirty="0">
              <a:latin typeface="Times New Roman" panose="02020603050405020304" pitchFamily="18" charset="0"/>
              <a:cs typeface="Times New Roman" panose="02020603050405020304" pitchFamily="18" charset="0"/>
            </a:endParaRPr>
          </a:p>
          <a:p>
            <a:pPr marL="0" indent="0">
              <a:buNone/>
            </a:pPr>
            <a:endParaRPr lang="en-GB" sz="3200" b="1" u="sng" dirty="0">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940137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lgn="ctr">
              <a:buNone/>
            </a:pPr>
            <a:r>
              <a:rPr lang="en-US" sz="3200" b="1" dirty="0">
                <a:latin typeface="Arial Black" panose="020B0A04020102020204" pitchFamily="34" charset="0"/>
                <a:cs typeface="Times New Roman" panose="02020603050405020304" pitchFamily="18" charset="0"/>
              </a:rPr>
              <a:t>Modern Period</a:t>
            </a:r>
          </a:p>
          <a:p>
            <a:pPr marL="0" indent="0" algn="ctr">
              <a:buNone/>
            </a:pPr>
            <a:r>
              <a:rPr lang="en-US" sz="3200" b="1" u="sng" dirty="0">
                <a:latin typeface="Arial Black" panose="020B0A04020102020204" pitchFamily="34" charset="0"/>
                <a:cs typeface="Times New Roman" panose="02020603050405020304" pitchFamily="18" charset="0"/>
              </a:rPr>
              <a:t>Bengal under the Colonial Rule (1765-1947)</a:t>
            </a:r>
          </a:p>
          <a:p>
            <a:pPr marL="0" indent="0" algn="ctr">
              <a:buNone/>
            </a:pPr>
            <a:endParaRPr lang="en-US" sz="3200" b="1" u="sng" dirty="0">
              <a:latin typeface="Arial Black" panose="020B0A04020102020204" pitchFamily="34" charset="0"/>
              <a:cs typeface="Times New Roman" panose="02020603050405020304" pitchFamily="18" charset="0"/>
            </a:endParaRPr>
          </a:p>
          <a:p>
            <a:pPr marL="0" indent="0">
              <a:buNone/>
            </a:pPr>
            <a:r>
              <a:rPr lang="en-US" sz="2800" b="1" dirty="0">
                <a:latin typeface="Arial Narrow" panose="020B0606020202030204" pitchFamily="34" charset="0"/>
                <a:cs typeface="Times New Roman" panose="02020603050405020304" pitchFamily="18" charset="0"/>
              </a:rPr>
              <a:t>British East India Company (1772–1858)</a:t>
            </a:r>
            <a:endParaRPr lang="en-US" sz="2800" b="1" u="sng" dirty="0">
              <a:latin typeface="Arial Narrow" panose="020B0606020202030204" pitchFamily="34"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British East India Company established its first settlements in Bengal around Hooghly during the 1630s </a:t>
            </a:r>
          </a:p>
          <a:p>
            <a:r>
              <a:rPr lang="en-US" sz="2400" dirty="0">
                <a:latin typeface="Times New Roman" panose="02020603050405020304" pitchFamily="18" charset="0"/>
                <a:cs typeface="Times New Roman" panose="02020603050405020304" pitchFamily="18" charset="0"/>
              </a:rPr>
              <a:t> It received official permission to trade from Mughal viceroy Shah Shuja in 1651</a:t>
            </a:r>
          </a:p>
          <a:p>
            <a:r>
              <a:rPr lang="en-US" sz="2400" dirty="0">
                <a:latin typeface="Times New Roman" panose="02020603050405020304" pitchFamily="18" charset="0"/>
                <a:cs typeface="Times New Roman" panose="02020603050405020304" pitchFamily="18" charset="0"/>
              </a:rPr>
              <a:t>Under the leadership of Robert Clive, British troops and their local allies decisively defeated the Nawab on 23 June 1757 at the Battle of Palashi (aka Plassey)</a:t>
            </a:r>
          </a:p>
          <a:p>
            <a:r>
              <a:rPr lang="en-US" sz="2400" dirty="0">
                <a:latin typeface="Times New Roman" panose="02020603050405020304" pitchFamily="18" charset="0"/>
                <a:cs typeface="Times New Roman" panose="02020603050405020304" pitchFamily="18" charset="0"/>
              </a:rPr>
              <a:t>Mir Jafar was installed as Nawab with the support of the British East India Company. Eventually Mir Jafar was overthrown and replaced by his son-in-law Mir Qasim. </a:t>
            </a:r>
          </a:p>
          <a:p>
            <a:r>
              <a:rPr lang="en-US" sz="2400" dirty="0">
                <a:latin typeface="Times New Roman" panose="02020603050405020304" pitchFamily="18" charset="0"/>
                <a:cs typeface="Times New Roman" panose="02020603050405020304" pitchFamily="18" charset="0"/>
              </a:rPr>
              <a:t>Mir Qasim was an effective and popular ruler. His defeat at the Battle of Buxar (1765) established the East India Company as a powerful force in the province of Bengal in a much more real sense than at Plassey seven years earlier. </a:t>
            </a:r>
          </a:p>
          <a:p>
            <a:r>
              <a:rPr lang="en-US" sz="2400" dirty="0">
                <a:latin typeface="Times New Roman" panose="02020603050405020304" pitchFamily="18" charset="0"/>
                <a:cs typeface="Times New Roman" panose="02020603050405020304" pitchFamily="18" charset="0"/>
              </a:rPr>
              <a:t>In 1765, the East India Company gained Diwani rights, granting them the authority to collect revenue and administer civil justice in Bengal, Bihar, and Orissa. T</a:t>
            </a:r>
            <a:r>
              <a:rPr lang="en-US" sz="2400">
                <a:latin typeface="Times New Roman" panose="02020603050405020304" pitchFamily="18" charset="0"/>
                <a:cs typeface="Times New Roman" panose="02020603050405020304" pitchFamily="18" charset="0"/>
              </a:rPr>
              <a:t>he </a:t>
            </a:r>
            <a:r>
              <a:rPr lang="en-US" sz="2400" dirty="0">
                <a:latin typeface="Times New Roman" panose="02020603050405020304" pitchFamily="18" charset="0"/>
                <a:cs typeface="Times New Roman" panose="02020603050405020304" pitchFamily="18" charset="0"/>
              </a:rPr>
              <a:t>Diwani rights, granted by Mughal Emperor Shah Alam II, provided the British with significant financial and administrative power, allowing them to exploit the region's resources and wealth. </a:t>
            </a:r>
          </a:p>
          <a:p>
            <a:pPr marL="0" indent="0">
              <a:buNone/>
            </a:pPr>
            <a:endParaRPr lang="en-GB" dirty="0"/>
          </a:p>
        </p:txBody>
      </p:sp>
    </p:spTree>
    <p:extLst>
      <p:ext uri="{BB962C8B-B14F-4D97-AF65-F5344CB8AC3E}">
        <p14:creationId xmlns:p14="http://schemas.microsoft.com/office/powerpoint/2010/main" val="3304866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265</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Arial Narrow</vt:lpstr>
      <vt:lpstr>Calibri</vt:lpstr>
      <vt:lpstr>Calibri Light</vt:lpstr>
      <vt:lpstr>Times New Roman</vt:lpstr>
      <vt:lpstr>Office Theme</vt:lpstr>
      <vt:lpstr>History of Bangladesh </vt:lpstr>
      <vt:lpstr>                            Medieval Period Conquest of Bengal by Ikhtiyar Uddin Muhammad bin Bakhtiyar Khalji  </vt:lpstr>
      <vt:lpstr>PowerPoint Presentation</vt:lpstr>
      <vt:lpstr>                          Medieval Period continued… </vt:lpstr>
      <vt:lpstr>PowerPoint Presentation</vt:lpstr>
      <vt:lpstr>PowerPoint Presentation</vt:lpstr>
      <vt:lpstr>Emperor Babur and Akbar </vt:lpstr>
      <vt:lpstr>PowerPoint Presentation</vt:lpstr>
      <vt:lpstr>PowerPoint Presentation</vt:lpstr>
      <vt:lpstr>Siraj-ud-Daulah &amp; his Masouleum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Periodization (Medieval and Modern)</dc:title>
  <dc:creator>Ahmed Jamal</dc:creator>
  <cp:lastModifiedBy>Sumiya Tabassum</cp:lastModifiedBy>
  <cp:revision>29</cp:revision>
  <dcterms:created xsi:type="dcterms:W3CDTF">2024-05-18T10:16:44Z</dcterms:created>
  <dcterms:modified xsi:type="dcterms:W3CDTF">2025-06-29T07:41:29Z</dcterms:modified>
</cp:coreProperties>
</file>