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94" r:id="rId4"/>
    <p:sldId id="300" r:id="rId5"/>
    <p:sldId id="278" r:id="rId6"/>
    <p:sldId id="297" r:id="rId7"/>
    <p:sldId id="284" r:id="rId8"/>
    <p:sldId id="301" r:id="rId9"/>
    <p:sldId id="285" r:id="rId10"/>
    <p:sldId id="298" r:id="rId11"/>
    <p:sldId id="286" r:id="rId12"/>
    <p:sldId id="287" r:id="rId13"/>
    <p:sldId id="288" r:id="rId14"/>
    <p:sldId id="293" r:id="rId15"/>
    <p:sldId id="292" r:id="rId16"/>
    <p:sldId id="274" r:id="rId17"/>
    <p:sldId id="295" r:id="rId18"/>
    <p:sldId id="276" r:id="rId19"/>
    <p:sldId id="279" r:id="rId20"/>
    <p:sldId id="280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9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2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3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DAC3-D1B8-4594-81AC-C61F56190D3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7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Kinect</a:t>
            </a:r>
            <a:r>
              <a:rPr lang="zh-CN" altLang="en-US" dirty="0" smtClean="0"/>
              <a:t>体感信息的动作及行为识别技术研究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姓         名：仇思宇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老师：宋凤义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5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</a:t>
            </a:r>
            <a:r>
              <a:rPr lang="en-US" altLang="zh-CN" dirty="0" smtClean="0"/>
              <a:t>-</a:t>
            </a:r>
            <a:r>
              <a:rPr lang="zh-CN" altLang="en-US" dirty="0" smtClean="0"/>
              <a:t>空特征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 smtClean="0"/>
              <a:t>视频序列的</a:t>
            </a:r>
            <a:r>
              <a:rPr lang="zh-CN" altLang="en-US" sz="1600" dirty="0"/>
              <a:t>长度</a:t>
            </a:r>
            <a:r>
              <a:rPr lang="zh-CN" altLang="en-US" sz="1600" dirty="0" smtClean="0"/>
              <a:t>标准化的意义：为了解决视频长度对分类结果的影响。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三次样条</a:t>
            </a:r>
            <a:r>
              <a:rPr lang="zh-CN" altLang="en-US" sz="1600" dirty="0"/>
              <a:t>曲线</a:t>
            </a:r>
            <a:r>
              <a:rPr lang="zh-CN" altLang="en-US" sz="1600" dirty="0" smtClean="0"/>
              <a:t>插值的作用：为了使关节点位置变化具有平滑的特点。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最近邻插值</a:t>
            </a:r>
            <a:r>
              <a:rPr lang="zh-CN" altLang="en-US" sz="1600" dirty="0"/>
              <a:t>的作用</a:t>
            </a:r>
            <a:r>
              <a:rPr lang="zh-CN" altLang="en-US" sz="1600" dirty="0" smtClean="0"/>
              <a:t>：单纯的处理视频长度不一的问题。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endParaRPr lang="zh-CN" altLang="en-US" sz="1600" dirty="0"/>
          </a:p>
          <a:p>
            <a:pPr>
              <a:lnSpc>
                <a:spcPct val="100000"/>
              </a:lnSpc>
            </a:pPr>
            <a:endParaRPr lang="en-US" altLang="zh-CN" sz="16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en-US" sz="1600" dirty="0"/>
          </a:p>
        </p:txBody>
      </p:sp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" b="2116"/>
          <a:stretch/>
        </p:blipFill>
        <p:spPr bwMode="auto">
          <a:xfrm>
            <a:off x="1578095" y="2940246"/>
            <a:ext cx="5987810" cy="3676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82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en-US" altLang="zh-CN" dirty="0"/>
              <a:t>-</a:t>
            </a:r>
            <a:r>
              <a:rPr lang="zh-CN" altLang="en-US" dirty="0"/>
              <a:t>空特征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993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语音识别的相关研究中，不同的讲话习惯会造成识别上的误差。这是由于一句话中每个词停留时间不同导致</a:t>
            </a:r>
            <a:r>
              <a:rPr lang="zh-CN" altLang="en-US" sz="1600" dirty="0" smtClean="0"/>
              <a:t>的。在</a:t>
            </a:r>
            <a:r>
              <a:rPr lang="zh-CN" altLang="en-US" sz="1600" dirty="0"/>
              <a:t>动作识别中，这种现象也同样存在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时间规整的作用</a:t>
            </a:r>
            <a:r>
              <a:rPr lang="zh-CN" altLang="en-US" sz="1600" dirty="0" smtClean="0"/>
              <a:t>：避免动作</a:t>
            </a:r>
            <a:r>
              <a:rPr lang="zh-CN" altLang="en-US" sz="1600" dirty="0"/>
              <a:t>各部分执行的</a:t>
            </a:r>
            <a:r>
              <a:rPr lang="zh-CN" altLang="en-US" sz="1600" dirty="0" smtClean="0"/>
              <a:t>快慢影响识别</a:t>
            </a:r>
            <a:r>
              <a:rPr lang="zh-CN" altLang="en-US" sz="1600" dirty="0"/>
              <a:t>精确度。</a:t>
            </a:r>
            <a:endParaRPr lang="en-US" altLang="zh-CN" sz="1600" dirty="0" smtClean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3" b="3816"/>
          <a:stretch/>
        </p:blipFill>
        <p:spPr bwMode="auto">
          <a:xfrm>
            <a:off x="1580791" y="3117849"/>
            <a:ext cx="5982418" cy="3550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21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en-US" altLang="zh-CN" dirty="0"/>
              <a:t>-</a:t>
            </a:r>
            <a:r>
              <a:rPr lang="zh-CN" altLang="en-US" dirty="0"/>
              <a:t>空特征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 smtClean="0"/>
              <a:t>傅里叶时间</a:t>
            </a:r>
            <a:r>
              <a:rPr lang="zh-CN" altLang="en-US" sz="1600" dirty="0"/>
              <a:t>金字塔：一种展示动作时间结构的描述性</a:t>
            </a:r>
            <a:r>
              <a:rPr lang="zh-CN" altLang="en-US" sz="1600" dirty="0" smtClean="0"/>
              <a:t>特征。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傅立叶</a:t>
            </a:r>
            <a:r>
              <a:rPr lang="zh-CN" altLang="en-US" sz="1600" dirty="0"/>
              <a:t>时空金字塔</a:t>
            </a:r>
            <a:r>
              <a:rPr lang="zh-CN" altLang="en-US" sz="1600" dirty="0" smtClean="0"/>
              <a:t>特征的优点：对</a:t>
            </a:r>
            <a:r>
              <a:rPr lang="zh-CN" altLang="en-US" sz="1600" dirty="0"/>
              <a:t>噪声具有</a:t>
            </a:r>
            <a:r>
              <a:rPr lang="zh-CN" altLang="en-US" sz="1600" dirty="0" smtClean="0"/>
              <a:t>鲁棒性且对</a:t>
            </a:r>
            <a:r>
              <a:rPr lang="zh-CN" altLang="en-US" sz="1600" dirty="0"/>
              <a:t>时间错位不</a:t>
            </a:r>
            <a:r>
              <a:rPr lang="zh-CN" altLang="en-US" sz="1600" dirty="0" smtClean="0"/>
              <a:t>敏感。</a:t>
            </a:r>
            <a:endParaRPr lang="en-US" altLang="zh-CN" sz="16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en-US" sz="1600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t="4093" b="1603"/>
          <a:stretch/>
        </p:blipFill>
        <p:spPr bwMode="auto">
          <a:xfrm>
            <a:off x="628650" y="2715768"/>
            <a:ext cx="3415569" cy="3461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4343421" y="2715767"/>
            <a:ext cx="3739529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对于金字塔每层的每个视频</a:t>
            </a:r>
            <a:r>
              <a:rPr lang="zh-CN" altLang="en-US" sz="1600" dirty="0" smtClean="0"/>
              <a:t>分段使用快速傅里叶变换获得</a:t>
            </a:r>
            <a:r>
              <a:rPr lang="zh-CN" altLang="en-US" sz="1600" dirty="0"/>
              <a:t>其</a:t>
            </a:r>
            <a:r>
              <a:rPr lang="zh-CN" altLang="en-US" sz="1600" dirty="0" smtClean="0"/>
              <a:t>傅里叶系数。</a:t>
            </a:r>
            <a:endParaRPr lang="en-US" altLang="zh-CN" sz="1600" dirty="0" smtClean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视频样本</a:t>
            </a:r>
            <a:r>
              <a:rPr lang="zh-CN" altLang="en-US" sz="1600" dirty="0" smtClean="0"/>
              <a:t>的</a:t>
            </a:r>
            <a:r>
              <a:rPr lang="zh-CN" altLang="zh-CN" sz="1600" dirty="0" smtClean="0"/>
              <a:t>傅立叶</a:t>
            </a:r>
            <a:r>
              <a:rPr lang="zh-CN" altLang="zh-CN" sz="1600" dirty="0"/>
              <a:t>时间金字塔特征被定义为金字塔所有层次低频系数的</a:t>
            </a:r>
            <a:r>
              <a:rPr lang="zh-CN" altLang="zh-CN" sz="1600" dirty="0" smtClean="0"/>
              <a:t>组合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31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数据预处理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使用前景提取、边框切割和标准化等方法对视频的每一帧图像进行简单的</a:t>
            </a:r>
            <a:r>
              <a:rPr lang="zh-CN" altLang="en-US" sz="1600" dirty="0" smtClean="0"/>
              <a:t>预处理，从而使</a:t>
            </a:r>
            <a:r>
              <a:rPr lang="zh-CN" altLang="en-US" sz="1600" dirty="0"/>
              <a:t>神经网络更快地拟合并且具有更高的</a:t>
            </a:r>
            <a:r>
              <a:rPr lang="zh-CN" altLang="en-US" sz="1600" dirty="0" smtClean="0"/>
              <a:t>精确度。</a:t>
            </a:r>
            <a:endParaRPr lang="zh-CN" altLang="en-US" sz="1600" dirty="0"/>
          </a:p>
        </p:txBody>
      </p:sp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" b="4896"/>
          <a:stretch/>
        </p:blipFill>
        <p:spPr bwMode="auto">
          <a:xfrm>
            <a:off x="1148667" y="2761562"/>
            <a:ext cx="6846666" cy="2704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3873732" y="5600836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数据预处理过程</a:t>
            </a:r>
          </a:p>
        </p:txBody>
      </p:sp>
    </p:spTree>
    <p:extLst>
      <p:ext uri="{BB962C8B-B14F-4D97-AF65-F5344CB8AC3E}">
        <p14:creationId xmlns:p14="http://schemas.microsoft.com/office/powerpoint/2010/main" val="149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 smtClean="0"/>
              <a:t>数据</a:t>
            </a:r>
            <a:r>
              <a:rPr lang="zh-CN" altLang="en-US" sz="1600" dirty="0"/>
              <a:t>增强</a:t>
            </a:r>
            <a:r>
              <a:rPr lang="zh-CN" altLang="en-US" sz="1600" dirty="0" smtClean="0"/>
              <a:t>：基于较小</a:t>
            </a:r>
            <a:r>
              <a:rPr lang="zh-CN" altLang="en-US" sz="1600" dirty="0"/>
              <a:t>的深度动作数据集</a:t>
            </a:r>
            <a:r>
              <a:rPr lang="zh-CN" altLang="en-US" sz="1600" dirty="0" smtClean="0"/>
              <a:t>，获得更高</a:t>
            </a:r>
            <a:r>
              <a:rPr lang="zh-CN" altLang="en-US" sz="1600" dirty="0"/>
              <a:t>识别</a:t>
            </a:r>
            <a:r>
              <a:rPr lang="zh-CN" altLang="en-US" sz="1600" dirty="0" smtClean="0"/>
              <a:t>正确率。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使用三个不同视角的点云图像作为神经网络的输入，对每个视角的数据训练三维卷积神经网络，将获得的后验概率作为决策</a:t>
            </a:r>
            <a:r>
              <a:rPr lang="zh-CN" altLang="en-US" sz="1600" dirty="0" smtClean="0"/>
              <a:t>依据。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774604" y="5876881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数据预处理过程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720" r="4973" b="2528"/>
          <a:stretch/>
        </p:blipFill>
        <p:spPr bwMode="auto">
          <a:xfrm>
            <a:off x="840890" y="3031902"/>
            <a:ext cx="3263964" cy="2619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05528" y="3031902"/>
                <a:ext cx="2689779" cy="402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28" y="3031902"/>
                <a:ext cx="2689779" cy="40254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365538" y="3603752"/>
                <a:ext cx="4769761" cy="1177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∙(1−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38" y="3603752"/>
                <a:ext cx="4769761" cy="1177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17094" y="4766486"/>
                <a:ext cx="4866646" cy="1162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∙(1−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094" y="4766486"/>
                <a:ext cx="4866646" cy="116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5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基于学习特征的动作识别框架有典型的两种设计思路，一是直接使用纯神经网络结构对原始数据进行学习，或者使用神经网络与其他分类器组合</a:t>
            </a:r>
            <a:r>
              <a:rPr lang="zh-CN" altLang="en-US" sz="1600" dirty="0" smtClean="0"/>
              <a:t>使用。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endParaRPr lang="zh-CN" altLang="en-US" sz="1600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96376"/>
            <a:ext cx="3632799" cy="17737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343" y="4905075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神经网络结构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" b="4429"/>
          <a:stretch/>
        </p:blipFill>
        <p:spPr bwMode="auto">
          <a:xfrm>
            <a:off x="4498639" y="2898475"/>
            <a:ext cx="3834478" cy="200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5111675" y="4905075"/>
            <a:ext cx="260840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神经网络与其他分类器组合使用</a:t>
            </a:r>
          </a:p>
        </p:txBody>
      </p:sp>
    </p:spTree>
    <p:extLst>
      <p:ext uri="{BB962C8B-B14F-4D97-AF65-F5344CB8AC3E}">
        <p14:creationId xmlns:p14="http://schemas.microsoft.com/office/powerpoint/2010/main" val="8712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实验成果与结论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 smtClean="0"/>
              <a:t>选用的数据</a:t>
            </a:r>
            <a:r>
              <a:rPr lang="zh-CN" altLang="en-US" sz="1600" dirty="0"/>
              <a:t>集</a:t>
            </a:r>
            <a:r>
              <a:rPr lang="zh-CN" altLang="en-US" sz="1600" dirty="0" smtClean="0"/>
              <a:t>：实验主要</a:t>
            </a:r>
            <a:r>
              <a:rPr lang="zh-CN" altLang="en-US" sz="1600" dirty="0"/>
              <a:t>使用</a:t>
            </a:r>
            <a:r>
              <a:rPr lang="en-US" altLang="zh-CN" sz="1600" dirty="0"/>
              <a:t>MSR Action3D</a:t>
            </a:r>
            <a:r>
              <a:rPr lang="zh-CN" altLang="en-US" sz="1600" dirty="0"/>
              <a:t>数据进行动作及行为结果的评估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该</a:t>
            </a:r>
            <a:r>
              <a:rPr lang="zh-CN" altLang="en-US" sz="1600" dirty="0"/>
              <a:t>数据集内包含深度图像与骨架关节信息，其中深度图像为无背景的纯人体运动目标，因此无需对该数据集进行前景提取。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62129"/>
              </p:ext>
            </p:extLst>
          </p:nvPr>
        </p:nvGraphicFramePr>
        <p:xfrm>
          <a:off x="685799" y="3131388"/>
          <a:ext cx="7772401" cy="2130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4047749661"/>
                    </a:ext>
                  </a:extLst>
                </a:gridCol>
                <a:gridCol w="867399">
                  <a:extLst>
                    <a:ext uri="{9D8B030D-6E8A-4147-A177-3AD203B41FA5}">
                      <a16:colId xmlns:a16="http://schemas.microsoft.com/office/drawing/2014/main" val="645510243"/>
                    </a:ext>
                  </a:extLst>
                </a:gridCol>
                <a:gridCol w="935798">
                  <a:extLst>
                    <a:ext uri="{9D8B030D-6E8A-4147-A177-3AD203B41FA5}">
                      <a16:colId xmlns:a16="http://schemas.microsoft.com/office/drawing/2014/main" val="3923727409"/>
                    </a:ext>
                  </a:extLst>
                </a:gridCol>
                <a:gridCol w="4026104">
                  <a:extLst>
                    <a:ext uri="{9D8B030D-6E8A-4147-A177-3AD203B41FA5}">
                      <a16:colId xmlns:a16="http://schemas.microsoft.com/office/drawing/2014/main" val="3334189489"/>
                    </a:ext>
                  </a:extLst>
                </a:gridCol>
              </a:tblGrid>
              <a:tr h="394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数 据 集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类别数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/>
                          </a:solidFill>
                          <a:effectLst/>
                        </a:rPr>
                        <a:t>样本数</a:t>
                      </a:r>
                      <a:endParaRPr lang="zh-CN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特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性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063524"/>
                  </a:ext>
                </a:extLst>
              </a:tr>
              <a:tr h="17187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MSR Action3D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567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个演员，每类动作每个演员执行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2~3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次；提供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个关节点的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3D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坐标数据、深度图像与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RGB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图像；视频序列为无背景的纯人体运动目标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2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实验成果与结论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 dirty="0" smtClean="0"/>
              <a:t>模型测试方法：跨目标测试。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跨目标验证的思想是：训练样本与测试样本分别来自不同动作执行者的动作</a:t>
            </a:r>
            <a:r>
              <a:rPr lang="zh-CN" altLang="en-US" sz="1600" dirty="0" smtClean="0"/>
              <a:t>序列。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跨目标验证</a:t>
            </a:r>
            <a:r>
              <a:rPr lang="zh-CN" altLang="en-US" sz="1600" dirty="0" smtClean="0"/>
              <a:t>的意义是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同</a:t>
            </a:r>
            <a:r>
              <a:rPr lang="zh-CN" altLang="en-US" sz="1600" dirty="0"/>
              <a:t>类型的动作，由于动作执行者在身体和执行动作时的差异性，采集的样本具有较大的类内方差。</a:t>
            </a:r>
            <a:endParaRPr lang="en-US" altLang="zh-CN" sz="1600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8016"/>
              </p:ext>
            </p:extLst>
          </p:nvPr>
        </p:nvGraphicFramePr>
        <p:xfrm>
          <a:off x="848106" y="3353471"/>
          <a:ext cx="7447788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596">
                  <a:extLst>
                    <a:ext uri="{9D8B030D-6E8A-4147-A177-3AD203B41FA5}">
                      <a16:colId xmlns:a16="http://schemas.microsoft.com/office/drawing/2014/main" val="2337257007"/>
                    </a:ext>
                  </a:extLst>
                </a:gridCol>
                <a:gridCol w="2482596">
                  <a:extLst>
                    <a:ext uri="{9D8B030D-6E8A-4147-A177-3AD203B41FA5}">
                      <a16:colId xmlns:a16="http://schemas.microsoft.com/office/drawing/2014/main" val="3567204550"/>
                    </a:ext>
                  </a:extLst>
                </a:gridCol>
                <a:gridCol w="2482596">
                  <a:extLst>
                    <a:ext uri="{9D8B030D-6E8A-4147-A177-3AD203B41FA5}">
                      <a16:colId xmlns:a16="http://schemas.microsoft.com/office/drawing/2014/main" val="326410103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分组序号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训练动作执行者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测试动作执行者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132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195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268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252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647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51264"/>
              </p:ext>
            </p:extLst>
          </p:nvPr>
        </p:nvGraphicFramePr>
        <p:xfrm>
          <a:off x="848105" y="2068735"/>
          <a:ext cx="744779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558">
                  <a:extLst>
                    <a:ext uri="{9D8B030D-6E8A-4147-A177-3AD203B41FA5}">
                      <a16:colId xmlns:a16="http://schemas.microsoft.com/office/drawing/2014/main" val="1869384650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3111926327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1039159531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3394715480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250775949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关节绝对位置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关节相对位置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三维关节直方图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特征关节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97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061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HMM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模型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00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NBNN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577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48105" y="4139889"/>
            <a:ext cx="7447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由此可见，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特征关节和关节位置直方图作为骨架姿态特征具有较强的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识别力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优点：数据量小，</a:t>
            </a:r>
            <a:r>
              <a:rPr lang="zh-CN" altLang="zh-CN" dirty="0" smtClean="0"/>
              <a:t>实时</a:t>
            </a:r>
            <a:r>
              <a:rPr lang="zh-CN" altLang="zh-CN" dirty="0"/>
              <a:t>性上有不俗地</a:t>
            </a:r>
            <a:r>
              <a:rPr lang="zh-CN" altLang="zh-CN" dirty="0" smtClean="0"/>
              <a:t>表现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缺点：骨架特征</a:t>
            </a:r>
            <a:r>
              <a:rPr lang="zh-CN" altLang="en-US" dirty="0">
                <a:latin typeface="+mn-ea"/>
              </a:rPr>
              <a:t>并非</a:t>
            </a:r>
            <a:r>
              <a:rPr lang="zh-CN" altLang="en-US" dirty="0" smtClean="0">
                <a:latin typeface="+mn-ea"/>
              </a:rPr>
              <a:t>所有场合都适用。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03485"/>
              </p:ext>
            </p:extLst>
          </p:nvPr>
        </p:nvGraphicFramePr>
        <p:xfrm>
          <a:off x="758952" y="2269025"/>
          <a:ext cx="77564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86">
                  <a:extLst>
                    <a:ext uri="{9D8B030D-6E8A-4147-A177-3AD203B41FA5}">
                      <a16:colId xmlns:a16="http://schemas.microsoft.com/office/drawing/2014/main" val="1429555251"/>
                    </a:ext>
                  </a:extLst>
                </a:gridCol>
                <a:gridCol w="3069857">
                  <a:extLst>
                    <a:ext uri="{9D8B030D-6E8A-4147-A177-3AD203B41FA5}">
                      <a16:colId xmlns:a16="http://schemas.microsoft.com/office/drawing/2014/main" val="185042147"/>
                    </a:ext>
                  </a:extLst>
                </a:gridCol>
                <a:gridCol w="3069857">
                  <a:extLst>
                    <a:ext uri="{9D8B030D-6E8A-4147-A177-3AD203B41FA5}">
                      <a16:colId xmlns:a16="http://schemas.microsoft.com/office/drawing/2014/main" val="24025605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模型名称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特征关节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-NBNN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LOP-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Actionlet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921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准确率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0.83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6076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8951" y="3513801"/>
            <a:ext cx="7756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+mn-ea"/>
                <a:cs typeface="Times New Roman" panose="02020603050405020304" pitchFamily="18" charset="0"/>
              </a:rPr>
              <a:t>相比于骨架关节特征，三维模型特征在整体识别准确率上没有太大的改进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优点：</a:t>
            </a:r>
            <a:r>
              <a:rPr lang="zh-CN" altLang="zh-CN" dirty="0"/>
              <a:t>对人与物体交互的行为更具</a:t>
            </a:r>
            <a:r>
              <a:rPr lang="zh-CN" altLang="zh-CN" dirty="0" smtClean="0"/>
              <a:t>识别力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缺点：数据量过大。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汇报内容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课题的目的及意义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实验成果与结论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19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3215"/>
              </p:ext>
            </p:extLst>
          </p:nvPr>
        </p:nvGraphicFramePr>
        <p:xfrm>
          <a:off x="628650" y="2343054"/>
          <a:ext cx="8039864" cy="128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966">
                  <a:extLst>
                    <a:ext uri="{9D8B030D-6E8A-4147-A177-3AD203B41FA5}">
                      <a16:colId xmlns:a16="http://schemas.microsoft.com/office/drawing/2014/main" val="1994921260"/>
                    </a:ext>
                  </a:extLst>
                </a:gridCol>
                <a:gridCol w="2009966">
                  <a:extLst>
                    <a:ext uri="{9D8B030D-6E8A-4147-A177-3AD203B41FA5}">
                      <a16:colId xmlns:a16="http://schemas.microsoft.com/office/drawing/2014/main" val="2987415600"/>
                    </a:ext>
                  </a:extLst>
                </a:gridCol>
                <a:gridCol w="2009966">
                  <a:extLst>
                    <a:ext uri="{9D8B030D-6E8A-4147-A177-3AD203B41FA5}">
                      <a16:colId xmlns:a16="http://schemas.microsoft.com/office/drawing/2014/main" val="441247998"/>
                    </a:ext>
                  </a:extLst>
                </a:gridCol>
                <a:gridCol w="2009966">
                  <a:extLst>
                    <a:ext uri="{9D8B030D-6E8A-4147-A177-3AD203B41FA5}">
                      <a16:colId xmlns:a16="http://schemas.microsoft.com/office/drawing/2014/main" val="4146300711"/>
                    </a:ext>
                  </a:extLst>
                </a:gridCol>
              </a:tblGrid>
              <a:tr h="464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姿态特征</a:t>
                      </a: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关节绝对位置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关节相对位置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特征关节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44437"/>
                  </a:ext>
                </a:extLst>
              </a:tr>
              <a:tr h="663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傅立叶时间金字塔模型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42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4097776"/>
            <a:ext cx="7024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优点：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使用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傅立叶时间金字塔模型使动作识别性能有了极大的提升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缺点：计算流程复杂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59827"/>
              </p:ext>
            </p:extLst>
          </p:nvPr>
        </p:nvGraphicFramePr>
        <p:xfrm>
          <a:off x="628650" y="2343054"/>
          <a:ext cx="7751826" cy="148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942">
                  <a:extLst>
                    <a:ext uri="{9D8B030D-6E8A-4147-A177-3AD203B41FA5}">
                      <a16:colId xmlns:a16="http://schemas.microsoft.com/office/drawing/2014/main" val="1994921260"/>
                    </a:ext>
                  </a:extLst>
                </a:gridCol>
                <a:gridCol w="2583942">
                  <a:extLst>
                    <a:ext uri="{9D8B030D-6E8A-4147-A177-3AD203B41FA5}">
                      <a16:colId xmlns:a16="http://schemas.microsoft.com/office/drawing/2014/main" val="2987415600"/>
                    </a:ext>
                  </a:extLst>
                </a:gridCol>
                <a:gridCol w="2583942">
                  <a:extLst>
                    <a:ext uri="{9D8B030D-6E8A-4147-A177-3AD203B41FA5}">
                      <a16:colId xmlns:a16="http://schemas.microsoft.com/office/drawing/2014/main" val="441247998"/>
                    </a:ext>
                  </a:extLst>
                </a:gridCol>
              </a:tblGrid>
              <a:tr h="464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动作识别模型名称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三维卷积神经网络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学习特征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-SVM</a:t>
                      </a: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分类器决策融合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44437"/>
                  </a:ext>
                </a:extLst>
              </a:tr>
              <a:tr h="6630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准确率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42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9778" y="4116271"/>
            <a:ext cx="7024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优点：避免了手动设计特征提取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算法。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缺点：准确率受制于数据集和硬件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环境。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课题目的及意义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 smtClean="0"/>
              <a:t>Kinect</a:t>
            </a:r>
            <a:r>
              <a:rPr lang="zh-CN" altLang="en-US" sz="1600" dirty="0" smtClean="0"/>
              <a:t>：由</a:t>
            </a:r>
            <a:r>
              <a:rPr lang="zh-CN" altLang="en-US" sz="1600" dirty="0"/>
              <a:t>微软开发，应用</a:t>
            </a:r>
            <a:r>
              <a:rPr lang="zh-CN" altLang="en-US" sz="1600" dirty="0" smtClean="0"/>
              <a:t>于游戏主机的人体深度传感器。它允许玩家使用体感技术进行人机交互。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体感信息：应用于体感技术的人体深度和结构信息，主要为深度图像与骨架信息。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动作及行为识别：动作为人体姿态在一定时间范围内的运动变化。行为则在涉及人体动作的目的和与人体交互的物体。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课题目的：以</a:t>
            </a:r>
            <a:r>
              <a:rPr lang="zh-CN" altLang="en-US" sz="1600" dirty="0"/>
              <a:t>骨架关节特征、三维模型特征、时</a:t>
            </a:r>
            <a:r>
              <a:rPr lang="en-US" altLang="zh-CN" sz="1600" dirty="0"/>
              <a:t>-</a:t>
            </a:r>
            <a:r>
              <a:rPr lang="zh-CN" altLang="en-US" sz="1600" dirty="0"/>
              <a:t>空特征和学习特征作为思路对现有动作表示方法进行分类，并以此讨论不同方法在不同环境中的适用性。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endParaRPr lang="en-US" altLang="zh-CN" sz="16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5" y="4377629"/>
            <a:ext cx="3318127" cy="18714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12688" y="6385390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 smtClean="0"/>
              <a:t>人机交互</a:t>
            </a:r>
            <a:endParaRPr lang="zh-CN" altLang="en-US" sz="135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78" y="4377629"/>
            <a:ext cx="3169558" cy="18700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69394" y="6382585"/>
            <a:ext cx="13933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 smtClean="0"/>
              <a:t>行为识别与预警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898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课题目的及意义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骨架</a:t>
            </a:r>
            <a:r>
              <a:rPr lang="zh-CN" altLang="en-US" sz="1600" dirty="0"/>
              <a:t>关节</a:t>
            </a:r>
            <a:r>
              <a:rPr lang="zh-CN" altLang="en-US" sz="1600" dirty="0" smtClean="0"/>
              <a:t>特征：</a:t>
            </a:r>
            <a:r>
              <a:rPr lang="zh-CN" altLang="en-US" sz="1600" dirty="0"/>
              <a:t>以关节点位置作为动作</a:t>
            </a:r>
            <a:r>
              <a:rPr lang="zh-CN" altLang="en-US" sz="1600" dirty="0" smtClean="0"/>
              <a:t>特征。</a:t>
            </a:r>
            <a:endParaRPr lang="en-US" altLang="zh-CN" sz="1600" dirty="0" smtClean="0"/>
          </a:p>
          <a:p>
            <a:r>
              <a:rPr lang="zh-CN" altLang="en-US" sz="1600" dirty="0"/>
              <a:t>三维模型</a:t>
            </a:r>
            <a:r>
              <a:rPr lang="zh-CN" altLang="en-US" sz="1600" dirty="0" smtClean="0"/>
              <a:t>特征：将深度信息转化为点云信息，三维</a:t>
            </a:r>
            <a:r>
              <a:rPr lang="zh-CN" altLang="en-US" sz="1600" dirty="0"/>
              <a:t>模型的形式进行动作及行为的表示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时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空</a:t>
            </a:r>
            <a:r>
              <a:rPr lang="zh-CN" altLang="en-US" sz="1600" dirty="0"/>
              <a:t>特征</a:t>
            </a:r>
            <a:r>
              <a:rPr lang="zh-CN" altLang="en-US" sz="1600" dirty="0" smtClean="0"/>
              <a:t>：可以表示在</a:t>
            </a:r>
            <a:r>
              <a:rPr lang="zh-CN" altLang="en-US" sz="1600" dirty="0"/>
              <a:t>一定时间范围内人体的运动</a:t>
            </a:r>
            <a:r>
              <a:rPr lang="zh-CN" altLang="en-US" sz="1600" dirty="0" smtClean="0"/>
              <a:t>规律。</a:t>
            </a:r>
            <a:endParaRPr lang="en-US" altLang="zh-CN" sz="1600" dirty="0" smtClean="0"/>
          </a:p>
          <a:p>
            <a:r>
              <a:rPr lang="zh-CN" altLang="en-US" sz="1600" dirty="0" smtClean="0"/>
              <a:t>学习特征：使用神经网络，避免</a:t>
            </a:r>
            <a:r>
              <a:rPr lang="zh-CN" altLang="en-US" sz="1600" dirty="0"/>
              <a:t>了手动设计人体动作及行为的表示</a:t>
            </a:r>
            <a:r>
              <a:rPr lang="zh-CN" altLang="en-US" sz="1600" dirty="0" smtClean="0"/>
              <a:t>方法。</a:t>
            </a:r>
            <a:endParaRPr lang="en-US" altLang="zh-CN" sz="1600" dirty="0" smtClean="0"/>
          </a:p>
          <a:p>
            <a:endParaRPr lang="zh-CN" altLang="en-US" sz="16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73" y="3467819"/>
            <a:ext cx="2286056" cy="154439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8" r="13131"/>
          <a:stretch/>
        </p:blipFill>
        <p:spPr>
          <a:xfrm>
            <a:off x="5252726" y="3467819"/>
            <a:ext cx="1975449" cy="1679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55" y="5227607"/>
            <a:ext cx="2286056" cy="1537317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51" y="5227606"/>
            <a:ext cx="3581400" cy="14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骨架关节特征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dirty="0" smtClean="0"/>
                  <a:t>姿态特征获取：使用特征关节特征，</a:t>
                </a:r>
                <a:r>
                  <a:rPr lang="zh-CN" altLang="zh-CN" sz="1600" dirty="0"/>
                  <a:t>姿态特征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r>
                  <a:rPr lang="zh-CN" altLang="zh-CN" sz="1600" dirty="0"/>
                  <a:t>，运动特征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zh-CN" altLang="zh-CN" sz="1600" dirty="0"/>
                  <a:t>和偏移特征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组合、归一化并降维后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得到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最终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姿态特征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600" dirty="0" smtClean="0"/>
                  <a:t>动作分类：</a:t>
                </a:r>
                <a:r>
                  <a:rPr lang="zh-CN" altLang="zh-CN" sz="1600" dirty="0"/>
                  <a:t>使用</a:t>
                </a:r>
                <a:r>
                  <a:rPr lang="en-US" altLang="zh-CN" sz="1600" dirty="0" smtClean="0"/>
                  <a:t>NBNN</a:t>
                </a:r>
                <a:r>
                  <a:rPr lang="zh-CN" altLang="zh-CN" sz="1600" dirty="0" smtClean="0"/>
                  <a:t>分类器</a:t>
                </a:r>
                <a:r>
                  <a:rPr lang="zh-CN" altLang="en-US" sz="1600" dirty="0" smtClean="0"/>
                  <a:t>进行动作分类。</a:t>
                </a:r>
                <a:endParaRPr lang="en-US" altLang="zh-CN" sz="16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1600" dirty="0"/>
                  <a:t>NBNN</a:t>
                </a:r>
                <a:r>
                  <a:rPr lang="zh-CN" altLang="zh-CN" sz="1600" dirty="0" smtClean="0"/>
                  <a:t>分类器</a:t>
                </a:r>
                <a:r>
                  <a:rPr lang="zh-CN" altLang="en-US" sz="1600" dirty="0"/>
                  <a:t>使用</a:t>
                </a:r>
                <a:r>
                  <a:rPr lang="zh-CN" altLang="zh-CN" sz="1600" dirty="0" smtClean="0"/>
                  <a:t>类似于</a:t>
                </a:r>
                <a:r>
                  <a:rPr lang="zh-CN" altLang="zh-CN" sz="1600" dirty="0"/>
                  <a:t>最邻近的方法对视频序列进行分类，即找出与待分类样本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1600" dirty="0"/>
                  <a:t>“距离”最近的样本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zh-CN" sz="1600" dirty="0"/>
                  <a:t>，其中样本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zh-CN" sz="1600" dirty="0"/>
                  <a:t>所属于类别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sz="1600" dirty="0"/>
                  <a:t>，这样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sz="1600" dirty="0"/>
                  <a:t>即为样本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1600" dirty="0"/>
                  <a:t>所属的类别</a:t>
                </a:r>
                <a:r>
                  <a:rPr lang="zh-CN" altLang="zh-CN" sz="1600" dirty="0" smtClean="0"/>
                  <a:t>。</a:t>
                </a:r>
                <a:endParaRPr lang="en-US" altLang="zh-CN" sz="16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2732" y="4226444"/>
                <a:ext cx="4020460" cy="565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组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合</m:t>
                          </m:r>
                        </m:e>
                      </m:groupCh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一化</m:t>
                          </m:r>
                        </m:e>
                      </m:groupCh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降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维</m:t>
                          </m:r>
                        </m:e>
                      </m:groupCh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32" y="4226444"/>
                <a:ext cx="4020460" cy="565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31010" y="3272786"/>
                <a:ext cx="4572000" cy="24728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dist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10" y="3272786"/>
                <a:ext cx="4572000" cy="2472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单纯地使用人体骨架关节信息作为特征不能够利用人体与环境交互</a:t>
            </a:r>
            <a:r>
              <a:rPr lang="zh-CN" altLang="en-US" sz="1800" dirty="0" smtClean="0"/>
              <a:t>信息，并且骨架信息并非在所有场合都适用。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将人体的深度图像转化为点云并以三维模型的方式进行表示，可以清晰的表示</a:t>
            </a:r>
            <a:r>
              <a:rPr lang="zh-CN" altLang="en-US" sz="1800" dirty="0"/>
              <a:t>人体与环境</a:t>
            </a:r>
            <a:r>
              <a:rPr lang="zh-CN" altLang="en-US" sz="1800" dirty="0" smtClean="0"/>
              <a:t>物体的交互信息。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局部占用模式：依据关节点位置进行采样。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随机占用模式：随机在视频的四维空间中进行采样。</a:t>
            </a:r>
            <a:endParaRPr lang="zh-CN" altLang="en-US" sz="1800" dirty="0"/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57" y="4320157"/>
            <a:ext cx="2606040" cy="192545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33" y="4251508"/>
            <a:ext cx="3168396" cy="19254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13570" y="6374005"/>
            <a:ext cx="12234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/>
              <a:t>局部占用模式</a:t>
            </a:r>
          </a:p>
        </p:txBody>
      </p:sp>
      <p:sp>
        <p:nvSpPr>
          <p:cNvPr id="11" name="矩形 10"/>
          <p:cNvSpPr/>
          <p:nvPr/>
        </p:nvSpPr>
        <p:spPr>
          <a:xfrm>
            <a:off x="5874624" y="6374005"/>
            <a:ext cx="12234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/>
              <a:t>随机占用模式</a:t>
            </a:r>
          </a:p>
        </p:txBody>
      </p:sp>
    </p:spTree>
    <p:extLst>
      <p:ext uri="{BB962C8B-B14F-4D97-AF65-F5344CB8AC3E}">
        <p14:creationId xmlns:p14="http://schemas.microsoft.com/office/powerpoint/2010/main" val="41405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三维模型特征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占用</a:t>
            </a:r>
            <a:r>
              <a:rPr lang="zh-CN" altLang="en-US" dirty="0"/>
              <a:t>模式的</a:t>
            </a:r>
            <a:r>
              <a:rPr lang="zh-CN" altLang="en-US" dirty="0" smtClean="0"/>
              <a:t>统计</a:t>
            </a:r>
            <a:endParaRPr lang="en-US" altLang="zh-CN" b="1" dirty="0" smtClean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95026"/>
                  </p:ext>
                </p:extLst>
              </p:nvPr>
            </p:nvGraphicFramePr>
            <p:xfrm>
              <a:off x="1036701" y="3028855"/>
              <a:ext cx="7174611" cy="2832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8561">
                      <a:extLst>
                        <a:ext uri="{9D8B030D-6E8A-4147-A177-3AD203B41FA5}">
                          <a16:colId xmlns:a16="http://schemas.microsoft.com/office/drawing/2014/main" val="1492342150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34297998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105464590"/>
                        </a:ext>
                      </a:extLst>
                    </a:gridCol>
                  </a:tblGrid>
                  <a:tr h="669933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局部占用模式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随机占用模式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906177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数据类型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骨架和三维点云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四维点云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824059"/>
                      </a:ext>
                    </a:extLst>
                  </a:tr>
                  <a:tr h="822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统计方法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𝑥𝑦𝑧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𝑥𝑦𝑧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𝑥𝑦𝑧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𝑥𝑦𝑧</m:t>
                                        </m:r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660585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空间采样方法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以关节点位置为中心的邻近区域进行采样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依据</a:t>
                          </a:r>
                          <a:r>
                            <a:rPr lang="zh-CN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接受概率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accept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进行接受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拒绝采样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823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95026"/>
                  </p:ext>
                </p:extLst>
              </p:nvPr>
            </p:nvGraphicFramePr>
            <p:xfrm>
              <a:off x="1036701" y="3028855"/>
              <a:ext cx="7174611" cy="2832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8561">
                      <a:extLst>
                        <a:ext uri="{9D8B030D-6E8A-4147-A177-3AD203B41FA5}">
                          <a16:colId xmlns:a16="http://schemas.microsoft.com/office/drawing/2014/main" val="1492342150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34297998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105464590"/>
                        </a:ext>
                      </a:extLst>
                    </a:gridCol>
                  </a:tblGrid>
                  <a:tr h="669933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局部占用模式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随机占用模式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906177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数据类型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骨架和三维点云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四维点云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824059"/>
                      </a:ext>
                    </a:extLst>
                  </a:tr>
                  <a:tr h="822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统计方法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126" t="-162500" r="-100673" b="-91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4126" t="-162500" r="-673" b="-919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660585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空间采样方法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以关节点位置为中心的邻近区域进行采样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4126" t="-324545" r="-67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823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97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人体的姿态是由大量关节连接而成，但对于特定动作而言，只有少部分关节点具有</a:t>
            </a:r>
            <a:r>
              <a:rPr lang="zh-CN" altLang="en-US" sz="1800" dirty="0" smtClean="0"/>
              <a:t>识别力。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由于可能的</a:t>
            </a:r>
            <a:r>
              <a:rPr lang="en-US" altLang="zh-CN" sz="1800" dirty="0" err="1"/>
              <a:t>Actionlet</a:t>
            </a:r>
            <a:r>
              <a:rPr lang="zh-CN" altLang="en-US" sz="1800" dirty="0"/>
              <a:t>数量巨大，为了从动作信息中高效的提取</a:t>
            </a:r>
            <a:r>
              <a:rPr lang="en-US" altLang="zh-CN" sz="1800" dirty="0" err="1"/>
              <a:t>Actionlet</a:t>
            </a:r>
            <a:r>
              <a:rPr lang="zh-CN" altLang="en-US" sz="1800" dirty="0"/>
              <a:t>，需要使用</a:t>
            </a:r>
            <a:r>
              <a:rPr lang="en-US" altLang="zh-CN" sz="1800" dirty="0" err="1"/>
              <a:t>Aprior</a:t>
            </a:r>
            <a:r>
              <a:rPr lang="zh-CN" altLang="en-US" sz="1800" dirty="0"/>
              <a:t>数据挖掘算法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9" y="3666225"/>
            <a:ext cx="3168879" cy="289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9"/>
          <a:stretch/>
        </p:blipFill>
        <p:spPr>
          <a:xfrm>
            <a:off x="4794418" y="3603056"/>
            <a:ext cx="3448660" cy="30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</a:t>
            </a:r>
            <a:r>
              <a:rPr lang="en-US" altLang="zh-CN" dirty="0" smtClean="0"/>
              <a:t>-</a:t>
            </a:r>
            <a:r>
              <a:rPr lang="zh-CN" altLang="en-US" dirty="0" smtClean="0"/>
              <a:t>空特征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1800" dirty="0"/>
              <a:t>动作是一个连续的过程，所以与单帧图像相比，从连续的动作序列提取的特征更具有</a:t>
            </a:r>
            <a:r>
              <a:rPr lang="zh-CN" altLang="zh-CN" sz="1800" dirty="0" smtClean="0"/>
              <a:t>识别力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37" y="3310433"/>
            <a:ext cx="4262653" cy="28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</TotalTime>
  <Words>1414</Words>
  <Application>Microsoft Office PowerPoint</Application>
  <PresentationFormat>全屏显示(4:3)</PresentationFormat>
  <Paragraphs>170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基于Kinect体感信息的动作及行为识别技术研究</vt:lpstr>
      <vt:lpstr>汇报内容</vt:lpstr>
      <vt:lpstr>课题目的及意义</vt:lpstr>
      <vt:lpstr>课题目的及意义</vt:lpstr>
      <vt:lpstr>骨架关节特征</vt:lpstr>
      <vt:lpstr>三维模型特征</vt:lpstr>
      <vt:lpstr>三维模型特征</vt:lpstr>
      <vt:lpstr>三维模型特征</vt:lpstr>
      <vt:lpstr>时-空特征</vt:lpstr>
      <vt:lpstr>时-空特征</vt:lpstr>
      <vt:lpstr>时-空特征</vt:lpstr>
      <vt:lpstr>时-空特征</vt:lpstr>
      <vt:lpstr>学习特征</vt:lpstr>
      <vt:lpstr>学习特征</vt:lpstr>
      <vt:lpstr>学习特征</vt:lpstr>
      <vt:lpstr>实验成果与结论</vt:lpstr>
      <vt:lpstr>实验成果与结论</vt:lpstr>
      <vt:lpstr>实验成果与结论</vt:lpstr>
      <vt:lpstr>实验成果与结论</vt:lpstr>
      <vt:lpstr>实验成果与结论</vt:lpstr>
      <vt:lpstr>实验成果与结论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基于Kinect体感信息的动作及行为识别技术研究</dc:title>
  <dc:creator>qiu siyu</dc:creator>
  <cp:lastModifiedBy>qiu siyu</cp:lastModifiedBy>
  <cp:revision>100</cp:revision>
  <dcterms:created xsi:type="dcterms:W3CDTF">2019-04-14T14:29:48Z</dcterms:created>
  <dcterms:modified xsi:type="dcterms:W3CDTF">2019-05-31T04:25:29Z</dcterms:modified>
</cp:coreProperties>
</file>