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3" r:id="rId8"/>
    <p:sldId id="277" r:id="rId9"/>
    <p:sldId id="265" r:id="rId10"/>
    <p:sldId id="264" r:id="rId11"/>
    <p:sldId id="266" r:id="rId12"/>
    <p:sldId id="267" r:id="rId13"/>
    <p:sldId id="268" r:id="rId14"/>
    <p:sldId id="269" r:id="rId15"/>
    <p:sldId id="271" r:id="rId16"/>
    <p:sldId id="273" r:id="rId17"/>
    <p:sldId id="274" r:id="rId18"/>
    <p:sldId id="275" r:id="rId19"/>
    <p:sldId id="27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snapToGrid="0">
      <p:cViewPr varScale="1">
        <p:scale>
          <a:sx n="84" d="100"/>
          <a:sy n="84"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平均正确率</c:v>
                </c:pt>
              </c:strCache>
            </c:strRef>
          </c:tx>
          <c:spPr>
            <a:solidFill>
              <a:schemeClr val="accent1"/>
            </a:solidFill>
            <a:ln>
              <a:noFill/>
            </a:ln>
            <a:effectLst/>
          </c:spPr>
          <c:invertIfNegative val="0"/>
          <c:cat>
            <c:strRef>
              <c:f>Sheet1!$A$2:$A$5</c:f>
              <c:strCache>
                <c:ptCount val="4"/>
                <c:pt idx="0">
                  <c:v>绝对关节位置</c:v>
                </c:pt>
                <c:pt idx="1">
                  <c:v>相对关节位置</c:v>
                </c:pt>
                <c:pt idx="2">
                  <c:v>特征关节</c:v>
                </c:pt>
                <c:pt idx="3">
                  <c:v>三维关节直方图</c:v>
                </c:pt>
              </c:strCache>
            </c:strRef>
          </c:cat>
          <c:val>
            <c:numRef>
              <c:f>Sheet1!$B$2:$B$5</c:f>
              <c:numCache>
                <c:formatCode>General</c:formatCode>
                <c:ptCount val="4"/>
                <c:pt idx="0">
                  <c:v>0.72504636656923305</c:v>
                </c:pt>
                <c:pt idx="1">
                  <c:v>0.78026293946474201</c:v>
                </c:pt>
                <c:pt idx="2">
                  <c:v>0.84082285083603203</c:v>
                </c:pt>
                <c:pt idx="3">
                  <c:v>0.82014600000000004</c:v>
                </c:pt>
              </c:numCache>
            </c:numRef>
          </c:val>
          <c:extLst>
            <c:ext xmlns:c16="http://schemas.microsoft.com/office/drawing/2014/chart" uri="{C3380CC4-5D6E-409C-BE32-E72D297353CC}">
              <c16:uniqueId val="{00000000-8274-4FB0-AED1-4CE9EF141FEC}"/>
            </c:ext>
          </c:extLst>
        </c:ser>
        <c:dLbls>
          <c:showLegendKey val="0"/>
          <c:showVal val="0"/>
          <c:showCatName val="0"/>
          <c:showSerName val="0"/>
          <c:showPercent val="0"/>
          <c:showBubbleSize val="0"/>
        </c:dLbls>
        <c:gapWidth val="219"/>
        <c:overlap val="-27"/>
        <c:axId val="2004072799"/>
        <c:axId val="2004074463"/>
      </c:barChart>
      <c:catAx>
        <c:axId val="2004072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04074463"/>
        <c:crosses val="autoZero"/>
        <c:auto val="1"/>
        <c:lblAlgn val="ctr"/>
        <c:lblOffset val="100"/>
        <c:noMultiLvlLbl val="0"/>
      </c:catAx>
      <c:valAx>
        <c:axId val="2004074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0407279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9515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182602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135696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291154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185264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23345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37649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125503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133106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296266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AD5DAC3-D1B8-4594-81AC-C61F56190D39}"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148980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5DAC3-D1B8-4594-81AC-C61F56190D39}" type="datetimeFigureOut">
              <a:rPr lang="zh-CN" altLang="en-US" smtClean="0"/>
              <a:t>2019/4/16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07A4B-E04C-41CC-B4A3-193AD4C89E09}" type="slidenum">
              <a:rPr lang="zh-CN" altLang="en-US" smtClean="0"/>
              <a:t>‹#›</a:t>
            </a:fld>
            <a:endParaRPr lang="zh-CN" altLang="en-US"/>
          </a:p>
        </p:txBody>
      </p:sp>
    </p:spTree>
    <p:extLst>
      <p:ext uri="{BB962C8B-B14F-4D97-AF65-F5344CB8AC3E}">
        <p14:creationId xmlns:p14="http://schemas.microsoft.com/office/powerpoint/2010/main" val="1945532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smtClean="0"/>
              <a:t>Kinect</a:t>
            </a:r>
            <a:r>
              <a:rPr lang="zh-CN" altLang="en-US" dirty="0" smtClean="0"/>
              <a:t>体感信息的动作及行为识别技术研究</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姓       名：仇思宇</a:t>
            </a:r>
            <a:endParaRPr lang="en-US" altLang="zh-CN" dirty="0" smtClean="0"/>
          </a:p>
          <a:p>
            <a:r>
              <a:rPr lang="zh-CN" altLang="en-US" dirty="0"/>
              <a:t>指导</a:t>
            </a:r>
            <a:r>
              <a:rPr lang="zh-CN" altLang="en-US" dirty="0" smtClean="0"/>
              <a:t>老师：宋凤义</a:t>
            </a:r>
            <a:endParaRPr lang="zh-CN" altLang="en-US" dirty="0"/>
          </a:p>
        </p:txBody>
      </p:sp>
    </p:spTree>
    <p:extLst>
      <p:ext uri="{BB962C8B-B14F-4D97-AF65-F5344CB8AC3E}">
        <p14:creationId xmlns:p14="http://schemas.microsoft.com/office/powerpoint/2010/main" val="5785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论文主要内容</a:t>
            </a:r>
          </a:p>
        </p:txBody>
      </p:sp>
      <p:pic>
        <p:nvPicPr>
          <p:cNvPr id="12" name="图片 11"/>
          <p:cNvPicPr>
            <a:picLocks noChangeAspect="1"/>
          </p:cNvPicPr>
          <p:nvPr/>
        </p:nvPicPr>
        <p:blipFill rotWithShape="1">
          <a:blip r:embed="rId2">
            <a:grayscl/>
          </a:blip>
          <a:srcRect b="57137"/>
          <a:stretch/>
        </p:blipFill>
        <p:spPr>
          <a:xfrm>
            <a:off x="1403913" y="1690688"/>
            <a:ext cx="9384174" cy="2886470"/>
          </a:xfrm>
          <a:prstGeom prst="rect">
            <a:avLst/>
          </a:prstGeom>
        </p:spPr>
      </p:pic>
    </p:spTree>
    <p:extLst>
      <p:ext uri="{BB962C8B-B14F-4D97-AF65-F5344CB8AC3E}">
        <p14:creationId xmlns:p14="http://schemas.microsoft.com/office/powerpoint/2010/main" val="4028938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论文主要内容</a:t>
            </a:r>
          </a:p>
        </p:txBody>
      </p:sp>
      <p:pic>
        <p:nvPicPr>
          <p:cNvPr id="5" name="图片 4"/>
          <p:cNvPicPr>
            <a:picLocks noChangeAspect="1"/>
          </p:cNvPicPr>
          <p:nvPr/>
        </p:nvPicPr>
        <p:blipFill>
          <a:blip r:embed="rId2">
            <a:grayscl/>
          </a:blip>
          <a:stretch>
            <a:fillRect/>
          </a:stretch>
        </p:blipFill>
        <p:spPr>
          <a:xfrm>
            <a:off x="1424943" y="1690688"/>
            <a:ext cx="9342113" cy="3878008"/>
          </a:xfrm>
          <a:prstGeom prst="rect">
            <a:avLst/>
          </a:prstGeom>
        </p:spPr>
      </p:pic>
    </p:spTree>
    <p:extLst>
      <p:ext uri="{BB962C8B-B14F-4D97-AF65-F5344CB8AC3E}">
        <p14:creationId xmlns:p14="http://schemas.microsoft.com/office/powerpoint/2010/main" val="3087112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论文主要内容</a:t>
            </a:r>
          </a:p>
        </p:txBody>
      </p:sp>
      <p:pic>
        <p:nvPicPr>
          <p:cNvPr id="7" name="图片 6"/>
          <p:cNvPicPr>
            <a:picLocks noChangeAspect="1"/>
          </p:cNvPicPr>
          <p:nvPr/>
        </p:nvPicPr>
        <p:blipFill>
          <a:blip r:embed="rId2">
            <a:grayscl/>
          </a:blip>
          <a:stretch>
            <a:fillRect/>
          </a:stretch>
        </p:blipFill>
        <p:spPr>
          <a:xfrm>
            <a:off x="1339423" y="1690688"/>
            <a:ext cx="9513154" cy="3301936"/>
          </a:xfrm>
          <a:prstGeom prst="rect">
            <a:avLst/>
          </a:prstGeom>
        </p:spPr>
      </p:pic>
    </p:spTree>
    <p:extLst>
      <p:ext uri="{BB962C8B-B14F-4D97-AF65-F5344CB8AC3E}">
        <p14:creationId xmlns:p14="http://schemas.microsoft.com/office/powerpoint/2010/main" val="4051495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论文主要内容</a:t>
            </a:r>
          </a:p>
        </p:txBody>
      </p:sp>
      <p:pic>
        <p:nvPicPr>
          <p:cNvPr id="5" name="图片 4"/>
          <p:cNvPicPr>
            <a:picLocks noChangeAspect="1"/>
          </p:cNvPicPr>
          <p:nvPr/>
        </p:nvPicPr>
        <p:blipFill>
          <a:blip r:embed="rId2">
            <a:grayscl/>
          </a:blip>
          <a:stretch>
            <a:fillRect/>
          </a:stretch>
        </p:blipFill>
        <p:spPr>
          <a:xfrm>
            <a:off x="1325322" y="1690688"/>
            <a:ext cx="9541356" cy="3064192"/>
          </a:xfrm>
          <a:prstGeom prst="rect">
            <a:avLst/>
          </a:prstGeom>
        </p:spPr>
      </p:pic>
    </p:spTree>
    <p:extLst>
      <p:ext uri="{BB962C8B-B14F-4D97-AF65-F5344CB8AC3E}">
        <p14:creationId xmlns:p14="http://schemas.microsoft.com/office/powerpoint/2010/main" val="2849745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实验完成进度</a:t>
            </a:r>
          </a:p>
        </p:txBody>
      </p:sp>
      <p:sp>
        <p:nvSpPr>
          <p:cNvPr id="3" name="内容占位符 2"/>
          <p:cNvSpPr>
            <a:spLocks noGrp="1"/>
          </p:cNvSpPr>
          <p:nvPr>
            <p:ph idx="1"/>
          </p:nvPr>
        </p:nvSpPr>
        <p:spPr/>
        <p:txBody>
          <a:bodyPr/>
          <a:lstStyle/>
          <a:p>
            <a:pPr>
              <a:lnSpc>
                <a:spcPct val="200000"/>
              </a:lnSpc>
            </a:pPr>
            <a:r>
              <a:rPr lang="zh-CN" altLang="en-US" dirty="0" smtClean="0"/>
              <a:t>实验与论文</a:t>
            </a:r>
            <a:r>
              <a:rPr lang="zh-CN" altLang="en-US" smtClean="0"/>
              <a:t>同步完成</a:t>
            </a:r>
            <a:endParaRPr lang="en-US" altLang="zh-CN" dirty="0" smtClean="0"/>
          </a:p>
          <a:p>
            <a:pPr>
              <a:lnSpc>
                <a:spcPct val="200000"/>
              </a:lnSpc>
            </a:pPr>
            <a:r>
              <a:rPr lang="zh-CN" altLang="en-US" dirty="0"/>
              <a:t>周</a:t>
            </a:r>
            <a:r>
              <a:rPr lang="zh-CN" altLang="en-US" dirty="0" smtClean="0"/>
              <a:t>记完成三篇</a:t>
            </a:r>
            <a:endParaRPr lang="en-US" altLang="zh-CN" dirty="0" smtClean="0"/>
          </a:p>
          <a:p>
            <a:pPr>
              <a:lnSpc>
                <a:spcPct val="200000"/>
              </a:lnSpc>
            </a:pPr>
            <a:r>
              <a:rPr lang="zh-CN" altLang="en-US" dirty="0"/>
              <a:t>骨架关节</a:t>
            </a:r>
            <a:r>
              <a:rPr lang="zh-CN" altLang="en-US" dirty="0" smtClean="0"/>
              <a:t>特征和时</a:t>
            </a:r>
            <a:r>
              <a:rPr lang="en-US" altLang="zh-CN" dirty="0" smtClean="0"/>
              <a:t>-</a:t>
            </a:r>
            <a:r>
              <a:rPr lang="zh-CN" altLang="en-US" dirty="0" smtClean="0"/>
              <a:t>空特征的相关实验已经完成</a:t>
            </a:r>
            <a:endParaRPr lang="en-US" altLang="zh-CN" dirty="0" smtClean="0"/>
          </a:p>
          <a:p>
            <a:pPr>
              <a:lnSpc>
                <a:spcPct val="200000"/>
              </a:lnSpc>
            </a:pPr>
            <a:r>
              <a:rPr lang="zh-CN" altLang="en-US" dirty="0" smtClean="0"/>
              <a:t>正确率和混淆矩阵可视化，从而对不同方法进行比较</a:t>
            </a:r>
            <a:endParaRPr lang="zh-CN" altLang="en-US" dirty="0"/>
          </a:p>
        </p:txBody>
      </p:sp>
    </p:spTree>
    <p:extLst>
      <p:ext uri="{BB962C8B-B14F-4D97-AF65-F5344CB8AC3E}">
        <p14:creationId xmlns:p14="http://schemas.microsoft.com/office/powerpoint/2010/main" val="1958976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实验完成进度</a:t>
            </a:r>
          </a:p>
        </p:txBody>
      </p:sp>
      <p:pic>
        <p:nvPicPr>
          <p:cNvPr id="4" name="图片 3"/>
          <p:cNvPicPr/>
          <p:nvPr/>
        </p:nvPicPr>
        <p:blipFill rotWithShape="1">
          <a:blip r:embed="rId2">
            <a:extLst>
              <a:ext uri="{28A0092B-C50C-407E-A947-70E740481C1C}">
                <a14:useLocalDpi xmlns:a14="http://schemas.microsoft.com/office/drawing/2010/main" val="0"/>
              </a:ext>
            </a:extLst>
          </a:blip>
          <a:srcRect t="6534" r="9175"/>
          <a:stretch/>
        </p:blipFill>
        <p:spPr bwMode="auto">
          <a:xfrm>
            <a:off x="2254616" y="1690688"/>
            <a:ext cx="7682768" cy="4206240"/>
          </a:xfrm>
          <a:prstGeom prst="rect">
            <a:avLst/>
          </a:prstGeom>
          <a:ln>
            <a:noFill/>
          </a:ln>
          <a:extLst>
            <a:ext uri="{53640926-AAD7-44D8-BBD7-CCE9431645EC}">
              <a14:shadowObscured xmlns:a14="http://schemas.microsoft.com/office/drawing/2010/main"/>
            </a:ext>
          </a:extLst>
        </p:spPr>
      </p:pic>
      <p:sp>
        <p:nvSpPr>
          <p:cNvPr id="6" name="内容占位符 2"/>
          <p:cNvSpPr>
            <a:spLocks noGrp="1"/>
          </p:cNvSpPr>
          <p:nvPr>
            <p:ph idx="1"/>
          </p:nvPr>
        </p:nvSpPr>
        <p:spPr>
          <a:xfrm>
            <a:off x="1408176" y="5896928"/>
            <a:ext cx="9854184" cy="525971"/>
          </a:xfrm>
        </p:spPr>
        <p:txBody>
          <a:bodyPr>
            <a:normAutofit fontScale="55000" lnSpcReduction="20000"/>
          </a:bodyPr>
          <a:lstStyle/>
          <a:p>
            <a:pPr marL="0" indent="0" algn="ctr">
              <a:lnSpc>
                <a:spcPct val="200000"/>
              </a:lnSpc>
              <a:buNone/>
            </a:pPr>
            <a:r>
              <a:rPr lang="zh-CN" altLang="en-US" b="1" dirty="0" smtClean="0"/>
              <a:t>使用绝对空间位置作为骨架特征的动作识别结果</a:t>
            </a:r>
            <a:endParaRPr lang="en-US" altLang="zh-CN" b="1" dirty="0" smtClean="0"/>
          </a:p>
        </p:txBody>
      </p:sp>
    </p:spTree>
    <p:extLst>
      <p:ext uri="{BB962C8B-B14F-4D97-AF65-F5344CB8AC3E}">
        <p14:creationId xmlns:p14="http://schemas.microsoft.com/office/powerpoint/2010/main" val="2157752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实验完成进度</a:t>
            </a:r>
          </a:p>
        </p:txBody>
      </p:sp>
      <p:sp>
        <p:nvSpPr>
          <p:cNvPr id="6" name="内容占位符 2"/>
          <p:cNvSpPr>
            <a:spLocks noGrp="1"/>
          </p:cNvSpPr>
          <p:nvPr>
            <p:ph idx="1"/>
          </p:nvPr>
        </p:nvSpPr>
        <p:spPr>
          <a:xfrm>
            <a:off x="1408176" y="5896928"/>
            <a:ext cx="9854184" cy="525971"/>
          </a:xfrm>
        </p:spPr>
        <p:txBody>
          <a:bodyPr>
            <a:normAutofit fontScale="55000" lnSpcReduction="20000"/>
          </a:bodyPr>
          <a:lstStyle/>
          <a:p>
            <a:pPr marL="0" indent="0" algn="ctr">
              <a:lnSpc>
                <a:spcPct val="200000"/>
              </a:lnSpc>
              <a:buNone/>
            </a:pPr>
            <a:r>
              <a:rPr lang="zh-CN" altLang="en-US" b="1" dirty="0" smtClean="0"/>
              <a:t>使用特征关节作为骨架特征的动作识别结果</a:t>
            </a:r>
            <a:endParaRPr lang="en-US" altLang="zh-CN" b="1" dirty="0" smtClean="0"/>
          </a:p>
        </p:txBody>
      </p:sp>
      <p:pic>
        <p:nvPicPr>
          <p:cNvPr id="5" name="图片 4"/>
          <p:cNvPicPr/>
          <p:nvPr/>
        </p:nvPicPr>
        <p:blipFill rotWithShape="1">
          <a:blip r:embed="rId2">
            <a:extLst>
              <a:ext uri="{28A0092B-C50C-407E-A947-70E740481C1C}">
                <a14:useLocalDpi xmlns:a14="http://schemas.microsoft.com/office/drawing/2010/main" val="0"/>
              </a:ext>
            </a:extLst>
          </a:blip>
          <a:srcRect t="6925" r="9230"/>
          <a:stretch/>
        </p:blipFill>
        <p:spPr bwMode="auto">
          <a:xfrm>
            <a:off x="2316873" y="1690688"/>
            <a:ext cx="7558254" cy="41248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5575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实验完成进度</a:t>
            </a:r>
          </a:p>
        </p:txBody>
      </p:sp>
      <p:sp>
        <p:nvSpPr>
          <p:cNvPr id="3" name="内容占位符 2"/>
          <p:cNvSpPr>
            <a:spLocks noGrp="1"/>
          </p:cNvSpPr>
          <p:nvPr>
            <p:ph idx="1"/>
          </p:nvPr>
        </p:nvSpPr>
        <p:spPr/>
        <p:txBody>
          <a:bodyPr/>
          <a:lstStyle/>
          <a:p>
            <a:pPr>
              <a:lnSpc>
                <a:spcPct val="200000"/>
              </a:lnSpc>
            </a:pPr>
            <a:r>
              <a:rPr lang="zh-CN" altLang="en-US" dirty="0" smtClean="0"/>
              <a:t>模型测试方法：</a:t>
            </a:r>
            <a:endParaRPr lang="en-US" altLang="zh-CN" dirty="0" smtClean="0"/>
          </a:p>
          <a:p>
            <a:pPr>
              <a:lnSpc>
                <a:spcPct val="200000"/>
              </a:lnSpc>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52227396"/>
              </p:ext>
            </p:extLst>
          </p:nvPr>
        </p:nvGraphicFramePr>
        <p:xfrm>
          <a:off x="1130808" y="2914228"/>
          <a:ext cx="9930384" cy="3262735"/>
        </p:xfrm>
        <a:graphic>
          <a:graphicData uri="http://schemas.openxmlformats.org/drawingml/2006/table">
            <a:tbl>
              <a:tblPr firstRow="1" bandRow="1">
                <a:tableStyleId>{5C22544A-7EE6-4342-B048-85BDC9FD1C3A}</a:tableStyleId>
              </a:tblPr>
              <a:tblGrid>
                <a:gridCol w="3310128">
                  <a:extLst>
                    <a:ext uri="{9D8B030D-6E8A-4147-A177-3AD203B41FA5}">
                      <a16:colId xmlns:a16="http://schemas.microsoft.com/office/drawing/2014/main" val="2337257007"/>
                    </a:ext>
                  </a:extLst>
                </a:gridCol>
                <a:gridCol w="3310128">
                  <a:extLst>
                    <a:ext uri="{9D8B030D-6E8A-4147-A177-3AD203B41FA5}">
                      <a16:colId xmlns:a16="http://schemas.microsoft.com/office/drawing/2014/main" val="3567204550"/>
                    </a:ext>
                  </a:extLst>
                </a:gridCol>
                <a:gridCol w="3310128">
                  <a:extLst>
                    <a:ext uri="{9D8B030D-6E8A-4147-A177-3AD203B41FA5}">
                      <a16:colId xmlns:a16="http://schemas.microsoft.com/office/drawing/2014/main" val="3264101033"/>
                    </a:ext>
                  </a:extLst>
                </a:gridCol>
              </a:tblGrid>
              <a:tr h="652547">
                <a:tc>
                  <a:txBody>
                    <a:bodyPr/>
                    <a:lstStyle/>
                    <a:p>
                      <a:pPr algn="ctr"/>
                      <a:r>
                        <a:rPr lang="zh-CN" altLang="en-US" dirty="0" smtClean="0">
                          <a:solidFill>
                            <a:schemeClr val="tx1"/>
                          </a:solidFill>
                        </a:rPr>
                        <a:t>分组序号</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chemeClr val="tx1"/>
                          </a:solidFill>
                        </a:rPr>
                        <a:t>训练动作执行者</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chemeClr val="tx1"/>
                          </a:solidFill>
                        </a:rPr>
                        <a:t>测试动作执行者</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3313215"/>
                  </a:ext>
                </a:extLst>
              </a:tr>
              <a:tr h="652547">
                <a:tc>
                  <a:txBody>
                    <a:bodyPr/>
                    <a:lstStyle/>
                    <a:p>
                      <a:pPr algn="ctr"/>
                      <a:r>
                        <a:rPr lang="en-US" altLang="zh-CN" dirty="0" smtClean="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3</a:t>
                      </a:r>
                      <a:r>
                        <a:rPr lang="zh-CN" altLang="en-US" baseline="0" dirty="0" smtClean="0">
                          <a:solidFill>
                            <a:schemeClr val="tx1"/>
                          </a:solidFill>
                        </a:rPr>
                        <a:t>、</a:t>
                      </a:r>
                      <a:r>
                        <a:rPr lang="en-US" altLang="zh-CN" dirty="0" smtClean="0">
                          <a:solidFill>
                            <a:schemeClr val="tx1"/>
                          </a:solidFill>
                        </a:rPr>
                        <a:t>1</a:t>
                      </a:r>
                      <a:r>
                        <a:rPr lang="zh-CN" altLang="en-US" dirty="0" smtClean="0">
                          <a:solidFill>
                            <a:schemeClr val="tx1"/>
                          </a:solidFill>
                        </a:rPr>
                        <a:t>、</a:t>
                      </a:r>
                      <a:r>
                        <a:rPr lang="en-US" altLang="zh-CN" dirty="0" smtClean="0">
                          <a:solidFill>
                            <a:schemeClr val="tx1"/>
                          </a:solidFill>
                        </a:rPr>
                        <a:t>10</a:t>
                      </a:r>
                      <a:r>
                        <a:rPr lang="zh-CN" altLang="en-US" dirty="0" smtClean="0">
                          <a:solidFill>
                            <a:schemeClr val="tx1"/>
                          </a:solidFill>
                        </a:rPr>
                        <a:t>、</a:t>
                      </a:r>
                      <a:r>
                        <a:rPr lang="en-US" altLang="zh-CN" dirty="0" smtClean="0">
                          <a:solidFill>
                            <a:schemeClr val="tx1"/>
                          </a:solidFill>
                        </a:rPr>
                        <a:t>5</a:t>
                      </a:r>
                      <a:r>
                        <a:rPr lang="zh-CN" altLang="en-US" dirty="0" smtClean="0">
                          <a:solidFill>
                            <a:schemeClr val="tx1"/>
                          </a:solidFill>
                        </a:rPr>
                        <a:t>、</a:t>
                      </a:r>
                      <a:r>
                        <a:rPr lang="en-US" altLang="zh-CN" dirty="0" smtClean="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4</a:t>
                      </a:r>
                      <a:r>
                        <a:rPr lang="zh-CN" altLang="en-US" dirty="0" smtClean="0">
                          <a:solidFill>
                            <a:schemeClr val="tx1"/>
                          </a:solidFill>
                        </a:rPr>
                        <a:t>、</a:t>
                      </a:r>
                      <a:r>
                        <a:rPr lang="en-US" altLang="zh-CN" dirty="0" smtClean="0">
                          <a:solidFill>
                            <a:schemeClr val="tx1"/>
                          </a:solidFill>
                        </a:rPr>
                        <a:t>6</a:t>
                      </a:r>
                      <a:r>
                        <a:rPr lang="zh-CN" altLang="en-US" dirty="0" smtClean="0">
                          <a:solidFill>
                            <a:schemeClr val="tx1"/>
                          </a:solidFill>
                        </a:rPr>
                        <a:t>、</a:t>
                      </a:r>
                      <a:r>
                        <a:rPr lang="en-US" altLang="zh-CN" dirty="0" smtClean="0">
                          <a:solidFill>
                            <a:schemeClr val="tx1"/>
                          </a:solidFill>
                        </a:rPr>
                        <a:t>7</a:t>
                      </a:r>
                      <a:r>
                        <a:rPr lang="zh-CN" altLang="en-US" dirty="0" smtClean="0">
                          <a:solidFill>
                            <a:schemeClr val="tx1"/>
                          </a:solidFill>
                        </a:rPr>
                        <a:t>、</a:t>
                      </a:r>
                      <a:r>
                        <a:rPr lang="en-US" altLang="zh-CN" dirty="0" smtClean="0">
                          <a:solidFill>
                            <a:schemeClr val="tx1"/>
                          </a:solidFill>
                        </a:rPr>
                        <a:t>8</a:t>
                      </a:r>
                      <a:r>
                        <a:rPr lang="zh-CN" altLang="en-US" dirty="0" smtClean="0">
                          <a:solidFill>
                            <a:schemeClr val="tx1"/>
                          </a:solidFill>
                        </a:rPr>
                        <a:t>、</a:t>
                      </a:r>
                      <a:r>
                        <a:rPr lang="en-US" altLang="zh-CN" dirty="0" smtClean="0">
                          <a:solidFill>
                            <a:schemeClr val="tx1"/>
                          </a:solidFill>
                        </a:rPr>
                        <a:t>9</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8719568"/>
                  </a:ext>
                </a:extLst>
              </a:tr>
              <a:tr h="652547">
                <a:tc>
                  <a:txBody>
                    <a:bodyPr/>
                    <a:lstStyle/>
                    <a:p>
                      <a:pPr algn="ctr"/>
                      <a:r>
                        <a:rPr lang="en-US" altLang="zh-CN" dirty="0" smtClean="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10</a:t>
                      </a:r>
                      <a:r>
                        <a:rPr lang="zh-CN" altLang="en-US" dirty="0" smtClean="0">
                          <a:solidFill>
                            <a:schemeClr val="tx1"/>
                          </a:solidFill>
                        </a:rPr>
                        <a:t>、</a:t>
                      </a:r>
                      <a:r>
                        <a:rPr lang="en-US" altLang="zh-CN" dirty="0" smtClean="0">
                          <a:solidFill>
                            <a:schemeClr val="tx1"/>
                          </a:solidFill>
                        </a:rPr>
                        <a:t>5</a:t>
                      </a:r>
                      <a:r>
                        <a:rPr lang="zh-CN" altLang="en-US" dirty="0" smtClean="0">
                          <a:solidFill>
                            <a:schemeClr val="tx1"/>
                          </a:solidFill>
                        </a:rPr>
                        <a:t>、</a:t>
                      </a:r>
                      <a:r>
                        <a:rPr lang="en-US" altLang="zh-CN" dirty="0" smtClean="0">
                          <a:solidFill>
                            <a:schemeClr val="tx1"/>
                          </a:solidFill>
                        </a:rPr>
                        <a:t>2</a:t>
                      </a:r>
                      <a:r>
                        <a:rPr lang="zh-CN" altLang="en-US" dirty="0" smtClean="0">
                          <a:solidFill>
                            <a:schemeClr val="tx1"/>
                          </a:solidFill>
                        </a:rPr>
                        <a:t>、</a:t>
                      </a:r>
                      <a:r>
                        <a:rPr lang="en-US" altLang="zh-CN" dirty="0" smtClean="0">
                          <a:solidFill>
                            <a:schemeClr val="tx1"/>
                          </a:solidFill>
                        </a:rPr>
                        <a:t>4</a:t>
                      </a:r>
                      <a:r>
                        <a:rPr lang="zh-CN" altLang="en-US" dirty="0" smtClean="0">
                          <a:solidFill>
                            <a:schemeClr val="tx1"/>
                          </a:solidFill>
                        </a:rPr>
                        <a:t>、</a:t>
                      </a:r>
                      <a:r>
                        <a:rPr lang="en-US" altLang="zh-CN" dirty="0" smtClean="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1</a:t>
                      </a:r>
                      <a:r>
                        <a:rPr lang="zh-CN" altLang="en-US" dirty="0" smtClean="0">
                          <a:solidFill>
                            <a:schemeClr val="tx1"/>
                          </a:solidFill>
                        </a:rPr>
                        <a:t>、</a:t>
                      </a:r>
                      <a:r>
                        <a:rPr lang="en-US" altLang="zh-CN" dirty="0" smtClean="0">
                          <a:solidFill>
                            <a:schemeClr val="tx1"/>
                          </a:solidFill>
                        </a:rPr>
                        <a:t>6</a:t>
                      </a:r>
                      <a:r>
                        <a:rPr lang="zh-CN" altLang="en-US" dirty="0" smtClean="0">
                          <a:solidFill>
                            <a:schemeClr val="tx1"/>
                          </a:solidFill>
                        </a:rPr>
                        <a:t>、</a:t>
                      </a:r>
                      <a:r>
                        <a:rPr lang="en-US" altLang="zh-CN" dirty="0" smtClean="0">
                          <a:solidFill>
                            <a:schemeClr val="tx1"/>
                          </a:solidFill>
                        </a:rPr>
                        <a:t>7</a:t>
                      </a:r>
                      <a:r>
                        <a:rPr lang="zh-CN" altLang="en-US" dirty="0" smtClean="0">
                          <a:solidFill>
                            <a:schemeClr val="tx1"/>
                          </a:solidFill>
                        </a:rPr>
                        <a:t>、</a:t>
                      </a:r>
                      <a:r>
                        <a:rPr lang="en-US" altLang="zh-CN" dirty="0" smtClean="0">
                          <a:solidFill>
                            <a:schemeClr val="tx1"/>
                          </a:solidFill>
                        </a:rPr>
                        <a:t>8</a:t>
                      </a:r>
                      <a:r>
                        <a:rPr lang="zh-CN" altLang="en-US" dirty="0" smtClean="0">
                          <a:solidFill>
                            <a:schemeClr val="tx1"/>
                          </a:solidFill>
                        </a:rPr>
                        <a:t>、</a:t>
                      </a:r>
                      <a:r>
                        <a:rPr lang="en-US" altLang="zh-CN" dirty="0" smtClean="0">
                          <a:solidFill>
                            <a:schemeClr val="tx1"/>
                          </a:solidFill>
                        </a:rPr>
                        <a:t>9</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0126872"/>
                  </a:ext>
                </a:extLst>
              </a:tr>
              <a:tr h="652547">
                <a:tc>
                  <a:txBody>
                    <a:bodyPr/>
                    <a:lstStyle/>
                    <a:p>
                      <a:pPr algn="ctr"/>
                      <a:r>
                        <a:rPr lang="en-US" altLang="zh-CN" dirty="0" smtClean="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3</a:t>
                      </a:r>
                      <a:r>
                        <a:rPr lang="zh-CN" altLang="en-US" dirty="0" smtClean="0">
                          <a:solidFill>
                            <a:schemeClr val="tx1"/>
                          </a:solidFill>
                        </a:rPr>
                        <a:t>、</a:t>
                      </a:r>
                      <a:r>
                        <a:rPr lang="en-US" altLang="zh-CN" dirty="0" smtClean="0">
                          <a:solidFill>
                            <a:schemeClr val="tx1"/>
                          </a:solidFill>
                        </a:rPr>
                        <a:t>5</a:t>
                      </a:r>
                      <a:r>
                        <a:rPr lang="zh-CN" altLang="en-US" dirty="0" smtClean="0">
                          <a:solidFill>
                            <a:schemeClr val="tx1"/>
                          </a:solidFill>
                        </a:rPr>
                        <a:t>、</a:t>
                      </a:r>
                      <a:r>
                        <a:rPr lang="en-US" altLang="zh-CN" dirty="0" smtClean="0">
                          <a:solidFill>
                            <a:schemeClr val="tx1"/>
                          </a:solidFill>
                        </a:rPr>
                        <a:t>6</a:t>
                      </a:r>
                      <a:r>
                        <a:rPr lang="zh-CN" altLang="en-US" dirty="0" smtClean="0">
                          <a:solidFill>
                            <a:schemeClr val="tx1"/>
                          </a:solidFill>
                        </a:rPr>
                        <a:t>、</a:t>
                      </a:r>
                      <a:r>
                        <a:rPr lang="en-US" altLang="zh-CN" dirty="0" smtClean="0">
                          <a:solidFill>
                            <a:schemeClr val="tx1"/>
                          </a:solidFill>
                        </a:rPr>
                        <a:t>2</a:t>
                      </a:r>
                      <a:r>
                        <a:rPr lang="zh-CN" altLang="en-US" dirty="0" smtClean="0">
                          <a:solidFill>
                            <a:schemeClr val="tx1"/>
                          </a:solidFill>
                        </a:rPr>
                        <a:t>、</a:t>
                      </a:r>
                      <a:r>
                        <a:rPr lang="en-US" altLang="zh-CN" dirty="0" smtClean="0">
                          <a:solidFill>
                            <a:schemeClr val="tx1"/>
                          </a:solidFill>
                        </a:rPr>
                        <a:t>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1</a:t>
                      </a:r>
                      <a:r>
                        <a:rPr lang="zh-CN" altLang="en-US" dirty="0" smtClean="0">
                          <a:solidFill>
                            <a:schemeClr val="tx1"/>
                          </a:solidFill>
                        </a:rPr>
                        <a:t>、</a:t>
                      </a:r>
                      <a:r>
                        <a:rPr lang="en-US" altLang="zh-CN" dirty="0" smtClean="0">
                          <a:solidFill>
                            <a:schemeClr val="tx1"/>
                          </a:solidFill>
                        </a:rPr>
                        <a:t>4</a:t>
                      </a:r>
                      <a:r>
                        <a:rPr lang="zh-CN" altLang="en-US" dirty="0" smtClean="0">
                          <a:solidFill>
                            <a:schemeClr val="tx1"/>
                          </a:solidFill>
                        </a:rPr>
                        <a:t>、</a:t>
                      </a:r>
                      <a:r>
                        <a:rPr lang="en-US" altLang="zh-CN" dirty="0" smtClean="0">
                          <a:solidFill>
                            <a:schemeClr val="tx1"/>
                          </a:solidFill>
                        </a:rPr>
                        <a:t>8</a:t>
                      </a:r>
                      <a:r>
                        <a:rPr lang="zh-CN" altLang="en-US" dirty="0" smtClean="0">
                          <a:solidFill>
                            <a:schemeClr val="tx1"/>
                          </a:solidFill>
                        </a:rPr>
                        <a:t>、</a:t>
                      </a:r>
                      <a:r>
                        <a:rPr lang="en-US" altLang="zh-CN" dirty="0" smtClean="0">
                          <a:solidFill>
                            <a:schemeClr val="tx1"/>
                          </a:solidFill>
                        </a:rPr>
                        <a:t>9</a:t>
                      </a:r>
                      <a:r>
                        <a:rPr lang="zh-CN" altLang="en-US" dirty="0" smtClean="0">
                          <a:solidFill>
                            <a:schemeClr val="tx1"/>
                          </a:solidFill>
                        </a:rPr>
                        <a:t>、</a:t>
                      </a:r>
                      <a:r>
                        <a:rPr lang="en-US" altLang="zh-CN" dirty="0" smtClean="0">
                          <a:solidFill>
                            <a:schemeClr val="tx1"/>
                          </a:solidFill>
                        </a:rPr>
                        <a:t>10</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5252954"/>
                  </a:ext>
                </a:extLst>
              </a:tr>
              <a:tr h="652547">
                <a:tc>
                  <a:txBody>
                    <a:bodyPr/>
                    <a:lstStyle/>
                    <a:p>
                      <a:pPr algn="ctr"/>
                      <a:r>
                        <a:rPr lang="en-US" altLang="zh-CN" dirty="0" smtClean="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2664752"/>
                  </a:ext>
                </a:extLst>
              </a:tr>
            </a:tbl>
          </a:graphicData>
        </a:graphic>
      </p:graphicFrame>
    </p:spTree>
    <p:extLst>
      <p:ext uri="{BB962C8B-B14F-4D97-AF65-F5344CB8AC3E}">
        <p14:creationId xmlns:p14="http://schemas.microsoft.com/office/powerpoint/2010/main" val="3588792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实验完成进度</a:t>
            </a:r>
          </a:p>
        </p:txBody>
      </p:sp>
      <p:sp>
        <p:nvSpPr>
          <p:cNvPr id="3" name="内容占位符 2"/>
          <p:cNvSpPr>
            <a:spLocks noGrp="1"/>
          </p:cNvSpPr>
          <p:nvPr>
            <p:ph idx="1"/>
          </p:nvPr>
        </p:nvSpPr>
        <p:spPr/>
        <p:txBody>
          <a:bodyPr/>
          <a:lstStyle/>
          <a:p>
            <a:pPr>
              <a:lnSpc>
                <a:spcPct val="200000"/>
              </a:lnSpc>
            </a:pPr>
            <a:r>
              <a:rPr lang="zh-CN" altLang="en-US" dirty="0" smtClean="0"/>
              <a:t>正确率计算方法：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84328721"/>
              </p:ext>
            </p:extLst>
          </p:nvPr>
        </p:nvGraphicFramePr>
        <p:xfrm>
          <a:off x="1382268" y="2914228"/>
          <a:ext cx="9427464" cy="3262735"/>
        </p:xfrm>
        <a:graphic>
          <a:graphicData uri="http://schemas.openxmlformats.org/drawingml/2006/table">
            <a:tbl>
              <a:tblPr firstRow="1" bandRow="1">
                <a:tableStyleId>{5C22544A-7EE6-4342-B048-85BDC9FD1C3A}</a:tableStyleId>
              </a:tblPr>
              <a:tblGrid>
                <a:gridCol w="4713732">
                  <a:extLst>
                    <a:ext uri="{9D8B030D-6E8A-4147-A177-3AD203B41FA5}">
                      <a16:colId xmlns:a16="http://schemas.microsoft.com/office/drawing/2014/main" val="2337257007"/>
                    </a:ext>
                  </a:extLst>
                </a:gridCol>
                <a:gridCol w="4713732">
                  <a:extLst>
                    <a:ext uri="{9D8B030D-6E8A-4147-A177-3AD203B41FA5}">
                      <a16:colId xmlns:a16="http://schemas.microsoft.com/office/drawing/2014/main" val="3567204550"/>
                    </a:ext>
                  </a:extLst>
                </a:gridCol>
              </a:tblGrid>
              <a:tr h="652547">
                <a:tc>
                  <a:txBody>
                    <a:bodyPr/>
                    <a:lstStyle/>
                    <a:p>
                      <a:pPr algn="ctr"/>
                      <a:r>
                        <a:rPr lang="zh-CN" altLang="en-US" dirty="0" smtClean="0">
                          <a:solidFill>
                            <a:schemeClr val="tx1"/>
                          </a:solidFill>
                        </a:rPr>
                        <a:t>分组序号</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chemeClr val="tx1"/>
                          </a:solidFill>
                        </a:rPr>
                        <a:t>识别正确率</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3313215"/>
                  </a:ext>
                </a:extLst>
              </a:tr>
              <a:tr h="652547">
                <a:tc>
                  <a:txBody>
                    <a:bodyPr/>
                    <a:lstStyle/>
                    <a:p>
                      <a:pPr algn="ctr"/>
                      <a:r>
                        <a:rPr lang="en-US" altLang="zh-CN" dirty="0" smtClean="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0.6617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8719568"/>
                  </a:ext>
                </a:extLst>
              </a:tr>
              <a:tr h="652547">
                <a:tc>
                  <a:txBody>
                    <a:bodyPr/>
                    <a:lstStyle/>
                    <a:p>
                      <a:pPr algn="ctr"/>
                      <a:r>
                        <a:rPr lang="en-US" altLang="zh-CN" dirty="0" smtClean="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0.6335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0126872"/>
                  </a:ext>
                </a:extLst>
              </a:tr>
              <a:tr h="652547">
                <a:tc>
                  <a:txBody>
                    <a:bodyPr/>
                    <a:lstStyle/>
                    <a:p>
                      <a:pPr algn="ctr"/>
                      <a:r>
                        <a:rPr lang="en-US" altLang="zh-CN" dirty="0" smtClean="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2664752"/>
                  </a:ext>
                </a:extLst>
              </a:tr>
              <a:tr h="652547">
                <a:tc>
                  <a:txBody>
                    <a:bodyPr/>
                    <a:lstStyle/>
                    <a:p>
                      <a:pPr algn="ctr"/>
                      <a:r>
                        <a:rPr lang="zh-CN" altLang="en-US" dirty="0" smtClean="0">
                          <a:solidFill>
                            <a:schemeClr val="tx1"/>
                          </a:solidFill>
                        </a:rPr>
                        <a:t>平均值</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FF0000"/>
                          </a:solidFill>
                        </a:rPr>
                        <a:t>0.7251</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0567463"/>
                  </a:ext>
                </a:extLst>
              </a:tr>
            </a:tbl>
          </a:graphicData>
        </a:graphic>
      </p:graphicFrame>
    </p:spTree>
    <p:extLst>
      <p:ext uri="{BB962C8B-B14F-4D97-AF65-F5344CB8AC3E}">
        <p14:creationId xmlns:p14="http://schemas.microsoft.com/office/powerpoint/2010/main" val="1035554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实验完成进度</a:t>
            </a:r>
          </a:p>
        </p:txBody>
      </p:sp>
      <p:graphicFrame>
        <p:nvGraphicFramePr>
          <p:cNvPr id="7" name="图表 6"/>
          <p:cNvGraphicFramePr/>
          <p:nvPr>
            <p:extLst>
              <p:ext uri="{D42A27DB-BD31-4B8C-83A1-F6EECF244321}">
                <p14:modId xmlns:p14="http://schemas.microsoft.com/office/powerpoint/2010/main" val="2826027898"/>
              </p:ext>
            </p:extLst>
          </p:nvPr>
        </p:nvGraphicFramePr>
        <p:xfrm>
          <a:off x="1903984" y="1690688"/>
          <a:ext cx="8126984" cy="48737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233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1287623"/>
            <a:ext cx="2628900" cy="4889339"/>
          </a:xfrm>
        </p:spPr>
        <p:txBody>
          <a:bodyPr>
            <a:normAutofit/>
          </a:bodyPr>
          <a:lstStyle/>
          <a:p>
            <a:r>
              <a:rPr lang="zh-CN" altLang="en-US" sz="6000" dirty="0" smtClean="0"/>
              <a:t>汇报内容</a:t>
            </a:r>
            <a:endParaRPr lang="zh-CN" altLang="en-US" sz="6000" dirty="0"/>
          </a:p>
        </p:txBody>
      </p:sp>
      <p:sp>
        <p:nvSpPr>
          <p:cNvPr id="3" name="竖排文字占位符 2"/>
          <p:cNvSpPr>
            <a:spLocks noGrp="1"/>
          </p:cNvSpPr>
          <p:nvPr>
            <p:ph type="body" orient="vert" idx="1"/>
          </p:nvPr>
        </p:nvSpPr>
        <p:spPr>
          <a:xfrm>
            <a:off x="838200" y="1287624"/>
            <a:ext cx="7734300" cy="4273422"/>
          </a:xfrm>
        </p:spPr>
        <p:txBody>
          <a:bodyPr anchor="t" anchorCtr="0">
            <a:noAutofit/>
          </a:bodyPr>
          <a:lstStyle/>
          <a:p>
            <a:pPr>
              <a:lnSpc>
                <a:spcPct val="300000"/>
              </a:lnSpc>
            </a:pPr>
            <a:r>
              <a:rPr lang="zh-CN" altLang="en-US" sz="3600" dirty="0" smtClean="0"/>
              <a:t>课题目的及意义</a:t>
            </a:r>
            <a:endParaRPr lang="en-US" altLang="zh-CN" sz="3600" dirty="0" smtClean="0"/>
          </a:p>
          <a:p>
            <a:pPr>
              <a:lnSpc>
                <a:spcPct val="300000"/>
              </a:lnSpc>
            </a:pPr>
            <a:r>
              <a:rPr lang="zh-CN" altLang="en-US" sz="3600" dirty="0" smtClean="0"/>
              <a:t>课题研究现状</a:t>
            </a:r>
            <a:endParaRPr lang="en-US" altLang="zh-CN" sz="3600" dirty="0" smtClean="0"/>
          </a:p>
          <a:p>
            <a:pPr>
              <a:lnSpc>
                <a:spcPct val="300000"/>
              </a:lnSpc>
            </a:pPr>
            <a:r>
              <a:rPr lang="zh-CN" altLang="en-US" sz="3600" dirty="0"/>
              <a:t>论文</a:t>
            </a:r>
            <a:r>
              <a:rPr lang="zh-CN" altLang="en-US" sz="3600" dirty="0" smtClean="0"/>
              <a:t>主要内容</a:t>
            </a:r>
            <a:endParaRPr lang="en-US" altLang="zh-CN" sz="3600" dirty="0" smtClean="0"/>
          </a:p>
          <a:p>
            <a:pPr>
              <a:lnSpc>
                <a:spcPct val="300000"/>
              </a:lnSpc>
            </a:pPr>
            <a:r>
              <a:rPr lang="zh-CN" altLang="en-US" sz="3600" dirty="0" smtClean="0"/>
              <a:t>实验完成进度</a:t>
            </a:r>
            <a:endParaRPr lang="en-US" altLang="zh-CN" sz="3600" dirty="0" smtClean="0"/>
          </a:p>
          <a:p>
            <a:pPr>
              <a:lnSpc>
                <a:spcPct val="300000"/>
              </a:lnSpc>
            </a:pPr>
            <a:endParaRPr lang="zh-CN" altLang="en-US" sz="3600" dirty="0"/>
          </a:p>
        </p:txBody>
      </p:sp>
    </p:spTree>
    <p:extLst>
      <p:ext uri="{BB962C8B-B14F-4D97-AF65-F5344CB8AC3E}">
        <p14:creationId xmlns:p14="http://schemas.microsoft.com/office/powerpoint/2010/main" val="353948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课题目的及意义</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220219986"/>
              </p:ext>
            </p:extLst>
          </p:nvPr>
        </p:nvGraphicFramePr>
        <p:xfrm>
          <a:off x="990600" y="3321696"/>
          <a:ext cx="10363200" cy="2240280"/>
        </p:xfrm>
        <a:graphic>
          <a:graphicData uri="http://schemas.openxmlformats.org/drawingml/2006/table">
            <a:tbl>
              <a:tblPr firstRow="1" firstCol="1" bandRow="1">
                <a:tableStyleId>{5C22544A-7EE6-4342-B048-85BDC9FD1C3A}</a:tableStyleId>
              </a:tblPr>
              <a:tblGrid>
                <a:gridCol w="2590800">
                  <a:extLst>
                    <a:ext uri="{9D8B030D-6E8A-4147-A177-3AD203B41FA5}">
                      <a16:colId xmlns:a16="http://schemas.microsoft.com/office/drawing/2014/main" val="3255234780"/>
                    </a:ext>
                  </a:extLst>
                </a:gridCol>
                <a:gridCol w="1156532">
                  <a:extLst>
                    <a:ext uri="{9D8B030D-6E8A-4147-A177-3AD203B41FA5}">
                      <a16:colId xmlns:a16="http://schemas.microsoft.com/office/drawing/2014/main" val="3825541220"/>
                    </a:ext>
                  </a:extLst>
                </a:gridCol>
                <a:gridCol w="1247730">
                  <a:extLst>
                    <a:ext uri="{9D8B030D-6E8A-4147-A177-3AD203B41FA5}">
                      <a16:colId xmlns:a16="http://schemas.microsoft.com/office/drawing/2014/main" val="3495113273"/>
                    </a:ext>
                  </a:extLst>
                </a:gridCol>
                <a:gridCol w="5368138">
                  <a:extLst>
                    <a:ext uri="{9D8B030D-6E8A-4147-A177-3AD203B41FA5}">
                      <a16:colId xmlns:a16="http://schemas.microsoft.com/office/drawing/2014/main" val="3220536390"/>
                    </a:ext>
                  </a:extLst>
                </a:gridCol>
              </a:tblGrid>
              <a:tr h="193130">
                <a:tc>
                  <a:txBody>
                    <a:bodyPr/>
                    <a:lstStyle/>
                    <a:p>
                      <a:pPr algn="ctr">
                        <a:lnSpc>
                          <a:spcPct val="150000"/>
                        </a:lnSpc>
                        <a:spcAft>
                          <a:spcPts val="0"/>
                        </a:spcAft>
                      </a:pPr>
                      <a:r>
                        <a:rPr lang="zh-CN" sz="1400" dirty="0">
                          <a:solidFill>
                            <a:schemeClr val="tx1"/>
                          </a:solidFill>
                          <a:effectLst/>
                        </a:rPr>
                        <a:t>数 据 集</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zh-CN" sz="1400">
                          <a:solidFill>
                            <a:schemeClr val="tx1"/>
                          </a:solidFill>
                          <a:effectLst/>
                        </a:rPr>
                        <a:t>类别数</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zh-CN" sz="1400">
                          <a:solidFill>
                            <a:schemeClr val="tx1"/>
                          </a:solidFill>
                          <a:effectLst/>
                        </a:rPr>
                        <a:t>样本数</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zh-CN" sz="1400" dirty="0">
                          <a:solidFill>
                            <a:schemeClr val="tx1"/>
                          </a:solidFill>
                          <a:effectLst/>
                        </a:rPr>
                        <a:t>特 </a:t>
                      </a:r>
                      <a:r>
                        <a:rPr lang="en-US" sz="1400" dirty="0">
                          <a:solidFill>
                            <a:schemeClr val="tx1"/>
                          </a:solidFill>
                          <a:effectLst/>
                        </a:rPr>
                        <a:t>      </a:t>
                      </a:r>
                      <a:r>
                        <a:rPr lang="zh-CN" sz="1400" dirty="0">
                          <a:solidFill>
                            <a:schemeClr val="tx1"/>
                          </a:solidFill>
                          <a:effectLst/>
                        </a:rPr>
                        <a:t>性</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8663616"/>
                  </a:ext>
                </a:extLst>
              </a:tr>
              <a:tr h="386262">
                <a:tc>
                  <a:txBody>
                    <a:bodyPr/>
                    <a:lstStyle/>
                    <a:p>
                      <a:pPr algn="ctr">
                        <a:lnSpc>
                          <a:spcPct val="150000"/>
                        </a:lnSpc>
                        <a:spcAft>
                          <a:spcPts val="0"/>
                        </a:spcAft>
                      </a:pPr>
                      <a:r>
                        <a:rPr lang="en-US" sz="1400" dirty="0">
                          <a:solidFill>
                            <a:srgbClr val="FF0000"/>
                          </a:solidFill>
                          <a:effectLst/>
                        </a:rPr>
                        <a:t>MSR Action3D</a:t>
                      </a:r>
                      <a:endParaRPr lang="zh-CN" sz="1400" dirty="0">
                        <a:solidFill>
                          <a:srgbClr val="FF0000"/>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dirty="0">
                          <a:solidFill>
                            <a:srgbClr val="FF0000"/>
                          </a:solidFill>
                          <a:effectLst/>
                        </a:rPr>
                        <a:t>20</a:t>
                      </a:r>
                      <a:endParaRPr lang="zh-CN" sz="1400" dirty="0">
                        <a:solidFill>
                          <a:srgbClr val="FF0000"/>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dirty="0">
                          <a:solidFill>
                            <a:srgbClr val="FF0000"/>
                          </a:solidFill>
                          <a:effectLst/>
                        </a:rPr>
                        <a:t>567</a:t>
                      </a:r>
                      <a:endParaRPr lang="zh-CN" sz="1400" dirty="0">
                        <a:solidFill>
                          <a:srgbClr val="FF0000"/>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0"/>
                        </a:spcAft>
                      </a:pPr>
                      <a:r>
                        <a:rPr lang="en-US" sz="1400" dirty="0">
                          <a:solidFill>
                            <a:srgbClr val="FF0000"/>
                          </a:solidFill>
                          <a:effectLst/>
                        </a:rPr>
                        <a:t>10</a:t>
                      </a:r>
                      <a:r>
                        <a:rPr lang="zh-CN" sz="1400" dirty="0">
                          <a:solidFill>
                            <a:srgbClr val="FF0000"/>
                          </a:solidFill>
                          <a:effectLst/>
                        </a:rPr>
                        <a:t>个演员，每类动作每个演员执行</a:t>
                      </a:r>
                      <a:r>
                        <a:rPr lang="en-US" sz="1400" dirty="0">
                          <a:solidFill>
                            <a:srgbClr val="FF0000"/>
                          </a:solidFill>
                          <a:effectLst/>
                        </a:rPr>
                        <a:t>2~3</a:t>
                      </a:r>
                      <a:r>
                        <a:rPr lang="zh-CN" sz="1400" dirty="0">
                          <a:solidFill>
                            <a:srgbClr val="FF0000"/>
                          </a:solidFill>
                          <a:effectLst/>
                        </a:rPr>
                        <a:t>次；提供</a:t>
                      </a:r>
                      <a:r>
                        <a:rPr lang="en-US" sz="1400" dirty="0">
                          <a:solidFill>
                            <a:srgbClr val="FF0000"/>
                          </a:solidFill>
                          <a:effectLst/>
                        </a:rPr>
                        <a:t>20</a:t>
                      </a:r>
                      <a:r>
                        <a:rPr lang="zh-CN" sz="1400" dirty="0">
                          <a:solidFill>
                            <a:srgbClr val="FF0000"/>
                          </a:solidFill>
                          <a:effectLst/>
                        </a:rPr>
                        <a:t>个关节点的</a:t>
                      </a:r>
                      <a:r>
                        <a:rPr lang="en-US" sz="1400" dirty="0">
                          <a:solidFill>
                            <a:srgbClr val="FF0000"/>
                          </a:solidFill>
                          <a:effectLst/>
                        </a:rPr>
                        <a:t>3D</a:t>
                      </a:r>
                      <a:r>
                        <a:rPr lang="zh-CN" sz="1400" dirty="0">
                          <a:solidFill>
                            <a:srgbClr val="FF0000"/>
                          </a:solidFill>
                          <a:effectLst/>
                        </a:rPr>
                        <a:t>坐标数据、深度图像与</a:t>
                      </a:r>
                      <a:r>
                        <a:rPr lang="en-US" sz="1400" dirty="0">
                          <a:solidFill>
                            <a:srgbClr val="FF0000"/>
                          </a:solidFill>
                          <a:effectLst/>
                        </a:rPr>
                        <a:t>RGB</a:t>
                      </a:r>
                      <a:r>
                        <a:rPr lang="zh-CN" sz="1400" dirty="0">
                          <a:solidFill>
                            <a:srgbClr val="FF0000"/>
                          </a:solidFill>
                          <a:effectLst/>
                        </a:rPr>
                        <a:t>图像；视频序列为无背景的纯人体运动目标</a:t>
                      </a:r>
                      <a:endParaRPr lang="zh-CN" sz="1400" dirty="0">
                        <a:solidFill>
                          <a:srgbClr val="FF0000"/>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623314"/>
                  </a:ext>
                </a:extLst>
              </a:tr>
              <a:tr h="193130">
                <a:tc>
                  <a:txBody>
                    <a:bodyPr/>
                    <a:lstStyle/>
                    <a:p>
                      <a:pPr algn="ctr">
                        <a:lnSpc>
                          <a:spcPct val="150000"/>
                        </a:lnSpc>
                        <a:spcAft>
                          <a:spcPts val="0"/>
                        </a:spcAft>
                      </a:pPr>
                      <a:r>
                        <a:rPr lang="en-US" sz="1400">
                          <a:solidFill>
                            <a:schemeClr val="tx1"/>
                          </a:solidFill>
                          <a:effectLst/>
                        </a:rPr>
                        <a:t>UTKinct Action</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a:solidFill>
                            <a:schemeClr val="tx1"/>
                          </a:solidFill>
                          <a:effectLst/>
                        </a:rPr>
                        <a:t>10</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dirty="0">
                          <a:solidFill>
                            <a:schemeClr val="tx1"/>
                          </a:solidFill>
                          <a:effectLst/>
                        </a:rPr>
                        <a:t>200</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0"/>
                        </a:spcAft>
                      </a:pPr>
                      <a:r>
                        <a:rPr lang="en-US" sz="1400" dirty="0">
                          <a:solidFill>
                            <a:schemeClr val="tx1"/>
                          </a:solidFill>
                          <a:effectLst/>
                        </a:rPr>
                        <a:t>10</a:t>
                      </a:r>
                      <a:r>
                        <a:rPr lang="zh-CN" sz="1400" dirty="0">
                          <a:solidFill>
                            <a:schemeClr val="tx1"/>
                          </a:solidFill>
                          <a:effectLst/>
                        </a:rPr>
                        <a:t>个演员，每类动作每个演员执行</a:t>
                      </a:r>
                      <a:r>
                        <a:rPr lang="en-US" sz="1400" dirty="0">
                          <a:solidFill>
                            <a:schemeClr val="tx1"/>
                          </a:solidFill>
                          <a:effectLst/>
                        </a:rPr>
                        <a:t>2</a:t>
                      </a:r>
                      <a:r>
                        <a:rPr lang="zh-CN" sz="1400" dirty="0">
                          <a:solidFill>
                            <a:schemeClr val="tx1"/>
                          </a:solidFill>
                          <a:effectLst/>
                        </a:rPr>
                        <a:t>次；提供</a:t>
                      </a:r>
                      <a:r>
                        <a:rPr lang="en-US" sz="1400" dirty="0">
                          <a:solidFill>
                            <a:schemeClr val="tx1"/>
                          </a:solidFill>
                          <a:effectLst/>
                        </a:rPr>
                        <a:t>20</a:t>
                      </a:r>
                      <a:r>
                        <a:rPr lang="zh-CN" sz="1400" dirty="0">
                          <a:solidFill>
                            <a:schemeClr val="tx1"/>
                          </a:solidFill>
                          <a:effectLst/>
                        </a:rPr>
                        <a:t>个关节点的</a:t>
                      </a:r>
                      <a:r>
                        <a:rPr lang="en-US" sz="1400" dirty="0">
                          <a:solidFill>
                            <a:schemeClr val="tx1"/>
                          </a:solidFill>
                          <a:effectLst/>
                        </a:rPr>
                        <a:t>3D</a:t>
                      </a:r>
                      <a:r>
                        <a:rPr lang="zh-CN" sz="1400" dirty="0">
                          <a:solidFill>
                            <a:schemeClr val="tx1"/>
                          </a:solidFill>
                          <a:effectLst/>
                        </a:rPr>
                        <a:t>坐标数据</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1515046"/>
                  </a:ext>
                </a:extLst>
              </a:tr>
              <a:tr h="193130">
                <a:tc>
                  <a:txBody>
                    <a:bodyPr/>
                    <a:lstStyle/>
                    <a:p>
                      <a:pPr algn="ctr">
                        <a:lnSpc>
                          <a:spcPct val="150000"/>
                        </a:lnSpc>
                        <a:spcAft>
                          <a:spcPts val="0"/>
                        </a:spcAft>
                      </a:pPr>
                      <a:r>
                        <a:rPr lang="en-US" sz="1400">
                          <a:solidFill>
                            <a:schemeClr val="tx1"/>
                          </a:solidFill>
                          <a:effectLst/>
                        </a:rPr>
                        <a:t>MSR DailyActivities3D</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a:solidFill>
                            <a:schemeClr val="tx1"/>
                          </a:solidFill>
                          <a:effectLst/>
                        </a:rPr>
                        <a:t>16</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dirty="0">
                          <a:solidFill>
                            <a:schemeClr val="tx1"/>
                          </a:solidFill>
                          <a:effectLst/>
                        </a:rPr>
                        <a:t>320</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0"/>
                        </a:spcAft>
                      </a:pPr>
                      <a:r>
                        <a:rPr lang="en-US" sz="1400" dirty="0">
                          <a:solidFill>
                            <a:schemeClr val="tx1"/>
                          </a:solidFill>
                          <a:effectLst/>
                        </a:rPr>
                        <a:t>10</a:t>
                      </a:r>
                      <a:r>
                        <a:rPr lang="zh-CN" sz="1400" dirty="0">
                          <a:solidFill>
                            <a:schemeClr val="tx1"/>
                          </a:solidFill>
                          <a:effectLst/>
                        </a:rPr>
                        <a:t>个演员；大部分样本涉及到人和物体的交互；捕获的</a:t>
                      </a:r>
                      <a:r>
                        <a:rPr lang="en-US" sz="1400" dirty="0">
                          <a:solidFill>
                            <a:schemeClr val="tx1"/>
                          </a:solidFill>
                          <a:effectLst/>
                        </a:rPr>
                        <a:t>3D</a:t>
                      </a:r>
                      <a:r>
                        <a:rPr lang="zh-CN" sz="1400" dirty="0">
                          <a:solidFill>
                            <a:schemeClr val="tx1"/>
                          </a:solidFill>
                          <a:effectLst/>
                        </a:rPr>
                        <a:t>关节点坐标受噪声污染严重</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1892118"/>
                  </a:ext>
                </a:extLst>
              </a:tr>
            </a:tbl>
          </a:graphicData>
        </a:graphic>
      </p:graphicFrame>
      <p:sp>
        <p:nvSpPr>
          <p:cNvPr id="4" name="内容占位符 2"/>
          <p:cNvSpPr txBox="1">
            <a:spLocks/>
          </p:cNvSpPr>
          <p:nvPr/>
        </p:nvSpPr>
        <p:spPr>
          <a:xfrm>
            <a:off x="990600" y="1978025"/>
            <a:ext cx="10515600" cy="1343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以骨架关节特征、三维模型特征、时</a:t>
            </a:r>
            <a:r>
              <a:rPr lang="en-US" altLang="zh-CN" dirty="0" smtClean="0"/>
              <a:t>-</a:t>
            </a:r>
            <a:r>
              <a:rPr lang="zh-CN" altLang="en-US" dirty="0" smtClean="0"/>
              <a:t>空特征和学习特征作为思路对现有动作表示方法进行分类，并以此讨论不同方法在不同环境（背景变化、视角变换、噪声和遮挡）中的适用性</a:t>
            </a:r>
            <a:endParaRPr lang="zh-CN" altLang="en-US" dirty="0"/>
          </a:p>
        </p:txBody>
      </p:sp>
    </p:spTree>
    <p:extLst>
      <p:ext uri="{BB962C8B-B14F-4D97-AF65-F5344CB8AC3E}">
        <p14:creationId xmlns:p14="http://schemas.microsoft.com/office/powerpoint/2010/main" val="8525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课题目的及意义</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785072434"/>
              </p:ext>
            </p:extLst>
          </p:nvPr>
        </p:nvGraphicFramePr>
        <p:xfrm>
          <a:off x="990600" y="2004059"/>
          <a:ext cx="10363200" cy="3840480"/>
        </p:xfrm>
        <a:graphic>
          <a:graphicData uri="http://schemas.openxmlformats.org/drawingml/2006/table">
            <a:tbl>
              <a:tblPr firstRow="1" firstCol="1" bandRow="1">
                <a:tableStyleId>{5C22544A-7EE6-4342-B048-85BDC9FD1C3A}</a:tableStyleId>
              </a:tblPr>
              <a:tblGrid>
                <a:gridCol w="2590800">
                  <a:extLst>
                    <a:ext uri="{9D8B030D-6E8A-4147-A177-3AD203B41FA5}">
                      <a16:colId xmlns:a16="http://schemas.microsoft.com/office/drawing/2014/main" val="3255234780"/>
                    </a:ext>
                  </a:extLst>
                </a:gridCol>
                <a:gridCol w="1156532">
                  <a:extLst>
                    <a:ext uri="{9D8B030D-6E8A-4147-A177-3AD203B41FA5}">
                      <a16:colId xmlns:a16="http://schemas.microsoft.com/office/drawing/2014/main" val="3825541220"/>
                    </a:ext>
                  </a:extLst>
                </a:gridCol>
                <a:gridCol w="1247730">
                  <a:extLst>
                    <a:ext uri="{9D8B030D-6E8A-4147-A177-3AD203B41FA5}">
                      <a16:colId xmlns:a16="http://schemas.microsoft.com/office/drawing/2014/main" val="3495113273"/>
                    </a:ext>
                  </a:extLst>
                </a:gridCol>
                <a:gridCol w="5368138">
                  <a:extLst>
                    <a:ext uri="{9D8B030D-6E8A-4147-A177-3AD203B41FA5}">
                      <a16:colId xmlns:a16="http://schemas.microsoft.com/office/drawing/2014/main" val="3220536390"/>
                    </a:ext>
                  </a:extLst>
                </a:gridCol>
              </a:tblGrid>
              <a:tr h="317871">
                <a:tc>
                  <a:txBody>
                    <a:bodyPr/>
                    <a:lstStyle/>
                    <a:p>
                      <a:pPr algn="ctr">
                        <a:lnSpc>
                          <a:spcPct val="150000"/>
                        </a:lnSpc>
                        <a:spcAft>
                          <a:spcPts val="0"/>
                        </a:spcAft>
                      </a:pPr>
                      <a:r>
                        <a:rPr lang="zh-CN" sz="1400" dirty="0">
                          <a:solidFill>
                            <a:schemeClr val="tx1"/>
                          </a:solidFill>
                          <a:effectLst/>
                        </a:rPr>
                        <a:t>数 据 集</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zh-CN" sz="1400">
                          <a:solidFill>
                            <a:schemeClr val="tx1"/>
                          </a:solidFill>
                          <a:effectLst/>
                        </a:rPr>
                        <a:t>类别数</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zh-CN" sz="1400">
                          <a:solidFill>
                            <a:schemeClr val="tx1"/>
                          </a:solidFill>
                          <a:effectLst/>
                        </a:rPr>
                        <a:t>样本数</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zh-CN" sz="1400" dirty="0">
                          <a:solidFill>
                            <a:schemeClr val="tx1"/>
                          </a:solidFill>
                          <a:effectLst/>
                        </a:rPr>
                        <a:t>特 </a:t>
                      </a:r>
                      <a:r>
                        <a:rPr lang="en-US" sz="1400" dirty="0">
                          <a:solidFill>
                            <a:schemeClr val="tx1"/>
                          </a:solidFill>
                          <a:effectLst/>
                        </a:rPr>
                        <a:t>      </a:t>
                      </a:r>
                      <a:r>
                        <a:rPr lang="zh-CN" sz="1400" dirty="0">
                          <a:solidFill>
                            <a:schemeClr val="tx1"/>
                          </a:solidFill>
                          <a:effectLst/>
                        </a:rPr>
                        <a:t>性</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8663616"/>
                  </a:ext>
                </a:extLst>
              </a:tr>
              <a:tr h="635741">
                <a:tc>
                  <a:txBody>
                    <a:bodyPr/>
                    <a:lstStyle/>
                    <a:p>
                      <a:pPr algn="ctr">
                        <a:lnSpc>
                          <a:spcPct val="150000"/>
                        </a:lnSpc>
                        <a:spcAft>
                          <a:spcPts val="0"/>
                        </a:spcAft>
                      </a:pPr>
                      <a:r>
                        <a:rPr lang="en-US" sz="1400" dirty="0">
                          <a:solidFill>
                            <a:schemeClr val="tx1"/>
                          </a:solidFill>
                          <a:effectLst/>
                        </a:rPr>
                        <a:t>Florence 3D Action</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dirty="0">
                          <a:solidFill>
                            <a:schemeClr val="tx1"/>
                          </a:solidFill>
                          <a:effectLst/>
                        </a:rPr>
                        <a:t>9</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dirty="0">
                          <a:solidFill>
                            <a:schemeClr val="tx1"/>
                          </a:solidFill>
                          <a:effectLst/>
                        </a:rPr>
                        <a:t>215</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0"/>
                        </a:spcAft>
                      </a:pPr>
                      <a:r>
                        <a:rPr lang="en-US" sz="1400" dirty="0">
                          <a:solidFill>
                            <a:schemeClr val="tx1"/>
                          </a:solidFill>
                          <a:effectLst/>
                        </a:rPr>
                        <a:t>10</a:t>
                      </a:r>
                      <a:r>
                        <a:rPr lang="zh-CN" sz="1400" dirty="0">
                          <a:solidFill>
                            <a:schemeClr val="tx1"/>
                          </a:solidFill>
                          <a:effectLst/>
                        </a:rPr>
                        <a:t>个演员，每类动作每个演员执行</a:t>
                      </a:r>
                      <a:r>
                        <a:rPr lang="en-US" sz="1400" dirty="0">
                          <a:solidFill>
                            <a:schemeClr val="tx1"/>
                          </a:solidFill>
                          <a:effectLst/>
                        </a:rPr>
                        <a:t>3</a:t>
                      </a:r>
                      <a:r>
                        <a:rPr lang="zh-CN" sz="1400" dirty="0">
                          <a:solidFill>
                            <a:schemeClr val="tx1"/>
                          </a:solidFill>
                          <a:effectLst/>
                        </a:rPr>
                        <a:t>次；动作相似性大，包含人与物体的交互，同类动作具有不同的执行方式</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8418625"/>
                  </a:ext>
                </a:extLst>
              </a:tr>
              <a:tr h="635741">
                <a:tc>
                  <a:txBody>
                    <a:bodyPr/>
                    <a:lstStyle/>
                    <a:p>
                      <a:pPr algn="ctr">
                        <a:lnSpc>
                          <a:spcPct val="150000"/>
                        </a:lnSpc>
                        <a:spcAft>
                          <a:spcPts val="0"/>
                        </a:spcAft>
                      </a:pPr>
                      <a:r>
                        <a:rPr lang="en-US" sz="1400">
                          <a:solidFill>
                            <a:schemeClr val="tx1"/>
                          </a:solidFill>
                          <a:effectLst/>
                        </a:rPr>
                        <a:t>RGBD-HuDaAct</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a:solidFill>
                            <a:schemeClr val="tx1"/>
                          </a:solidFill>
                          <a:effectLst/>
                        </a:rPr>
                        <a:t>12</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dirty="0">
                          <a:solidFill>
                            <a:schemeClr val="tx1"/>
                          </a:solidFill>
                          <a:effectLst/>
                        </a:rPr>
                        <a:t>1189</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0"/>
                        </a:spcAft>
                      </a:pPr>
                      <a:r>
                        <a:rPr lang="en-US" sz="1400" dirty="0">
                          <a:solidFill>
                            <a:schemeClr val="tx1"/>
                          </a:solidFill>
                          <a:effectLst/>
                        </a:rPr>
                        <a:t>30</a:t>
                      </a:r>
                      <a:r>
                        <a:rPr lang="zh-CN" sz="1400" dirty="0">
                          <a:solidFill>
                            <a:schemeClr val="tx1"/>
                          </a:solidFill>
                          <a:effectLst/>
                        </a:rPr>
                        <a:t>个演员，每类动作每个演员执行</a:t>
                      </a:r>
                      <a:r>
                        <a:rPr lang="en-US" sz="1400" dirty="0">
                          <a:solidFill>
                            <a:schemeClr val="tx1"/>
                          </a:solidFill>
                          <a:effectLst/>
                        </a:rPr>
                        <a:t>2~4</a:t>
                      </a:r>
                      <a:r>
                        <a:rPr lang="zh-CN" sz="1400" dirty="0">
                          <a:solidFill>
                            <a:schemeClr val="tx1"/>
                          </a:solidFill>
                          <a:effectLst/>
                        </a:rPr>
                        <a:t>次；提供深度图像与</a:t>
                      </a:r>
                      <a:r>
                        <a:rPr lang="en-US" sz="1400" dirty="0">
                          <a:solidFill>
                            <a:schemeClr val="tx1"/>
                          </a:solidFill>
                          <a:effectLst/>
                        </a:rPr>
                        <a:t>RGB</a:t>
                      </a:r>
                      <a:r>
                        <a:rPr lang="zh-CN" sz="1400" dirty="0">
                          <a:solidFill>
                            <a:schemeClr val="tx1"/>
                          </a:solidFill>
                          <a:effectLst/>
                        </a:rPr>
                        <a:t>图像，样本中混有随机背景动作</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1102627"/>
                  </a:ext>
                </a:extLst>
              </a:tr>
              <a:tr h="635741">
                <a:tc>
                  <a:txBody>
                    <a:bodyPr/>
                    <a:lstStyle/>
                    <a:p>
                      <a:pPr algn="ctr">
                        <a:lnSpc>
                          <a:spcPct val="150000"/>
                        </a:lnSpc>
                        <a:spcAft>
                          <a:spcPts val="0"/>
                        </a:spcAft>
                      </a:pPr>
                      <a:r>
                        <a:rPr lang="en-US" sz="1400">
                          <a:solidFill>
                            <a:schemeClr val="tx1"/>
                          </a:solidFill>
                          <a:effectLst/>
                        </a:rPr>
                        <a:t>MSR ActionPairs</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a:solidFill>
                            <a:schemeClr val="tx1"/>
                          </a:solidFill>
                          <a:effectLst/>
                        </a:rPr>
                        <a:t>6</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dirty="0">
                          <a:solidFill>
                            <a:schemeClr val="tx1"/>
                          </a:solidFill>
                          <a:effectLst/>
                        </a:rPr>
                        <a:t>180</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0"/>
                        </a:spcAft>
                      </a:pPr>
                      <a:r>
                        <a:rPr lang="en-US" sz="1400" dirty="0">
                          <a:solidFill>
                            <a:schemeClr val="tx1"/>
                          </a:solidFill>
                          <a:effectLst/>
                        </a:rPr>
                        <a:t>10</a:t>
                      </a:r>
                      <a:r>
                        <a:rPr lang="zh-CN" sz="1400" dirty="0">
                          <a:solidFill>
                            <a:schemeClr val="tx1"/>
                          </a:solidFill>
                          <a:effectLst/>
                        </a:rPr>
                        <a:t>个演员，每类动作每个演员执行</a:t>
                      </a:r>
                      <a:r>
                        <a:rPr lang="en-US" sz="1400" dirty="0">
                          <a:solidFill>
                            <a:schemeClr val="tx1"/>
                          </a:solidFill>
                          <a:effectLst/>
                        </a:rPr>
                        <a:t>3</a:t>
                      </a:r>
                      <a:r>
                        <a:rPr lang="zh-CN" sz="1400" dirty="0">
                          <a:solidFill>
                            <a:schemeClr val="tx1"/>
                          </a:solidFill>
                          <a:effectLst/>
                        </a:rPr>
                        <a:t>次；每个动作对有相似的运动和形状</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0635868"/>
                  </a:ext>
                </a:extLst>
              </a:tr>
              <a:tr h="953612">
                <a:tc>
                  <a:txBody>
                    <a:bodyPr/>
                    <a:lstStyle/>
                    <a:p>
                      <a:pPr algn="ctr">
                        <a:lnSpc>
                          <a:spcPct val="150000"/>
                        </a:lnSpc>
                        <a:spcAft>
                          <a:spcPts val="0"/>
                        </a:spcAft>
                      </a:pPr>
                      <a:r>
                        <a:rPr lang="en-US" sz="1400">
                          <a:solidFill>
                            <a:schemeClr val="tx1"/>
                          </a:solidFill>
                          <a:effectLst/>
                        </a:rPr>
                        <a:t>UWA3D Multiview Activity</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a:solidFill>
                            <a:schemeClr val="tx1"/>
                          </a:solidFill>
                          <a:effectLst/>
                        </a:rPr>
                        <a:t>30</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dirty="0">
                          <a:solidFill>
                            <a:schemeClr val="tx1"/>
                          </a:solidFill>
                          <a:effectLst/>
                        </a:rPr>
                        <a:t>720</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0"/>
                        </a:spcAft>
                      </a:pPr>
                      <a:r>
                        <a:rPr lang="en-US" sz="1400" dirty="0">
                          <a:solidFill>
                            <a:schemeClr val="tx1"/>
                          </a:solidFill>
                          <a:effectLst/>
                        </a:rPr>
                        <a:t>10</a:t>
                      </a:r>
                      <a:r>
                        <a:rPr lang="zh-CN" sz="1400" dirty="0">
                          <a:solidFill>
                            <a:schemeClr val="tx1"/>
                          </a:solidFill>
                          <a:effectLst/>
                        </a:rPr>
                        <a:t>个演员，每类动作每个演员执行</a:t>
                      </a:r>
                      <a:r>
                        <a:rPr lang="en-US" sz="1400" dirty="0">
                          <a:solidFill>
                            <a:schemeClr val="tx1"/>
                          </a:solidFill>
                          <a:effectLst/>
                        </a:rPr>
                        <a:t>2~3</a:t>
                      </a:r>
                      <a:r>
                        <a:rPr lang="zh-CN" sz="1400" dirty="0">
                          <a:solidFill>
                            <a:schemeClr val="tx1"/>
                          </a:solidFill>
                          <a:effectLst/>
                        </a:rPr>
                        <a:t>次；存在自遮挡和高度相似性；具有视角和尺度变化；提供关节点的</a:t>
                      </a:r>
                      <a:r>
                        <a:rPr lang="en-US" sz="1400" dirty="0">
                          <a:solidFill>
                            <a:schemeClr val="tx1"/>
                          </a:solidFill>
                          <a:effectLst/>
                        </a:rPr>
                        <a:t>3D</a:t>
                      </a:r>
                      <a:r>
                        <a:rPr lang="zh-CN" sz="1400" dirty="0">
                          <a:solidFill>
                            <a:schemeClr val="tx1"/>
                          </a:solidFill>
                          <a:effectLst/>
                        </a:rPr>
                        <a:t>坐标数据、深度图像、深度的前景分割图像与</a:t>
                      </a:r>
                      <a:r>
                        <a:rPr lang="en-US" sz="1400" dirty="0">
                          <a:solidFill>
                            <a:schemeClr val="tx1"/>
                          </a:solidFill>
                          <a:effectLst/>
                        </a:rPr>
                        <a:t>RGB</a:t>
                      </a:r>
                      <a:r>
                        <a:rPr lang="zh-CN" sz="1400" dirty="0">
                          <a:solidFill>
                            <a:schemeClr val="tx1"/>
                          </a:solidFill>
                          <a:effectLst/>
                        </a:rPr>
                        <a:t>图像</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589871"/>
                  </a:ext>
                </a:extLst>
              </a:tr>
              <a:tr h="635741">
                <a:tc>
                  <a:txBody>
                    <a:bodyPr/>
                    <a:lstStyle/>
                    <a:p>
                      <a:pPr algn="ctr">
                        <a:lnSpc>
                          <a:spcPct val="150000"/>
                        </a:lnSpc>
                        <a:spcAft>
                          <a:spcPts val="0"/>
                        </a:spcAft>
                      </a:pPr>
                      <a:r>
                        <a:rPr lang="en-US" sz="1400">
                          <a:solidFill>
                            <a:schemeClr val="tx1"/>
                          </a:solidFill>
                          <a:effectLst/>
                        </a:rPr>
                        <a:t>CAD-60</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a:solidFill>
                            <a:schemeClr val="tx1"/>
                          </a:solidFill>
                          <a:effectLst/>
                        </a:rPr>
                        <a:t>12</a:t>
                      </a:r>
                      <a:endParaRPr lang="zh-CN" sz="140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1400" dirty="0">
                          <a:solidFill>
                            <a:schemeClr val="tx1"/>
                          </a:solidFill>
                          <a:effectLst/>
                        </a:rPr>
                        <a:t>60</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0"/>
                        </a:spcAft>
                      </a:pPr>
                      <a:r>
                        <a:rPr lang="en-US" sz="1400" dirty="0">
                          <a:solidFill>
                            <a:schemeClr val="tx1"/>
                          </a:solidFill>
                          <a:effectLst/>
                        </a:rPr>
                        <a:t>4</a:t>
                      </a:r>
                      <a:r>
                        <a:rPr lang="zh-CN" sz="1400" dirty="0">
                          <a:solidFill>
                            <a:schemeClr val="tx1"/>
                          </a:solidFill>
                          <a:effectLst/>
                        </a:rPr>
                        <a:t>个演员，在</a:t>
                      </a:r>
                      <a:r>
                        <a:rPr lang="en-US" sz="1400" dirty="0">
                          <a:solidFill>
                            <a:schemeClr val="tx1"/>
                          </a:solidFill>
                          <a:effectLst/>
                        </a:rPr>
                        <a:t>5</a:t>
                      </a:r>
                      <a:r>
                        <a:rPr lang="zh-CN" sz="1400" dirty="0">
                          <a:solidFill>
                            <a:schemeClr val="tx1"/>
                          </a:solidFill>
                          <a:effectLst/>
                        </a:rPr>
                        <a:t>个不同的场景中执行动作；提供</a:t>
                      </a:r>
                      <a:r>
                        <a:rPr lang="en-US" sz="1400" dirty="0">
                          <a:solidFill>
                            <a:schemeClr val="tx1"/>
                          </a:solidFill>
                          <a:effectLst/>
                        </a:rPr>
                        <a:t>15</a:t>
                      </a:r>
                      <a:r>
                        <a:rPr lang="zh-CN" sz="1400" dirty="0">
                          <a:solidFill>
                            <a:schemeClr val="tx1"/>
                          </a:solidFill>
                          <a:effectLst/>
                        </a:rPr>
                        <a:t>个关节点的</a:t>
                      </a:r>
                      <a:r>
                        <a:rPr lang="en-US" sz="1400" dirty="0">
                          <a:solidFill>
                            <a:schemeClr val="tx1"/>
                          </a:solidFill>
                          <a:effectLst/>
                        </a:rPr>
                        <a:t>3D</a:t>
                      </a:r>
                      <a:r>
                        <a:rPr lang="zh-CN" sz="1400" dirty="0">
                          <a:solidFill>
                            <a:schemeClr val="tx1"/>
                          </a:solidFill>
                          <a:effectLst/>
                        </a:rPr>
                        <a:t>坐标数据、深度图像与</a:t>
                      </a:r>
                      <a:r>
                        <a:rPr lang="en-US" sz="1400" dirty="0">
                          <a:solidFill>
                            <a:schemeClr val="tx1"/>
                          </a:solidFill>
                          <a:effectLst/>
                        </a:rPr>
                        <a:t>RGB</a:t>
                      </a:r>
                      <a:r>
                        <a:rPr lang="zh-CN" sz="1400" dirty="0">
                          <a:solidFill>
                            <a:schemeClr val="tx1"/>
                          </a:solidFill>
                          <a:effectLst/>
                        </a:rPr>
                        <a:t>图像</a:t>
                      </a:r>
                      <a:endParaRPr lang="zh-CN" sz="1400" dirty="0">
                        <a:solidFill>
                          <a:schemeClr val="tx1"/>
                        </a:solidFill>
                        <a:effectLst/>
                        <a:latin typeface="Times New Roman" panose="02020603050405020304" pitchFamily="18" charset="0"/>
                        <a:ea typeface="宋体" panose="02010600030101010101" pitchFamily="2" charset="-122"/>
                      </a:endParaRPr>
                    </a:p>
                  </a:txBody>
                  <a:tcPr marL="30838" marR="3083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4997479"/>
                  </a:ext>
                </a:extLst>
              </a:tr>
            </a:tbl>
          </a:graphicData>
        </a:graphic>
      </p:graphicFrame>
    </p:spTree>
    <p:extLst>
      <p:ext uri="{BB962C8B-B14F-4D97-AF65-F5344CB8AC3E}">
        <p14:creationId xmlns:p14="http://schemas.microsoft.com/office/powerpoint/2010/main" val="399114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课题研究现状</a:t>
            </a:r>
          </a:p>
        </p:txBody>
      </p:sp>
      <p:pic>
        <p:nvPicPr>
          <p:cNvPr id="5"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963" y="2057400"/>
            <a:ext cx="6475810" cy="3811588"/>
          </a:xfrm>
          <a:prstGeom prst="rect">
            <a:avLst/>
          </a:prstGeom>
        </p:spPr>
      </p:pic>
      <p:sp>
        <p:nvSpPr>
          <p:cNvPr id="6" name="文本占位符 3"/>
          <p:cNvSpPr txBox="1">
            <a:spLocks/>
          </p:cNvSpPr>
          <p:nvPr/>
        </p:nvSpPr>
        <p:spPr>
          <a:xfrm>
            <a:off x="839788" y="2057400"/>
            <a:ext cx="3932237" cy="3811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当前基于深度信息的动作识别主要利用深度数据集中的骨架和点云信息</a:t>
            </a:r>
            <a:endParaRPr lang="en-US" altLang="zh-CN" dirty="0" smtClean="0"/>
          </a:p>
          <a:p>
            <a:r>
              <a:rPr lang="zh-CN" altLang="en-US" dirty="0" smtClean="0"/>
              <a:t>从骨架和点云信息提取出动作的特征</a:t>
            </a:r>
            <a:endParaRPr lang="en-US" altLang="zh-CN" dirty="0" smtClean="0"/>
          </a:p>
          <a:p>
            <a:r>
              <a:rPr lang="zh-CN" altLang="en-US" dirty="0" smtClean="0"/>
              <a:t>使用不同的方法对时间序列进行处理</a:t>
            </a:r>
            <a:endParaRPr lang="en-US" altLang="zh-CN" dirty="0" smtClean="0"/>
          </a:p>
        </p:txBody>
      </p:sp>
    </p:spTree>
    <p:extLst>
      <p:ext uri="{BB962C8B-B14F-4D97-AF65-F5344CB8AC3E}">
        <p14:creationId xmlns:p14="http://schemas.microsoft.com/office/powerpoint/2010/main" val="365765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课题研究现状</a:t>
            </a:r>
            <a:endParaRPr lang="zh-CN" altLang="en-US" dirty="0"/>
          </a:p>
        </p:txBody>
      </p:sp>
      <p:sp>
        <p:nvSpPr>
          <p:cNvPr id="3" name="文本占位符 2"/>
          <p:cNvSpPr>
            <a:spLocks noGrp="1"/>
          </p:cNvSpPr>
          <p:nvPr>
            <p:ph type="body" idx="1"/>
          </p:nvPr>
        </p:nvSpPr>
        <p:spPr/>
        <p:txBody>
          <a:bodyPr/>
          <a:lstStyle/>
          <a:p>
            <a:pPr algn="ctr"/>
            <a:r>
              <a:rPr lang="zh-CN" altLang="en-US" dirty="0" smtClean="0"/>
              <a:t>骨架关节特征</a:t>
            </a:r>
            <a:endParaRPr lang="zh-CN" altLang="en-US" dirty="0"/>
          </a:p>
        </p:txBody>
      </p:sp>
      <p:sp>
        <p:nvSpPr>
          <p:cNvPr id="5" name="文本占位符 4"/>
          <p:cNvSpPr>
            <a:spLocks noGrp="1"/>
          </p:cNvSpPr>
          <p:nvPr>
            <p:ph type="body" sz="quarter" idx="3"/>
          </p:nvPr>
        </p:nvSpPr>
        <p:spPr/>
        <p:txBody>
          <a:bodyPr/>
          <a:lstStyle/>
          <a:p>
            <a:pPr algn="ctr"/>
            <a:r>
              <a:rPr lang="zh-CN" altLang="en-US" dirty="0" smtClean="0"/>
              <a:t>三维模型特征</a:t>
            </a:r>
            <a:endParaRPr lang="zh-CN" altLang="en-US" dirty="0"/>
          </a:p>
        </p:txBody>
      </p:sp>
      <p:pic>
        <p:nvPicPr>
          <p:cNvPr id="11" name="内容占位符 10"/>
          <p:cNvPicPr>
            <a:picLocks noGrp="1"/>
          </p:cNvPicPr>
          <p:nvPr>
            <p:ph sz="quarter" idx="4"/>
          </p:nvPr>
        </p:nvPicPr>
        <p:blipFill>
          <a:blip r:embed="rId2">
            <a:extLst>
              <a:ext uri="{28A0092B-C50C-407E-A947-70E740481C1C}">
                <a14:useLocalDpi xmlns:a14="http://schemas.microsoft.com/office/drawing/2010/main" val="0"/>
              </a:ext>
            </a:extLst>
          </a:blip>
          <a:stretch>
            <a:fillRect/>
          </a:stretch>
        </p:blipFill>
        <p:spPr>
          <a:xfrm>
            <a:off x="6675733" y="2640341"/>
            <a:ext cx="4176122" cy="3414056"/>
          </a:xfrm>
          <a:prstGeom prst="rect">
            <a:avLst/>
          </a:prstGeom>
        </p:spPr>
      </p:pic>
      <p:pic>
        <p:nvPicPr>
          <p:cNvPr id="14" name="内容占位符 13"/>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0533" t="13908" r="19700" b="5024"/>
          <a:stretch/>
        </p:blipFill>
        <p:spPr>
          <a:xfrm>
            <a:off x="1595866" y="2640341"/>
            <a:ext cx="3645630" cy="3414056"/>
          </a:xfrm>
          <a:prstGeom prst="rect">
            <a:avLst/>
          </a:prstGeom>
        </p:spPr>
      </p:pic>
    </p:spTree>
    <p:extLst>
      <p:ext uri="{BB962C8B-B14F-4D97-AF65-F5344CB8AC3E}">
        <p14:creationId xmlns:p14="http://schemas.microsoft.com/office/powerpoint/2010/main" val="286737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课题研究现状</a:t>
            </a:r>
            <a:endParaRPr lang="zh-CN" altLang="en-US" dirty="0"/>
          </a:p>
        </p:txBody>
      </p:sp>
      <p:sp>
        <p:nvSpPr>
          <p:cNvPr id="3" name="文本占位符 2"/>
          <p:cNvSpPr>
            <a:spLocks noGrp="1"/>
          </p:cNvSpPr>
          <p:nvPr>
            <p:ph type="body" idx="1"/>
          </p:nvPr>
        </p:nvSpPr>
        <p:spPr/>
        <p:txBody>
          <a:bodyPr/>
          <a:lstStyle/>
          <a:p>
            <a:pPr algn="ctr"/>
            <a:r>
              <a:rPr lang="zh-CN" altLang="en-US" dirty="0" smtClean="0"/>
              <a:t>时</a:t>
            </a:r>
            <a:r>
              <a:rPr lang="en-US" altLang="zh-CN" dirty="0" smtClean="0"/>
              <a:t>-</a:t>
            </a:r>
            <a:r>
              <a:rPr lang="zh-CN" altLang="en-US" dirty="0" smtClean="0"/>
              <a:t>空特征</a:t>
            </a:r>
            <a:endParaRPr lang="zh-CN" altLang="en-US" dirty="0"/>
          </a:p>
        </p:txBody>
      </p:sp>
      <p:sp>
        <p:nvSpPr>
          <p:cNvPr id="5" name="文本占位符 4"/>
          <p:cNvSpPr>
            <a:spLocks noGrp="1"/>
          </p:cNvSpPr>
          <p:nvPr>
            <p:ph type="body" sz="quarter" idx="3"/>
          </p:nvPr>
        </p:nvSpPr>
        <p:spPr/>
        <p:txBody>
          <a:bodyPr/>
          <a:lstStyle/>
          <a:p>
            <a:pPr algn="ctr"/>
            <a:r>
              <a:rPr lang="zh-CN" altLang="en-US" dirty="0" smtClean="0"/>
              <a:t>学习特征</a:t>
            </a:r>
            <a:endParaRPr lang="zh-CN" altLang="en-US" dirty="0"/>
          </a:p>
        </p:txBody>
      </p:sp>
      <p:pic>
        <p:nvPicPr>
          <p:cNvPr id="9" name="内容占位符 8"/>
          <p:cNvPicPr>
            <a:picLocks noGrp="1" noChangeAspect="1"/>
          </p:cNvPicPr>
          <p:nvPr>
            <p:ph sz="half" idx="2"/>
          </p:nvPr>
        </p:nvPicPr>
        <p:blipFill>
          <a:blip r:embed="rId2"/>
          <a:stretch>
            <a:fillRect/>
          </a:stretch>
        </p:blipFill>
        <p:spPr>
          <a:xfrm>
            <a:off x="1581194" y="2640341"/>
            <a:ext cx="3674973" cy="3479212"/>
          </a:xfrm>
          <a:prstGeom prst="rect">
            <a:avLst/>
          </a:prstGeom>
        </p:spPr>
      </p:pic>
      <p:pic>
        <p:nvPicPr>
          <p:cNvPr id="8" name="内容占位符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20544" y="2640341"/>
            <a:ext cx="6285652" cy="2592059"/>
          </a:xfrm>
        </p:spPr>
      </p:pic>
    </p:spTree>
    <p:extLst>
      <p:ext uri="{BB962C8B-B14F-4D97-AF65-F5344CB8AC3E}">
        <p14:creationId xmlns:p14="http://schemas.microsoft.com/office/powerpoint/2010/main" val="3881151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课题研究现状</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3553709906"/>
              </p:ext>
            </p:extLst>
          </p:nvPr>
        </p:nvGraphicFramePr>
        <p:xfrm>
          <a:off x="1382268" y="1690688"/>
          <a:ext cx="9427464" cy="3262735"/>
        </p:xfrm>
        <a:graphic>
          <a:graphicData uri="http://schemas.openxmlformats.org/drawingml/2006/table">
            <a:tbl>
              <a:tblPr firstRow="1" bandRow="1">
                <a:tableStyleId>{5C22544A-7EE6-4342-B048-85BDC9FD1C3A}</a:tableStyleId>
              </a:tblPr>
              <a:tblGrid>
                <a:gridCol w="4713732">
                  <a:extLst>
                    <a:ext uri="{9D8B030D-6E8A-4147-A177-3AD203B41FA5}">
                      <a16:colId xmlns:a16="http://schemas.microsoft.com/office/drawing/2014/main" val="2337257007"/>
                    </a:ext>
                  </a:extLst>
                </a:gridCol>
                <a:gridCol w="4713732">
                  <a:extLst>
                    <a:ext uri="{9D8B030D-6E8A-4147-A177-3AD203B41FA5}">
                      <a16:colId xmlns:a16="http://schemas.microsoft.com/office/drawing/2014/main" val="3567204550"/>
                    </a:ext>
                  </a:extLst>
                </a:gridCol>
              </a:tblGrid>
              <a:tr h="652547">
                <a:tc>
                  <a:txBody>
                    <a:bodyPr/>
                    <a:lstStyle/>
                    <a:p>
                      <a:pPr algn="ctr"/>
                      <a:r>
                        <a:rPr lang="zh-CN" altLang="en-US" dirty="0" smtClean="0">
                          <a:solidFill>
                            <a:schemeClr val="tx1"/>
                          </a:solidFill>
                        </a:rPr>
                        <a:t>方法分类思路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chemeClr val="tx1"/>
                          </a:solidFill>
                        </a:rPr>
                        <a:t>具体方法名称</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3313215"/>
                  </a:ext>
                </a:extLst>
              </a:tr>
              <a:tr h="652547">
                <a:tc>
                  <a:txBody>
                    <a:bodyPr/>
                    <a:lstStyle/>
                    <a:p>
                      <a:pPr algn="ctr"/>
                      <a:r>
                        <a:rPr lang="zh-CN" altLang="en-US" dirty="0" smtClean="0">
                          <a:solidFill>
                            <a:schemeClr val="tx1"/>
                          </a:solidFill>
                        </a:rPr>
                        <a:t>骨架关节特征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chemeClr val="tx1"/>
                          </a:solidFill>
                        </a:rPr>
                        <a:t>绝对关节位置、相对关节位置、特征关节和三维关节直方图</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8719568"/>
                  </a:ext>
                </a:extLst>
              </a:tr>
              <a:tr h="652547">
                <a:tc>
                  <a:txBody>
                    <a:bodyPr/>
                    <a:lstStyle/>
                    <a:p>
                      <a:pPr algn="ctr"/>
                      <a:r>
                        <a:rPr lang="zh-CN" altLang="en-US" dirty="0" smtClean="0">
                          <a:solidFill>
                            <a:schemeClr val="tx1"/>
                          </a:solidFill>
                        </a:rPr>
                        <a:t>三维模型特征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chemeClr val="tx1"/>
                          </a:solidFill>
                        </a:rPr>
                        <a:t>随机占用模式和局部占用模式</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0126872"/>
                  </a:ext>
                </a:extLst>
              </a:tr>
              <a:tr h="652547">
                <a:tc>
                  <a:txBody>
                    <a:bodyPr/>
                    <a:lstStyle/>
                    <a:p>
                      <a:pPr algn="ctr"/>
                      <a:r>
                        <a:rPr lang="zh-CN" altLang="en-US" dirty="0" smtClean="0">
                          <a:solidFill>
                            <a:schemeClr val="tx1"/>
                          </a:solidFill>
                        </a:rPr>
                        <a:t>时</a:t>
                      </a:r>
                      <a:r>
                        <a:rPr lang="en-US" altLang="zh-CN" dirty="0" smtClean="0">
                          <a:solidFill>
                            <a:schemeClr val="tx1"/>
                          </a:solidFill>
                        </a:rPr>
                        <a:t>-</a:t>
                      </a:r>
                      <a:r>
                        <a:rPr lang="zh-CN" altLang="en-US" dirty="0" smtClean="0">
                          <a:solidFill>
                            <a:schemeClr val="tx1"/>
                          </a:solidFill>
                        </a:rPr>
                        <a:t>空特征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chemeClr val="tx1"/>
                          </a:solidFill>
                        </a:rPr>
                        <a:t>傅里叶时间金字塔和空时占用模式</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2664752"/>
                  </a:ext>
                </a:extLst>
              </a:tr>
              <a:tr h="652547">
                <a:tc>
                  <a:txBody>
                    <a:bodyPr/>
                    <a:lstStyle/>
                    <a:p>
                      <a:pPr algn="ctr"/>
                      <a:r>
                        <a:rPr lang="zh-CN" altLang="en-US" dirty="0" smtClean="0">
                          <a:solidFill>
                            <a:schemeClr val="tx1"/>
                          </a:solidFill>
                        </a:rPr>
                        <a:t>学习特征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chemeClr val="tx1"/>
                          </a:solidFill>
                        </a:rPr>
                        <a:t>卷积神经网络</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0567463"/>
                  </a:ext>
                </a:extLst>
              </a:tr>
            </a:tbl>
          </a:graphicData>
        </a:graphic>
      </p:graphicFrame>
    </p:spTree>
    <p:extLst>
      <p:ext uri="{BB962C8B-B14F-4D97-AF65-F5344CB8AC3E}">
        <p14:creationId xmlns:p14="http://schemas.microsoft.com/office/powerpoint/2010/main" val="361041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论文主要内容</a:t>
            </a:r>
            <a:endParaRPr lang="zh-CN" altLang="en-US" dirty="0"/>
          </a:p>
        </p:txBody>
      </p:sp>
      <p:pic>
        <p:nvPicPr>
          <p:cNvPr id="5" name="图片 4"/>
          <p:cNvPicPr>
            <a:picLocks noChangeAspect="1"/>
          </p:cNvPicPr>
          <p:nvPr/>
        </p:nvPicPr>
        <p:blipFill rotWithShape="1">
          <a:blip r:embed="rId2">
            <a:grayscl/>
          </a:blip>
          <a:srcRect t="24085"/>
          <a:stretch/>
        </p:blipFill>
        <p:spPr>
          <a:xfrm>
            <a:off x="1453895" y="1690688"/>
            <a:ext cx="9284209" cy="4200413"/>
          </a:xfrm>
          <a:prstGeom prst="rect">
            <a:avLst/>
          </a:prstGeom>
        </p:spPr>
      </p:pic>
    </p:spTree>
    <p:extLst>
      <p:ext uri="{BB962C8B-B14F-4D97-AF65-F5344CB8AC3E}">
        <p14:creationId xmlns:p14="http://schemas.microsoft.com/office/powerpoint/2010/main" val="1179017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656</Words>
  <Application>Microsoft Office PowerPoint</Application>
  <PresentationFormat>宽屏</PresentationFormat>
  <Paragraphs>118</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等线 Light</vt:lpstr>
      <vt:lpstr>宋体</vt:lpstr>
      <vt:lpstr>Arial</vt:lpstr>
      <vt:lpstr>Times New Roman</vt:lpstr>
      <vt:lpstr>Office 主题​​</vt:lpstr>
      <vt:lpstr>基于Kinect体感信息的动作及行为识别技术研究</vt:lpstr>
      <vt:lpstr>汇报内容</vt:lpstr>
      <vt:lpstr>课题目的及意义</vt:lpstr>
      <vt:lpstr>课题目的及意义</vt:lpstr>
      <vt:lpstr>课题研究现状</vt:lpstr>
      <vt:lpstr>课题研究现状</vt:lpstr>
      <vt:lpstr>课题研究现状</vt:lpstr>
      <vt:lpstr>课题研究现状</vt:lpstr>
      <vt:lpstr>论文主要内容</vt:lpstr>
      <vt:lpstr>论文主要内容</vt:lpstr>
      <vt:lpstr>论文主要内容</vt:lpstr>
      <vt:lpstr>论文主要内容</vt:lpstr>
      <vt:lpstr>论文主要内容</vt:lpstr>
      <vt:lpstr>实验完成进度</vt:lpstr>
      <vt:lpstr>实验完成进度</vt:lpstr>
      <vt:lpstr>实验完成进度</vt:lpstr>
      <vt:lpstr>实验完成进度</vt:lpstr>
      <vt:lpstr>实验完成进度</vt:lpstr>
      <vt:lpstr>实验完成进度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基于Kinect体感信息的动作及行为识别技术研究</dc:title>
  <dc:creator>qiu siyu</dc:creator>
  <cp:lastModifiedBy>qiu siyu</cp:lastModifiedBy>
  <cp:revision>24</cp:revision>
  <dcterms:created xsi:type="dcterms:W3CDTF">2019-04-14T14:29:48Z</dcterms:created>
  <dcterms:modified xsi:type="dcterms:W3CDTF">2019-04-16T06:12:42Z</dcterms:modified>
</cp:coreProperties>
</file>