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58" r:id="rId4"/>
    <p:sldId id="277" r:id="rId5"/>
    <p:sldId id="278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3" r:id="rId14"/>
    <p:sldId id="292" r:id="rId15"/>
    <p:sldId id="289" r:id="rId16"/>
    <p:sldId id="274" r:id="rId17"/>
    <p:sldId id="275" r:id="rId18"/>
    <p:sldId id="276" r:id="rId19"/>
    <p:sldId id="279" r:id="rId20"/>
    <p:sldId id="280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7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9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2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3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DAC3-D1B8-4594-81AC-C61F56190D3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7A4B-E04C-41CC-B4A3-193AD4C8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7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Kinect</a:t>
            </a:r>
            <a:r>
              <a:rPr lang="zh-CN" altLang="en-US" dirty="0" smtClean="0"/>
              <a:t>体感信息的动作及行为识别技术研究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姓       名：仇思宇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老师：宋凤义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5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</a:t>
            </a:r>
            <a:r>
              <a:rPr lang="en-US" altLang="zh-CN" dirty="0"/>
              <a:t>-</a:t>
            </a:r>
            <a:r>
              <a:rPr lang="zh-CN" altLang="en-US" dirty="0"/>
              <a:t>空特征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6993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/>
              <a:t>时间规整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4288" r="1021"/>
          <a:stretch/>
        </p:blipFill>
        <p:spPr>
          <a:xfrm>
            <a:off x="628650" y="2858201"/>
            <a:ext cx="7955280" cy="20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</a:t>
            </a:r>
            <a:r>
              <a:rPr lang="en-US" altLang="zh-CN" dirty="0"/>
              <a:t>-</a:t>
            </a:r>
            <a:r>
              <a:rPr lang="zh-CN" altLang="en-US" dirty="0"/>
              <a:t>空特征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时间模式</a:t>
            </a:r>
            <a:r>
              <a:rPr lang="zh-CN" altLang="en-US" dirty="0" smtClean="0"/>
              <a:t>提取</a:t>
            </a: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t="4093" b="1603"/>
          <a:stretch/>
        </p:blipFill>
        <p:spPr bwMode="auto">
          <a:xfrm>
            <a:off x="2864215" y="2715768"/>
            <a:ext cx="3415569" cy="3461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31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数据预处理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" b="4896"/>
          <a:stretch/>
        </p:blipFill>
        <p:spPr bwMode="auto">
          <a:xfrm>
            <a:off x="1148667" y="3037607"/>
            <a:ext cx="6846666" cy="2704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/>
          <p:cNvSpPr/>
          <p:nvPr/>
        </p:nvSpPr>
        <p:spPr>
          <a:xfrm>
            <a:off x="3873732" y="5876881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数据预处理过程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9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mtClean="0"/>
              <a:t>数据增强</a:t>
            </a:r>
            <a:endParaRPr lang="en-US" altLang="zh-CN" b="1" smtClean="0"/>
          </a:p>
          <a:p>
            <a:pPr>
              <a:lnSpc>
                <a:spcPct val="200000"/>
              </a:lnSpc>
            </a:pPr>
            <a:endParaRPr lang="en-US" altLang="zh-CN" b="1" smtClean="0"/>
          </a:p>
          <a:p>
            <a:pPr>
              <a:lnSpc>
                <a:spcPct val="200000"/>
              </a:lnSpc>
            </a:pPr>
            <a:endParaRPr lang="en-US" altLang="zh-CN" sz="1800" smtClean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82314" y="5876881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数据预处理过程</a:t>
            </a:r>
            <a:endParaRPr lang="zh-CN" altLang="en-US" sz="1350" dirty="0"/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720" r="4973" b="2528"/>
          <a:stretch/>
        </p:blipFill>
        <p:spPr bwMode="auto">
          <a:xfrm>
            <a:off x="1248600" y="3031902"/>
            <a:ext cx="3263964" cy="2619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405528" y="3031902"/>
                <a:ext cx="2689779" cy="402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28" y="3031902"/>
                <a:ext cx="2689779" cy="40254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365538" y="3603752"/>
                <a:ext cx="4769761" cy="1177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∙(1−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38" y="3603752"/>
                <a:ext cx="4769761" cy="1177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317094" y="4766486"/>
                <a:ext cx="4866646" cy="1162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∙(1−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094" y="4766486"/>
                <a:ext cx="4866646" cy="116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5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神经网络参数的设定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22" y="2809494"/>
            <a:ext cx="6423756" cy="29237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60294" y="5940889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神经网络结构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712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决策融合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05959" y="5771528"/>
            <a:ext cx="15696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/>
              <a:t>动作识别框架结构</a:t>
            </a:r>
            <a:endParaRPr lang="zh-CN" altLang="en-US" sz="1350" dirty="0"/>
          </a:p>
        </p:txBody>
      </p:sp>
      <p:pic>
        <p:nvPicPr>
          <p:cNvPr id="8" name="图片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" b="4429"/>
          <a:stretch/>
        </p:blipFill>
        <p:spPr bwMode="auto">
          <a:xfrm>
            <a:off x="2529375" y="2715353"/>
            <a:ext cx="4322827" cy="2571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42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实验成果与结论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模型测试方法：</a:t>
            </a:r>
            <a:r>
              <a:rPr lang="zh-CN" altLang="en-US" b="1" dirty="0" smtClean="0"/>
              <a:t>跨目标测试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21594"/>
              </p:ext>
            </p:extLst>
          </p:nvPr>
        </p:nvGraphicFramePr>
        <p:xfrm>
          <a:off x="848106" y="3042921"/>
          <a:ext cx="7447788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596">
                  <a:extLst>
                    <a:ext uri="{9D8B030D-6E8A-4147-A177-3AD203B41FA5}">
                      <a16:colId xmlns:a16="http://schemas.microsoft.com/office/drawing/2014/main" val="2337257007"/>
                    </a:ext>
                  </a:extLst>
                </a:gridCol>
                <a:gridCol w="2482596">
                  <a:extLst>
                    <a:ext uri="{9D8B030D-6E8A-4147-A177-3AD203B41FA5}">
                      <a16:colId xmlns:a16="http://schemas.microsoft.com/office/drawing/2014/main" val="3567204550"/>
                    </a:ext>
                  </a:extLst>
                </a:gridCol>
                <a:gridCol w="2482596">
                  <a:extLst>
                    <a:ext uri="{9D8B030D-6E8A-4147-A177-3AD203B41FA5}">
                      <a16:colId xmlns:a16="http://schemas.microsoft.com/office/drawing/2014/main" val="326410103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分组序号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训练动作执行者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测试动作执行者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132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195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268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2529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647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7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实验成果与结论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正确率计算方法：</a:t>
            </a:r>
            <a:r>
              <a:rPr lang="zh-CN" altLang="en-US" b="1" dirty="0" smtClean="0"/>
              <a:t>多批实验结果取均值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16882"/>
              </p:ext>
            </p:extLst>
          </p:nvPr>
        </p:nvGraphicFramePr>
        <p:xfrm>
          <a:off x="1036701" y="3042921"/>
          <a:ext cx="7070598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299">
                  <a:extLst>
                    <a:ext uri="{9D8B030D-6E8A-4147-A177-3AD203B41FA5}">
                      <a16:colId xmlns:a16="http://schemas.microsoft.com/office/drawing/2014/main" val="2337257007"/>
                    </a:ext>
                  </a:extLst>
                </a:gridCol>
                <a:gridCol w="3535299">
                  <a:extLst>
                    <a:ext uri="{9D8B030D-6E8A-4147-A177-3AD203B41FA5}">
                      <a16:colId xmlns:a16="http://schemas.microsoft.com/office/drawing/2014/main" val="356720455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分组序号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识别正确率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132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0.6617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195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0.7835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268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647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0.7395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999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平均值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0.7251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6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5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51264"/>
              </p:ext>
            </p:extLst>
          </p:nvPr>
        </p:nvGraphicFramePr>
        <p:xfrm>
          <a:off x="848105" y="2068735"/>
          <a:ext cx="744779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558">
                  <a:extLst>
                    <a:ext uri="{9D8B030D-6E8A-4147-A177-3AD203B41FA5}">
                      <a16:colId xmlns:a16="http://schemas.microsoft.com/office/drawing/2014/main" val="1869384650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3111926327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1039159531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3394715480"/>
                    </a:ext>
                  </a:extLst>
                </a:gridCol>
                <a:gridCol w="1489558">
                  <a:extLst>
                    <a:ext uri="{9D8B030D-6E8A-4147-A177-3AD203B41FA5}">
                      <a16:colId xmlns:a16="http://schemas.microsoft.com/office/drawing/2014/main" val="250775949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关节绝对位置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关节相对位置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三维关节直方图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特征关节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97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SVM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分类器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061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HMM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模型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009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NBNN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分类器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6577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48105" y="4139889"/>
            <a:ext cx="7447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由此可见，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特征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关节和关节位置直方图作为骨架姿态特征具有较强的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识别力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优点：数据量小，</a:t>
            </a:r>
            <a:r>
              <a:rPr lang="zh-CN" altLang="zh-CN" dirty="0" smtClean="0"/>
              <a:t>实时</a:t>
            </a:r>
            <a:r>
              <a:rPr lang="zh-CN" altLang="zh-CN" dirty="0"/>
              <a:t>性上有不俗地</a:t>
            </a:r>
            <a:r>
              <a:rPr lang="zh-CN" altLang="zh-CN" dirty="0" smtClean="0"/>
              <a:t>表现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+mn-ea"/>
              </a:rPr>
              <a:t>缺点：骨架特征不是所有场合都适用。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03485"/>
              </p:ext>
            </p:extLst>
          </p:nvPr>
        </p:nvGraphicFramePr>
        <p:xfrm>
          <a:off x="758952" y="2269025"/>
          <a:ext cx="77564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86">
                  <a:extLst>
                    <a:ext uri="{9D8B030D-6E8A-4147-A177-3AD203B41FA5}">
                      <a16:colId xmlns:a16="http://schemas.microsoft.com/office/drawing/2014/main" val="1429555251"/>
                    </a:ext>
                  </a:extLst>
                </a:gridCol>
                <a:gridCol w="3069857">
                  <a:extLst>
                    <a:ext uri="{9D8B030D-6E8A-4147-A177-3AD203B41FA5}">
                      <a16:colId xmlns:a16="http://schemas.microsoft.com/office/drawing/2014/main" val="185042147"/>
                    </a:ext>
                  </a:extLst>
                </a:gridCol>
                <a:gridCol w="3069857">
                  <a:extLst>
                    <a:ext uri="{9D8B030D-6E8A-4147-A177-3AD203B41FA5}">
                      <a16:colId xmlns:a16="http://schemas.microsoft.com/office/drawing/2014/main" val="24025605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模型名称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特征关节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-NBNN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分类器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LOP-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Actionlet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921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准确率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0.83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6076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8951" y="3513801"/>
            <a:ext cx="7756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+mn-ea"/>
                <a:cs typeface="Times New Roman" panose="02020603050405020304" pitchFamily="18" charset="0"/>
              </a:rPr>
              <a:t>相比于骨架关节特征，三维模型特征在整体识别准确率上没有太大的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改进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优点：</a:t>
            </a:r>
            <a:r>
              <a:rPr lang="zh-CN" altLang="zh-CN" dirty="0"/>
              <a:t>对人与物体交互的行为更具</a:t>
            </a:r>
            <a:r>
              <a:rPr lang="zh-CN" altLang="zh-CN" dirty="0" smtClean="0"/>
              <a:t>识别力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缺点：数据量过大。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汇报内容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课题的目的及意义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论文主要内容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实验成果与结论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19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3215"/>
              </p:ext>
            </p:extLst>
          </p:nvPr>
        </p:nvGraphicFramePr>
        <p:xfrm>
          <a:off x="628650" y="2343054"/>
          <a:ext cx="8039864" cy="128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966">
                  <a:extLst>
                    <a:ext uri="{9D8B030D-6E8A-4147-A177-3AD203B41FA5}">
                      <a16:colId xmlns:a16="http://schemas.microsoft.com/office/drawing/2014/main" val="1994921260"/>
                    </a:ext>
                  </a:extLst>
                </a:gridCol>
                <a:gridCol w="2009966">
                  <a:extLst>
                    <a:ext uri="{9D8B030D-6E8A-4147-A177-3AD203B41FA5}">
                      <a16:colId xmlns:a16="http://schemas.microsoft.com/office/drawing/2014/main" val="2987415600"/>
                    </a:ext>
                  </a:extLst>
                </a:gridCol>
                <a:gridCol w="2009966">
                  <a:extLst>
                    <a:ext uri="{9D8B030D-6E8A-4147-A177-3AD203B41FA5}">
                      <a16:colId xmlns:a16="http://schemas.microsoft.com/office/drawing/2014/main" val="441247998"/>
                    </a:ext>
                  </a:extLst>
                </a:gridCol>
                <a:gridCol w="2009966">
                  <a:extLst>
                    <a:ext uri="{9D8B030D-6E8A-4147-A177-3AD203B41FA5}">
                      <a16:colId xmlns:a16="http://schemas.microsoft.com/office/drawing/2014/main" val="4146300711"/>
                    </a:ext>
                  </a:extLst>
                </a:gridCol>
              </a:tblGrid>
              <a:tr h="464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姿态特征</a:t>
                      </a:r>
                      <a:endParaRPr 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关节绝对位置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关节相对位置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特征关节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44437"/>
                  </a:ext>
                </a:extLst>
              </a:tr>
              <a:tr h="663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傅立叶时间金字塔模型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42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4097776"/>
            <a:ext cx="7024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+mn-ea"/>
                <a:cs typeface="Times New Roman" panose="02020603050405020304" pitchFamily="18" charset="0"/>
              </a:rPr>
              <a:t>优点：</a:t>
            </a:r>
            <a:r>
              <a:rPr lang="zh-CN" altLang="zh-CN" smtClean="0">
                <a:latin typeface="+mn-ea"/>
                <a:cs typeface="Times New Roman" panose="02020603050405020304" pitchFamily="18" charset="0"/>
              </a:rPr>
              <a:t>使用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傅立叶时间金字塔模型使动作识别性能有了极大的提升</a:t>
            </a:r>
            <a:r>
              <a:rPr lang="zh-CN" altLang="zh-CN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缺点：计算流程复杂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实验成果与结论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59827"/>
              </p:ext>
            </p:extLst>
          </p:nvPr>
        </p:nvGraphicFramePr>
        <p:xfrm>
          <a:off x="628650" y="2343054"/>
          <a:ext cx="7751826" cy="148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942">
                  <a:extLst>
                    <a:ext uri="{9D8B030D-6E8A-4147-A177-3AD203B41FA5}">
                      <a16:colId xmlns:a16="http://schemas.microsoft.com/office/drawing/2014/main" val="1994921260"/>
                    </a:ext>
                  </a:extLst>
                </a:gridCol>
                <a:gridCol w="2583942">
                  <a:extLst>
                    <a:ext uri="{9D8B030D-6E8A-4147-A177-3AD203B41FA5}">
                      <a16:colId xmlns:a16="http://schemas.microsoft.com/office/drawing/2014/main" val="2987415600"/>
                    </a:ext>
                  </a:extLst>
                </a:gridCol>
                <a:gridCol w="2583942">
                  <a:extLst>
                    <a:ext uri="{9D8B030D-6E8A-4147-A177-3AD203B41FA5}">
                      <a16:colId xmlns:a16="http://schemas.microsoft.com/office/drawing/2014/main" val="441247998"/>
                    </a:ext>
                  </a:extLst>
                </a:gridCol>
              </a:tblGrid>
              <a:tr h="464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动作识别模型名称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三维卷积神经网络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学习特征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-SVM</a:t>
                      </a:r>
                      <a:r>
                        <a:rPr 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分类器决策融合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44437"/>
                  </a:ext>
                </a:extLst>
              </a:tr>
              <a:tr h="6630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准确率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42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9778" y="4116271"/>
            <a:ext cx="7024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优点：避免了手动设计特征提取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算法。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缺点：准确率受制于数据集和硬件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环境。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课题目的及意义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219986"/>
              </p:ext>
            </p:extLst>
          </p:nvPr>
        </p:nvGraphicFramePr>
        <p:xfrm>
          <a:off x="742950" y="3348522"/>
          <a:ext cx="7772401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255234780"/>
                    </a:ext>
                  </a:extLst>
                </a:gridCol>
                <a:gridCol w="867399">
                  <a:extLst>
                    <a:ext uri="{9D8B030D-6E8A-4147-A177-3AD203B41FA5}">
                      <a16:colId xmlns:a16="http://schemas.microsoft.com/office/drawing/2014/main" val="3825541220"/>
                    </a:ext>
                  </a:extLst>
                </a:gridCol>
                <a:gridCol w="935798">
                  <a:extLst>
                    <a:ext uri="{9D8B030D-6E8A-4147-A177-3AD203B41FA5}">
                      <a16:colId xmlns:a16="http://schemas.microsoft.com/office/drawing/2014/main" val="3495113273"/>
                    </a:ext>
                  </a:extLst>
                </a:gridCol>
                <a:gridCol w="4026104">
                  <a:extLst>
                    <a:ext uri="{9D8B030D-6E8A-4147-A177-3AD203B41FA5}">
                      <a16:colId xmlns:a16="http://schemas.microsoft.com/office/drawing/2014/main" val="3220536390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数 据 集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类别数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chemeClr val="tx1"/>
                          </a:solidFill>
                          <a:effectLst/>
                        </a:rPr>
                        <a:t>样本数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特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性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6361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MSR Action3D</a:t>
                      </a:r>
                      <a:endParaRPr lang="zh-CN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zh-CN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567</a:t>
                      </a:r>
                      <a:endParaRPr lang="zh-CN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zh-CN" sz="1100" dirty="0">
                          <a:solidFill>
                            <a:srgbClr val="FF0000"/>
                          </a:solidFill>
                          <a:effectLst/>
                        </a:rPr>
                        <a:t>个演员，每类动作每个演员执行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2~3</a:t>
                      </a:r>
                      <a:r>
                        <a:rPr lang="zh-CN" sz="1100" dirty="0">
                          <a:solidFill>
                            <a:srgbClr val="FF0000"/>
                          </a:solidFill>
                          <a:effectLst/>
                        </a:rPr>
                        <a:t>次；提供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r>
                        <a:rPr lang="zh-CN" sz="1100" dirty="0">
                          <a:solidFill>
                            <a:srgbClr val="FF0000"/>
                          </a:solidFill>
                          <a:effectLst/>
                        </a:rPr>
                        <a:t>个关节点的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3D</a:t>
                      </a:r>
                      <a:r>
                        <a:rPr lang="zh-CN" sz="1100" dirty="0">
                          <a:solidFill>
                            <a:srgbClr val="FF0000"/>
                          </a:solidFill>
                          <a:effectLst/>
                        </a:rPr>
                        <a:t>坐标数据、深度图像与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RGB</a:t>
                      </a:r>
                      <a:r>
                        <a:rPr lang="zh-CN" sz="1100" dirty="0">
                          <a:solidFill>
                            <a:srgbClr val="FF0000"/>
                          </a:solidFill>
                          <a:effectLst/>
                        </a:rPr>
                        <a:t>图像；视频序列为无背景的纯人体运动目标</a:t>
                      </a:r>
                      <a:endParaRPr lang="zh-CN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2331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UTKinct Action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个演员，每类动作每个演员执行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次；提供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个关节点的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3D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坐标数据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1504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MSR DailyActivities3D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个演员；大部分样本涉及到人和物体的交互；捕获的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3D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</a:rPr>
                        <a:t>关节点坐标受噪声污染严重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29" marR="231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92118"/>
                  </a:ext>
                </a:extLst>
              </a:tr>
            </a:tbl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742950" y="2340769"/>
            <a:ext cx="7886700" cy="100775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/>
              <a:t>以骨架关节特征、三维模型特征、时</a:t>
            </a:r>
            <a:r>
              <a:rPr lang="en-US" altLang="zh-CN" sz="2100" dirty="0"/>
              <a:t>-</a:t>
            </a:r>
            <a:r>
              <a:rPr lang="zh-CN" altLang="en-US" sz="2100" dirty="0"/>
              <a:t>空特征和学习特征作为思路对现有动作表示方法进行分类，并以此讨论不同方法在不同环境中的适用性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8525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论文主要内容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32778"/>
              </p:ext>
            </p:extLst>
          </p:nvPr>
        </p:nvGraphicFramePr>
        <p:xfrm>
          <a:off x="1036701" y="2125267"/>
          <a:ext cx="7070598" cy="328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299">
                  <a:extLst>
                    <a:ext uri="{9D8B030D-6E8A-4147-A177-3AD203B41FA5}">
                      <a16:colId xmlns:a16="http://schemas.microsoft.com/office/drawing/2014/main" val="2337257007"/>
                    </a:ext>
                  </a:extLst>
                </a:gridCol>
                <a:gridCol w="3535299">
                  <a:extLst>
                    <a:ext uri="{9D8B030D-6E8A-4147-A177-3AD203B41FA5}">
                      <a16:colId xmlns:a16="http://schemas.microsoft.com/office/drawing/2014/main" val="3567204550"/>
                    </a:ext>
                  </a:extLst>
                </a:gridCol>
              </a:tblGrid>
              <a:tr h="657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方法分类思路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具体方法名称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13215"/>
                  </a:ext>
                </a:extLst>
              </a:tr>
              <a:tr h="657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骨架关节特征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特征关节和三维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关节直方图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19568"/>
                  </a:ext>
                </a:extLst>
              </a:tr>
              <a:tr h="657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三维模型特征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局部占用模式和随机占用模式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26872"/>
                  </a:ext>
                </a:extLst>
              </a:tr>
              <a:tr h="657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时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空特征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傅里叶时间金字塔和空时占用模式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64752"/>
                  </a:ext>
                </a:extLst>
              </a:tr>
              <a:tr h="657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学习特征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卷积神经网络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6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41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骨架关节特征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 smtClean="0"/>
                  <a:t>姿态特征获取</a:t>
                </a:r>
                <a:endParaRPr lang="en-US" altLang="zh-C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组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合</m:t>
                          </m:r>
                        </m:e>
                      </m:groupCh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一化</m:t>
                          </m:r>
                        </m:e>
                      </m:groupCh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降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维</m:t>
                          </m:r>
                        </m:e>
                      </m:groupCh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素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贝叶斯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最近邻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分类</m:t>
                          </m:r>
                        </m:e>
                      </m:groupCh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骨架关节特征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 smtClean="0"/>
                  <a:t>动作序列</a:t>
                </a:r>
                <a:r>
                  <a:rPr lang="zh-CN" altLang="en-US" dirty="0" smtClean="0"/>
                  <a:t>识别</a:t>
                </a:r>
                <a:endParaRPr lang="en-US" altLang="zh-CN" b="1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dist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dist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4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三维模型特征</a:t>
            </a:r>
            <a:endParaRPr lang="zh-CN" altLang="en-US" dirty="0"/>
          </a:p>
        </p:txBody>
      </p:sp>
      <p:pic>
        <p:nvPicPr>
          <p:cNvPr id="16" name="图片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468306"/>
            <a:ext cx="2606040" cy="1925455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48" y="2399657"/>
            <a:ext cx="3168396" cy="19254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53185" y="4522154"/>
            <a:ext cx="12234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/>
              <a:t>局部占用模式</a:t>
            </a:r>
          </a:p>
        </p:txBody>
      </p:sp>
      <p:sp>
        <p:nvSpPr>
          <p:cNvPr id="11" name="矩形 10"/>
          <p:cNvSpPr/>
          <p:nvPr/>
        </p:nvSpPr>
        <p:spPr>
          <a:xfrm>
            <a:off x="5814239" y="4522154"/>
            <a:ext cx="12234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50" dirty="0"/>
              <a:t>随机占用模式</a:t>
            </a:r>
          </a:p>
        </p:txBody>
      </p:sp>
    </p:spTree>
    <p:extLst>
      <p:ext uri="{BB962C8B-B14F-4D97-AF65-F5344CB8AC3E}">
        <p14:creationId xmlns:p14="http://schemas.microsoft.com/office/powerpoint/2010/main" val="25718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三维模型特征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占用</a:t>
            </a:r>
            <a:r>
              <a:rPr lang="zh-CN" altLang="en-US" dirty="0"/>
              <a:t>模式的</a:t>
            </a:r>
            <a:r>
              <a:rPr lang="zh-CN" altLang="en-US" dirty="0" smtClean="0"/>
              <a:t>统计</a:t>
            </a:r>
            <a:endParaRPr lang="en-US" altLang="zh-CN" b="1" dirty="0" smtClean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95026"/>
                  </p:ext>
                </p:extLst>
              </p:nvPr>
            </p:nvGraphicFramePr>
            <p:xfrm>
              <a:off x="1036701" y="3028855"/>
              <a:ext cx="7174611" cy="2832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8561">
                      <a:extLst>
                        <a:ext uri="{9D8B030D-6E8A-4147-A177-3AD203B41FA5}">
                          <a16:colId xmlns:a16="http://schemas.microsoft.com/office/drawing/2014/main" val="1492342150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34297998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105464590"/>
                        </a:ext>
                      </a:extLst>
                    </a:gridCol>
                  </a:tblGrid>
                  <a:tr h="669933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局部占用模式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随机占用模式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906177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数据类型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骨架和三维点云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四维点云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5824059"/>
                      </a:ext>
                    </a:extLst>
                  </a:tr>
                  <a:tr h="822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统计方法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𝑥𝑦𝑧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𝛿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𝑥𝑦𝑧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𝑥𝑦𝑧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𝛿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𝑥𝑦𝑧</m:t>
                                        </m:r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660585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空间采样方法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以关节点位置为中心的邻近区域进行采样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依据</a:t>
                          </a:r>
                          <a:r>
                            <a:rPr lang="zh-CN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接受概率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accept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进行接受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拒绝采样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8239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95026"/>
                  </p:ext>
                </p:extLst>
              </p:nvPr>
            </p:nvGraphicFramePr>
            <p:xfrm>
              <a:off x="1036701" y="3028855"/>
              <a:ext cx="7174611" cy="2832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8561">
                      <a:extLst>
                        <a:ext uri="{9D8B030D-6E8A-4147-A177-3AD203B41FA5}">
                          <a16:colId xmlns:a16="http://schemas.microsoft.com/office/drawing/2014/main" val="1492342150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34297998"/>
                        </a:ext>
                      </a:extLst>
                    </a:gridCol>
                    <a:gridCol w="2718025">
                      <a:extLst>
                        <a:ext uri="{9D8B030D-6E8A-4147-A177-3AD203B41FA5}">
                          <a16:colId xmlns:a16="http://schemas.microsoft.com/office/drawing/2014/main" val="2105464590"/>
                        </a:ext>
                      </a:extLst>
                    </a:gridCol>
                  </a:tblGrid>
                  <a:tr h="669933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局部占用模式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随机占用模式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906177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数据类型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骨架和三维点云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四维点云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5824059"/>
                      </a:ext>
                    </a:extLst>
                  </a:tr>
                  <a:tr h="822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统计方法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126" t="-162500" r="-100673" b="-91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4126" t="-162500" r="-673" b="-919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660585"/>
                      </a:ext>
                    </a:extLst>
                  </a:tr>
                  <a:tr h="6699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空间采样方法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 smtClean="0">
                              <a:solidFill>
                                <a:schemeClr val="tx1"/>
                              </a:solidFill>
                            </a:rPr>
                            <a:t>以关节点位置为中心的邻近区域进行采样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4126" t="-324545" r="-67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823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97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</a:t>
            </a:r>
            <a:r>
              <a:rPr lang="en-US" altLang="zh-CN" dirty="0" smtClean="0"/>
              <a:t>-</a:t>
            </a:r>
            <a:r>
              <a:rPr lang="zh-CN" altLang="en-US" dirty="0" smtClean="0"/>
              <a:t>空特征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视频</a:t>
            </a:r>
            <a:r>
              <a:rPr lang="zh-CN" altLang="en-US" dirty="0"/>
              <a:t>序列</a:t>
            </a:r>
            <a:r>
              <a:rPr lang="zh-CN" altLang="en-US" dirty="0" smtClean="0"/>
              <a:t>的长度标准化：</a:t>
            </a:r>
            <a:endParaRPr lang="en-US" altLang="zh-CN" sz="18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06359"/>
              </p:ext>
            </p:extLst>
          </p:nvPr>
        </p:nvGraphicFramePr>
        <p:xfrm>
          <a:off x="1211580" y="3155355"/>
          <a:ext cx="7107174" cy="137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587">
                  <a:extLst>
                    <a:ext uri="{9D8B030D-6E8A-4147-A177-3AD203B41FA5}">
                      <a16:colId xmlns:a16="http://schemas.microsoft.com/office/drawing/2014/main" val="1208958817"/>
                    </a:ext>
                  </a:extLst>
                </a:gridCol>
                <a:gridCol w="3553587">
                  <a:extLst>
                    <a:ext uri="{9D8B030D-6E8A-4147-A177-3AD203B41FA5}">
                      <a16:colId xmlns:a16="http://schemas.microsoft.com/office/drawing/2014/main" val="468389851"/>
                    </a:ext>
                  </a:extLst>
                </a:gridCol>
              </a:tblGrid>
              <a:tr h="685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骨架关节特征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三维模型特征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37660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三次样条曲线插值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最近邻插值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0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5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834</Words>
  <Application>Microsoft Office PowerPoint</Application>
  <PresentationFormat>全屏显示(4:3)</PresentationFormat>
  <Paragraphs>176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基于Kinect体感信息的动作及行为识别技术研究</vt:lpstr>
      <vt:lpstr>汇报内容</vt:lpstr>
      <vt:lpstr>课题目的及意义</vt:lpstr>
      <vt:lpstr>论文主要内容</vt:lpstr>
      <vt:lpstr>骨架关节特征</vt:lpstr>
      <vt:lpstr>骨架关节特征</vt:lpstr>
      <vt:lpstr>三维模型特征</vt:lpstr>
      <vt:lpstr>三维模型特征</vt:lpstr>
      <vt:lpstr>时-空特征</vt:lpstr>
      <vt:lpstr>时-空特征</vt:lpstr>
      <vt:lpstr>时-空特征</vt:lpstr>
      <vt:lpstr>学习特征</vt:lpstr>
      <vt:lpstr>学习特征</vt:lpstr>
      <vt:lpstr>学习特征</vt:lpstr>
      <vt:lpstr>学习特征</vt:lpstr>
      <vt:lpstr>实验成果与结论</vt:lpstr>
      <vt:lpstr>实验成果与结论</vt:lpstr>
      <vt:lpstr>实验成果与结论</vt:lpstr>
      <vt:lpstr>实验成果与结论</vt:lpstr>
      <vt:lpstr>实验成果与结论</vt:lpstr>
      <vt:lpstr>实验成果与结论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基于Kinect体感信息的动作及行为识别技术研究</dc:title>
  <dc:creator>qiu siyu</dc:creator>
  <cp:lastModifiedBy>qiu siyu</cp:lastModifiedBy>
  <cp:revision>54</cp:revision>
  <dcterms:created xsi:type="dcterms:W3CDTF">2019-04-14T14:29:48Z</dcterms:created>
  <dcterms:modified xsi:type="dcterms:W3CDTF">2019-05-29T13:25:44Z</dcterms:modified>
</cp:coreProperties>
</file>