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6" r:id="rId2"/>
    <p:sldId id="256" r:id="rId3"/>
    <p:sldId id="278" r:id="rId4"/>
    <p:sldId id="295" r:id="rId5"/>
    <p:sldId id="257" r:id="rId6"/>
    <p:sldId id="282" r:id="rId7"/>
    <p:sldId id="28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3341" autoAdjust="0"/>
  </p:normalViewPr>
  <p:slideViewPr>
    <p:cSldViewPr snapToGrid="0">
      <p:cViewPr varScale="1">
        <p:scale>
          <a:sx n="103" d="100"/>
          <a:sy n="103" d="100"/>
        </p:scale>
        <p:origin x="9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CDA19-A3A9-43CF-832F-7C2363F92429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428791-617E-4C91-A7B6-ECBF9EF89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51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Definition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the science of collecting, analyzing, interpreting, and presenting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Importance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helps in making informed decisions by providing a way to process and understand large amounts of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Data Mining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Briefly introduce data mining as the process of discovering patterns and knowledge from large amounts of data, often using statistical methods.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28791-617E-4C91-A7B6-ECBF9EF89F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8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Descriptive Statistics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describe the basic features of the data in a study. Provide examples like mean, median, mode, and standard deviation.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Inferential Statistics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takes data from a sample and makes inferences about the larger population. Mention techniques like hypothesis testing and confidence intervals.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28791-617E-4C91-A7B6-ECBF9EF89F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0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Qualitative vs. Quantitative Data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Define and give examples of qualitative data (e.g., colors, names) and quantitative data (e.g., height, weight).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Scales of Measurement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Describe the different scales of measurement: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Nominal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Categories without a specific order (e.g., gender).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Ordinal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Categories with a specific order (e.g., rankings).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Interval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Numerical scales with equal intervals, but no true zero (e.g., temperature in Celsius).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Ratio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Numerical scales with a true zero (e.g., weight).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Population and Sample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Define population as the entire group being studied and sample as a subset of the population.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28791-617E-4C91-A7B6-ECBF9EF89F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57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5943-BFA4-505C-5A24-0F7D561D5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30A91-E443-72B4-7EA0-812A84DD4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CF381-8813-6183-8036-052A3D499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81BE-625F-45F9-BFD0-603BA20BF1D6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99E2E-D7F8-0AC2-A8B2-BDE4C501F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7EE4C-8D62-C645-0D52-4BB43F414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E597-52BC-486E-B6FD-1BB30360B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0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2D4D2-05F4-7CBA-3FBB-08B96CA27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638CA-9CEB-86F4-9D80-B3D94B3F1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3E0B3-4065-43FF-BC21-F283C8894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81BE-625F-45F9-BFD0-603BA20BF1D6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3BF55-4BE4-F499-F883-77F49D9EF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968F2-26F1-199B-3D42-9588D961A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E597-52BC-486E-B6FD-1BB30360B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7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8D1B0B-192C-37EF-6C0C-9E617B5ADA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9898B1-263B-E45B-551A-855426D79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245AA-3BC2-A18D-93FE-F7118469B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81BE-625F-45F9-BFD0-603BA20BF1D6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AA009-AE75-E8F3-337F-AB17C5A95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288A8-21AE-7ADC-F4C8-FC98D566C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E597-52BC-486E-B6FD-1BB30360B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33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F3432-1EAE-C8C8-A344-F45B33D11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101D0-9756-4F13-5393-CE241CABF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648F1-2E6D-019E-4A24-7FF199E3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81BE-625F-45F9-BFD0-603BA20BF1D6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7C210-98A1-80BA-1EEB-5743BB592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94FD0-C521-1F98-266E-534452AF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E597-52BC-486E-B6FD-1BB30360B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8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F44EF-1A2D-462C-C9C6-83E66B7F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753C6-C19B-B3B1-F100-C603702D5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985F1-56C4-76F3-B414-DF967BEC2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81BE-625F-45F9-BFD0-603BA20BF1D6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F5BB5-C8AB-B93A-D403-DFBC8BBB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D0F6F-D24F-A9FE-DE10-20AD0A721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E597-52BC-486E-B6FD-1BB30360B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6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AC12E-6276-6FE8-E05C-E1663C5D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EE1D8-5A80-B845-39E0-A95F868C8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C8C89-BE5E-7710-B819-9F0653C62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7E355-8FDD-D702-66F8-BA9FDB2B0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81BE-625F-45F9-BFD0-603BA20BF1D6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6FF91-A65A-02B1-F902-8EE007DED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F5AE1-3D78-AC41-BBAA-4A1E5794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E597-52BC-486E-B6FD-1BB30360B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5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DB11C-2E35-2510-3A4B-D0CDD7A7A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FB858-ACE3-2CA8-1AD7-53F933E35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AC357-1489-393A-5D01-6A12F831E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6931BF-6094-A6BD-56B3-89D2FF15E3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8B0EBE-1371-5A3D-F605-143B47073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27216D-02C1-3DA3-AAB2-62EFCC0E5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81BE-625F-45F9-BFD0-603BA20BF1D6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06D9AC-12E0-EAC2-3C91-16A501730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EA28E6-0536-308B-9217-1D70D576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E597-52BC-486E-B6FD-1BB30360B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5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B9F36-81FE-9096-3E4D-9359A1265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FDFA29-F318-4E05-D031-668737E95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81BE-625F-45F9-BFD0-603BA20BF1D6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135CE-3023-EBFA-EE88-F4EAB7CE5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E87CAE-FEF2-F022-A667-37C18ABAE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E597-52BC-486E-B6FD-1BB30360B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33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6BB870-1470-C80F-AB37-9BEE341C7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81BE-625F-45F9-BFD0-603BA20BF1D6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0E82FE-0231-219C-9C9A-E827F01C6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A2F12-E234-8FF1-5FD6-3E85896F2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E597-52BC-486E-B6FD-1BB30360B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3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DCE85-884A-0DB2-EC3A-8BB72BCE5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31139-6088-5EBA-989D-F703A9372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CB7922-BB84-5BFA-9A42-4ECFF3946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7FE7F-41C4-EFA1-2E3A-D41542E8B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81BE-625F-45F9-BFD0-603BA20BF1D6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88EC9-971C-6F87-A16A-21FF84FD1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6906D-979E-B4C0-FE39-DC1EC1871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E597-52BC-486E-B6FD-1BB30360B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8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C9C5A-5389-D5DC-D957-A3BF103B7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93984C-0713-CD35-3899-430979CCC6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54D92-56F0-C2C0-A37C-D54DD6D1B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287A8-DF83-7359-BB82-764D8DE5F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81BE-625F-45F9-BFD0-603BA20BF1D6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FA9F1-ACB0-4B5D-4579-9EDD623FE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47060-6BB8-C60E-602D-EC72435DF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E597-52BC-486E-B6FD-1BB30360B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20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56CB5B-E905-CF18-65D7-120C64978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0D6F0-A4DE-8B75-321E-8437B2ABF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BE785-2D96-6991-D262-8C009DFB6A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4281BE-625F-45F9-BFD0-603BA20BF1D6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EB8F0-D572-0672-7C8C-3D716E8CD0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F5379-4EF4-FB2B-6AF4-0DFB3E33E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A8E597-52BC-486E-B6FD-1BB30360B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80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BBBE-49AD-13A8-3022-D275AA464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CA9F6-5F58-A1A8-97EF-A7E25AD54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What is Statistics 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Why is it Important 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What is Data Mining ?</a:t>
            </a:r>
          </a:p>
        </p:txBody>
      </p:sp>
    </p:spTree>
    <p:extLst>
      <p:ext uri="{BB962C8B-B14F-4D97-AF65-F5344CB8AC3E}">
        <p14:creationId xmlns:p14="http://schemas.microsoft.com/office/powerpoint/2010/main" val="215853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F98271-A2DA-0C46-A995-0191086C9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Types of Statistics</a:t>
            </a:r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54EA91-D344-9712-07A6-A2748A3B4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Descriptive Statistics: Summarizing and organizing data.</a:t>
            </a:r>
          </a:p>
          <a:p>
            <a:pPr marL="0" indent="0" algn="l">
              <a:buNone/>
            </a:pPr>
            <a:endParaRPr lang="en-US" sz="3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Inferential Statistics: Making predictions or inferences about a population based on a sample.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952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6222B-FFE3-524D-CE49-78456571C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part is Descriptive, and which is inferential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A86D4-49C2-C2E4-56BF-FD1AD7C76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highlight>
                  <a:srgbClr val="FFFFFF"/>
                </a:highlight>
                <a:latin typeface="ui-sans-serif"/>
              </a:rPr>
              <a:t>In a recent study, a researcher collected data on the salaries of 200 employees at a tech company. She calculated the average salary, which was $75,000, and noted that the most common salary (mode) was $70,000. Additionally, she found that the salaries ranged from $50,000 to $100,000. Using this sample data, she estimated that the average salary for all employees in the tech industry is likely between $73,000 and $77,000. She also conducted a hypothesis test to determine if the average salary in this company is significantly different from the industry average of $78,000.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1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865A9-390E-F0FA-EC03-74BA45A6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Descriptive Statistics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03F56-8A01-C86D-8843-062E34D83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Descriptive Statistics - Data Types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Descriptive Statistics - Central Tendency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Descriptive Statistics – Dispersion</a:t>
            </a:r>
            <a:endParaRPr lang="en-US" b="1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Descriptive Statistics – Data Visualization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Descriptive Statistics –</a:t>
            </a:r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 Sample and Population</a:t>
            </a:r>
            <a:endParaRPr lang="en-US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514350" indent="-514350">
              <a:buFont typeface="+mj-lt"/>
              <a:buAutoNum type="arabicParenR"/>
            </a:pPr>
            <a:endParaRPr lang="en-US" b="1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endParaRPr lang="en-US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456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AEE56-0605-2777-6EB4-E347A4BC6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Descriptive Statistics - Data Types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562277-2E6B-9661-2695-B1B002C70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589" y="1427315"/>
            <a:ext cx="7981542" cy="502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701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F7F9B-A6E5-1E67-3556-8EE827654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Central Tendency : </a:t>
            </a:r>
            <a:r>
              <a:rPr lang="en-US" sz="4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Mean</a:t>
            </a:r>
            <a:br>
              <a:rPr lang="en-US" sz="4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058E6-A0F0-9DEC-27DD-EA99EF499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Example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Five employees have the following salaries: 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                 [$40,000, $50,000, $60,000, $70,000, and $80,000]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Mean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salary = ($40,000 + $50,000 + $60,000 + $70,000 + $80,000) / 5 = $60,000.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Usefulness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a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general idea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of the overall salary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levels.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692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F7F9B-A6E5-1E67-3556-8EE827654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Central Tendency : </a:t>
            </a:r>
            <a:r>
              <a:rPr lang="en-US" sz="4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Median</a:t>
            </a:r>
            <a:br>
              <a:rPr lang="en-US" sz="4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058E6-A0F0-9DEC-27DD-EA99EF499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Example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Five employees have the following salaries: 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                 $40,000, $50,000, 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ui-sans-serif"/>
              </a:rPr>
              <a:t>$60,000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 $70,000, and $80,000.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Median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salary = $60,000 (the middle value when the salaries are ordered).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Usefulness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shows the 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ui-sans-serif"/>
              </a:rPr>
              <a:t>middle point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of the salary distribution, which is useful to understand the central tendency 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ui-sans-serif"/>
              </a:rPr>
              <a:t>without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being affected by 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ui-sans-serif"/>
              </a:rPr>
              <a:t>extremely high or low salaries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267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585</Words>
  <Application>Microsoft Office PowerPoint</Application>
  <PresentationFormat>Widescreen</PresentationFormat>
  <Paragraphs>46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ui-sans-serif</vt:lpstr>
      <vt:lpstr>Office Theme</vt:lpstr>
      <vt:lpstr>Introduction to Statistics</vt:lpstr>
      <vt:lpstr>Types of Statistics</vt:lpstr>
      <vt:lpstr>Which part is Descriptive, and which is inferential ?</vt:lpstr>
      <vt:lpstr>Descriptive Statistics</vt:lpstr>
      <vt:lpstr>Descriptive Statistics - Data Types</vt:lpstr>
      <vt:lpstr>Central Tendency : Mean </vt:lpstr>
      <vt:lpstr>Central Tendency : Median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Mosub Gamal Ali Soliman Lawash</dc:creator>
  <cp:lastModifiedBy>Mosub Gamal Ali Soliman Lawash</cp:lastModifiedBy>
  <cp:revision>6</cp:revision>
  <dcterms:created xsi:type="dcterms:W3CDTF">2024-06-04T13:47:09Z</dcterms:created>
  <dcterms:modified xsi:type="dcterms:W3CDTF">2024-10-04T11:13:20Z</dcterms:modified>
</cp:coreProperties>
</file>