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69" r:id="rId4"/>
    <p:sldId id="270" r:id="rId5"/>
    <p:sldId id="271" r:id="rId6"/>
    <p:sldId id="278" r:id="rId7"/>
    <p:sldId id="277" r:id="rId8"/>
    <p:sldId id="274" r:id="rId9"/>
    <p:sldId id="28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A9B940-453E-433E-AA58-5F67F8234D09}" v="760" dt="2024-01-02T23:05:50.678"/>
    <p1510:client id="{D46ECE1F-1E28-3414-3A5A-05613CB64F2C}" v="138" dt="2024-01-04T08:45:17.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F565B7-78B7-480D-94D1-1A48622EC7E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90C61CC-FD4B-49CD-8958-7DBF12853C75}">
      <dgm:prSet/>
      <dgm:spPr/>
      <dgm:t>
        <a:bodyPr/>
        <a:lstStyle/>
        <a:p>
          <a:pPr>
            <a:lnSpc>
              <a:spcPct val="100000"/>
            </a:lnSpc>
          </a:pPr>
          <a:r>
            <a:rPr lang="en-US" baseline="0"/>
            <a:t>What is the dataset we used?</a:t>
          </a:r>
          <a:endParaRPr lang="en-US"/>
        </a:p>
      </dgm:t>
    </dgm:pt>
    <dgm:pt modelId="{69C2B259-4F46-4294-AE72-069D6F0DE4B7}" type="parTrans" cxnId="{3E377612-E0BF-46EB-87D9-4206397AF158}">
      <dgm:prSet/>
      <dgm:spPr/>
      <dgm:t>
        <a:bodyPr/>
        <a:lstStyle/>
        <a:p>
          <a:endParaRPr lang="en-US"/>
        </a:p>
      </dgm:t>
    </dgm:pt>
    <dgm:pt modelId="{E59A5986-89C5-490C-9566-DD346E05B635}" type="sibTrans" cxnId="{3E377612-E0BF-46EB-87D9-4206397AF158}">
      <dgm:prSet/>
      <dgm:spPr/>
      <dgm:t>
        <a:bodyPr/>
        <a:lstStyle/>
        <a:p>
          <a:endParaRPr lang="en-US"/>
        </a:p>
      </dgm:t>
    </dgm:pt>
    <dgm:pt modelId="{2E0B622A-99D5-4FA5-A193-168CD633CE9E}">
      <dgm:prSet/>
      <dgm:spPr/>
      <dgm:t>
        <a:bodyPr/>
        <a:lstStyle/>
        <a:p>
          <a:pPr>
            <a:lnSpc>
              <a:spcPct val="100000"/>
            </a:lnSpc>
          </a:pPr>
          <a:r>
            <a:rPr lang="en-US" baseline="0"/>
            <a:t>What is the code ?</a:t>
          </a:r>
          <a:endParaRPr lang="en-US"/>
        </a:p>
      </dgm:t>
    </dgm:pt>
    <dgm:pt modelId="{D25A408A-0D78-4D26-AC16-DCD4E9CFBC4C}" type="parTrans" cxnId="{3FDC8E75-C985-4639-9F9A-8B8917E703B9}">
      <dgm:prSet/>
      <dgm:spPr/>
      <dgm:t>
        <a:bodyPr/>
        <a:lstStyle/>
        <a:p>
          <a:endParaRPr lang="en-US"/>
        </a:p>
      </dgm:t>
    </dgm:pt>
    <dgm:pt modelId="{97EC0BC6-6759-495F-9511-C6796CA0B521}" type="sibTrans" cxnId="{3FDC8E75-C985-4639-9F9A-8B8917E703B9}">
      <dgm:prSet/>
      <dgm:spPr/>
      <dgm:t>
        <a:bodyPr/>
        <a:lstStyle/>
        <a:p>
          <a:endParaRPr lang="en-US"/>
        </a:p>
      </dgm:t>
    </dgm:pt>
    <dgm:pt modelId="{353DBB6D-E7EC-4FB6-99F6-BFB9A9EBE78B}">
      <dgm:prSet/>
      <dgm:spPr/>
      <dgm:t>
        <a:bodyPr/>
        <a:lstStyle/>
        <a:p>
          <a:pPr>
            <a:lnSpc>
              <a:spcPct val="100000"/>
            </a:lnSpc>
          </a:pPr>
          <a:r>
            <a:rPr lang="en-US" baseline="0"/>
            <a:t>What is the out put?</a:t>
          </a:r>
          <a:endParaRPr lang="en-US"/>
        </a:p>
      </dgm:t>
    </dgm:pt>
    <dgm:pt modelId="{CF329AD3-1F8C-4285-B554-65B4F807A9D6}" type="parTrans" cxnId="{DFF6FBAE-4A32-4BC6-99A3-5FD3688E9058}">
      <dgm:prSet/>
      <dgm:spPr/>
      <dgm:t>
        <a:bodyPr/>
        <a:lstStyle/>
        <a:p>
          <a:endParaRPr lang="en-US"/>
        </a:p>
      </dgm:t>
    </dgm:pt>
    <dgm:pt modelId="{F4F787E7-88ED-4E30-87D2-50444FF1B5D3}" type="sibTrans" cxnId="{DFF6FBAE-4A32-4BC6-99A3-5FD3688E9058}">
      <dgm:prSet/>
      <dgm:spPr/>
      <dgm:t>
        <a:bodyPr/>
        <a:lstStyle/>
        <a:p>
          <a:endParaRPr lang="en-US"/>
        </a:p>
      </dgm:t>
    </dgm:pt>
    <dgm:pt modelId="{A0E5A2AC-C5F3-4BE6-9009-9312FA95DC34}" type="pres">
      <dgm:prSet presAssocID="{B2F565B7-78B7-480D-94D1-1A48622EC7E2}" presName="root" presStyleCnt="0">
        <dgm:presLayoutVars>
          <dgm:dir/>
          <dgm:resizeHandles val="exact"/>
        </dgm:presLayoutVars>
      </dgm:prSet>
      <dgm:spPr/>
    </dgm:pt>
    <dgm:pt modelId="{A17C312B-2E22-41D4-BB6A-53EEC43730A7}" type="pres">
      <dgm:prSet presAssocID="{390C61CC-FD4B-49CD-8958-7DBF12853C75}" presName="compNode" presStyleCnt="0"/>
      <dgm:spPr/>
    </dgm:pt>
    <dgm:pt modelId="{9E8B291C-2015-434B-9C08-5DB08AB4F6C3}" type="pres">
      <dgm:prSet presAssocID="{390C61CC-FD4B-49CD-8958-7DBF12853C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911A371-DB45-4C54-ADE8-2732807B3243}" type="pres">
      <dgm:prSet presAssocID="{390C61CC-FD4B-49CD-8958-7DBF12853C75}" presName="spaceRect" presStyleCnt="0"/>
      <dgm:spPr/>
    </dgm:pt>
    <dgm:pt modelId="{DF9A8CFF-7F11-4C4F-B109-548FC19EF440}" type="pres">
      <dgm:prSet presAssocID="{390C61CC-FD4B-49CD-8958-7DBF12853C75}" presName="textRect" presStyleLbl="revTx" presStyleIdx="0" presStyleCnt="3">
        <dgm:presLayoutVars>
          <dgm:chMax val="1"/>
          <dgm:chPref val="1"/>
        </dgm:presLayoutVars>
      </dgm:prSet>
      <dgm:spPr/>
    </dgm:pt>
    <dgm:pt modelId="{DC8A6CBB-EB7E-4255-A933-DCD7091436EB}" type="pres">
      <dgm:prSet presAssocID="{E59A5986-89C5-490C-9566-DD346E05B635}" presName="sibTrans" presStyleCnt="0"/>
      <dgm:spPr/>
    </dgm:pt>
    <dgm:pt modelId="{96B727C2-27AE-4DEA-ABF1-9F0EB6D03F06}" type="pres">
      <dgm:prSet presAssocID="{2E0B622A-99D5-4FA5-A193-168CD633CE9E}" presName="compNode" presStyleCnt="0"/>
      <dgm:spPr/>
    </dgm:pt>
    <dgm:pt modelId="{42F56B25-036A-4CBD-90CE-CDF752841FBA}" type="pres">
      <dgm:prSet presAssocID="{2E0B622A-99D5-4FA5-A193-168CD633CE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11E062E7-D8C2-48C9-9130-7720B21E11ED}" type="pres">
      <dgm:prSet presAssocID="{2E0B622A-99D5-4FA5-A193-168CD633CE9E}" presName="spaceRect" presStyleCnt="0"/>
      <dgm:spPr/>
    </dgm:pt>
    <dgm:pt modelId="{3C748EE7-0DC7-410A-915B-23B820789775}" type="pres">
      <dgm:prSet presAssocID="{2E0B622A-99D5-4FA5-A193-168CD633CE9E}" presName="textRect" presStyleLbl="revTx" presStyleIdx="1" presStyleCnt="3">
        <dgm:presLayoutVars>
          <dgm:chMax val="1"/>
          <dgm:chPref val="1"/>
        </dgm:presLayoutVars>
      </dgm:prSet>
      <dgm:spPr/>
    </dgm:pt>
    <dgm:pt modelId="{58896999-3000-4E81-8562-B607818009DC}" type="pres">
      <dgm:prSet presAssocID="{97EC0BC6-6759-495F-9511-C6796CA0B521}" presName="sibTrans" presStyleCnt="0"/>
      <dgm:spPr/>
    </dgm:pt>
    <dgm:pt modelId="{492740EB-6DAC-4EF4-B9B4-11C76DBE4DDE}" type="pres">
      <dgm:prSet presAssocID="{353DBB6D-E7EC-4FB6-99F6-BFB9A9EBE78B}" presName="compNode" presStyleCnt="0"/>
      <dgm:spPr/>
    </dgm:pt>
    <dgm:pt modelId="{07CC7185-0D09-4064-945B-7891FF9C18C4}" type="pres">
      <dgm:prSet presAssocID="{353DBB6D-E7EC-4FB6-99F6-BFB9A9EBE7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uzzle"/>
        </a:ext>
      </dgm:extLst>
    </dgm:pt>
    <dgm:pt modelId="{06B62046-0E12-4874-B34E-84B2B5A04556}" type="pres">
      <dgm:prSet presAssocID="{353DBB6D-E7EC-4FB6-99F6-BFB9A9EBE78B}" presName="spaceRect" presStyleCnt="0"/>
      <dgm:spPr/>
    </dgm:pt>
    <dgm:pt modelId="{8D8927F6-14D7-4B00-877E-0D6B18B5657F}" type="pres">
      <dgm:prSet presAssocID="{353DBB6D-E7EC-4FB6-99F6-BFB9A9EBE78B}" presName="textRect" presStyleLbl="revTx" presStyleIdx="2" presStyleCnt="3">
        <dgm:presLayoutVars>
          <dgm:chMax val="1"/>
          <dgm:chPref val="1"/>
        </dgm:presLayoutVars>
      </dgm:prSet>
      <dgm:spPr/>
    </dgm:pt>
  </dgm:ptLst>
  <dgm:cxnLst>
    <dgm:cxn modelId="{3E377612-E0BF-46EB-87D9-4206397AF158}" srcId="{B2F565B7-78B7-480D-94D1-1A48622EC7E2}" destId="{390C61CC-FD4B-49CD-8958-7DBF12853C75}" srcOrd="0" destOrd="0" parTransId="{69C2B259-4F46-4294-AE72-069D6F0DE4B7}" sibTransId="{E59A5986-89C5-490C-9566-DD346E05B635}"/>
    <dgm:cxn modelId="{CFC49E1F-4EC4-4EC9-A271-D741E1BBF449}" type="presOf" srcId="{390C61CC-FD4B-49CD-8958-7DBF12853C75}" destId="{DF9A8CFF-7F11-4C4F-B109-548FC19EF440}" srcOrd="0" destOrd="0" presId="urn:microsoft.com/office/officeart/2018/2/layout/IconLabelList"/>
    <dgm:cxn modelId="{85A83225-C312-45A7-9472-0549570BB758}" type="presOf" srcId="{B2F565B7-78B7-480D-94D1-1A48622EC7E2}" destId="{A0E5A2AC-C5F3-4BE6-9009-9312FA95DC34}" srcOrd="0" destOrd="0" presId="urn:microsoft.com/office/officeart/2018/2/layout/IconLabelList"/>
    <dgm:cxn modelId="{F7C27827-39AB-41ED-BE3B-3D2EE353407D}" type="presOf" srcId="{353DBB6D-E7EC-4FB6-99F6-BFB9A9EBE78B}" destId="{8D8927F6-14D7-4B00-877E-0D6B18B5657F}" srcOrd="0" destOrd="0" presId="urn:microsoft.com/office/officeart/2018/2/layout/IconLabelList"/>
    <dgm:cxn modelId="{3FDC8E75-C985-4639-9F9A-8B8917E703B9}" srcId="{B2F565B7-78B7-480D-94D1-1A48622EC7E2}" destId="{2E0B622A-99D5-4FA5-A193-168CD633CE9E}" srcOrd="1" destOrd="0" parTransId="{D25A408A-0D78-4D26-AC16-DCD4E9CFBC4C}" sibTransId="{97EC0BC6-6759-495F-9511-C6796CA0B521}"/>
    <dgm:cxn modelId="{9F14C881-3E5D-406B-8A83-2B8598916438}" type="presOf" srcId="{2E0B622A-99D5-4FA5-A193-168CD633CE9E}" destId="{3C748EE7-0DC7-410A-915B-23B820789775}" srcOrd="0" destOrd="0" presId="urn:microsoft.com/office/officeart/2018/2/layout/IconLabelList"/>
    <dgm:cxn modelId="{DFF6FBAE-4A32-4BC6-99A3-5FD3688E9058}" srcId="{B2F565B7-78B7-480D-94D1-1A48622EC7E2}" destId="{353DBB6D-E7EC-4FB6-99F6-BFB9A9EBE78B}" srcOrd="2" destOrd="0" parTransId="{CF329AD3-1F8C-4285-B554-65B4F807A9D6}" sibTransId="{F4F787E7-88ED-4E30-87D2-50444FF1B5D3}"/>
    <dgm:cxn modelId="{3C05DA15-4141-4147-BE81-D03E91C6B671}" type="presParOf" srcId="{A0E5A2AC-C5F3-4BE6-9009-9312FA95DC34}" destId="{A17C312B-2E22-41D4-BB6A-53EEC43730A7}" srcOrd="0" destOrd="0" presId="urn:microsoft.com/office/officeart/2018/2/layout/IconLabelList"/>
    <dgm:cxn modelId="{920F4779-7F20-4464-AA5C-FF308D1D3D9B}" type="presParOf" srcId="{A17C312B-2E22-41D4-BB6A-53EEC43730A7}" destId="{9E8B291C-2015-434B-9C08-5DB08AB4F6C3}" srcOrd="0" destOrd="0" presId="urn:microsoft.com/office/officeart/2018/2/layout/IconLabelList"/>
    <dgm:cxn modelId="{045141C6-1A30-48E7-8B2F-32F1B5361023}" type="presParOf" srcId="{A17C312B-2E22-41D4-BB6A-53EEC43730A7}" destId="{3911A371-DB45-4C54-ADE8-2732807B3243}" srcOrd="1" destOrd="0" presId="urn:microsoft.com/office/officeart/2018/2/layout/IconLabelList"/>
    <dgm:cxn modelId="{EA6C9A83-FC74-4D90-90B4-8111CAA13168}" type="presParOf" srcId="{A17C312B-2E22-41D4-BB6A-53EEC43730A7}" destId="{DF9A8CFF-7F11-4C4F-B109-548FC19EF440}" srcOrd="2" destOrd="0" presId="urn:microsoft.com/office/officeart/2018/2/layout/IconLabelList"/>
    <dgm:cxn modelId="{3B9C16BA-0398-4BC0-9640-A5477A2DA3ED}" type="presParOf" srcId="{A0E5A2AC-C5F3-4BE6-9009-9312FA95DC34}" destId="{DC8A6CBB-EB7E-4255-A933-DCD7091436EB}" srcOrd="1" destOrd="0" presId="urn:microsoft.com/office/officeart/2018/2/layout/IconLabelList"/>
    <dgm:cxn modelId="{C8EC8CE1-467A-4EF1-9696-53AEBC21C50B}" type="presParOf" srcId="{A0E5A2AC-C5F3-4BE6-9009-9312FA95DC34}" destId="{96B727C2-27AE-4DEA-ABF1-9F0EB6D03F06}" srcOrd="2" destOrd="0" presId="urn:microsoft.com/office/officeart/2018/2/layout/IconLabelList"/>
    <dgm:cxn modelId="{A01782AE-5399-45BC-8AF2-046F52FED17E}" type="presParOf" srcId="{96B727C2-27AE-4DEA-ABF1-9F0EB6D03F06}" destId="{42F56B25-036A-4CBD-90CE-CDF752841FBA}" srcOrd="0" destOrd="0" presId="urn:microsoft.com/office/officeart/2018/2/layout/IconLabelList"/>
    <dgm:cxn modelId="{52065A78-B858-4804-9CBF-0260D966179B}" type="presParOf" srcId="{96B727C2-27AE-4DEA-ABF1-9F0EB6D03F06}" destId="{11E062E7-D8C2-48C9-9130-7720B21E11ED}" srcOrd="1" destOrd="0" presId="urn:microsoft.com/office/officeart/2018/2/layout/IconLabelList"/>
    <dgm:cxn modelId="{08CC33AC-2A73-4D06-A254-23EBDC4FF547}" type="presParOf" srcId="{96B727C2-27AE-4DEA-ABF1-9F0EB6D03F06}" destId="{3C748EE7-0DC7-410A-915B-23B820789775}" srcOrd="2" destOrd="0" presId="urn:microsoft.com/office/officeart/2018/2/layout/IconLabelList"/>
    <dgm:cxn modelId="{F29F8570-AA19-49D2-B73F-960579C37144}" type="presParOf" srcId="{A0E5A2AC-C5F3-4BE6-9009-9312FA95DC34}" destId="{58896999-3000-4E81-8562-B607818009DC}" srcOrd="3" destOrd="0" presId="urn:microsoft.com/office/officeart/2018/2/layout/IconLabelList"/>
    <dgm:cxn modelId="{533921E7-45D0-489C-BE85-2680C4BF1B7F}" type="presParOf" srcId="{A0E5A2AC-C5F3-4BE6-9009-9312FA95DC34}" destId="{492740EB-6DAC-4EF4-B9B4-11C76DBE4DDE}" srcOrd="4" destOrd="0" presId="urn:microsoft.com/office/officeart/2018/2/layout/IconLabelList"/>
    <dgm:cxn modelId="{C6980D6E-D8CC-4A97-95CD-A70B9CFCE173}" type="presParOf" srcId="{492740EB-6DAC-4EF4-B9B4-11C76DBE4DDE}" destId="{07CC7185-0D09-4064-945B-7891FF9C18C4}" srcOrd="0" destOrd="0" presId="urn:microsoft.com/office/officeart/2018/2/layout/IconLabelList"/>
    <dgm:cxn modelId="{E2D4A5B3-E6FE-498E-92C2-A374883C3C4D}" type="presParOf" srcId="{492740EB-6DAC-4EF4-B9B4-11C76DBE4DDE}" destId="{06B62046-0E12-4874-B34E-84B2B5A04556}" srcOrd="1" destOrd="0" presId="urn:microsoft.com/office/officeart/2018/2/layout/IconLabelList"/>
    <dgm:cxn modelId="{71A96AB3-4100-4E61-92BE-A3B581181EB6}" type="presParOf" srcId="{492740EB-6DAC-4EF4-B9B4-11C76DBE4DDE}" destId="{8D8927F6-14D7-4B00-877E-0D6B18B5657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B291C-2015-434B-9C08-5DB08AB4F6C3}">
      <dsp:nvSpPr>
        <dsp:cNvPr id="0" name=""/>
        <dsp:cNvSpPr/>
      </dsp:nvSpPr>
      <dsp:spPr>
        <a:xfrm>
          <a:off x="1212569" y="514391"/>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A8CFF-7F11-4C4F-B109-548FC19EF440}">
      <dsp:nvSpPr>
        <dsp:cNvPr id="0" name=""/>
        <dsp:cNvSpPr/>
      </dsp:nvSpPr>
      <dsp:spPr>
        <a:xfrm>
          <a:off x="417971" y="2171236"/>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a:t>What is the dataset we used?</a:t>
          </a:r>
          <a:endParaRPr lang="en-US" sz="2300" kern="1200"/>
        </a:p>
      </dsp:txBody>
      <dsp:txXfrm>
        <a:off x="417971" y="2171236"/>
        <a:ext cx="2889450" cy="720000"/>
      </dsp:txXfrm>
    </dsp:sp>
    <dsp:sp modelId="{42F56B25-036A-4CBD-90CE-CDF752841FBA}">
      <dsp:nvSpPr>
        <dsp:cNvPr id="0" name=""/>
        <dsp:cNvSpPr/>
      </dsp:nvSpPr>
      <dsp:spPr>
        <a:xfrm>
          <a:off x="4607673" y="514391"/>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48EE7-0DC7-410A-915B-23B820789775}">
      <dsp:nvSpPr>
        <dsp:cNvPr id="0" name=""/>
        <dsp:cNvSpPr/>
      </dsp:nvSpPr>
      <dsp:spPr>
        <a:xfrm>
          <a:off x="3813075" y="2171236"/>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a:t>What is the code ?</a:t>
          </a:r>
          <a:endParaRPr lang="en-US" sz="2300" kern="1200"/>
        </a:p>
      </dsp:txBody>
      <dsp:txXfrm>
        <a:off x="3813075" y="2171236"/>
        <a:ext cx="2889450" cy="720000"/>
      </dsp:txXfrm>
    </dsp:sp>
    <dsp:sp modelId="{07CC7185-0D09-4064-945B-7891FF9C18C4}">
      <dsp:nvSpPr>
        <dsp:cNvPr id="0" name=""/>
        <dsp:cNvSpPr/>
      </dsp:nvSpPr>
      <dsp:spPr>
        <a:xfrm>
          <a:off x="8002777" y="514391"/>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8927F6-14D7-4B00-877E-0D6B18B5657F}">
      <dsp:nvSpPr>
        <dsp:cNvPr id="0" name=""/>
        <dsp:cNvSpPr/>
      </dsp:nvSpPr>
      <dsp:spPr>
        <a:xfrm>
          <a:off x="7208178" y="2171236"/>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a:t>What is the out put?</a:t>
          </a:r>
          <a:endParaRPr lang="en-US" sz="2300" kern="1200"/>
        </a:p>
      </dsp:txBody>
      <dsp:txXfrm>
        <a:off x="7208178" y="2171236"/>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1/4/2024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75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156144-9CB7-4E3A-B87E-A382F9BE05EF}"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897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43D55F-46AB-4791-9172-4FA8DD3A6A9C}"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8322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026881-8A08-449C-8D73-E5F201F814C1}"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6287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781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E1F71C5-DC57-4358-A1EA-30C08AF6E3C5}"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1239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2571DBA-DE60-4731-B773-47AAA185C143}"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148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2195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4850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1177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4081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1/4/2024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216623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E9E9-6529-220C-2238-F312C8E68810}"/>
              </a:ext>
            </a:extLst>
          </p:cNvPr>
          <p:cNvSpPr>
            <a:spLocks noGrp="1"/>
          </p:cNvSpPr>
          <p:nvPr>
            <p:ph type="ctrTitle"/>
          </p:nvPr>
        </p:nvSpPr>
        <p:spPr>
          <a:xfrm>
            <a:off x="1683171" y="1169773"/>
            <a:ext cx="8825658" cy="2870161"/>
          </a:xfrm>
        </p:spPr>
        <p:txBody>
          <a:bodyPr anchor="b">
            <a:normAutofit fontScale="90000"/>
          </a:bodyPr>
          <a:lstStyle/>
          <a:p>
            <a:pPr algn="ctr"/>
            <a:r>
              <a:rPr lang="en-US" dirty="0">
                <a:solidFill>
                  <a:schemeClr val="tx1"/>
                </a:solidFill>
                <a:ea typeface="+mj-lt"/>
                <a:cs typeface="+mj-lt"/>
              </a:rPr>
              <a:t>First Project </a:t>
            </a:r>
            <a:br>
              <a:rPr lang="en-US" dirty="0">
                <a:solidFill>
                  <a:schemeClr val="tx1"/>
                </a:solidFill>
                <a:ea typeface="+mj-lt"/>
                <a:cs typeface="+mj-lt"/>
              </a:rPr>
            </a:br>
            <a:r>
              <a:rPr lang="en-US" dirty="0">
                <a:solidFill>
                  <a:schemeClr val="tx1"/>
                </a:solidFill>
                <a:ea typeface="+mj-lt"/>
                <a:cs typeface="+mj-lt"/>
              </a:rPr>
              <a:t>Supervised Learning Regression Problem (Structured Dataset)</a:t>
            </a:r>
          </a:p>
        </p:txBody>
      </p:sp>
    </p:spTree>
    <p:extLst>
      <p:ext uri="{BB962C8B-B14F-4D97-AF65-F5344CB8AC3E}">
        <p14:creationId xmlns:p14="http://schemas.microsoft.com/office/powerpoint/2010/main" val="18819222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 name="Rectangle 356">
            <a:extLst>
              <a:ext uri="{FF2B5EF4-FFF2-40B4-BE49-F238E27FC236}">
                <a16:creationId xmlns:a16="http://schemas.microsoft.com/office/drawing/2014/main" id="{B39A2F9F-4BFD-43B1-8BBE-ACFE87A0D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3" name="Picture 352" descr="Light bulb on yellow background with sketched light beams and cord">
            <a:extLst>
              <a:ext uri="{FF2B5EF4-FFF2-40B4-BE49-F238E27FC236}">
                <a16:creationId xmlns:a16="http://schemas.microsoft.com/office/drawing/2014/main" id="{77DF5D73-0ADE-58EC-F005-B696422ADA8E}"/>
              </a:ext>
            </a:extLst>
          </p:cNvPr>
          <p:cNvPicPr>
            <a:picLocks noChangeAspect="1"/>
          </p:cNvPicPr>
          <p:nvPr/>
        </p:nvPicPr>
        <p:blipFill rotWithShape="1">
          <a:blip r:embed="rId2">
            <a:alphaModFix amt="25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AE3CDE9E-380A-3B91-F761-C656AF682DF7}"/>
              </a:ext>
            </a:extLst>
          </p:cNvPr>
          <p:cNvSpPr>
            <a:spLocks noGrp="1"/>
          </p:cNvSpPr>
          <p:nvPr>
            <p:ph type="title"/>
          </p:nvPr>
        </p:nvSpPr>
        <p:spPr>
          <a:xfrm>
            <a:off x="1261872" y="365760"/>
            <a:ext cx="9692640" cy="1325562"/>
          </a:xfrm>
        </p:spPr>
        <p:txBody>
          <a:bodyPr>
            <a:normAutofit/>
          </a:bodyPr>
          <a:lstStyle/>
          <a:p>
            <a:r>
              <a:rPr lang="en-US"/>
              <a:t>What is the code ?</a:t>
            </a:r>
            <a:br>
              <a:rPr lang="en-US"/>
            </a:br>
            <a:endParaRPr lang="en-US"/>
          </a:p>
        </p:txBody>
      </p:sp>
      <p:sp>
        <p:nvSpPr>
          <p:cNvPr id="351" name="Content Placeholder 350">
            <a:extLst>
              <a:ext uri="{FF2B5EF4-FFF2-40B4-BE49-F238E27FC236}">
                <a16:creationId xmlns:a16="http://schemas.microsoft.com/office/drawing/2014/main" id="{62430EF8-0DD4-2CAD-0A7F-08CCEFBF04AF}"/>
              </a:ext>
            </a:extLst>
          </p:cNvPr>
          <p:cNvSpPr>
            <a:spLocks noGrp="1"/>
          </p:cNvSpPr>
          <p:nvPr>
            <p:ph idx="1"/>
          </p:nvPr>
        </p:nvSpPr>
        <p:spPr>
          <a:xfrm>
            <a:off x="680847" y="1343025"/>
            <a:ext cx="8595360" cy="4351337"/>
          </a:xfrm>
        </p:spPr>
        <p:txBody>
          <a:bodyPr vert="horz" lIns="91440" tIns="45720" rIns="91440" bIns="45720" rtlCol="0" anchor="t">
            <a:noAutofit/>
          </a:bodyPr>
          <a:lstStyle/>
          <a:p>
            <a:r>
              <a:rPr lang="en-US" sz="1100" b="1" dirty="0">
                <a:ea typeface="+mn-lt"/>
                <a:cs typeface="+mn-lt"/>
              </a:rPr>
              <a:t>Data Loading and Preprocessing</a:t>
            </a:r>
            <a:r>
              <a:rPr lang="en-US" sz="1100" dirty="0">
                <a:ea typeface="+mn-lt"/>
                <a:cs typeface="+mn-lt"/>
              </a:rPr>
              <a:t>:</a:t>
            </a:r>
            <a:endParaRPr lang="en-US" sz="1100" dirty="0"/>
          </a:p>
          <a:p>
            <a:pPr lvl="1">
              <a:buFont typeface="Wingdings 2" pitchFamily="34" charset="0"/>
              <a:buChar char=""/>
            </a:pPr>
            <a:r>
              <a:rPr lang="en-US" sz="1100" dirty="0">
                <a:ea typeface="+mn-lt"/>
                <a:cs typeface="+mn-lt"/>
              </a:rPr>
              <a:t>We start by loading images and their respective labels from a directory using OpenCV and NumPy.</a:t>
            </a:r>
            <a:endParaRPr lang="en-US" sz="1100" dirty="0"/>
          </a:p>
          <a:p>
            <a:pPr lvl="1">
              <a:buFont typeface="Wingdings 2" pitchFamily="34" charset="0"/>
              <a:buChar char=""/>
            </a:pPr>
            <a:r>
              <a:rPr lang="en-US" sz="1100" dirty="0">
                <a:ea typeface="+mn-lt"/>
                <a:cs typeface="+mn-lt"/>
              </a:rPr>
              <a:t>Images are resized to 64x64 pixels, converted to floating-point format, and normalized to values between 0 and 1.</a:t>
            </a:r>
            <a:endParaRPr lang="en-US" sz="1100" dirty="0"/>
          </a:p>
          <a:p>
            <a:pPr lvl="1">
              <a:buFont typeface="Wingdings 2" pitchFamily="34" charset="0"/>
              <a:buChar char=""/>
            </a:pPr>
            <a:r>
              <a:rPr lang="en-US" sz="1100" dirty="0">
                <a:ea typeface="+mn-lt"/>
                <a:cs typeface="+mn-lt"/>
              </a:rPr>
              <a:t>The images and labels are appended to separate lists for further processing.</a:t>
            </a:r>
            <a:endParaRPr lang="en-US" sz="1100" dirty="0"/>
          </a:p>
          <a:p>
            <a:r>
              <a:rPr lang="en-US" sz="1100" b="1" dirty="0">
                <a:ea typeface="+mn-lt"/>
                <a:cs typeface="+mn-lt"/>
              </a:rPr>
              <a:t>Data Preparation</a:t>
            </a:r>
            <a:r>
              <a:rPr lang="en-US" sz="1100" dirty="0">
                <a:ea typeface="+mn-lt"/>
                <a:cs typeface="+mn-lt"/>
              </a:rPr>
              <a:t>:</a:t>
            </a:r>
            <a:endParaRPr lang="en-US" sz="1100" dirty="0"/>
          </a:p>
          <a:p>
            <a:pPr lvl="1">
              <a:buFont typeface="Wingdings 2" pitchFamily="34" charset="0"/>
              <a:buChar char=""/>
            </a:pPr>
            <a:r>
              <a:rPr lang="en-US" sz="1100" dirty="0">
                <a:ea typeface="+mn-lt"/>
                <a:cs typeface="+mn-lt"/>
              </a:rPr>
              <a:t>We convert the image list into a NumPy array 'X', containing all the images.</a:t>
            </a:r>
            <a:endParaRPr lang="en-US" sz="1100" dirty="0"/>
          </a:p>
          <a:p>
            <a:pPr lvl="1">
              <a:buFont typeface="Wingdings 2" pitchFamily="34" charset="0"/>
              <a:buChar char=""/>
            </a:pPr>
            <a:r>
              <a:rPr lang="en-US" sz="1100" dirty="0">
                <a:ea typeface="+mn-lt"/>
                <a:cs typeface="+mn-lt"/>
              </a:rPr>
              <a:t>The labels are encoded using </a:t>
            </a:r>
            <a:r>
              <a:rPr lang="en-US" sz="1100" b="1" err="1">
                <a:latin typeface="Consolas"/>
              </a:rPr>
              <a:t>LabelEncoder</a:t>
            </a:r>
            <a:r>
              <a:rPr lang="en-US" sz="1100" b="1" dirty="0">
                <a:latin typeface="Consolas"/>
              </a:rPr>
              <a:t>()</a:t>
            </a:r>
            <a:r>
              <a:rPr lang="en-US" sz="1100" dirty="0">
                <a:ea typeface="+mn-lt"/>
                <a:cs typeface="+mn-lt"/>
              </a:rPr>
              <a:t> from Scikit-learn, assigning numerical values to categorical labels.</a:t>
            </a:r>
            <a:endParaRPr lang="en-US" sz="1100" dirty="0"/>
          </a:p>
          <a:p>
            <a:pPr lvl="1">
              <a:buFont typeface="Wingdings 2" pitchFamily="34" charset="0"/>
              <a:buChar char=""/>
            </a:pPr>
            <a:r>
              <a:rPr lang="en-US" sz="1100" dirty="0">
                <a:ea typeface="+mn-lt"/>
                <a:cs typeface="+mn-lt"/>
              </a:rPr>
              <a:t>To ensure randomness in the dataset, we shuffle 'X' and 'y' using </a:t>
            </a:r>
            <a:r>
              <a:rPr lang="en-US" sz="1100" b="1" dirty="0">
                <a:latin typeface="Consolas"/>
              </a:rPr>
              <a:t>shuffle()</a:t>
            </a:r>
            <a:r>
              <a:rPr lang="en-US" sz="1100" dirty="0">
                <a:ea typeface="+mn-lt"/>
                <a:cs typeface="+mn-lt"/>
              </a:rPr>
              <a:t> from Scikit-learn.</a:t>
            </a:r>
            <a:endParaRPr lang="en-US" sz="1100" dirty="0"/>
          </a:p>
          <a:p>
            <a:r>
              <a:rPr lang="en-US" sz="1100" b="1" dirty="0">
                <a:ea typeface="+mn-lt"/>
                <a:cs typeface="+mn-lt"/>
              </a:rPr>
              <a:t>Building the Convolutional Neural Network (CNN)</a:t>
            </a:r>
            <a:r>
              <a:rPr lang="en-US" sz="1100" dirty="0">
                <a:ea typeface="+mn-lt"/>
                <a:cs typeface="+mn-lt"/>
              </a:rPr>
              <a:t>:</a:t>
            </a:r>
            <a:endParaRPr lang="en-US" sz="1100" dirty="0"/>
          </a:p>
          <a:p>
            <a:pPr lvl="1">
              <a:buFont typeface="Wingdings 2" pitchFamily="34" charset="0"/>
              <a:buChar char=""/>
            </a:pPr>
            <a:r>
              <a:rPr lang="en-US" sz="1100" dirty="0">
                <a:ea typeface="+mn-lt"/>
                <a:cs typeface="+mn-lt"/>
              </a:rPr>
              <a:t>We create a sequential model using </a:t>
            </a:r>
            <a:r>
              <a:rPr lang="en-US" sz="1100" err="1">
                <a:ea typeface="+mn-lt"/>
                <a:cs typeface="+mn-lt"/>
              </a:rPr>
              <a:t>Keras</a:t>
            </a:r>
            <a:r>
              <a:rPr lang="en-US" sz="1100" dirty="0">
                <a:ea typeface="+mn-lt"/>
                <a:cs typeface="+mn-lt"/>
              </a:rPr>
              <a:t> and add convolutional layers, max-pooling layers, and dense layers.</a:t>
            </a:r>
            <a:endParaRPr lang="en-US" sz="1100" dirty="0"/>
          </a:p>
          <a:p>
            <a:pPr lvl="1">
              <a:buFont typeface="Wingdings 2" pitchFamily="34" charset="0"/>
              <a:buChar char=""/>
            </a:pPr>
            <a:r>
              <a:rPr lang="en-US" sz="1100" dirty="0">
                <a:ea typeface="+mn-lt"/>
                <a:cs typeface="+mn-lt"/>
              </a:rPr>
              <a:t>The CNN architecture includes multiple convolutional layers with increasing filters and a final dense layer with a </a:t>
            </a:r>
            <a:r>
              <a:rPr lang="en-US" sz="1100" err="1">
                <a:ea typeface="+mn-lt"/>
                <a:cs typeface="+mn-lt"/>
              </a:rPr>
              <a:t>softmax</a:t>
            </a:r>
            <a:r>
              <a:rPr lang="en-US" sz="1100" dirty="0">
                <a:ea typeface="+mn-lt"/>
                <a:cs typeface="+mn-lt"/>
              </a:rPr>
              <a:t> activation for multi-class classification.</a:t>
            </a:r>
            <a:endParaRPr lang="en-US" sz="1100" dirty="0"/>
          </a:p>
          <a:p>
            <a:r>
              <a:rPr lang="en-US" sz="1100" b="1" dirty="0">
                <a:ea typeface="+mn-lt"/>
                <a:cs typeface="+mn-lt"/>
              </a:rPr>
              <a:t>Compiling and Training the Model</a:t>
            </a:r>
            <a:r>
              <a:rPr lang="en-US" sz="1100" dirty="0">
                <a:ea typeface="+mn-lt"/>
                <a:cs typeface="+mn-lt"/>
              </a:rPr>
              <a:t>:</a:t>
            </a:r>
            <a:endParaRPr lang="en-US" sz="1100" dirty="0"/>
          </a:p>
          <a:p>
            <a:pPr lvl="1">
              <a:buFont typeface="Wingdings 2" pitchFamily="34" charset="0"/>
              <a:buChar char=""/>
            </a:pPr>
            <a:r>
              <a:rPr lang="en-US" sz="1100" dirty="0">
                <a:ea typeface="+mn-lt"/>
                <a:cs typeface="+mn-lt"/>
              </a:rPr>
              <a:t>We compile the model using '</a:t>
            </a:r>
            <a:r>
              <a:rPr lang="en-US" sz="1100" err="1">
                <a:ea typeface="+mn-lt"/>
                <a:cs typeface="+mn-lt"/>
              </a:rPr>
              <a:t>adam</a:t>
            </a:r>
            <a:r>
              <a:rPr lang="en-US" sz="1100" dirty="0">
                <a:ea typeface="+mn-lt"/>
                <a:cs typeface="+mn-lt"/>
              </a:rPr>
              <a:t>' optimizer and '</a:t>
            </a:r>
            <a:r>
              <a:rPr lang="en-US" sz="1100" err="1">
                <a:ea typeface="+mn-lt"/>
                <a:cs typeface="+mn-lt"/>
              </a:rPr>
              <a:t>sparse_categorical_crossentropy</a:t>
            </a:r>
            <a:r>
              <a:rPr lang="en-US" sz="1100" dirty="0">
                <a:ea typeface="+mn-lt"/>
                <a:cs typeface="+mn-lt"/>
              </a:rPr>
              <a:t>' loss, optimizing for accuracy.</a:t>
            </a:r>
            <a:endParaRPr lang="en-US" sz="1100"/>
          </a:p>
          <a:p>
            <a:pPr lvl="1">
              <a:buFont typeface="Wingdings 2" pitchFamily="34" charset="0"/>
              <a:buChar char=""/>
            </a:pPr>
            <a:r>
              <a:rPr lang="en-US" sz="1100" dirty="0">
                <a:ea typeface="+mn-lt"/>
                <a:cs typeface="+mn-lt"/>
              </a:rPr>
              <a:t>Training occurs on the shuffled data for 10 epochs with a batch size of 25, utilizing 20% of the data for validation.</a:t>
            </a:r>
            <a:endParaRPr lang="en-US" sz="1100"/>
          </a:p>
          <a:p>
            <a:r>
              <a:rPr lang="en-US" sz="1100" b="1" dirty="0">
                <a:ea typeface="+mn-lt"/>
                <a:cs typeface="+mn-lt"/>
              </a:rPr>
              <a:t>Model Evaluation</a:t>
            </a:r>
            <a:r>
              <a:rPr lang="en-US" sz="1100" dirty="0">
                <a:ea typeface="+mn-lt"/>
                <a:cs typeface="+mn-lt"/>
              </a:rPr>
              <a:t>:</a:t>
            </a:r>
            <a:endParaRPr lang="en-US" sz="1100" dirty="0"/>
          </a:p>
          <a:p>
            <a:pPr lvl="1">
              <a:buFont typeface="Wingdings 2" pitchFamily="34" charset="0"/>
              <a:buChar char=""/>
            </a:pPr>
            <a:r>
              <a:rPr lang="en-US" sz="1100" dirty="0">
                <a:ea typeface="+mn-lt"/>
                <a:cs typeface="+mn-lt"/>
              </a:rPr>
              <a:t>We plot the training and validation loss to visualize the model's performance during training.</a:t>
            </a:r>
            <a:endParaRPr lang="en-US" sz="1100"/>
          </a:p>
          <a:p>
            <a:pPr lvl="1">
              <a:buFont typeface="Wingdings 2" pitchFamily="34" charset="0"/>
              <a:buChar char=""/>
            </a:pPr>
            <a:r>
              <a:rPr lang="en-US" sz="1100" dirty="0">
                <a:ea typeface="+mn-lt"/>
                <a:cs typeface="+mn-lt"/>
              </a:rPr>
              <a:t>After training, we load test images and labels similarly, prepare the test set, encode the labels, and evaluate the trained model using the test set.</a:t>
            </a:r>
            <a:endParaRPr lang="en-US" sz="1100"/>
          </a:p>
          <a:p>
            <a:pPr lvl="1">
              <a:buFont typeface="Wingdings 2" pitchFamily="34" charset="0"/>
              <a:buChar char=""/>
            </a:pPr>
            <a:r>
              <a:rPr lang="en-US" sz="1100" dirty="0">
                <a:ea typeface="+mn-lt"/>
                <a:cs typeface="+mn-lt"/>
              </a:rPr>
              <a:t>The evaluation provides us with the test loss and accuracy metrics to gauge the model's performance on unseen data.</a:t>
            </a:r>
            <a:endParaRPr lang="en-US" sz="1100"/>
          </a:p>
          <a:p>
            <a:pPr lvl="1">
              <a:buFont typeface="Wingdings 2" pitchFamily="34" charset="0"/>
              <a:buChar char=""/>
            </a:pPr>
            <a:r>
              <a:rPr lang="en-US" sz="1100" dirty="0">
                <a:ea typeface="+mn-lt"/>
                <a:cs typeface="+mn-lt"/>
              </a:rPr>
              <a:t>Each step in this process contributes to the creation, training, and evaluation of a convolutional neural network designed for image classification.</a:t>
            </a:r>
            <a:endParaRPr lang="en-US" sz="1100"/>
          </a:p>
          <a:p>
            <a:endParaRPr lang="en-US" sz="1100" dirty="0"/>
          </a:p>
        </p:txBody>
      </p:sp>
      <p:sp>
        <p:nvSpPr>
          <p:cNvPr id="359" name="Rectangle 358">
            <a:extLst>
              <a:ext uri="{FF2B5EF4-FFF2-40B4-BE49-F238E27FC236}">
                <a16:creationId xmlns:a16="http://schemas.microsoft.com/office/drawing/2014/main" id="{DB383DC5-236D-4BB4-AB9E-014F4FCF1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117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B87BF1E3-6F08-34F6-52BE-DC0D4401C43A}"/>
              </a:ext>
            </a:extLst>
          </p:cNvPr>
          <p:cNvGraphicFramePr>
            <a:graphicFrameLocks noGrp="1"/>
          </p:cNvGraphicFramePr>
          <p:nvPr>
            <p:ph idx="1"/>
            <p:extLst>
              <p:ext uri="{D42A27DB-BD31-4B8C-83A1-F6EECF244321}">
                <p14:modId xmlns:p14="http://schemas.microsoft.com/office/powerpoint/2010/main" val="3072563883"/>
              </p:ext>
            </p:extLst>
          </p:nvPr>
        </p:nvGraphicFramePr>
        <p:xfrm>
          <a:off x="333375" y="1856935"/>
          <a:ext cx="10515600" cy="3405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85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BC95-BFB4-9A25-3D47-D7947D92E9B0}"/>
              </a:ext>
            </a:extLst>
          </p:cNvPr>
          <p:cNvSpPr>
            <a:spLocks noGrp="1"/>
          </p:cNvSpPr>
          <p:nvPr>
            <p:ph type="ctrTitle"/>
          </p:nvPr>
        </p:nvSpPr>
        <p:spPr>
          <a:xfrm>
            <a:off x="4345584" y="1474558"/>
            <a:ext cx="6724106" cy="4338781"/>
          </a:xfrm>
        </p:spPr>
        <p:txBody>
          <a:bodyPr anchor="ctr">
            <a:normAutofit fontScale="90000"/>
          </a:bodyPr>
          <a:lstStyle/>
          <a:p>
            <a:r>
              <a:rPr lang="en-US" sz="1300" b="1">
                <a:solidFill>
                  <a:srgbClr val="D1D5DB"/>
                </a:solidFill>
                <a:ea typeface="+mj-lt"/>
                <a:cs typeface="+mj-lt"/>
              </a:rPr>
              <a:t>Loading and Exploring Data</a:t>
            </a:r>
            <a:r>
              <a:rPr lang="en-US" sz="1300">
                <a:solidFill>
                  <a:srgbClr val="D1D5DB"/>
                </a:solidFill>
                <a:ea typeface="+mj-lt"/>
                <a:cs typeface="+mj-lt"/>
              </a:rPr>
              <a:t>:</a:t>
            </a:r>
            <a:endParaRPr lang="en-US" sz="1300">
              <a:ea typeface="+mj-lt"/>
              <a:cs typeface="+mj-lt"/>
            </a:endParaRPr>
          </a:p>
          <a:p>
            <a:pPr marL="342900" lvl="1" indent="-342900" algn="l">
              <a:buChar char="•"/>
            </a:pPr>
            <a:r>
              <a:rPr lang="en-US" sz="1300" kern="1200" spc="-50">
                <a:solidFill>
                  <a:srgbClr val="D1D5DB"/>
                </a:solidFill>
                <a:latin typeface="+mj-lt"/>
                <a:ea typeface="+mj-lt"/>
                <a:cs typeface="+mj-lt"/>
              </a:rPr>
              <a:t>We start by importing important libraries like Pandas, NumPy, Seaborn, and Matplotlib, along with machine learning modules from Scikit-learn.</a:t>
            </a:r>
            <a:endParaRPr lang="en-US" sz="1300" kern="1200" spc="-5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We read a CSV file called 'housing_data.csv' using Pandas and explore the initial rows, dataset information, and summary statistics.</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Initial visualizations, like pair plots, correlation matrices, box plots, and histograms, help us understand relationships and distributions among numerical columns.</a:t>
            </a:r>
            <a:endParaRPr lang="en-US" sz="1300" kern="1200" spc="-50" dirty="0">
              <a:latin typeface="+mj-lt"/>
              <a:ea typeface="+mj-lt"/>
              <a:cs typeface="+mj-lt"/>
            </a:endParaRPr>
          </a:p>
          <a:p>
            <a:pPr>
              <a:buChar char="•"/>
            </a:pPr>
            <a:r>
              <a:rPr lang="en-US" sz="1300" b="1" dirty="0">
                <a:solidFill>
                  <a:srgbClr val="D1D5DB"/>
                </a:solidFill>
                <a:ea typeface="+mj-lt"/>
                <a:cs typeface="+mj-lt"/>
              </a:rPr>
              <a:t>Data Preprocessing</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latin typeface="+mj-lt"/>
                <a:ea typeface="+mj-lt"/>
                <a:cs typeface="+mj-lt"/>
              </a:rPr>
              <a:t>We encode categorical variables using one-hot encoding with '</a:t>
            </a:r>
            <a:r>
              <a:rPr lang="en-US" sz="1300" kern="1200" spc="-50" dirty="0" err="1">
                <a:solidFill>
                  <a:srgbClr val="D1D5DB"/>
                </a:solidFill>
                <a:latin typeface="+mj-lt"/>
                <a:ea typeface="+mj-lt"/>
                <a:cs typeface="+mj-lt"/>
              </a:rPr>
              <a:t>get_dummies</a:t>
            </a:r>
            <a:r>
              <a:rPr lang="en-US" sz="1300" kern="1200" spc="-50" dirty="0">
                <a:solidFill>
                  <a:srgbClr val="D1D5DB"/>
                </a:solidFill>
                <a:latin typeface="+mj-lt"/>
                <a:ea typeface="+mj-lt"/>
                <a:cs typeface="+mj-lt"/>
              </a:rPr>
              <a:t>'.</a:t>
            </a:r>
            <a:endParaRPr lang="en-US" dirty="0"/>
          </a:p>
          <a:p>
            <a:pPr marL="342900" lvl="1" indent="-342900" algn="l">
              <a:buChar char="•"/>
            </a:pPr>
            <a:r>
              <a:rPr lang="en-US" sz="1300" kern="1200" spc="-50" dirty="0">
                <a:solidFill>
                  <a:srgbClr val="D1D5DB"/>
                </a:solidFill>
                <a:latin typeface="+mj-lt"/>
                <a:ea typeface="+mj-lt"/>
                <a:cs typeface="+mj-lt"/>
              </a:rPr>
              <a:t>Selected numerical columns are scaled using Scikit-</a:t>
            </a:r>
            <a:r>
              <a:rPr lang="en-US" sz="1300" kern="1200" spc="-50" dirty="0" err="1">
                <a:solidFill>
                  <a:srgbClr val="D1D5DB"/>
                </a:solidFill>
                <a:latin typeface="+mj-lt"/>
                <a:ea typeface="+mj-lt"/>
                <a:cs typeface="+mj-lt"/>
              </a:rPr>
              <a:t>learn's</a:t>
            </a:r>
            <a:r>
              <a:rPr lang="en-US" sz="1300" kern="1200" spc="-50" dirty="0">
                <a:solidFill>
                  <a:srgbClr val="D1D5DB"/>
                </a:solidFill>
                <a:latin typeface="+mj-lt"/>
                <a:ea typeface="+mj-lt"/>
                <a:cs typeface="+mj-lt"/>
              </a:rPr>
              <a:t> </a:t>
            </a:r>
            <a:r>
              <a:rPr lang="en-US" sz="1300" kern="1200" spc="-50" dirty="0" err="1">
                <a:solidFill>
                  <a:srgbClr val="D1D5DB"/>
                </a:solidFill>
                <a:latin typeface="+mj-lt"/>
                <a:ea typeface="+mj-lt"/>
                <a:cs typeface="+mj-lt"/>
              </a:rPr>
              <a:t>MinMaxScaler</a:t>
            </a:r>
            <a:r>
              <a:rPr lang="en-US" sz="1300" kern="1200" spc="-50" dirty="0">
                <a:solidFill>
                  <a:srgbClr val="D1D5DB"/>
                </a:solidFill>
                <a:latin typeface="+mj-lt"/>
                <a:ea typeface="+mj-lt"/>
                <a:cs typeface="+mj-lt"/>
              </a:rPr>
              <a:t>.</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To handle missing values, we impute the mean and perform Principal Component Analysis (PCA) on these columns.</a:t>
            </a:r>
            <a:endParaRPr lang="en-US" sz="1300" kern="1200" spc="-50" dirty="0">
              <a:latin typeface="+mj-lt"/>
              <a:ea typeface="+mj-lt"/>
              <a:cs typeface="+mj-lt"/>
            </a:endParaRPr>
          </a:p>
          <a:p>
            <a:pPr>
              <a:buChar char="•"/>
            </a:pPr>
            <a:r>
              <a:rPr lang="en-US" sz="1300" b="1" dirty="0">
                <a:solidFill>
                  <a:srgbClr val="D1D5DB"/>
                </a:solidFill>
                <a:ea typeface="+mj-lt"/>
                <a:cs typeface="+mj-lt"/>
              </a:rPr>
              <a:t>Cleaning Data and Feature Engineering</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latin typeface="+mj-lt"/>
                <a:ea typeface="+mj-lt"/>
                <a:cs typeface="+mj-lt"/>
              </a:rPr>
              <a:t>We convert the 'date' column into a datetime format.</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Checking consistency between 'code' and 'area' columns involves a group-wise check for uniqueness.</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Any conflicts between 'code' and 'area' entries are resolved, assuming a single area for each code.</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New features like 'year' and 'month' are extracted from the 'date' column.</a:t>
            </a:r>
            <a:endParaRPr lang="en-US" sz="1300" kern="1200" spc="-50" dirty="0">
              <a:latin typeface="+mj-lt"/>
              <a:ea typeface="+mj-lt"/>
              <a:cs typeface="+mj-lt"/>
            </a:endParaRPr>
          </a:p>
          <a:p>
            <a:pPr>
              <a:buChar char="•"/>
            </a:pPr>
            <a:r>
              <a:rPr lang="en-US" sz="1300" b="1" dirty="0">
                <a:solidFill>
                  <a:srgbClr val="D1D5DB"/>
                </a:solidFill>
                <a:ea typeface="+mj-lt"/>
                <a:cs typeface="+mj-lt"/>
              </a:rPr>
              <a:t>Training and Evaluating Models</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latin typeface="+mj-lt"/>
                <a:ea typeface="+mj-lt"/>
                <a:cs typeface="+mj-lt"/>
              </a:rPr>
              <a:t>The data is split into features (X) and the target variable (y).</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Various regression models (Linear Regression, Decision Tree, Random Forest, Gradient Boosting, SVR, </a:t>
            </a:r>
            <a:r>
              <a:rPr lang="en-US" sz="1300" kern="1200" spc="-50" dirty="0" err="1">
                <a:solidFill>
                  <a:srgbClr val="D1D5DB"/>
                </a:solidFill>
                <a:latin typeface="+mj-lt"/>
                <a:ea typeface="+mj-lt"/>
                <a:cs typeface="+mj-lt"/>
              </a:rPr>
              <a:t>KNeighbors</a:t>
            </a:r>
            <a:r>
              <a:rPr lang="en-US" sz="1300" kern="1200" spc="-50" dirty="0">
                <a:solidFill>
                  <a:srgbClr val="D1D5DB"/>
                </a:solidFill>
                <a:latin typeface="+mj-lt"/>
                <a:ea typeface="+mj-lt"/>
                <a:cs typeface="+mj-lt"/>
              </a:rPr>
              <a:t>) are used to predict '</a:t>
            </a:r>
            <a:r>
              <a:rPr lang="en-US" sz="1300" kern="1200" spc="-50" dirty="0" err="1">
                <a:solidFill>
                  <a:srgbClr val="D1D5DB"/>
                </a:solidFill>
                <a:latin typeface="+mj-lt"/>
                <a:ea typeface="+mj-lt"/>
                <a:cs typeface="+mj-lt"/>
              </a:rPr>
              <a:t>no_of_crimes</a:t>
            </a:r>
            <a:r>
              <a:rPr lang="en-US" sz="1300" kern="1200" spc="-50" dirty="0">
                <a:solidFill>
                  <a:srgbClr val="D1D5DB"/>
                </a:solidFill>
                <a:latin typeface="+mj-lt"/>
                <a:ea typeface="+mj-lt"/>
                <a:cs typeface="+mj-lt"/>
              </a:rPr>
              <a:t>'.</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For each model, we evaluate performance metrics like Mean Squared Error (MSE) and R-squared using train-test splits.</a:t>
            </a:r>
            <a:endParaRPr lang="en-US" sz="1300" kern="1200" spc="-50" dirty="0">
              <a:latin typeface="+mj-lt"/>
              <a:ea typeface="+mj-lt"/>
              <a:cs typeface="+mj-lt"/>
            </a:endParaRPr>
          </a:p>
          <a:p>
            <a:pPr>
              <a:buChar char="•"/>
            </a:pPr>
            <a:r>
              <a:rPr lang="en-US" sz="1300" b="1" dirty="0">
                <a:solidFill>
                  <a:srgbClr val="D1D5DB"/>
                </a:solidFill>
                <a:ea typeface="+mj-lt"/>
                <a:cs typeface="+mj-lt"/>
              </a:rPr>
              <a:t>Improving Our Models</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latin typeface="+mj-lt"/>
                <a:ea typeface="+mj-lt"/>
                <a:cs typeface="+mj-lt"/>
              </a:rPr>
              <a:t>We fit a </a:t>
            </a:r>
            <a:r>
              <a:rPr lang="en-US" sz="1300" kern="1200" spc="-50" dirty="0" err="1">
                <a:solidFill>
                  <a:srgbClr val="D1D5DB"/>
                </a:solidFill>
                <a:latin typeface="+mj-lt"/>
                <a:ea typeface="+mj-lt"/>
                <a:cs typeface="+mj-lt"/>
              </a:rPr>
              <a:t>RandomForestRegressor</a:t>
            </a:r>
            <a:r>
              <a:rPr lang="en-US" sz="1300" kern="1200" spc="-50" dirty="0">
                <a:solidFill>
                  <a:srgbClr val="D1D5DB"/>
                </a:solidFill>
                <a:latin typeface="+mj-lt"/>
                <a:ea typeface="+mj-lt"/>
                <a:cs typeface="+mj-lt"/>
              </a:rPr>
              <a:t> model with optimized parameters obtained from earlier evaluations.</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Using this model, we make predictions for '</a:t>
            </a:r>
            <a:r>
              <a:rPr lang="en-US" sz="1300" kern="1200" spc="-50" dirty="0" err="1">
                <a:solidFill>
                  <a:srgbClr val="D1D5DB"/>
                </a:solidFill>
                <a:latin typeface="+mj-lt"/>
                <a:ea typeface="+mj-lt"/>
                <a:cs typeface="+mj-lt"/>
              </a:rPr>
              <a:t>no_of_crimes</a:t>
            </a:r>
            <a:r>
              <a:rPr lang="en-US" sz="1300" kern="1200" spc="-50" dirty="0">
                <a:solidFill>
                  <a:srgbClr val="D1D5DB"/>
                </a:solidFill>
                <a:latin typeface="+mj-lt"/>
                <a:ea typeface="+mj-lt"/>
                <a:cs typeface="+mj-lt"/>
              </a:rPr>
              <a:t>' and add these predictions to the </a:t>
            </a:r>
            <a:r>
              <a:rPr lang="en-US" sz="1300" kern="1200" spc="-50" dirty="0" err="1">
                <a:solidFill>
                  <a:srgbClr val="D1D5DB"/>
                </a:solidFill>
                <a:latin typeface="+mj-lt"/>
                <a:ea typeface="+mj-lt"/>
                <a:cs typeface="+mj-lt"/>
              </a:rPr>
              <a:t>housing_data</a:t>
            </a:r>
            <a:r>
              <a:rPr lang="en-US" sz="1300" kern="1200" spc="-50" dirty="0">
                <a:solidFill>
                  <a:srgbClr val="D1D5DB"/>
                </a:solidFill>
                <a:latin typeface="+mj-lt"/>
                <a:ea typeface="+mj-lt"/>
                <a:cs typeface="+mj-lt"/>
              </a:rPr>
              <a:t> </a:t>
            </a:r>
            <a:r>
              <a:rPr lang="en-US" sz="1300" kern="1200" spc="-50" dirty="0" err="1">
                <a:solidFill>
                  <a:srgbClr val="D1D5DB"/>
                </a:solidFill>
                <a:latin typeface="+mj-lt"/>
                <a:ea typeface="+mj-lt"/>
                <a:cs typeface="+mj-lt"/>
              </a:rPr>
              <a:t>DataFrame</a:t>
            </a:r>
            <a:r>
              <a:rPr lang="en-US" sz="1300" kern="1200" spc="-50" dirty="0">
                <a:solidFill>
                  <a:srgbClr val="D1D5DB"/>
                </a:solidFill>
                <a:latin typeface="+mj-lt"/>
                <a:ea typeface="+mj-lt"/>
                <a:cs typeface="+mj-lt"/>
              </a:rPr>
              <a:t>.</a:t>
            </a:r>
            <a:endParaRPr lang="en-US" sz="1300" kern="1200" spc="-50" dirty="0">
              <a:latin typeface="+mj-lt"/>
              <a:ea typeface="+mj-lt"/>
              <a:cs typeface="+mj-lt"/>
            </a:endParaRPr>
          </a:p>
          <a:p>
            <a:pPr>
              <a:buChar char="•"/>
            </a:pPr>
            <a:r>
              <a:rPr lang="en-US" sz="1300" b="1" dirty="0">
                <a:solidFill>
                  <a:srgbClr val="D1D5DB"/>
                </a:solidFill>
                <a:ea typeface="+mj-lt"/>
                <a:cs typeface="+mj-lt"/>
              </a:rPr>
              <a:t>Hyperparameter Tuning</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latin typeface="+mj-lt"/>
                <a:ea typeface="+mj-lt"/>
                <a:cs typeface="+mj-lt"/>
              </a:rPr>
              <a:t>Utilizing </a:t>
            </a:r>
            <a:r>
              <a:rPr lang="en-US" sz="1300" kern="1200" spc="-50" dirty="0" err="1">
                <a:solidFill>
                  <a:srgbClr val="D1D5DB"/>
                </a:solidFill>
                <a:latin typeface="+mj-lt"/>
                <a:ea typeface="+mj-lt"/>
                <a:cs typeface="+mj-lt"/>
              </a:rPr>
              <a:t>GridSearchCV</a:t>
            </a:r>
            <a:r>
              <a:rPr lang="en-US" sz="1300" kern="1200" spc="-50" dirty="0">
                <a:solidFill>
                  <a:srgbClr val="D1D5DB"/>
                </a:solidFill>
                <a:latin typeface="+mj-lt"/>
                <a:ea typeface="+mj-lt"/>
                <a:cs typeface="+mj-lt"/>
              </a:rPr>
              <a:t>, we search for the best hyperparameters for the </a:t>
            </a:r>
            <a:r>
              <a:rPr lang="en-US" sz="1300" kern="1200" spc="-50" dirty="0" err="1">
                <a:solidFill>
                  <a:srgbClr val="D1D5DB"/>
                </a:solidFill>
                <a:latin typeface="+mj-lt"/>
                <a:ea typeface="+mj-lt"/>
                <a:cs typeface="+mj-lt"/>
              </a:rPr>
              <a:t>RandomForestRegressor</a:t>
            </a:r>
            <a:r>
              <a:rPr lang="en-US" sz="1300" kern="1200" spc="-50" dirty="0">
                <a:solidFill>
                  <a:srgbClr val="D1D5DB"/>
                </a:solidFill>
                <a:latin typeface="+mj-lt"/>
                <a:ea typeface="+mj-lt"/>
                <a:cs typeface="+mj-lt"/>
              </a:rPr>
              <a:t> model.</a:t>
            </a:r>
            <a:endParaRPr lang="en-US" sz="1300" kern="1200" spc="-50" dirty="0">
              <a:latin typeface="+mj-lt"/>
              <a:ea typeface="+mj-lt"/>
              <a:cs typeface="+mj-lt"/>
            </a:endParaRPr>
          </a:p>
          <a:p>
            <a:pPr>
              <a:buChar char="•"/>
            </a:pPr>
            <a:r>
              <a:rPr lang="en-US" sz="1300" b="1" dirty="0">
                <a:solidFill>
                  <a:srgbClr val="D1D5DB"/>
                </a:solidFill>
                <a:ea typeface="+mj-lt"/>
                <a:cs typeface="+mj-lt"/>
              </a:rPr>
              <a:t>Final Model Evaluation</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latin typeface="+mj-lt"/>
                <a:ea typeface="+mj-lt"/>
                <a:cs typeface="+mj-lt"/>
              </a:rPr>
              <a:t>We evaluate the </a:t>
            </a:r>
            <a:r>
              <a:rPr lang="en-US" sz="1300" kern="1200" spc="-50" dirty="0" err="1">
                <a:solidFill>
                  <a:srgbClr val="D1D5DB"/>
                </a:solidFill>
                <a:latin typeface="+mj-lt"/>
                <a:ea typeface="+mj-lt"/>
                <a:cs typeface="+mj-lt"/>
              </a:rPr>
              <a:t>RandomForestRegressor</a:t>
            </a:r>
            <a:r>
              <a:rPr lang="en-US" sz="1300" kern="1200" spc="-50" dirty="0">
                <a:solidFill>
                  <a:srgbClr val="D1D5DB"/>
                </a:solidFill>
                <a:latin typeface="+mj-lt"/>
                <a:ea typeface="+mj-lt"/>
                <a:cs typeface="+mj-lt"/>
              </a:rPr>
              <a:t> model with optimized parameters on a test set, measuring performance using MSE and R-squared metrics.</a:t>
            </a:r>
            <a:endParaRPr lang="en-US" sz="1300" kern="1200" spc="-50" dirty="0">
              <a:latin typeface="+mj-lt"/>
              <a:ea typeface="+mj-lt"/>
              <a:cs typeface="+mj-lt"/>
            </a:endParaRPr>
          </a:p>
          <a:p>
            <a:endParaRPr lang="en-US" sz="1200" dirty="0">
              <a:solidFill>
                <a:srgbClr val="D1D5DB"/>
              </a:solidFill>
            </a:endParaRPr>
          </a:p>
        </p:txBody>
      </p:sp>
      <p:sp>
        <p:nvSpPr>
          <p:cNvPr id="3" name="Subtitle 2">
            <a:extLst>
              <a:ext uri="{FF2B5EF4-FFF2-40B4-BE49-F238E27FC236}">
                <a16:creationId xmlns:a16="http://schemas.microsoft.com/office/drawing/2014/main" id="{2B012ADF-85C3-189A-4057-E12AF7EA5266}"/>
              </a:ext>
            </a:extLst>
          </p:cNvPr>
          <p:cNvSpPr>
            <a:spLocks noGrp="1"/>
          </p:cNvSpPr>
          <p:nvPr>
            <p:ph type="subTitle" idx="1"/>
          </p:nvPr>
        </p:nvSpPr>
        <p:spPr>
          <a:xfrm>
            <a:off x="1121861" y="1370143"/>
            <a:ext cx="2913091" cy="4157446"/>
          </a:xfrm>
        </p:spPr>
        <p:txBody>
          <a:bodyPr anchor="ctr">
            <a:normAutofit/>
          </a:bodyPr>
          <a:lstStyle/>
          <a:p>
            <a:pPr algn="r"/>
            <a:r>
              <a:rPr lang="en-US" sz="2000" dirty="0"/>
              <a:t>What's the Code?</a:t>
            </a:r>
            <a:endParaRPr lang="en-US" dirty="0"/>
          </a:p>
        </p:txBody>
      </p:sp>
    </p:spTree>
    <p:extLst>
      <p:ext uri="{BB962C8B-B14F-4D97-AF65-F5344CB8AC3E}">
        <p14:creationId xmlns:p14="http://schemas.microsoft.com/office/powerpoint/2010/main" val="24562549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 error&#10;&#10;Description automatically generated">
            <a:extLst>
              <a:ext uri="{FF2B5EF4-FFF2-40B4-BE49-F238E27FC236}">
                <a16:creationId xmlns:a16="http://schemas.microsoft.com/office/drawing/2014/main" id="{5F3A67E8-529C-2937-14D4-DC5596016DC3}"/>
              </a:ext>
            </a:extLst>
          </p:cNvPr>
          <p:cNvPicPr>
            <a:picLocks noChangeAspect="1"/>
          </p:cNvPicPr>
          <p:nvPr/>
        </p:nvPicPr>
        <p:blipFill>
          <a:blip r:embed="rId2"/>
          <a:stretch>
            <a:fillRect/>
          </a:stretch>
        </p:blipFill>
        <p:spPr>
          <a:xfrm>
            <a:off x="643467" y="3735472"/>
            <a:ext cx="10005906" cy="2153589"/>
          </a:xfrm>
          <a:prstGeom prst="rect">
            <a:avLst/>
          </a:prstGeom>
        </p:spPr>
      </p:pic>
      <p:sp>
        <p:nvSpPr>
          <p:cNvPr id="5" name="TextBox 4">
            <a:extLst>
              <a:ext uri="{FF2B5EF4-FFF2-40B4-BE49-F238E27FC236}">
                <a16:creationId xmlns:a16="http://schemas.microsoft.com/office/drawing/2014/main" id="{10E061B6-0E96-57D0-50B8-FA26A9D74AF8}"/>
              </a:ext>
            </a:extLst>
          </p:cNvPr>
          <p:cNvSpPr txBox="1"/>
          <p:nvPr/>
        </p:nvSpPr>
        <p:spPr>
          <a:xfrm>
            <a:off x="1322676" y="968937"/>
            <a:ext cx="4771028" cy="1050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0956">
              <a:spcAft>
                <a:spcPts val="600"/>
              </a:spcAft>
            </a:pPr>
            <a:r>
              <a:rPr lang="en-US" sz="3114" kern="1200">
                <a:solidFill>
                  <a:schemeClr val="tx1"/>
                </a:solidFill>
                <a:latin typeface="+mn-lt"/>
                <a:ea typeface="+mn-ea"/>
                <a:cs typeface="+mn-cs"/>
              </a:rPr>
              <a:t>As you can see, perfect MSE and good R square</a:t>
            </a:r>
            <a:endParaRPr lang="en-US"/>
          </a:p>
        </p:txBody>
      </p:sp>
    </p:spTree>
    <p:extLst>
      <p:ext uri="{BB962C8B-B14F-4D97-AF65-F5344CB8AC3E}">
        <p14:creationId xmlns:p14="http://schemas.microsoft.com/office/powerpoint/2010/main" val="264192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C2E1AA7D-49B7-C1C0-3716-2E28236AAF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1E14DE-6B37-3749-72B8-231AF279CE50}"/>
              </a:ext>
            </a:extLst>
          </p:cNvPr>
          <p:cNvSpPr>
            <a:spLocks noGrp="1"/>
          </p:cNvSpPr>
          <p:nvPr>
            <p:ph type="ctrTitle"/>
          </p:nvPr>
        </p:nvSpPr>
        <p:spPr>
          <a:xfrm>
            <a:off x="1683171" y="1169773"/>
            <a:ext cx="8825658" cy="2870161"/>
          </a:xfrm>
        </p:spPr>
        <p:txBody>
          <a:bodyPr anchor="b">
            <a:normAutofit fontScale="90000"/>
          </a:bodyPr>
          <a:lstStyle/>
          <a:p>
            <a:pPr algn="ctr"/>
            <a:r>
              <a:rPr lang="en-US" dirty="0">
                <a:solidFill>
                  <a:schemeClr val="tx1"/>
                </a:solidFill>
                <a:ea typeface="+mj-lt"/>
                <a:cs typeface="+mj-lt"/>
              </a:rPr>
              <a:t>Second Project</a:t>
            </a:r>
            <a:br>
              <a:rPr lang="en-US" dirty="0">
                <a:solidFill>
                  <a:schemeClr val="tx1"/>
                </a:solidFill>
                <a:ea typeface="+mj-lt"/>
                <a:cs typeface="+mj-lt"/>
              </a:rPr>
            </a:br>
            <a:r>
              <a:rPr lang="en-US" dirty="0">
                <a:solidFill>
                  <a:schemeClr val="tx1"/>
                </a:solidFill>
                <a:ea typeface="+mj-lt"/>
                <a:cs typeface="+mj-lt"/>
              </a:rPr>
              <a:t> Supervised Learning Classification Problem (Structured Dataset)</a:t>
            </a:r>
          </a:p>
        </p:txBody>
      </p:sp>
    </p:spTree>
    <p:extLst>
      <p:ext uri="{BB962C8B-B14F-4D97-AF65-F5344CB8AC3E}">
        <p14:creationId xmlns:p14="http://schemas.microsoft.com/office/powerpoint/2010/main" val="26564265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CCA489A-7A10-11C9-D850-9FE6F9F2C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70577-FA21-0FB4-4892-DDE994955E81}"/>
              </a:ext>
            </a:extLst>
          </p:cNvPr>
          <p:cNvSpPr>
            <a:spLocks noGrp="1"/>
          </p:cNvSpPr>
          <p:nvPr>
            <p:ph type="ctrTitle"/>
          </p:nvPr>
        </p:nvSpPr>
        <p:spPr>
          <a:xfrm>
            <a:off x="4040245" y="1160593"/>
            <a:ext cx="7229470" cy="5043271"/>
          </a:xfrm>
        </p:spPr>
        <p:txBody>
          <a:bodyPr vert="horz" lIns="91440" tIns="45720" rIns="91440" bIns="45720" rtlCol="0" anchor="ctr">
            <a:noAutofit/>
          </a:bodyPr>
          <a:lstStyle/>
          <a:p>
            <a:r>
              <a:rPr lang="en-US" sz="1400" b="1" dirty="0">
                <a:ea typeface="+mj-lt"/>
                <a:cs typeface="+mj-lt"/>
              </a:rPr>
              <a:t>Preparing Tools</a:t>
            </a:r>
            <a:r>
              <a:rPr lang="en-US" sz="1400" dirty="0">
                <a:solidFill>
                  <a:srgbClr val="D1D5DB"/>
                </a:solidFill>
                <a:ea typeface="+mj-lt"/>
                <a:cs typeface="+mj-lt"/>
              </a:rPr>
              <a:t>:</a:t>
            </a:r>
            <a:endParaRPr lang="en-US" sz="1400"/>
          </a:p>
          <a:p>
            <a:pPr marL="342900" lvl="1" indent="-342900">
              <a:buChar char="•"/>
            </a:pPr>
            <a:r>
              <a:rPr lang="en-US" sz="1400" dirty="0">
                <a:solidFill>
                  <a:srgbClr val="D1D5DB"/>
                </a:solidFill>
                <a:latin typeface="+mj-lt"/>
                <a:ea typeface="+mj-lt"/>
                <a:cs typeface="+mj-lt"/>
              </a:rPr>
              <a:t>We start by bringing in tools that help us handle data and create models.</a:t>
            </a:r>
            <a:endParaRPr lang="en-US" sz="1400"/>
          </a:p>
          <a:p>
            <a:pPr>
              <a:buChar char="•"/>
            </a:pPr>
            <a:r>
              <a:rPr lang="en-US" sz="1400" b="1" dirty="0">
                <a:ea typeface="+mj-lt"/>
                <a:cs typeface="+mj-lt"/>
              </a:rPr>
              <a:t>Checking Our Data</a:t>
            </a:r>
            <a:r>
              <a:rPr lang="en-US" sz="1400" dirty="0">
                <a:solidFill>
                  <a:srgbClr val="D1D5DB"/>
                </a:solidFill>
                <a:ea typeface="+mj-lt"/>
                <a:cs typeface="+mj-lt"/>
              </a:rPr>
              <a:t>:</a:t>
            </a:r>
          </a:p>
          <a:p>
            <a:pPr marL="342900" lvl="1" indent="-342900" algn="l">
              <a:buChar char="•"/>
            </a:pPr>
            <a:r>
              <a:rPr lang="en-US" sz="1400" kern="1200" spc="-50" dirty="0">
                <a:solidFill>
                  <a:srgbClr val="D1D5DB"/>
                </a:solidFill>
                <a:latin typeface="+mj-lt"/>
                <a:ea typeface="+mj-lt"/>
                <a:cs typeface="+mj-lt"/>
              </a:rPr>
              <a:t>We load a dataset about gender classification.</a:t>
            </a:r>
            <a:endParaRPr lang="en-US" sz="1400"/>
          </a:p>
          <a:p>
            <a:pPr marL="342900" lvl="1" indent="-342900" algn="l">
              <a:buChar char="•"/>
            </a:pPr>
            <a:r>
              <a:rPr lang="en-US" sz="1400" kern="1200" spc="-50" dirty="0">
                <a:solidFill>
                  <a:srgbClr val="D1D5DB"/>
                </a:solidFill>
                <a:latin typeface="+mj-lt"/>
                <a:ea typeface="+mj-lt"/>
                <a:cs typeface="+mj-lt"/>
              </a:rPr>
              <a:t>We check what the dataset contains, like the type of information and how much of it is missing.</a:t>
            </a:r>
            <a:endParaRPr lang="en-US" sz="1400" kern="1200" spc="-50">
              <a:latin typeface="+mj-lt"/>
              <a:ea typeface="+mj-lt"/>
              <a:cs typeface="+mj-lt"/>
            </a:endParaRPr>
          </a:p>
          <a:p>
            <a:pPr marL="342900" lvl="1" indent="-342900" algn="l">
              <a:buChar char="•"/>
            </a:pPr>
            <a:r>
              <a:rPr lang="en-US" sz="1400" kern="1200" spc="-50" dirty="0">
                <a:solidFill>
                  <a:srgbClr val="D1D5DB"/>
                </a:solidFill>
                <a:latin typeface="+mj-lt"/>
                <a:ea typeface="+mj-lt"/>
                <a:cs typeface="+mj-lt"/>
              </a:rPr>
              <a:t>We remove any repeated information in the dataset.</a:t>
            </a:r>
            <a:endParaRPr lang="en-US" sz="1400" kern="1200" spc="-50">
              <a:latin typeface="+mj-lt"/>
              <a:ea typeface="+mj-lt"/>
              <a:cs typeface="+mj-lt"/>
            </a:endParaRPr>
          </a:p>
          <a:p>
            <a:pPr>
              <a:buChar char="•"/>
            </a:pPr>
            <a:r>
              <a:rPr lang="en-US" sz="1400" b="1" dirty="0">
                <a:ea typeface="+mj-lt"/>
                <a:cs typeface="+mj-lt"/>
              </a:rPr>
              <a:t>Getting Our Data Ready</a:t>
            </a:r>
            <a:r>
              <a:rPr lang="en-US" sz="1400" dirty="0">
                <a:solidFill>
                  <a:srgbClr val="D1D5DB"/>
                </a:solidFill>
                <a:ea typeface="+mj-lt"/>
                <a:cs typeface="+mj-lt"/>
              </a:rPr>
              <a:t>:</a:t>
            </a:r>
          </a:p>
          <a:p>
            <a:pPr marL="342900" lvl="1" indent="-342900" algn="l">
              <a:buChar char="•"/>
            </a:pPr>
            <a:r>
              <a:rPr lang="en-US" sz="1400" kern="1200" spc="-50" dirty="0">
                <a:solidFill>
                  <a:srgbClr val="D1D5DB"/>
                </a:solidFill>
                <a:latin typeface="+mj-lt"/>
                <a:ea typeface="+mj-lt"/>
                <a:cs typeface="+mj-lt"/>
              </a:rPr>
              <a:t>We adjust some types of information to make them easier to use.</a:t>
            </a:r>
            <a:endParaRPr lang="en-US" sz="1400"/>
          </a:p>
          <a:p>
            <a:pPr marL="342900" lvl="1" indent="-342900" algn="l">
              <a:buChar char="•"/>
            </a:pPr>
            <a:r>
              <a:rPr lang="en-US" sz="1400" kern="1200" spc="-50" dirty="0">
                <a:solidFill>
                  <a:srgbClr val="D1D5DB"/>
                </a:solidFill>
                <a:latin typeface="+mj-lt"/>
                <a:ea typeface="+mj-lt"/>
                <a:cs typeface="+mj-lt"/>
              </a:rPr>
              <a:t>We turn words or labels into numbers so our computer can understand them better.</a:t>
            </a:r>
            <a:endParaRPr lang="en-US" sz="1400" kern="1200" spc="-50">
              <a:latin typeface="+mj-lt"/>
              <a:ea typeface="+mj-lt"/>
              <a:cs typeface="+mj-lt"/>
            </a:endParaRPr>
          </a:p>
          <a:p>
            <a:pPr>
              <a:buChar char="•"/>
            </a:pPr>
            <a:r>
              <a:rPr lang="en-US" sz="1400" b="1" dirty="0">
                <a:ea typeface="+mj-lt"/>
                <a:cs typeface="+mj-lt"/>
              </a:rPr>
              <a:t>Understanding Our Data</a:t>
            </a:r>
            <a:r>
              <a:rPr lang="en-US" sz="1400" dirty="0">
                <a:solidFill>
                  <a:srgbClr val="D1D5DB"/>
                </a:solidFill>
                <a:ea typeface="+mj-lt"/>
                <a:cs typeface="+mj-lt"/>
              </a:rPr>
              <a:t>:</a:t>
            </a:r>
          </a:p>
          <a:p>
            <a:pPr marL="342900" lvl="1" indent="-342900" algn="l">
              <a:buChar char="•"/>
            </a:pPr>
            <a:r>
              <a:rPr lang="en-US" sz="1400" kern="1200" spc="-50" dirty="0">
                <a:solidFill>
                  <a:srgbClr val="D1D5DB"/>
                </a:solidFill>
                <a:latin typeface="+mj-lt"/>
                <a:ea typeface="+mj-lt"/>
                <a:cs typeface="+mj-lt"/>
              </a:rPr>
              <a:t>We create a few graphs to show relationships between different parts of our data.</a:t>
            </a:r>
            <a:endParaRPr lang="en-US" sz="1400"/>
          </a:p>
          <a:p>
            <a:pPr marL="342900" lvl="1" indent="-342900" algn="l">
              <a:buChar char="•"/>
            </a:pPr>
            <a:r>
              <a:rPr lang="en-US" sz="1400" kern="1200" spc="-50" dirty="0">
                <a:solidFill>
                  <a:srgbClr val="D1D5DB"/>
                </a:solidFill>
                <a:latin typeface="+mj-lt"/>
                <a:ea typeface="+mj-lt"/>
                <a:cs typeface="+mj-lt"/>
              </a:rPr>
              <a:t>For example, we show how often certain characteristics (like having long hair) appear.</a:t>
            </a:r>
            <a:endParaRPr lang="en-US" sz="1400" kern="1200" spc="-50">
              <a:latin typeface="+mj-lt"/>
              <a:ea typeface="+mj-lt"/>
              <a:cs typeface="+mj-lt"/>
            </a:endParaRPr>
          </a:p>
          <a:p>
            <a:pPr>
              <a:buChar char="•"/>
            </a:pPr>
            <a:r>
              <a:rPr lang="en-US" sz="1400" b="1" dirty="0">
                <a:ea typeface="+mj-lt"/>
                <a:cs typeface="+mj-lt"/>
              </a:rPr>
              <a:t>Building and Testing Models</a:t>
            </a:r>
            <a:r>
              <a:rPr lang="en-US" sz="1400" dirty="0">
                <a:solidFill>
                  <a:srgbClr val="D1D5DB"/>
                </a:solidFill>
                <a:ea typeface="+mj-lt"/>
                <a:cs typeface="+mj-lt"/>
              </a:rPr>
              <a:t>:</a:t>
            </a:r>
          </a:p>
          <a:p>
            <a:pPr marL="342900" lvl="1" indent="-342900" algn="l">
              <a:buChar char="•"/>
            </a:pPr>
            <a:r>
              <a:rPr lang="en-US" sz="1400" kern="1200" spc="-50" dirty="0">
                <a:solidFill>
                  <a:srgbClr val="D1D5DB"/>
                </a:solidFill>
                <a:latin typeface="+mj-lt"/>
                <a:ea typeface="+mj-lt"/>
                <a:cs typeface="+mj-lt"/>
              </a:rPr>
              <a:t>We split our data into parts to train models and check how well they work.</a:t>
            </a:r>
            <a:endParaRPr lang="en-US" sz="1400"/>
          </a:p>
          <a:p>
            <a:pPr marL="342900" lvl="1" indent="-342900" algn="l">
              <a:buChar char="•"/>
            </a:pPr>
            <a:r>
              <a:rPr lang="en-US" sz="1400" kern="1200" spc="-50" dirty="0">
                <a:solidFill>
                  <a:srgbClr val="D1D5DB"/>
                </a:solidFill>
                <a:latin typeface="+mj-lt"/>
                <a:ea typeface="+mj-lt"/>
                <a:cs typeface="+mj-lt"/>
              </a:rPr>
              <a:t>We try different methods to predict gender based on the information given.</a:t>
            </a:r>
            <a:endParaRPr lang="en-US" sz="1400"/>
          </a:p>
          <a:p>
            <a:pPr marL="342900" lvl="1" indent="-342900" algn="l">
              <a:buChar char="•"/>
            </a:pPr>
            <a:r>
              <a:rPr lang="en-US" sz="1400" kern="1200" spc="-50" dirty="0">
                <a:solidFill>
                  <a:srgbClr val="D1D5DB"/>
                </a:solidFill>
                <a:latin typeface="+mj-lt"/>
                <a:ea typeface="+mj-lt"/>
                <a:cs typeface="+mj-lt"/>
              </a:rPr>
              <a:t>Each method tries to learn patterns in the data and predict gender.</a:t>
            </a:r>
            <a:endParaRPr lang="en-US" sz="1400" kern="1200" spc="-50">
              <a:latin typeface="+mj-lt"/>
              <a:ea typeface="+mj-lt"/>
              <a:cs typeface="+mj-lt"/>
            </a:endParaRPr>
          </a:p>
          <a:p>
            <a:pPr marL="342900" lvl="1" indent="-342900" algn="l">
              <a:buChar char="•"/>
            </a:pPr>
            <a:r>
              <a:rPr lang="en-US" sz="1400" kern="1200" spc="-50" dirty="0">
                <a:solidFill>
                  <a:srgbClr val="D1D5DB"/>
                </a:solidFill>
                <a:latin typeface="+mj-lt"/>
                <a:ea typeface="+mj-lt"/>
                <a:cs typeface="+mj-lt"/>
              </a:rPr>
              <a:t>We evaluate how accurate each method is at guessing the right gender.</a:t>
            </a:r>
            <a:endParaRPr lang="en-US" sz="1400"/>
          </a:p>
          <a:p>
            <a:pPr>
              <a:buChar char="•"/>
            </a:pPr>
            <a:r>
              <a:rPr lang="en-US" sz="1400" b="1" dirty="0">
                <a:ea typeface="+mj-lt"/>
                <a:cs typeface="+mj-lt"/>
              </a:rPr>
              <a:t>Summarizing Our Approach</a:t>
            </a:r>
            <a:r>
              <a:rPr lang="en-US" sz="1400" dirty="0">
                <a:solidFill>
                  <a:srgbClr val="D1D5DB"/>
                </a:solidFill>
                <a:ea typeface="+mj-lt"/>
                <a:cs typeface="+mj-lt"/>
              </a:rPr>
              <a:t>:</a:t>
            </a:r>
            <a:endParaRPr lang="en-US" sz="1400"/>
          </a:p>
          <a:p>
            <a:pPr marL="342900" lvl="1" indent="-342900" algn="l">
              <a:buChar char="•"/>
            </a:pPr>
            <a:r>
              <a:rPr lang="en-US" sz="1400" kern="1200" spc="-50" dirty="0">
                <a:solidFill>
                  <a:srgbClr val="D1D5DB"/>
                </a:solidFill>
                <a:latin typeface="+mj-lt"/>
                <a:ea typeface="+mj-lt"/>
                <a:cs typeface="+mj-lt"/>
              </a:rPr>
              <a:t>We explore various ways to understand the data and predict gender. We test these methods to see which one works better for this specific task.</a:t>
            </a:r>
            <a:endParaRPr lang="en-US" sz="1400" kern="1200" spc="-50">
              <a:latin typeface="+mj-lt"/>
              <a:ea typeface="+mj-lt"/>
              <a:cs typeface="+mj-lt"/>
            </a:endParaRPr>
          </a:p>
          <a:p>
            <a:endParaRPr lang="en-US" sz="1400" b="1" dirty="0"/>
          </a:p>
        </p:txBody>
      </p:sp>
      <p:sp>
        <p:nvSpPr>
          <p:cNvPr id="3" name="Subtitle 2">
            <a:extLst>
              <a:ext uri="{FF2B5EF4-FFF2-40B4-BE49-F238E27FC236}">
                <a16:creationId xmlns:a16="http://schemas.microsoft.com/office/drawing/2014/main" id="{B9D655A9-DBB9-E3C8-E199-16D3C050C44D}"/>
              </a:ext>
            </a:extLst>
          </p:cNvPr>
          <p:cNvSpPr>
            <a:spLocks noGrp="1"/>
          </p:cNvSpPr>
          <p:nvPr>
            <p:ph type="subTitle" idx="1"/>
          </p:nvPr>
        </p:nvSpPr>
        <p:spPr>
          <a:xfrm>
            <a:off x="1121861" y="1370143"/>
            <a:ext cx="2913091" cy="4157446"/>
          </a:xfrm>
        </p:spPr>
        <p:txBody>
          <a:bodyPr anchor="ctr">
            <a:normAutofit/>
          </a:bodyPr>
          <a:lstStyle/>
          <a:p>
            <a:pPr algn="r"/>
            <a:r>
              <a:rPr lang="en-US" sz="2000" dirty="0"/>
              <a:t>What's the Code?</a:t>
            </a:r>
            <a:endParaRPr lang="en-US" dirty="0"/>
          </a:p>
        </p:txBody>
      </p:sp>
    </p:spTree>
    <p:extLst>
      <p:ext uri="{BB962C8B-B14F-4D97-AF65-F5344CB8AC3E}">
        <p14:creationId xmlns:p14="http://schemas.microsoft.com/office/powerpoint/2010/main" val="32843775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2852D2C8-9A45-D77E-E402-79E1896F7F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24336-CEDF-E4F2-6723-08B026AC29C0}"/>
              </a:ext>
            </a:extLst>
          </p:cNvPr>
          <p:cNvSpPr>
            <a:spLocks noGrp="1"/>
          </p:cNvSpPr>
          <p:nvPr>
            <p:ph type="ctrTitle"/>
          </p:nvPr>
        </p:nvSpPr>
        <p:spPr>
          <a:xfrm>
            <a:off x="1683171" y="1169773"/>
            <a:ext cx="8825658" cy="4784686"/>
          </a:xfrm>
        </p:spPr>
        <p:txBody>
          <a:bodyPr anchor="b">
            <a:normAutofit/>
          </a:bodyPr>
          <a:lstStyle/>
          <a:p>
            <a:pPr algn="ctr"/>
            <a:r>
              <a:rPr lang="en-US" dirty="0">
                <a:ea typeface="+mj-lt"/>
                <a:cs typeface="+mj-lt"/>
              </a:rPr>
              <a:t>Third Project</a:t>
            </a:r>
            <a:br>
              <a:rPr lang="en-US" dirty="0">
                <a:solidFill>
                  <a:schemeClr val="tx1"/>
                </a:solidFill>
                <a:ea typeface="+mj-lt"/>
                <a:cs typeface="+mj-lt"/>
              </a:rPr>
            </a:br>
            <a:r>
              <a:rPr lang="en-US" dirty="0">
                <a:ea typeface="+mj-lt"/>
                <a:cs typeface="+mj-lt"/>
              </a:rPr>
              <a:t> Unsupervised Learning (Structured Dataset)</a:t>
            </a:r>
          </a:p>
        </p:txBody>
      </p:sp>
    </p:spTree>
    <p:extLst>
      <p:ext uri="{BB962C8B-B14F-4D97-AF65-F5344CB8AC3E}">
        <p14:creationId xmlns:p14="http://schemas.microsoft.com/office/powerpoint/2010/main" val="7684863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807D757-6B59-F14F-BB13-D28FCFBED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737E4-22C4-9E3F-9CF5-582FC4145BF3}"/>
              </a:ext>
            </a:extLst>
          </p:cNvPr>
          <p:cNvSpPr>
            <a:spLocks noGrp="1"/>
          </p:cNvSpPr>
          <p:nvPr>
            <p:ph type="ctrTitle"/>
          </p:nvPr>
        </p:nvSpPr>
        <p:spPr>
          <a:xfrm>
            <a:off x="4040245" y="1427293"/>
            <a:ext cx="7229470" cy="5043271"/>
          </a:xfrm>
        </p:spPr>
        <p:txBody>
          <a:bodyPr anchor="ctr">
            <a:normAutofit fontScale="90000"/>
          </a:bodyPr>
          <a:lstStyle/>
          <a:p>
            <a:r>
              <a:rPr lang="en-US" sz="1200" b="1" dirty="0">
                <a:ea typeface="+mj-lt"/>
                <a:cs typeface="+mj-lt"/>
              </a:rPr>
              <a:t>Loading and Exploring Data</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buChar char="•"/>
            </a:pPr>
            <a:r>
              <a:rPr lang="en-US" sz="1200" dirty="0">
                <a:solidFill>
                  <a:srgbClr val="D1D5DB"/>
                </a:solidFill>
                <a:latin typeface="+mj-lt"/>
                <a:ea typeface="+mj-lt"/>
                <a:cs typeface="+mj-lt"/>
              </a:rPr>
              <a:t>We begin by importing Pandas and loading our diabetes dataset named 'patients.csv'.</a:t>
            </a:r>
            <a:endParaRPr lang="en-US" dirty="0"/>
          </a:p>
          <a:p>
            <a:pPr marL="342900" lvl="1" indent="-342900">
              <a:buChar char="•"/>
            </a:pPr>
            <a:r>
              <a:rPr lang="en-US" sz="1200" dirty="0">
                <a:solidFill>
                  <a:srgbClr val="D1D5DB"/>
                </a:solidFill>
                <a:latin typeface="+mj-lt"/>
                <a:ea typeface="+mj-lt"/>
                <a:cs typeface="+mj-lt"/>
              </a:rPr>
              <a:t>Our initial step involves inspecting the dataset with </a:t>
            </a:r>
            <a:r>
              <a:rPr lang="en-US" sz="1200" b="1" dirty="0">
                <a:latin typeface="Consolas"/>
                <a:ea typeface="+mj-lt"/>
                <a:cs typeface="+mj-lt"/>
              </a:rPr>
              <a:t>info()</a:t>
            </a:r>
            <a:r>
              <a:rPr lang="en-US" sz="1200" dirty="0">
                <a:solidFill>
                  <a:srgbClr val="D1D5DB"/>
                </a:solidFill>
                <a:latin typeface="+mj-lt"/>
                <a:ea typeface="+mj-lt"/>
                <a:cs typeface="+mj-lt"/>
              </a:rPr>
              <a:t>, </a:t>
            </a:r>
            <a:r>
              <a:rPr lang="en-US" sz="1200" b="1" dirty="0">
                <a:latin typeface="Consolas"/>
                <a:ea typeface="+mj-lt"/>
                <a:cs typeface="+mj-lt"/>
              </a:rPr>
              <a:t>describe()</a:t>
            </a:r>
            <a:r>
              <a:rPr lang="en-US" sz="1200" dirty="0">
                <a:solidFill>
                  <a:srgbClr val="D1D5DB"/>
                </a:solidFill>
                <a:latin typeface="+mj-lt"/>
                <a:ea typeface="+mj-lt"/>
                <a:cs typeface="+mj-lt"/>
              </a:rPr>
              <a:t>, and </a:t>
            </a:r>
            <a:r>
              <a:rPr lang="en-US" sz="1200" b="1" dirty="0" err="1">
                <a:latin typeface="Consolas"/>
                <a:ea typeface="+mj-lt"/>
                <a:cs typeface="+mj-lt"/>
              </a:rPr>
              <a:t>isnull</a:t>
            </a:r>
            <a:r>
              <a:rPr lang="en-US" sz="1200" b="1" dirty="0">
                <a:latin typeface="Consolas"/>
                <a:ea typeface="+mj-lt"/>
                <a:cs typeface="+mj-lt"/>
              </a:rPr>
              <a:t>().sum()</a:t>
            </a:r>
            <a:r>
              <a:rPr lang="en-US" sz="1200" dirty="0">
                <a:solidFill>
                  <a:srgbClr val="D1D5DB"/>
                </a:solidFill>
                <a:latin typeface="+mj-lt"/>
                <a:ea typeface="+mj-lt"/>
                <a:cs typeface="+mj-lt"/>
              </a:rPr>
              <a:t> to understand its structure, summary statistics, and missing values.</a:t>
            </a:r>
            <a:endParaRPr lang="en-US" dirty="0">
              <a:latin typeface="+mj-lt"/>
              <a:ea typeface="+mj-lt"/>
              <a:cs typeface="+mj-lt"/>
            </a:endParaRPr>
          </a:p>
          <a:p>
            <a:pPr marL="342900" lvl="1" indent="-342900">
              <a:buChar char="•"/>
            </a:pPr>
            <a:r>
              <a:rPr lang="en-US" sz="1200" dirty="0">
                <a:solidFill>
                  <a:srgbClr val="D1D5DB"/>
                </a:solidFill>
                <a:latin typeface="+mj-lt"/>
                <a:ea typeface="+mj-lt"/>
                <a:cs typeface="+mj-lt"/>
              </a:rPr>
              <a:t>We also peek into the first few rows and check unique values in the 'Outcome' column, assuming it's our target variable.</a:t>
            </a:r>
            <a:endParaRPr lang="en-US" dirty="0"/>
          </a:p>
          <a:p>
            <a:pPr>
              <a:buChar char="•"/>
            </a:pPr>
            <a:r>
              <a:rPr lang="en-US" sz="1200" b="1" dirty="0">
                <a:ea typeface="+mj-lt"/>
                <a:cs typeface="+mj-lt"/>
              </a:rPr>
              <a:t>Data Inspection and Visualization</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lgn="l">
              <a:buChar char="•"/>
            </a:pPr>
            <a:r>
              <a:rPr lang="en-US" sz="1200" kern="1200" spc="-50" dirty="0">
                <a:solidFill>
                  <a:srgbClr val="D1D5DB"/>
                </a:solidFill>
                <a:latin typeface="+mj-lt"/>
                <a:ea typeface="+mj-lt"/>
                <a:cs typeface="+mj-lt"/>
              </a:rPr>
              <a:t>We further examine the dataset by checking missing values, summary statistics, and data types using </a:t>
            </a:r>
            <a:r>
              <a:rPr lang="en-US" sz="1200" b="1" kern="1200" spc="-50" dirty="0">
                <a:latin typeface="Consolas"/>
                <a:ea typeface="+mj-lt"/>
                <a:cs typeface="+mj-lt"/>
              </a:rPr>
              <a:t>info()</a:t>
            </a:r>
            <a:r>
              <a:rPr lang="en-US" sz="1200" kern="1200" spc="-50" dirty="0">
                <a:solidFill>
                  <a:srgbClr val="D1D5DB"/>
                </a:solidFill>
                <a:latin typeface="+mj-lt"/>
                <a:ea typeface="+mj-lt"/>
                <a:cs typeface="+mj-lt"/>
              </a:rPr>
              <a:t> and </a:t>
            </a:r>
            <a:r>
              <a:rPr lang="en-US" sz="1200" b="1" kern="1200" spc="-50" dirty="0">
                <a:latin typeface="Consolas"/>
                <a:ea typeface="+mj-lt"/>
                <a:cs typeface="+mj-lt"/>
              </a:rPr>
              <a:t>describe()</a:t>
            </a:r>
            <a:r>
              <a:rPr lang="en-US" sz="1200" kern="1200" spc="-50" dirty="0">
                <a:solidFill>
                  <a:srgbClr val="D1D5DB"/>
                </a:solidFill>
                <a:latin typeface="+mj-lt"/>
                <a:ea typeface="+mj-lt"/>
                <a:cs typeface="+mj-lt"/>
              </a:rPr>
              <a:t>.</a:t>
            </a:r>
            <a:endParaRPr lang="en-US" dirty="0"/>
          </a:p>
          <a:p>
            <a:pPr marL="342900" lvl="1" indent="-342900" algn="l">
              <a:buChar char="•"/>
            </a:pPr>
            <a:r>
              <a:rPr lang="en-US" sz="1200" kern="1200" spc="-50" dirty="0">
                <a:solidFill>
                  <a:srgbClr val="D1D5DB"/>
                </a:solidFill>
                <a:latin typeface="+mj-lt"/>
                <a:ea typeface="+mj-lt"/>
                <a:cs typeface="+mj-lt"/>
              </a:rPr>
              <a:t>Visualizations like a count plot of the 'Outcome' column and a heatmap of feature correlations help us understand data distributions and relationships.</a:t>
            </a:r>
            <a:endParaRPr lang="en-US" kern="1200" spc="-50" dirty="0">
              <a:latin typeface="+mj-lt"/>
              <a:ea typeface="+mj-lt"/>
              <a:cs typeface="+mj-lt"/>
            </a:endParaRPr>
          </a:p>
          <a:p>
            <a:pPr>
              <a:buChar char="•"/>
            </a:pPr>
            <a:r>
              <a:rPr lang="en-US" sz="1200" b="1" dirty="0">
                <a:ea typeface="+mj-lt"/>
                <a:cs typeface="+mj-lt"/>
              </a:rPr>
              <a:t>Feature Analysis and Visualizations</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lgn="l">
              <a:buChar char="•"/>
            </a:pPr>
            <a:r>
              <a:rPr lang="en-US" sz="1200" kern="1200" spc="-50" dirty="0">
                <a:solidFill>
                  <a:srgbClr val="D1D5DB"/>
                </a:solidFill>
                <a:latin typeface="+mj-lt"/>
                <a:ea typeface="+mj-lt"/>
                <a:cs typeface="+mj-lt"/>
              </a:rPr>
              <a:t>We use box plots and pair plots to delve deeper into important features like 'Glucose', 'BMI', 'Age', 'Insulin', and '</a:t>
            </a:r>
            <a:r>
              <a:rPr lang="en-US" sz="1200" kern="1200" spc="-50" dirty="0" err="1">
                <a:solidFill>
                  <a:srgbClr val="D1D5DB"/>
                </a:solidFill>
                <a:latin typeface="+mj-lt"/>
                <a:ea typeface="+mj-lt"/>
                <a:cs typeface="+mj-lt"/>
              </a:rPr>
              <a:t>BloodPressure</a:t>
            </a:r>
            <a:r>
              <a:rPr lang="en-US" sz="1200" kern="1200" spc="-50" dirty="0">
                <a:solidFill>
                  <a:srgbClr val="D1D5DB"/>
                </a:solidFill>
                <a:latin typeface="+mj-lt"/>
                <a:ea typeface="+mj-lt"/>
                <a:cs typeface="+mj-lt"/>
              </a:rPr>
              <a:t>'.</a:t>
            </a:r>
            <a:endParaRPr lang="en-US" dirty="0"/>
          </a:p>
          <a:p>
            <a:pPr>
              <a:buChar char="•"/>
            </a:pPr>
            <a:r>
              <a:rPr lang="en-US" sz="1200" b="1" dirty="0">
                <a:ea typeface="+mj-lt"/>
                <a:cs typeface="+mj-lt"/>
              </a:rPr>
              <a:t>Data Preprocessing</a:t>
            </a:r>
            <a:r>
              <a:rPr lang="en-US" sz="1200" dirty="0">
                <a:solidFill>
                  <a:srgbClr val="D1D5DB"/>
                </a:solidFill>
                <a:ea typeface="+mj-lt"/>
                <a:cs typeface="+mj-lt"/>
              </a:rPr>
              <a:t>:</a:t>
            </a:r>
            <a:endParaRPr lang="en-US" dirty="0"/>
          </a:p>
          <a:p>
            <a:pPr marL="342900" lvl="1" indent="-342900" algn="l">
              <a:buChar char="•"/>
            </a:pPr>
            <a:r>
              <a:rPr lang="en-US" sz="1200" kern="1200" spc="-50" dirty="0">
                <a:solidFill>
                  <a:srgbClr val="D1D5DB"/>
                </a:solidFill>
                <a:latin typeface="+mj-lt"/>
                <a:ea typeface="+mj-lt"/>
                <a:cs typeface="+mj-lt"/>
              </a:rPr>
              <a:t>Outlier handling specifically for the 'BMI' column involves replacing values exceeding certain boundaries.</a:t>
            </a:r>
            <a:endParaRPr lang="en-US" kern="1200" spc="-50" dirty="0">
              <a:latin typeface="+mj-lt"/>
              <a:ea typeface="+mj-lt"/>
              <a:cs typeface="+mj-lt"/>
            </a:endParaRPr>
          </a:p>
          <a:p>
            <a:pPr marL="342900" lvl="1" indent="-342900" algn="l">
              <a:buChar char="•"/>
            </a:pPr>
            <a:r>
              <a:rPr lang="en-US" sz="1200" kern="1200" spc="-50" dirty="0">
                <a:solidFill>
                  <a:srgbClr val="D1D5DB"/>
                </a:solidFill>
                <a:latin typeface="+mj-lt"/>
                <a:ea typeface="+mj-lt"/>
                <a:cs typeface="+mj-lt"/>
              </a:rPr>
              <a:t>We print the changes in the 'BMI' column after this handling.</a:t>
            </a:r>
            <a:endParaRPr lang="en-US" kern="1200" spc="-50" dirty="0">
              <a:latin typeface="+mj-lt"/>
              <a:ea typeface="+mj-lt"/>
              <a:cs typeface="+mj-lt"/>
            </a:endParaRPr>
          </a:p>
          <a:p>
            <a:pPr>
              <a:buChar char="•"/>
            </a:pPr>
            <a:r>
              <a:rPr lang="en-US" sz="1200" b="1" dirty="0">
                <a:ea typeface="+mj-lt"/>
                <a:cs typeface="+mj-lt"/>
              </a:rPr>
              <a:t>Clustering Techniques</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lgn="l">
              <a:buChar char="•"/>
            </a:pPr>
            <a:r>
              <a:rPr lang="en-US" sz="1200" kern="1200" spc="-50" dirty="0">
                <a:solidFill>
                  <a:srgbClr val="D1D5DB"/>
                </a:solidFill>
                <a:latin typeface="+mj-lt"/>
                <a:ea typeface="+mj-lt"/>
                <a:cs typeface="+mj-lt"/>
              </a:rPr>
              <a:t>We employ K-Means and DBSCAN clustering methods to identify patterns within the dataset.</a:t>
            </a:r>
            <a:endParaRPr lang="en-US" dirty="0"/>
          </a:p>
          <a:p>
            <a:pPr marL="342900" lvl="1" indent="-342900" algn="l">
              <a:buChar char="•"/>
            </a:pPr>
            <a:r>
              <a:rPr lang="en-US" sz="1200" kern="1200" spc="-50" dirty="0">
                <a:solidFill>
                  <a:srgbClr val="D1D5DB"/>
                </a:solidFill>
                <a:latin typeface="+mj-lt"/>
                <a:ea typeface="+mj-lt"/>
                <a:cs typeface="+mj-lt"/>
              </a:rPr>
              <a:t>Visualization of clusters based on 'Glucose' and 'BMI' helps us visualize the effectiveness of clustering.</a:t>
            </a:r>
            <a:endParaRPr lang="en-US" kern="1200" spc="-50" dirty="0">
              <a:latin typeface="+mj-lt"/>
              <a:ea typeface="+mj-lt"/>
              <a:cs typeface="+mj-lt"/>
            </a:endParaRPr>
          </a:p>
          <a:p>
            <a:pPr>
              <a:buChar char="•"/>
            </a:pPr>
            <a:r>
              <a:rPr lang="en-US" sz="1200" b="1" dirty="0">
                <a:ea typeface="+mj-lt"/>
                <a:cs typeface="+mj-lt"/>
              </a:rPr>
              <a:t>Data Manipulation and Analysis</a:t>
            </a:r>
            <a:r>
              <a:rPr lang="en-US" sz="1200" dirty="0">
                <a:solidFill>
                  <a:srgbClr val="D1D5DB"/>
                </a:solidFill>
                <a:ea typeface="+mj-lt"/>
                <a:cs typeface="+mj-lt"/>
              </a:rPr>
              <a:t>:</a:t>
            </a:r>
            <a:endParaRPr lang="en-US" dirty="0"/>
          </a:p>
          <a:p>
            <a:pPr marL="342900" lvl="1" indent="-342900" algn="l">
              <a:buChar char="•"/>
            </a:pPr>
            <a:r>
              <a:rPr lang="en-US" sz="1200" kern="1200" spc="-50" dirty="0">
                <a:solidFill>
                  <a:srgbClr val="D1D5DB"/>
                </a:solidFill>
                <a:latin typeface="+mj-lt"/>
                <a:ea typeface="+mj-lt"/>
                <a:cs typeface="+mj-lt"/>
              </a:rPr>
              <a:t>We print the entire updated dataset and drop a column named 'cluster' from it.</a:t>
            </a:r>
            <a:endParaRPr lang="en-US" kern="1200" spc="-50" dirty="0">
              <a:latin typeface="+mj-lt"/>
              <a:ea typeface="+mj-lt"/>
              <a:cs typeface="+mj-lt"/>
            </a:endParaRPr>
          </a:p>
          <a:p>
            <a:pPr>
              <a:buChar char="•"/>
            </a:pPr>
            <a:r>
              <a:rPr lang="en-US" sz="1200" b="1" dirty="0">
                <a:ea typeface="+mj-lt"/>
                <a:cs typeface="+mj-lt"/>
              </a:rPr>
              <a:t>Dimensionality Reduction</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lgn="l">
              <a:buChar char="•"/>
            </a:pPr>
            <a:r>
              <a:rPr lang="en-US" sz="1200" kern="1200" spc="-50" dirty="0">
                <a:solidFill>
                  <a:srgbClr val="D1D5DB"/>
                </a:solidFill>
                <a:latin typeface="+mj-lt"/>
                <a:ea typeface="+mj-lt"/>
                <a:cs typeface="+mj-lt"/>
              </a:rPr>
              <a:t>Using t-SNE, we reduce the dataset's dimensions to two components ('TSNE1', 'TSNE2') to aid visualization.</a:t>
            </a:r>
            <a:endParaRPr lang="en-US" kern="1200" spc="-50" dirty="0">
              <a:latin typeface="+mj-lt"/>
              <a:ea typeface="+mj-lt"/>
              <a:cs typeface="+mj-lt"/>
            </a:endParaRPr>
          </a:p>
          <a:p>
            <a:pPr>
              <a:buChar char="•"/>
            </a:pPr>
            <a:r>
              <a:rPr lang="en-US" sz="1200" b="1" dirty="0">
                <a:ea typeface="+mj-lt"/>
                <a:cs typeface="+mj-lt"/>
              </a:rPr>
              <a:t>Further Exploration</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buChar char="•"/>
            </a:pPr>
            <a:r>
              <a:rPr lang="en-US" sz="1200" dirty="0">
                <a:solidFill>
                  <a:srgbClr val="D1D5DB"/>
                </a:solidFill>
                <a:latin typeface="+mj-lt"/>
                <a:ea typeface="+mj-lt"/>
                <a:cs typeface="+mj-lt"/>
              </a:rPr>
              <a:t>We investigate unique values within the 'Age' and 'Pregnancies' columns to understand the range and variation present.</a:t>
            </a:r>
            <a:endParaRPr lang="en-US" dirty="0"/>
          </a:p>
          <a:p>
            <a:pPr>
              <a:buChar char="•"/>
            </a:pPr>
            <a:r>
              <a:rPr lang="en-US" sz="1200" b="1" dirty="0">
                <a:ea typeface="+mj-lt"/>
                <a:cs typeface="+mj-lt"/>
              </a:rPr>
              <a:t>Independent Component Analysis (ICA)</a:t>
            </a:r>
            <a:r>
              <a:rPr lang="en-US" sz="1200" dirty="0">
                <a:solidFill>
                  <a:srgbClr val="D1D5DB"/>
                </a:solidFill>
                <a:ea typeface="+mj-lt"/>
                <a:cs typeface="+mj-lt"/>
              </a:rPr>
              <a:t>:</a:t>
            </a:r>
            <a:endParaRPr lang="en-US" dirty="0"/>
          </a:p>
          <a:p>
            <a:pPr marL="342900" lvl="1" indent="-342900">
              <a:buChar char="•"/>
            </a:pPr>
            <a:r>
              <a:rPr lang="en-US" sz="1200" dirty="0">
                <a:solidFill>
                  <a:srgbClr val="D1D5DB"/>
                </a:solidFill>
                <a:latin typeface="+mj-lt"/>
                <a:ea typeface="+mj-lt"/>
                <a:cs typeface="+mj-lt"/>
              </a:rPr>
              <a:t>Employing </a:t>
            </a:r>
            <a:r>
              <a:rPr lang="en-US" sz="1200" dirty="0" err="1">
                <a:solidFill>
                  <a:srgbClr val="D1D5DB"/>
                </a:solidFill>
                <a:latin typeface="+mj-lt"/>
                <a:ea typeface="+mj-lt"/>
                <a:cs typeface="+mj-lt"/>
              </a:rPr>
              <a:t>FastICA</a:t>
            </a:r>
            <a:r>
              <a:rPr lang="en-US" sz="1200" dirty="0">
                <a:solidFill>
                  <a:srgbClr val="D1D5DB"/>
                </a:solidFill>
                <a:latin typeface="+mj-lt"/>
                <a:ea typeface="+mj-lt"/>
                <a:cs typeface="+mj-lt"/>
              </a:rPr>
              <a:t>, we decompose original features into statistically independent components ('IC1', 'IC2', 'IC3') to uncover underlying factors.</a:t>
            </a:r>
            <a:endParaRPr lang="en-US" dirty="0"/>
          </a:p>
          <a:p>
            <a:pPr lvl="1"/>
            <a:r>
              <a:rPr lang="en-US" sz="1200" dirty="0">
                <a:solidFill>
                  <a:srgbClr val="D1D5DB"/>
                </a:solidFill>
                <a:latin typeface="+mj-lt"/>
                <a:ea typeface="+mj-lt"/>
                <a:cs typeface="+mj-lt"/>
              </a:rPr>
              <a:t>Each step allows us to understand, manipulate, and visualize different aspects of our diabetes dataset, aiding in comprehensive data exploration and analysis.</a:t>
            </a:r>
            <a:endParaRPr lang="en-US" dirty="0">
              <a:latin typeface="+mj-lt"/>
              <a:ea typeface="+mj-lt"/>
              <a:cs typeface="+mj-lt"/>
            </a:endParaRPr>
          </a:p>
          <a:p>
            <a:endParaRPr lang="en-US" sz="1200" b="1" dirty="0"/>
          </a:p>
        </p:txBody>
      </p:sp>
      <p:sp>
        <p:nvSpPr>
          <p:cNvPr id="3" name="Subtitle 2">
            <a:extLst>
              <a:ext uri="{FF2B5EF4-FFF2-40B4-BE49-F238E27FC236}">
                <a16:creationId xmlns:a16="http://schemas.microsoft.com/office/drawing/2014/main" id="{AD2DEF40-125A-6299-FADC-3B6605D3DE29}"/>
              </a:ext>
            </a:extLst>
          </p:cNvPr>
          <p:cNvSpPr>
            <a:spLocks noGrp="1"/>
          </p:cNvSpPr>
          <p:nvPr>
            <p:ph type="subTitle" idx="1"/>
          </p:nvPr>
        </p:nvSpPr>
        <p:spPr>
          <a:xfrm>
            <a:off x="1121861" y="1370143"/>
            <a:ext cx="2913091" cy="4157446"/>
          </a:xfrm>
        </p:spPr>
        <p:txBody>
          <a:bodyPr anchor="ctr">
            <a:normAutofit/>
          </a:bodyPr>
          <a:lstStyle/>
          <a:p>
            <a:pPr algn="r"/>
            <a:r>
              <a:rPr lang="en-US" sz="2000" dirty="0"/>
              <a:t>What's the Code?</a:t>
            </a:r>
            <a:endParaRPr lang="en-US" dirty="0"/>
          </a:p>
        </p:txBody>
      </p:sp>
    </p:spTree>
    <p:extLst>
      <p:ext uri="{BB962C8B-B14F-4D97-AF65-F5344CB8AC3E}">
        <p14:creationId xmlns:p14="http://schemas.microsoft.com/office/powerpoint/2010/main" val="4459634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D0E08C06-0B4C-C508-6B5A-C6AC8C0C1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B7919F-42EC-58F7-75F0-6FA2DBA43F7E}"/>
              </a:ext>
            </a:extLst>
          </p:cNvPr>
          <p:cNvSpPr>
            <a:spLocks noGrp="1"/>
          </p:cNvSpPr>
          <p:nvPr>
            <p:ph type="ctrTitle"/>
          </p:nvPr>
        </p:nvSpPr>
        <p:spPr>
          <a:xfrm>
            <a:off x="1206921" y="407773"/>
            <a:ext cx="9501933" cy="4746586"/>
          </a:xfrm>
        </p:spPr>
        <p:txBody>
          <a:bodyPr anchor="b">
            <a:normAutofit fontScale="90000"/>
          </a:bodyPr>
          <a:lstStyle/>
          <a:p>
            <a:pPr algn="ctr"/>
            <a:r>
              <a:rPr lang="en-US" dirty="0">
                <a:solidFill>
                  <a:schemeClr val="tx1"/>
                </a:solidFill>
                <a:ea typeface="+mj-lt"/>
                <a:cs typeface="+mj-lt"/>
              </a:rPr>
              <a:t>Fourth Project</a:t>
            </a:r>
            <a:br>
              <a:rPr lang="en-US" dirty="0">
                <a:solidFill>
                  <a:schemeClr val="tx1"/>
                </a:solidFill>
                <a:ea typeface="+mj-lt"/>
                <a:cs typeface="+mj-lt"/>
              </a:rPr>
            </a:br>
            <a:r>
              <a:rPr lang="en-US" dirty="0">
                <a:solidFill>
                  <a:schemeClr val="tx1"/>
                </a:solidFill>
                <a:ea typeface="+mj-lt"/>
                <a:cs typeface="+mj-lt"/>
              </a:rPr>
              <a:t> Supervised Learning Classification Problem (Unstructured Dataset - Image Dataset)</a:t>
            </a:r>
          </a:p>
        </p:txBody>
      </p:sp>
    </p:spTree>
    <p:extLst>
      <p:ext uri="{BB962C8B-B14F-4D97-AF65-F5344CB8AC3E}">
        <p14:creationId xmlns:p14="http://schemas.microsoft.com/office/powerpoint/2010/main" val="30055469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Ion Boardroom</Template>
  <TotalTime>42</TotalTime>
  <Words>131</Words>
  <Application>Microsoft Office PowerPoint</Application>
  <PresentationFormat>Widescreen</PresentationFormat>
  <Paragraphs>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View</vt:lpstr>
      <vt:lpstr>First Project  Supervised Learning Regression Problem (Structured Dataset)</vt:lpstr>
      <vt:lpstr>PowerPoint Presentation</vt:lpstr>
      <vt:lpstr>Loading and Exploring Data: We start by importing important libraries like Pandas, NumPy, Seaborn, and Matplotlib, along with machine learning modules from Scikit-learn. We read a CSV file called 'housing_data.csv' using Pandas and explore the initial rows, dataset information, and summary statistics. Initial visualizations, like pair plots, correlation matrices, box plots, and histograms, help us understand relationships and distributions among numerical columns. Data Preprocessing: We encode categorical variables using one-hot encoding with 'get_dummies'. Selected numerical columns are scaled using Scikit-learn's MinMaxScaler. To handle missing values, we impute the mean and perform Principal Component Analysis (PCA) on these columns. Cleaning Data and Feature Engineering: We convert the 'date' column into a datetime format. Checking consistency between 'code' and 'area' columns involves a group-wise check for uniqueness. Any conflicts between 'code' and 'area' entries are resolved, assuming a single area for each code. New features like 'year' and 'month' are extracted from the 'date' column. Training and Evaluating Models: The data is split into features (X) and the target variable (y). Various regression models (Linear Regression, Decision Tree, Random Forest, Gradient Boosting, SVR, KNeighbors) are used to predict 'no_of_crimes'. For each model, we evaluate performance metrics like Mean Squared Error (MSE) and R-squared using train-test splits. Improving Our Models: We fit a RandomForestRegressor model with optimized parameters obtained from earlier evaluations. Using this model, we make predictions for 'no_of_crimes' and add these predictions to the housing_data DataFrame. Hyperparameter Tuning: Utilizing GridSearchCV, we search for the best hyperparameters for the RandomForestRegressor model. Final Model Evaluation: We evaluate the RandomForestRegressor model with optimized parameters on a test set, measuring performance using MSE and R-squared metrics. </vt:lpstr>
      <vt:lpstr>PowerPoint Presentation</vt:lpstr>
      <vt:lpstr>Second Project  Supervised Learning Classification Problem (Structured Dataset)</vt:lpstr>
      <vt:lpstr>Preparing Tools: We start by bringing in tools that help us handle data and create models. Checking Our Data: We load a dataset about gender classification. We check what the dataset contains, like the type of information and how much of it is missing. We remove any repeated information in the dataset. Getting Our Data Ready: We adjust some types of information to make them easier to use. We turn words or labels into numbers so our computer can understand them better. Understanding Our Data: We create a few graphs to show relationships between different parts of our data. For example, we show how often certain characteristics (like having long hair) appear. Building and Testing Models: We split our data into parts to train models and check how well they work. We try different methods to predict gender based on the information given. Each method tries to learn patterns in the data and predict gender. We evaluate how accurate each method is at guessing the right gender. Summarizing Our Approach: We explore various ways to understand the data and predict gender. We test these methods to see which one works better for this specific task. </vt:lpstr>
      <vt:lpstr>Third Project  Unsupervised Learning (Structured Dataset)</vt:lpstr>
      <vt:lpstr>Loading and Exploring Data: We begin by importing Pandas and loading our diabetes dataset named 'patients.csv'. Our initial step involves inspecting the dataset with info(), describe(), and isnull().sum() to understand its structure, summary statistics, and missing values. We also peek into the first few rows and check unique values in the 'Outcome' column, assuming it's our target variable. Data Inspection and Visualization: We further examine the dataset by checking missing values, summary statistics, and data types using info() and describe(). Visualizations like a count plot of the 'Outcome' column and a heatmap of feature correlations help us understand data distributions and relationships. Feature Analysis and Visualizations: We use box plots and pair plots to delve deeper into important features like 'Glucose', 'BMI', 'Age', 'Insulin', and 'BloodPressure'. Data Preprocessing: Outlier handling specifically for the 'BMI' column involves replacing values exceeding certain boundaries. We print the changes in the 'BMI' column after this handling. Clustering Techniques: We employ K-Means and DBSCAN clustering methods to identify patterns within the dataset. Visualization of clusters based on 'Glucose' and 'BMI' helps us visualize the effectiveness of clustering. Data Manipulation and Analysis: We print the entire updated dataset and drop a column named 'cluster' from it. Dimensionality Reduction: Using t-SNE, we reduce the dataset's dimensions to two components ('TSNE1', 'TSNE2') to aid visualization. Further Exploration: We investigate unique values within the 'Age' and 'Pregnancies' columns to understand the range and variation present. Independent Component Analysis (ICA): Employing FastICA, we decompose original features into statistically independent components ('IC1', 'IC2', 'IC3') to uncover underlying factors. Each step allows us to understand, manipulate, and visualize different aspects of our diabetes dataset, aiding in comprehensive data exploration and analysis. </vt:lpstr>
      <vt:lpstr>Fourth Project  Supervised Learning Classification Problem (Unstructured Dataset - Image Dataset)</vt:lpstr>
      <vt:lpstr>What is the code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Yasser</dc:creator>
  <cp:lastModifiedBy>Ahmed Yasser</cp:lastModifiedBy>
  <cp:revision>250</cp:revision>
  <dcterms:created xsi:type="dcterms:W3CDTF">2024-01-02T15:47:29Z</dcterms:created>
  <dcterms:modified xsi:type="dcterms:W3CDTF">2024-01-04T08:45:30Z</dcterms:modified>
</cp:coreProperties>
</file>