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304" r:id="rId25"/>
    <p:sldId id="305" r:id="rId26"/>
    <p:sldId id="280" r:id="rId27"/>
    <p:sldId id="281" r:id="rId28"/>
    <p:sldId id="298" r:id="rId29"/>
    <p:sldId id="299" r:id="rId30"/>
    <p:sldId id="300" r:id="rId31"/>
    <p:sldId id="301" r:id="rId32"/>
    <p:sldId id="282" r:id="rId33"/>
    <p:sldId id="284" r:id="rId34"/>
    <p:sldId id="285" r:id="rId35"/>
    <p:sldId id="286" r:id="rId36"/>
    <p:sldId id="288" r:id="rId37"/>
    <p:sldId id="289" r:id="rId38"/>
    <p:sldId id="302" r:id="rId39"/>
    <p:sldId id="303" r:id="rId40"/>
    <p:sldId id="290" r:id="rId41"/>
    <p:sldId id="291" r:id="rId42"/>
    <p:sldId id="292" r:id="rId43"/>
    <p:sldId id="293" r:id="rId44"/>
    <p:sldId id="294" r:id="rId45"/>
    <p:sldId id="296" r:id="rId46"/>
    <p:sldId id="29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08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D561376-A4EA-47A8-9636-52F163D4DC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08428A-AD42-4AB2-8BB2-3F057FCB7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335F9-D272-4820-829F-8656DB1D9EC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7388F9-3030-484D-84DD-0D2347D21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67240C-D8FC-4F2E-B910-EFD3670818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F0BE6-44A0-4AD3-A138-21863312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97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32C5B-3A66-4FA3-A4D2-79CA39DE85A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C79D-AB00-4ACD-9759-717D2128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234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FBC4-8D8D-4FF2-9B8E-184E338484BE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EB37-D9D8-4876-B15B-04213E4F0080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8B5F-4A9A-4869-929C-67F6E48BA9E3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99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D080-38AC-481D-82F7-F3064067CC17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3BE3-0B4D-420D-8B58-8951956F920B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99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7B2-9D6E-4C8F-BD5B-E58D08D0EB29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CC8-B445-4F6C-BFC2-BCB4E07CE16E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C414-E1A0-43A2-B3BE-4211D4584803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9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92F8-E795-4ACC-B273-6A5DF03B675D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6125-F3BD-4F78-B7F9-E8E6283C0272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7270-2C0B-47C6-A507-A5DF00A6FB63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755D-B05B-484B-AA0B-B5CE61671435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D29-5E1E-488C-9CBD-C0EFE9DFCEC0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F5E9-4667-447F-B4BD-3BE6FD7210D0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7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7F64-C73E-439F-84E7-B393DD7442C0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D81D-EAAC-4AFC-B380-CF766355CDF5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8186-7BBE-4A7D-9D52-5FF08750E7ED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F37F4A-36DA-4980-BD28-66D3387B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utf_arrows.asp" TargetMode="External"/><Relationship Id="rId2" Type="http://schemas.openxmlformats.org/officeDocument/2006/relationships/hyperlink" Target="https://www.w3schools.com/charsets/ref_utf_currency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harsets/ref_utf_symbols.as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xhtml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summary.asp" TargetMode="External"/><Relationship Id="rId3" Type="http://schemas.openxmlformats.org/officeDocument/2006/relationships/hyperlink" Target="https://www.w3schools.com/tags/ref_attributes.asp" TargetMode="External"/><Relationship Id="rId7" Type="http://schemas.openxmlformats.org/officeDocument/2006/relationships/hyperlink" Target="https://www.w3schools.com/html/html_accessibility.asp" TargetMode="External"/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ref_charactersets.asp" TargetMode="External"/><Relationship Id="rId5" Type="http://schemas.openxmlformats.org/officeDocument/2006/relationships/hyperlink" Target="https://www.w3schools.com/tags/ref_eventattributes.asp" TargetMode="External"/><Relationship Id="rId4" Type="http://schemas.openxmlformats.org/officeDocument/2006/relationships/hyperlink" Target="https://www.w3schools.com/tags/ref_standardattributes.asp" TargetMode="External"/><Relationship Id="rId9" Type="http://schemas.openxmlformats.org/officeDocument/2006/relationships/hyperlink" Target="https://www.w3schools.com/html/html_exam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t.asp" TargetMode="External"/><Relationship Id="rId2" Type="http://schemas.openxmlformats.org/officeDocument/2006/relationships/hyperlink" Target="https://www.w3schools.com/tags/tag_d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dd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259DB-2B4B-4DF4-AAC8-804801716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b="1" i="1" dirty="0"/>
              <a:t>BITM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253D70-40BC-4363-A559-E1B01833D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</a:rPr>
              <a:t>Web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6E819-04BD-4616-8572-288B1E96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9953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437C1-9887-4A01-A4F3-52371898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List Counting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194460-057C-4722-BFF9-6F2BE761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&lt;ol start="50"&gt;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20ABCB-81C0-4451-8A40-53CA58C3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4990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4830E-CCB7-4616-8B58-83B19CFE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E419A-C567-412E-A322-215829D6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809"/>
          </a:xfrm>
        </p:spPr>
        <p:txBody>
          <a:bodyPr/>
          <a:lstStyle/>
          <a:p>
            <a:r>
              <a:rPr lang="en-US" dirty="0"/>
              <a:t>An HTML element usually consists of a </a:t>
            </a:r>
            <a:r>
              <a:rPr lang="en-US" b="1" dirty="0"/>
              <a:t>start</a:t>
            </a:r>
            <a:r>
              <a:rPr lang="en-US" dirty="0"/>
              <a:t> tag and an </a:t>
            </a:r>
            <a:r>
              <a:rPr lang="en-US" b="1" dirty="0"/>
              <a:t>end</a:t>
            </a:r>
            <a:r>
              <a:rPr lang="en-US" dirty="0"/>
              <a:t> tag, with the content inserted in between: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tag:</a:t>
            </a:r>
          </a:p>
          <a:p>
            <a:r>
              <a:rPr lang="en-US" dirty="0"/>
              <a:t>&lt;p&gt;My first paragraph.&lt;/p&gt;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9EF7AE-2CC1-4791-900E-E29CA1F6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7" y="4292317"/>
            <a:ext cx="9542613" cy="235318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555DA82-4F08-4661-BC22-86A49440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70793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8F85A-53B9-458B-9FC0-44D8BFB5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HTML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FCF287-F8CB-4DFA-8A49-2AF2C3D3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59" y="807189"/>
            <a:ext cx="10515600" cy="5464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element defines the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whole document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It has a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start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 &lt;html&gt; and an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 &lt;/html&gt;.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Inside the &lt;html&gt; element is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element.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2CF302F-FEFE-4560-9E21-D5EAD214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031" y="129318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D391D7-389E-4E0B-BD54-0A4DA1F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46672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1BFBF-9B0C-4F3D-BF1F-B34A6200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EFEF2-52FF-4C02-8E5E-E1BB8CC2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Forget the End Tag  ( Start &lt;&gt;    End &lt;/&gt;)</a:t>
            </a:r>
          </a:p>
          <a:p>
            <a:r>
              <a:rPr lang="en-US" dirty="0"/>
              <a:t>Empty HTML Elements	(&lt;</a:t>
            </a:r>
            <a:r>
              <a:rPr lang="en-US" dirty="0" err="1"/>
              <a:t>br</a:t>
            </a:r>
            <a:r>
              <a:rPr lang="en-US" dirty="0"/>
              <a:t>/&gt;)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HTML elements with no content are called empty elements.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is an empty element without a closing tag (the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a line break):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&lt;p&gt;This is a &lt;</a:t>
            </a:r>
            <a:r>
              <a:rPr lang="en-US" dirty="0" err="1"/>
              <a:t>br</a:t>
            </a:r>
            <a:r>
              <a:rPr lang="en-US" dirty="0"/>
              <a:t>&gt; paragraph with a line break.&lt;/p&gt;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CB9F9A-F2C8-4867-932A-EFC7C132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3221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321B1-F960-4B78-B326-BDDD20BF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CC9FE-BF6D-4609-9A0B-2CE45D35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HTML elements.</a:t>
            </a:r>
          </a:p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14C3B0-6EEC-43F0-AFEB-6E49837A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52129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55677-C745-4DF3-AE2B-B18AA4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Headings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5D7C4F-ABF2-4B0C-B310-C453DD12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 1</a:t>
            </a:r>
          </a:p>
          <a:p>
            <a:r>
              <a:rPr lang="en-US" dirty="0"/>
              <a:t>Heading 2</a:t>
            </a:r>
          </a:p>
          <a:p>
            <a:r>
              <a:rPr lang="en-US" dirty="0"/>
              <a:t>Heading 3</a:t>
            </a:r>
          </a:p>
          <a:p>
            <a:r>
              <a:rPr lang="en-US" dirty="0"/>
              <a:t>Heading 4</a:t>
            </a:r>
          </a:p>
          <a:p>
            <a:r>
              <a:rPr lang="en-US" dirty="0"/>
              <a:t>Heading 5</a:t>
            </a:r>
          </a:p>
          <a:p>
            <a:r>
              <a:rPr lang="en-US" dirty="0"/>
              <a:t>Heading 6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AE4CF5-AB29-44C2-8F72-7BDEE21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4217600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5E0262-9654-42AF-BABD-FBC77B14E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08371"/>
            <a:ext cx="8705045" cy="95410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Headings are defined with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82708F-4410-41C9-95C3-201CE672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&lt;h1&gt;Heading 1&lt;/h1&gt;</a:t>
            </a:r>
            <a:br>
              <a:rPr lang="en-US" dirty="0"/>
            </a:br>
            <a:r>
              <a:rPr lang="en-US" dirty="0"/>
              <a:t>&lt;h2&gt;Heading 2&lt;/h2&gt;</a:t>
            </a:r>
            <a:br>
              <a:rPr lang="en-US" dirty="0"/>
            </a:br>
            <a:r>
              <a:rPr lang="en-US" dirty="0"/>
              <a:t>&lt;h3&gt;Heading 3&lt;/h3&gt;</a:t>
            </a:r>
            <a:br>
              <a:rPr lang="en-US" dirty="0"/>
            </a:br>
            <a:r>
              <a:rPr lang="en-US" dirty="0"/>
              <a:t>&lt;h4&gt;Heading 4&lt;/h4&gt;</a:t>
            </a:r>
            <a:br>
              <a:rPr lang="en-US" dirty="0"/>
            </a:br>
            <a:r>
              <a:rPr lang="en-US" dirty="0"/>
              <a:t>&lt;h5&gt;Heading 5&lt;/h5&gt;</a:t>
            </a:r>
            <a:br>
              <a:rPr lang="en-US" dirty="0"/>
            </a:br>
            <a:r>
              <a:rPr lang="en-US" dirty="0"/>
              <a:t>&lt;h6&gt;Heading 6&lt;/h6&gt;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51B861-9E86-44BB-94CF-E71F9EE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00002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0AD86-E5EF-4596-A8C8-DA13DF7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Styles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9BF2F-001E-47FC-86D6-069A35EE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i="1" dirty="0" err="1"/>
              <a:t>tagname</a:t>
            </a:r>
            <a:r>
              <a:rPr lang="en-US" sz="2400" dirty="0"/>
              <a:t> style="</a:t>
            </a:r>
            <a:r>
              <a:rPr lang="en-US" sz="2400" i="1" dirty="0" err="1"/>
              <a:t>property</a:t>
            </a:r>
            <a:r>
              <a:rPr lang="en-US" sz="2400" dirty="0" err="1"/>
              <a:t>:</a:t>
            </a:r>
            <a:r>
              <a:rPr lang="en-US" sz="2400" i="1" dirty="0" err="1"/>
              <a:t>value</a:t>
            </a:r>
            <a:r>
              <a:rPr lang="en-US" sz="2400" i="1" dirty="0"/>
              <a:t>;</a:t>
            </a:r>
            <a:r>
              <a:rPr lang="en-US" sz="2400" dirty="0"/>
              <a:t>"&gt;</a:t>
            </a:r>
          </a:p>
          <a:p>
            <a:r>
              <a:rPr lang="en-US" sz="2400" dirty="0"/>
              <a:t>&lt;body style="</a:t>
            </a:r>
            <a:r>
              <a:rPr lang="en-US" sz="2400" dirty="0" err="1"/>
              <a:t>background-color:powderblue</a:t>
            </a:r>
            <a:r>
              <a:rPr lang="en-US" sz="2400" dirty="0"/>
              <a:t>;"&gt;</a:t>
            </a:r>
          </a:p>
          <a:p>
            <a:r>
              <a:rPr lang="en-US" sz="2400" dirty="0"/>
              <a:t>&lt;h1 style="</a:t>
            </a:r>
            <a:r>
              <a:rPr lang="en-US" sz="2400" dirty="0" err="1"/>
              <a:t>color:blue</a:t>
            </a:r>
            <a:r>
              <a:rPr lang="en-US" sz="2400" dirty="0"/>
              <a:t>;"&gt;This is a heading&lt;/h1&gt;</a:t>
            </a:r>
            <a:br>
              <a:rPr lang="en-US" sz="2400" dirty="0"/>
            </a:br>
            <a:r>
              <a:rPr lang="en-US" sz="2400" dirty="0"/>
              <a:t>&lt;p style="</a:t>
            </a:r>
            <a:r>
              <a:rPr lang="en-US" sz="2400" dirty="0" err="1"/>
              <a:t>color:red</a:t>
            </a:r>
            <a:r>
              <a:rPr lang="en-US" sz="2400" dirty="0"/>
              <a:t>;"&gt;This is a paragraph.&lt;/p&gt;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B1650-A6D9-4B2A-8B95-FF1B4137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10558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23E63-0856-4E2D-8963-ED0ABC8C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Text Formatting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32DF4C-BEF6-4E22-8E79-59F2C3AC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846499D-6315-482B-A601-6BF70A91A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0365" y="1516221"/>
            <a:ext cx="5506636" cy="529375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Small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1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25AD2-B4A0-4FA3-BB38-B8FC5AF9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Quotation and Citation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36A0E2-15A2-4E16-98BC-A775ADD5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&lt;p&gt;WWF's goal is to: &lt;q&gt;Build a future where people live in harmony with nature.&lt;/q&gt;&lt;/p&gt;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2146C8-2A67-4864-A1B7-14FA1BD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03443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A34DD-26CF-45B6-B264-6A755193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2568A-471E-42A9-9C2A-24854312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&lt;title&gt;Page Title&lt;/title&gt;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&lt;h1&gt;This is a Heading&lt;/h1&gt;</a:t>
            </a:r>
          </a:p>
          <a:p>
            <a:pPr marL="0" indent="0">
              <a:buNone/>
            </a:pPr>
            <a:r>
              <a:rPr lang="en-US" dirty="0"/>
              <a:t>&lt;p&gt;This is a paragraph.&lt;/p&gt;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5EC287-5738-405E-9F77-A1FFC2BA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84771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D01083-0FBF-4519-9E21-B4887A94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&lt;blockquote&gt; for Quotations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417868-028A-4BED-B909-C39832FC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87128" cy="3880773"/>
          </a:xfrm>
        </p:spPr>
        <p:txBody>
          <a:bodyPr>
            <a:noAutofit/>
          </a:bodyPr>
          <a:lstStyle/>
          <a:p>
            <a:r>
              <a:rPr lang="en-US" sz="2400" dirty="0"/>
              <a:t>&lt;p&gt;Here is a quote from WWF's website:&lt;/p&gt;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&lt;blockquote cite="http://www.worldwildlife.org/who/index.html"&gt;</a:t>
            </a:r>
            <a:br>
              <a:rPr lang="en-US" sz="2400" dirty="0"/>
            </a:br>
            <a:r>
              <a:rPr lang="en-US" sz="2400" dirty="0"/>
              <a:t>For 50 years, WWF has been protecting the future of nature.</a:t>
            </a:r>
            <a:br>
              <a:rPr lang="en-US" sz="2400" dirty="0"/>
            </a:br>
            <a:r>
              <a:rPr lang="en-US" sz="2400" dirty="0"/>
              <a:t>The world's leading conservation organization,</a:t>
            </a:r>
            <a:br>
              <a:rPr lang="en-US" sz="2400" dirty="0"/>
            </a:br>
            <a:r>
              <a:rPr lang="en-US" sz="2400" dirty="0"/>
              <a:t>WWF works in 100 countries and is supported by</a:t>
            </a:r>
            <a:br>
              <a:rPr lang="en-US" sz="2400" dirty="0"/>
            </a:br>
            <a:r>
              <a:rPr lang="en-US" sz="2400" dirty="0"/>
              <a:t>1.2 million members in the United States and</a:t>
            </a:r>
            <a:br>
              <a:rPr lang="en-US" sz="2400" dirty="0"/>
            </a:br>
            <a:r>
              <a:rPr lang="en-US" sz="2400" dirty="0"/>
              <a:t>close to 5 million globally.</a:t>
            </a:r>
            <a:br>
              <a:rPr lang="en-US" sz="2400" dirty="0"/>
            </a:br>
            <a:r>
              <a:rPr lang="en-US" sz="2400" dirty="0"/>
              <a:t>&lt;/blockquote&gt;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EE5CAE-2D21-4CDB-8A88-D8B03D4E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66782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548-AB85-4D05-9631-43C8A41F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A1897-B471-4FD5-A8A7-49D8AB29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Write your comments here --&gt;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&lt;!-- Do not display this image at the moment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border="0" </a:t>
            </a:r>
            <a:r>
              <a:rPr lang="en-US" dirty="0" err="1"/>
              <a:t>src</a:t>
            </a:r>
            <a:r>
              <a:rPr lang="en-US" dirty="0"/>
              <a:t>="pic_trulli.jpg" alt="</a:t>
            </a:r>
            <a:r>
              <a:rPr lang="en-US" dirty="0" err="1"/>
              <a:t>Trulli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--&gt;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C95AC9-CE05-42EA-AC6E-FBE009AB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40233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3F6CA-82E6-46FD-8651-E699816B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AD2AD-E777-4A9B-8B3E-7B2B5708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130"/>
            <a:ext cx="8596668" cy="5254579"/>
          </a:xfrm>
        </p:spPr>
        <p:txBody>
          <a:bodyPr>
            <a:normAutofit/>
          </a:bodyPr>
          <a:lstStyle/>
          <a:p>
            <a:r>
              <a:rPr lang="en-US" dirty="0"/>
              <a:t>&lt;table style="width:100%"&gt;</a:t>
            </a:r>
            <a:br>
              <a:rPr lang="en-US" dirty="0"/>
            </a:br>
            <a:r>
              <a:rPr lang="en-US" dirty="0"/>
              <a:t>  &lt;tr&gt;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 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&lt;/tr&gt;</a:t>
            </a:r>
            <a:br>
              <a:rPr lang="en-US" dirty="0"/>
            </a:br>
            <a:r>
              <a:rPr lang="en-US" dirty="0"/>
              <a:t>  &lt;tr&gt;</a:t>
            </a:r>
            <a:br>
              <a:rPr lang="en-US" dirty="0"/>
            </a:br>
            <a:r>
              <a:rPr lang="en-US" dirty="0"/>
              <a:t>    &lt;td&gt;Jill&lt;/td&gt;</a:t>
            </a:r>
            <a:br>
              <a:rPr lang="en-US" dirty="0"/>
            </a:br>
            <a:r>
              <a:rPr lang="en-US" dirty="0"/>
              <a:t>    &lt;td&gt;Smith&lt;/td&gt; </a:t>
            </a:r>
            <a:br>
              <a:rPr lang="en-US" dirty="0"/>
            </a:br>
            <a:r>
              <a:rPr lang="en-US" dirty="0"/>
              <a:t>    &lt;td&gt;50&lt;/td&gt;</a:t>
            </a:r>
            <a:br>
              <a:rPr lang="en-US" dirty="0"/>
            </a:br>
            <a:r>
              <a:rPr lang="en-US" dirty="0"/>
              <a:t>  &lt;/tr&gt;</a:t>
            </a:r>
            <a:br>
              <a:rPr lang="en-US" dirty="0"/>
            </a:br>
            <a:r>
              <a:rPr lang="en-US" dirty="0"/>
              <a:t>  &lt;tr&gt;</a:t>
            </a:r>
            <a:br>
              <a:rPr lang="en-US" dirty="0"/>
            </a:br>
            <a:r>
              <a:rPr lang="en-US" dirty="0"/>
              <a:t>    &lt;td&gt;Eve&lt;/td&gt;</a:t>
            </a:r>
            <a:br>
              <a:rPr lang="en-US" dirty="0"/>
            </a:br>
            <a:r>
              <a:rPr lang="en-US" dirty="0"/>
              <a:t>    &lt;td&gt;Jackson&lt;/td&gt; </a:t>
            </a:r>
            <a:br>
              <a:rPr lang="en-US" dirty="0"/>
            </a:br>
            <a:r>
              <a:rPr lang="en-US" dirty="0"/>
              <a:t>    &lt;td&gt;94&lt;/td&gt;</a:t>
            </a:r>
            <a:br>
              <a:rPr lang="en-US" dirty="0"/>
            </a:br>
            <a:r>
              <a:rPr lang="en-US" dirty="0"/>
              <a:t>  &lt;/tr&gt;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0363D5-FDBC-4B2D-8820-BC5394A4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98214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6191F-729B-4AF9-97E0-2DF60436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70C63-1388-422B-A725-7C08B8F6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&lt;iframe 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URL</a:t>
            </a:r>
            <a:r>
              <a:rPr lang="en-US" dirty="0"/>
              <a:t>"&gt;&lt;/iframe&gt;</a:t>
            </a:r>
          </a:p>
          <a:p>
            <a:endParaRPr lang="en-US" dirty="0"/>
          </a:p>
          <a:p>
            <a:r>
              <a:rPr lang="en-US" dirty="0"/>
              <a:t>&lt;iframe </a:t>
            </a:r>
            <a:r>
              <a:rPr lang="en-US" dirty="0" err="1"/>
              <a:t>src</a:t>
            </a:r>
            <a:r>
              <a:rPr lang="en-US" dirty="0"/>
              <a:t>="demo_iframe.htm" height="200" width="300"&gt;&lt;/iframe&gt;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F30F12-DCC7-4F50-ACAA-3D53353F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61186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Iframe</a:t>
            </a:r>
            <a:r>
              <a:rPr lang="en-US" dirty="0"/>
              <a:t> - Set Height and </a:t>
            </a:r>
            <a:r>
              <a:rPr lang="en-US" dirty="0" smtClean="0"/>
              <a:t>Width &amp; add-remove border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height="200" width="300"&gt;&lt;/</a:t>
            </a:r>
            <a:r>
              <a:rPr lang="en-US" dirty="0" err="1"/>
              <a:t>iframe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style="</a:t>
            </a:r>
            <a:r>
              <a:rPr lang="en-US" dirty="0" err="1"/>
              <a:t>border:none</a:t>
            </a:r>
            <a:r>
              <a:rPr lang="en-US" dirty="0"/>
              <a:t>;"&gt;&lt;/</a:t>
            </a:r>
            <a:r>
              <a:rPr lang="en-US" dirty="0" err="1"/>
              <a:t>iframe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="demo_iframe.htm" style="border:2px solid red;"&gt;&lt;/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- Target for a Link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6043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iframe</a:t>
            </a:r>
            <a:r>
              <a:rPr lang="en-US" sz="2400" dirty="0"/>
              <a:t> </a:t>
            </a:r>
            <a:r>
              <a:rPr lang="en-US" sz="2400" dirty="0" err="1"/>
              <a:t>src</a:t>
            </a:r>
            <a:r>
              <a:rPr lang="en-US" sz="2400" dirty="0"/>
              <a:t>="demo_iframe.htm" name="</a:t>
            </a:r>
            <a:r>
              <a:rPr lang="en-US" sz="2400" dirty="0" err="1"/>
              <a:t>iframe_a</a:t>
            </a:r>
            <a:r>
              <a:rPr lang="en-US" sz="2400" dirty="0"/>
              <a:t>"&gt;&lt;/</a:t>
            </a:r>
            <a:r>
              <a:rPr lang="en-US" sz="2400" dirty="0" err="1"/>
              <a:t>iframe</a:t>
            </a:r>
            <a:r>
              <a:rPr lang="en-US" sz="2400" dirty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&lt;p&gt;&lt;a </a:t>
            </a:r>
            <a:r>
              <a:rPr lang="en-US" sz="2400" dirty="0" err="1"/>
              <a:t>href</a:t>
            </a:r>
            <a:r>
              <a:rPr lang="en-US" sz="2400" dirty="0"/>
              <a:t>="https://www.w3schools.com" target="</a:t>
            </a:r>
            <a:r>
              <a:rPr lang="en-US" sz="2400" dirty="0" err="1"/>
              <a:t>iframe_a</a:t>
            </a:r>
            <a:r>
              <a:rPr lang="en-US" sz="2400" dirty="0"/>
              <a:t>"&gt;W3Schools.com&lt;/a&gt;&lt;/p&gt;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ED23B-D659-4EF1-86F8-8567F0A9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Layouts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69C05-D336-4CE7-8532-E6DE5EF5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6221"/>
            <a:ext cx="8596668" cy="4895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&lt;h2&gt;CSS Layout Float&lt;/h2&gt;</a:t>
            </a:r>
          </a:p>
          <a:p>
            <a:pPr marL="0" indent="0">
              <a:buNone/>
            </a:pPr>
            <a:r>
              <a:rPr lang="en-US" sz="2000" dirty="0"/>
              <a:t>&lt;p&gt;In this example, we have created a header, two columns/boxes and a footer. On smaller screens, the columns will stack on top of each other.&lt;/p&gt;</a:t>
            </a:r>
          </a:p>
          <a:p>
            <a:pPr marL="0" indent="0">
              <a:buNone/>
            </a:pPr>
            <a:r>
              <a:rPr lang="en-US" sz="2000" dirty="0"/>
              <a:t>&lt;p&gt;Resize the browser window to see the responsive effect (you will learn more about this in our next chapter - HTML Responsive.)&lt;/p&gt;</a:t>
            </a:r>
          </a:p>
          <a:p>
            <a:pPr marL="0" indent="0">
              <a:buNone/>
            </a:pPr>
            <a:r>
              <a:rPr lang="en-US" sz="2000" dirty="0"/>
              <a:t>&lt;header&gt;</a:t>
            </a:r>
          </a:p>
          <a:p>
            <a:pPr marL="0" indent="0">
              <a:buNone/>
            </a:pPr>
            <a:r>
              <a:rPr lang="en-US" sz="2000" dirty="0"/>
              <a:t>  &lt;h2&gt;Cities&lt;/h2&gt;</a:t>
            </a:r>
          </a:p>
          <a:p>
            <a:pPr marL="0" indent="0">
              <a:buNone/>
            </a:pPr>
            <a:r>
              <a:rPr lang="en-US" sz="2000" dirty="0"/>
              <a:t>&lt;/header&gt;</a:t>
            </a:r>
          </a:p>
          <a:p>
            <a:pPr marL="0" indent="0">
              <a:buNone/>
            </a:pPr>
            <a:r>
              <a:rPr lang="en-US" sz="2000" dirty="0"/>
              <a:t>&lt;section&gt;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01AA97-58F5-465C-AC98-F3D9F4EC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46803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6155C05-DBE9-4510-92D5-214AA2B2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F3D8F86-6162-4236-AF9D-76481DF0C5BD}"/>
              </a:ext>
            </a:extLst>
          </p:cNvPr>
          <p:cNvSpPr/>
          <p:nvPr/>
        </p:nvSpPr>
        <p:spPr>
          <a:xfrm>
            <a:off x="824247" y="612844"/>
            <a:ext cx="9015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&lt;nav&gt;</a:t>
            </a:r>
          </a:p>
          <a:p>
            <a:r>
              <a:rPr lang="en-US" dirty="0"/>
              <a:t>    &lt;ul&gt;</a:t>
            </a:r>
          </a:p>
          <a:p>
            <a:r>
              <a:rPr lang="en-US" dirty="0"/>
              <a:t>      &lt;li&gt;&lt;a </a:t>
            </a:r>
            <a:r>
              <a:rPr lang="en-US" dirty="0" err="1"/>
              <a:t>href</a:t>
            </a:r>
            <a:r>
              <a:rPr lang="en-US" dirty="0"/>
              <a:t>="#"&gt;London&lt;/a&gt;&lt;/li&gt;</a:t>
            </a:r>
          </a:p>
          <a:p>
            <a:r>
              <a:rPr lang="en-US" dirty="0"/>
              <a:t>      &lt;li&gt;&lt;a </a:t>
            </a:r>
            <a:r>
              <a:rPr lang="en-US" dirty="0" err="1"/>
              <a:t>href</a:t>
            </a:r>
            <a:r>
              <a:rPr lang="en-US" dirty="0"/>
              <a:t>="#"&gt;Paris&lt;/a&gt;&lt;/li&gt;</a:t>
            </a:r>
          </a:p>
          <a:p>
            <a:r>
              <a:rPr lang="en-US" dirty="0"/>
              <a:t>      &lt;li&gt;&lt;a </a:t>
            </a:r>
            <a:r>
              <a:rPr lang="en-US" dirty="0" err="1"/>
              <a:t>href</a:t>
            </a:r>
            <a:r>
              <a:rPr lang="en-US" dirty="0"/>
              <a:t>="#"&gt;Tokyo&lt;/a&gt;&lt;/li&gt;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&lt;/nav&gt;  </a:t>
            </a:r>
          </a:p>
          <a:p>
            <a:r>
              <a:rPr lang="en-US" dirty="0"/>
              <a:t>  &lt;article&gt;</a:t>
            </a:r>
          </a:p>
          <a:p>
            <a:r>
              <a:rPr lang="en-US" dirty="0"/>
              <a:t>    &lt;h1&gt;London&lt;/h1&gt;</a:t>
            </a:r>
          </a:p>
          <a:p>
            <a:r>
              <a:rPr lang="en-US" dirty="0"/>
              <a:t>    &lt;p&gt;London is the capital city of England. It is the most populous city in the  United Kingdom, with a metropolitan area of over 13 million inhabitants.&lt;/p&gt;</a:t>
            </a:r>
          </a:p>
          <a:p>
            <a:r>
              <a:rPr lang="en-US" dirty="0"/>
              <a:t>    &lt;p&gt;Standing on the River Thames, London has been a major settlement for two millennia, its history going back to its founding by the Romans, who named it </a:t>
            </a:r>
            <a:r>
              <a:rPr lang="en-US" dirty="0" err="1"/>
              <a:t>Londinium</a:t>
            </a:r>
            <a:r>
              <a:rPr lang="en-US" dirty="0"/>
              <a:t>.&lt;/p&gt;</a:t>
            </a:r>
          </a:p>
          <a:p>
            <a:r>
              <a:rPr lang="en-US" dirty="0"/>
              <a:t>  &lt;/article&gt;</a:t>
            </a:r>
          </a:p>
          <a:p>
            <a:r>
              <a:rPr lang="en-US" dirty="0"/>
              <a:t>&lt;/section&gt;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  &lt;p&gt;Footer&lt;/p&gt;</a:t>
            </a:r>
          </a:p>
          <a:p>
            <a:r>
              <a:rPr lang="en-US" dirty="0"/>
              <a:t>&lt;/footer&gt;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482625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7085"/>
            <a:ext cx="8596668" cy="720437"/>
          </a:xfrm>
        </p:spPr>
        <p:txBody>
          <a:bodyPr>
            <a:normAutofit fontScale="90000"/>
          </a:bodyPr>
          <a:lstStyle/>
          <a:p>
            <a:r>
              <a:rPr lang="en-US" dirty="0"/>
              <a:t>Bookmarks with ID and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960" y="831273"/>
            <a:ext cx="8596668" cy="5483222"/>
          </a:xfrm>
        </p:spPr>
        <p:txBody>
          <a:bodyPr>
            <a:normAutofit/>
          </a:bodyPr>
          <a:lstStyle/>
          <a:p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="#C4"&gt;Jump to Chapter 4&lt;/a&gt;&lt;/p&gt;</a:t>
            </a:r>
          </a:p>
          <a:p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smtClean="0"/>
              <a:t>C5"&gt;</a:t>
            </a:r>
            <a:r>
              <a:rPr lang="en-US" dirty="0"/>
              <a:t>Jump to Chapter 10&lt;/a&gt;&lt;/p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&lt;h2&gt;Chapter 1&lt;/h2&gt;</a:t>
            </a:r>
          </a:p>
          <a:p>
            <a:r>
              <a:rPr lang="en-US" dirty="0" smtClean="0"/>
              <a:t>&lt;</a:t>
            </a:r>
            <a:r>
              <a:rPr lang="en-US" dirty="0"/>
              <a:t>p&gt;This chapter explains </a:t>
            </a:r>
            <a:r>
              <a:rPr lang="en-US" dirty="0" smtClean="0"/>
              <a:t>….&lt;/</a:t>
            </a:r>
            <a:r>
              <a:rPr lang="en-US" dirty="0"/>
              <a:t>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&lt;h2&gt;Chapter 2&lt;/h2&gt;</a:t>
            </a:r>
          </a:p>
          <a:p>
            <a:r>
              <a:rPr lang="en-US" dirty="0"/>
              <a:t>&lt;p&gt;This chapter explains </a:t>
            </a:r>
            <a:r>
              <a:rPr lang="en-US" dirty="0" smtClean="0"/>
              <a:t>…&lt;/</a:t>
            </a:r>
            <a:r>
              <a:rPr lang="en-US" dirty="0"/>
              <a:t>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&lt;h2&gt;Chapter 3&lt;/h2&gt;</a:t>
            </a:r>
          </a:p>
          <a:p>
            <a:r>
              <a:rPr lang="en-US" dirty="0"/>
              <a:t>&lt;p&gt;This chapter explains </a:t>
            </a:r>
            <a:r>
              <a:rPr lang="en-US" dirty="0" smtClean="0"/>
              <a:t>…&lt;/</a:t>
            </a:r>
            <a:r>
              <a:rPr lang="en-US" dirty="0"/>
              <a:t>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&lt;h2 id="C4"&gt;Chapter 4&lt;/h2&gt;</a:t>
            </a:r>
          </a:p>
          <a:p>
            <a:r>
              <a:rPr lang="en-US" dirty="0"/>
              <a:t>&lt;p&gt;This chapter explains </a:t>
            </a:r>
            <a:r>
              <a:rPr lang="en-US" dirty="0" smtClean="0"/>
              <a:t>..&lt;/</a:t>
            </a:r>
            <a:r>
              <a:rPr lang="en-US" dirty="0"/>
              <a:t>p&gt;</a:t>
            </a:r>
          </a:p>
          <a:p>
            <a:r>
              <a:rPr lang="en-US" dirty="0" smtClean="0"/>
              <a:t>&lt;</a:t>
            </a:r>
            <a:r>
              <a:rPr lang="en-US" dirty="0"/>
              <a:t>h2 id="</a:t>
            </a:r>
            <a:r>
              <a:rPr lang="en-US" dirty="0" smtClean="0"/>
              <a:t>C5"&gt;</a:t>
            </a:r>
            <a:r>
              <a:rPr lang="en-US" dirty="0"/>
              <a:t>Chapter </a:t>
            </a:r>
            <a:r>
              <a:rPr lang="en-US" dirty="0" smtClean="0"/>
              <a:t>5&lt;/</a:t>
            </a:r>
            <a:r>
              <a:rPr lang="en-US" dirty="0"/>
              <a:t>h2&gt;</a:t>
            </a:r>
          </a:p>
          <a:p>
            <a:r>
              <a:rPr lang="en-US" dirty="0"/>
              <a:t>&lt;p&gt;This chapter </a:t>
            </a:r>
            <a:r>
              <a:rPr lang="en-US" dirty="0" smtClean="0"/>
              <a:t>explains.. &lt;/</a:t>
            </a:r>
            <a:r>
              <a:rPr lang="en-US" dirty="0"/>
              <a:t>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7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The class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665"/>
            <a:ext cx="8596668" cy="458069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&lt;div class="cities"&gt;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&lt;h2&gt;London&lt;/h2&gt;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&lt;p&gt;London is the capital of England.&lt;/p&gt;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&lt;/div</a:t>
            </a:r>
            <a:r>
              <a:rPr lang="en-US" sz="2800" dirty="0" smtClean="0"/>
              <a:t>&gt;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Class Call:</a:t>
            </a:r>
          </a:p>
          <a:p>
            <a:r>
              <a:rPr lang="en-US" sz="2800" dirty="0"/>
              <a:t>.cities 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          }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22470-3E55-475A-BA50-99400045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6105A-D93B-4F11-895B-0DBE815F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="https://www.w3schools.com"&gt;This is a link&lt;/a&gt;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7EE59C-A9E4-4218-9FF0-DD0C496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27609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Symbols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56" y="1519321"/>
            <a:ext cx="8596668" cy="3880773"/>
          </a:xfrm>
        </p:spPr>
        <p:txBody>
          <a:bodyPr/>
          <a:lstStyle/>
          <a:p>
            <a:r>
              <a:rPr lang="en-US" dirty="0">
                <a:hlinkClick r:id="rId2"/>
              </a:rPr>
              <a:t>Full Currency </a:t>
            </a:r>
            <a:r>
              <a:rPr lang="en-US" dirty="0" smtClean="0">
                <a:hlinkClick r:id="rId2"/>
              </a:rPr>
              <a:t>Reference</a:t>
            </a:r>
            <a:r>
              <a:rPr lang="en-US" dirty="0" smtClean="0"/>
              <a:t> 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://www.w3schools.com/charsets/ref_utf_currency.asp</a:t>
            </a:r>
            <a:endParaRPr lang="en-US" dirty="0"/>
          </a:p>
          <a:p>
            <a:r>
              <a:rPr lang="en-US" dirty="0">
                <a:hlinkClick r:id="rId3"/>
              </a:rPr>
              <a:t>Full Arrows </a:t>
            </a:r>
            <a:r>
              <a:rPr lang="en-US" dirty="0" smtClean="0">
                <a:hlinkClick r:id="rId3"/>
              </a:rPr>
              <a:t>Reference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://www.w3schools.com/charsets/ref_utf_arrows.asp</a:t>
            </a:r>
            <a:endParaRPr lang="en-US" dirty="0"/>
          </a:p>
          <a:p>
            <a:r>
              <a:rPr lang="en-US" dirty="0">
                <a:hlinkClick r:id="rId4"/>
              </a:rPr>
              <a:t>Full Symbols </a:t>
            </a:r>
            <a:r>
              <a:rPr lang="en-US" dirty="0" smtClean="0">
                <a:hlinkClick r:id="rId4"/>
              </a:rPr>
              <a:t>Reference</a:t>
            </a:r>
            <a:r>
              <a:rPr lang="en-US" dirty="0" smtClean="0"/>
              <a:t> : </a:t>
            </a:r>
            <a:r>
              <a:rPr lang="en-US" dirty="0">
                <a:hlinkClick r:id="rId4"/>
              </a:rPr>
              <a:t>https://www.w3schools.com/charsets/ref_utf_symbols.asp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XHTML stands for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 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XHTML is almost identical to HTML</a:t>
            </a:r>
          </a:p>
          <a:p>
            <a:r>
              <a:rPr lang="en-US" dirty="0"/>
              <a:t>XHTML is stricter than HTML</a:t>
            </a:r>
          </a:p>
          <a:p>
            <a:r>
              <a:rPr lang="en-US" dirty="0"/>
              <a:t>XHTML is HTML defined as an XML application</a:t>
            </a:r>
          </a:p>
          <a:p>
            <a:r>
              <a:rPr lang="en-US" dirty="0"/>
              <a:t>XHTML is supported by all major browsers</a:t>
            </a:r>
          </a:p>
          <a:p>
            <a:r>
              <a:rPr lang="en-US" dirty="0"/>
              <a:t>The Most Important Differences from HTML:</a:t>
            </a:r>
          </a:p>
          <a:p>
            <a:r>
              <a:rPr lang="en-US" dirty="0">
                <a:hlinkClick r:id="rId2"/>
              </a:rPr>
              <a:t>https://www.w3schools.com/html/html_xhtml.asp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7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15BBA-BA63-4C88-98D8-B35BA9FA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ACE32-22EC-4936-92A1-44166DDA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form elements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DD80F7-5025-41F8-BB8A-D3943EE0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23752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5BF2D-3D16-4DD1-A53B-008660D9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Attribute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D91A8A-A721-4A8B-8730-477B863B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A07C277-4F11-4205-901D-17C057E16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87130"/>
            <a:ext cx="765959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the HTTP method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be used when submitting the form 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method="get"</a:t>
            </a:r>
            <a:r>
              <a:rPr lang="en-US" dirty="0"/>
              <a:t>&gt;</a:t>
            </a:r>
          </a:p>
          <a:p>
            <a:pPr marL="0" lvl="0" indent="0" defTabSz="914400"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>
              <a:buClrTx/>
              <a:buSzTx/>
              <a:buNone/>
            </a:pPr>
            <a:endParaRPr lang="en-US" altLang="en-US" dirty="0"/>
          </a:p>
          <a:p>
            <a:pPr marL="0" lvl="0" indent="0" defTabSz="914400">
              <a:buClrTx/>
              <a:buSzTx/>
              <a:buNone/>
            </a:pPr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/>
              <a:t>method="post"</a:t>
            </a:r>
            <a:r>
              <a:rPr lang="en-US" dirty="0"/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22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B0EA8-AFB0-4578-A4D3-4BDA548B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GET?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288074-5FED-4363-B700-F5F303A1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method when submitting form data is GET.</a:t>
            </a:r>
          </a:p>
          <a:p>
            <a:r>
              <a:rPr lang="en-US" dirty="0"/>
              <a:t>However, when GET is used, the submitted form data will be </a:t>
            </a:r>
            <a:r>
              <a:rPr lang="en-US" b="1" dirty="0"/>
              <a:t>visible in the page address field</a:t>
            </a:r>
            <a:r>
              <a:rPr lang="en-US" dirty="0"/>
              <a:t>:</a:t>
            </a:r>
          </a:p>
          <a:p>
            <a:r>
              <a:rPr lang="en-US" sz="2000" b="1" u="sng" dirty="0"/>
              <a:t>Notes on GET:</a:t>
            </a:r>
          </a:p>
          <a:p>
            <a:pPr lvl="1"/>
            <a:r>
              <a:rPr lang="en-US" dirty="0"/>
              <a:t>Appends form-data into the URL in name/value pairs</a:t>
            </a:r>
          </a:p>
          <a:p>
            <a:pPr lvl="1"/>
            <a:r>
              <a:rPr lang="en-US" dirty="0"/>
              <a:t>The length of a URL is limited (about 3000 characters)</a:t>
            </a:r>
          </a:p>
          <a:p>
            <a:pPr lvl="1"/>
            <a:r>
              <a:rPr lang="en-US" dirty="0"/>
              <a:t>Never use GET to send sensitive data! (will be visible in the URL)</a:t>
            </a:r>
          </a:p>
          <a:p>
            <a:pPr lvl="1"/>
            <a:r>
              <a:rPr lang="en-US" dirty="0"/>
              <a:t>Useful for form submissions where a user wants to bookmark the result</a:t>
            </a:r>
          </a:p>
          <a:p>
            <a:pPr lvl="1"/>
            <a:r>
              <a:rPr lang="en-US" dirty="0"/>
              <a:t>GET is better for non-secure data, like query strings in Google</a:t>
            </a:r>
          </a:p>
          <a:p>
            <a:endParaRPr lang="en-US" sz="20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E16EF6-2BC0-4382-8D28-D10AAD80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87660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5655C-2180-4BE0-ABDA-6E8FC0C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POST?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438703-E053-4F63-B5BD-72D08A42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POST if the form data contains sensitive or personal information. The POST method does not display the submitted form data in the page address field.</a:t>
            </a:r>
          </a:p>
          <a:p>
            <a:r>
              <a:rPr lang="en-US" b="1" dirty="0"/>
              <a:t>Notes on POST:</a:t>
            </a:r>
            <a:endParaRPr lang="en-US" dirty="0"/>
          </a:p>
          <a:p>
            <a:pPr lvl="1"/>
            <a:r>
              <a:rPr lang="en-US" dirty="0"/>
              <a:t>POST has no size limitations, and can be used to send large amounts of data.</a:t>
            </a:r>
          </a:p>
          <a:p>
            <a:pPr lvl="1"/>
            <a:r>
              <a:rPr lang="en-US" dirty="0"/>
              <a:t>Form submissions with POST cannot be bookmarked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D0E2C3-CF62-4267-92C8-2BF4A5DE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83914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56963-B326-4DF8-9994-DD69B22E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&lt;select&gt;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3031CC-1DB8-498A-B88C-F8338C79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&lt;select name="cars"&gt;</a:t>
            </a:r>
            <a:br>
              <a:rPr lang="en-US" sz="2400" dirty="0"/>
            </a:br>
            <a:r>
              <a:rPr lang="en-US" sz="2400" dirty="0"/>
              <a:t>  &lt;option value="</a:t>
            </a:r>
            <a:r>
              <a:rPr lang="en-US" sz="2400" dirty="0" err="1"/>
              <a:t>volvo</a:t>
            </a:r>
            <a:r>
              <a:rPr lang="en-US" sz="2400" dirty="0"/>
              <a:t>"&gt;Volvo&lt;/option&gt;</a:t>
            </a:r>
            <a:br>
              <a:rPr lang="en-US" sz="2400" dirty="0"/>
            </a:br>
            <a:r>
              <a:rPr lang="en-US" sz="2400" dirty="0"/>
              <a:t>  &lt;option value="</a:t>
            </a:r>
            <a:r>
              <a:rPr lang="en-US" sz="2400" dirty="0" err="1"/>
              <a:t>saab</a:t>
            </a:r>
            <a:r>
              <a:rPr lang="en-US" sz="2400" dirty="0"/>
              <a:t>"&gt;Saab&lt;/option&gt;</a:t>
            </a:r>
            <a:br>
              <a:rPr lang="en-US" sz="2400" dirty="0"/>
            </a:br>
            <a:r>
              <a:rPr lang="en-US" sz="2400" dirty="0"/>
              <a:t>  &lt;option value="fiat"&gt;Fiat&lt;/option&gt;</a:t>
            </a:r>
            <a:br>
              <a:rPr lang="en-US" sz="2400" dirty="0"/>
            </a:br>
            <a:r>
              <a:rPr lang="en-US" sz="2400" dirty="0"/>
              <a:t>  &lt;option value="</a:t>
            </a:r>
            <a:r>
              <a:rPr lang="en-US" sz="2400" dirty="0" err="1"/>
              <a:t>audi</a:t>
            </a:r>
            <a:r>
              <a:rPr lang="en-US" sz="2400" dirty="0"/>
              <a:t>"&gt;Audi&lt;/option&gt;</a:t>
            </a:r>
            <a:br>
              <a:rPr lang="en-US" sz="2400" dirty="0"/>
            </a:br>
            <a:r>
              <a:rPr lang="en-US" sz="2400" dirty="0"/>
              <a:t>&lt;/select&gt;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6D5145-CE78-4ED4-9FC1-3EF5E2B0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476604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167E0-41B6-4156-960F-F3709667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678"/>
            <a:ext cx="8596668" cy="655131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Input Types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AB70FE-935C-4771-BC35-18D0B7DE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955092A-EBB6-43DF-8177-3216862E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677585"/>
            <a:ext cx="5418665" cy="618630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type="button"&gt;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type="color"&gt;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type="datetime-local"&gt;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type="email"&gt;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type="file"&gt;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type="hidden"&gt;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type="image"&gt;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type="month"&gt;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type="number"&gt;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type="password"&gt;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type="range"&gt;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type="reset"&gt;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type="search"&gt;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type="time"&gt;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type="week"&gt;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1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71CFA-9940-4104-8ACD-F7346990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Target Attribute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6E2FFB-1245-4399-A600-A9144706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&lt;form action="/</a:t>
            </a:r>
            <a:r>
              <a:rPr lang="en-US" sz="2400" dirty="0" err="1"/>
              <a:t>action_page.php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  First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&lt;input type="text" value="Mickey"&gt;&lt;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 Last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&lt;input type="text" name="</a:t>
            </a:r>
            <a:r>
              <a:rPr lang="en-US" sz="2400" dirty="0" err="1"/>
              <a:t>lastname</a:t>
            </a:r>
            <a:r>
              <a:rPr lang="en-US" sz="2400" dirty="0"/>
              <a:t>" value="Mouse"&gt;&lt;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&lt;input type="submit" value="Submit"&gt;</a:t>
            </a:r>
            <a:br>
              <a:rPr lang="en-US" sz="2400" dirty="0"/>
            </a:br>
            <a:r>
              <a:rPr lang="en-US" sz="2400" dirty="0"/>
              <a:t>&lt;/form&gt;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BAE0D7-EC92-4BB2-B698-11413657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959090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AA61-CCAA-4DDD-B547-F745192A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834"/>
          </a:xfrm>
        </p:spPr>
        <p:txBody>
          <a:bodyPr>
            <a:normAutofit fontScale="90000"/>
          </a:bodyPr>
          <a:lstStyle/>
          <a:p>
            <a:r>
              <a:rPr lang="en-US" dirty="0"/>
              <a:t>Grouping Form Data with &lt;</a:t>
            </a:r>
            <a:r>
              <a:rPr lang="en-US" dirty="0" err="1"/>
              <a:t>fieldset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1ED91-1936-4FC8-AD55-7E0C932E2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435"/>
            <a:ext cx="9274188" cy="459892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&lt;form action="/</a:t>
            </a:r>
            <a:r>
              <a:rPr lang="en-US" sz="2400" dirty="0" err="1"/>
              <a:t>action_page.php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  &lt;</a:t>
            </a:r>
            <a:r>
              <a:rPr lang="en-US" sz="2400" dirty="0" err="1"/>
              <a:t>fieldset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&lt;legend&gt;Personal information:&lt;/legend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First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&lt;input type="text" name="</a:t>
            </a:r>
            <a:r>
              <a:rPr lang="en-US" sz="2400" dirty="0" err="1"/>
              <a:t>firstname</a:t>
            </a:r>
            <a:r>
              <a:rPr lang="en-US" sz="2400" dirty="0"/>
              <a:t>" value="Mickey"&gt;&lt;</a:t>
            </a:r>
            <a:r>
              <a:rPr lang="en-US" sz="2400" dirty="0" err="1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Last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    &lt;input type="text" name="</a:t>
            </a:r>
            <a:r>
              <a:rPr lang="en-US" sz="2400" dirty="0" err="1"/>
              <a:t>lastname</a:t>
            </a:r>
            <a:r>
              <a:rPr lang="en-US" sz="2400" dirty="0"/>
              <a:t>" value="Mouse"&gt;&lt;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 &lt;input type="submit" value="Submit</a:t>
            </a:r>
            <a:r>
              <a:rPr lang="en-US" sz="2400" dirty="0" smtClean="0"/>
              <a:t>"&gt;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&lt;/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&lt;/form&gt;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5E40AB-E28D-42CC-95BE-D56AFCB3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53683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223DD-ACDF-46A3-9AD2-C6EA730E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A8F2A6-EAC4-493D-86A7-4869E751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="w3schools.jpg" alt="W3Schools.com" width="104" height="142"&gt;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2A170B-1C9A-4B75-A01F-1BD792E5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290969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18F09-FE17-407A-B5D6-B6038220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HTML5 Introduction</a:t>
            </a:r>
            <a:br>
              <a:rPr lang="en-US" dirty="0"/>
            </a:br>
            <a:r>
              <a:rPr lang="en-US" dirty="0"/>
              <a:t>What is New in HTML5?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086DA0-135E-42F2-ABED-2A528280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 html&gt;</a:t>
            </a:r>
          </a:p>
          <a:p>
            <a:r>
              <a:rPr lang="en-US" dirty="0"/>
              <a:t>&lt;meta charset="UTF-8"&gt;</a:t>
            </a:r>
          </a:p>
          <a:p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most interesting new HTML5 elements are: 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semantic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like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&lt;header&gt;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&lt;footer&gt;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&lt;article&gt;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&lt;section&gt;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attributes of form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like number, date, time, calendar, and range.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graphic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: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solidFill>
                  <a:srgbClr val="DC143C"/>
                </a:solidFill>
                <a:latin typeface="Consolas" panose="020B0609020204030204" pitchFamily="49" charset="0"/>
              </a:rPr>
              <a:t>svg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&lt;canvas&gt;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New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multimedia elements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: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&lt;audio&gt;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&lt;video&gt;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E7CE0D-C5CB-432A-A29A-FBA38667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E263EC1-1962-47A5-9125-81F7444B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4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81382-0159-4ECD-8621-11177188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23" y="0"/>
            <a:ext cx="8596668" cy="991673"/>
          </a:xfrm>
        </p:spPr>
        <p:txBody>
          <a:bodyPr>
            <a:normAutofit fontScale="90000"/>
          </a:bodyPr>
          <a:lstStyle/>
          <a:p>
            <a:r>
              <a:rPr lang="en-US" dirty="0"/>
              <a:t>New Semantic Elements in HTML5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ECE007-C733-4FF6-9471-13E99553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56" y="592428"/>
            <a:ext cx="8596668" cy="5873444"/>
          </a:xfrm>
        </p:spPr>
        <p:txBody>
          <a:bodyPr>
            <a:normAutofit/>
          </a:bodyPr>
          <a:lstStyle/>
          <a:p>
            <a:r>
              <a:rPr lang="en-US" sz="2000" dirty="0"/>
              <a:t>&lt;article&gt;</a:t>
            </a:r>
          </a:p>
          <a:p>
            <a:r>
              <a:rPr lang="en-US" sz="2000" dirty="0"/>
              <a:t>&lt;aside&gt;</a:t>
            </a:r>
          </a:p>
          <a:p>
            <a:r>
              <a:rPr lang="en-US" sz="2000" dirty="0"/>
              <a:t>&lt;details&gt;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figcaption</a:t>
            </a:r>
            <a:r>
              <a:rPr lang="en-US" sz="2000" dirty="0"/>
              <a:t>&gt;</a:t>
            </a:r>
          </a:p>
          <a:p>
            <a:r>
              <a:rPr lang="en-US" sz="2000" dirty="0"/>
              <a:t>&lt;figure&gt;</a:t>
            </a:r>
          </a:p>
          <a:p>
            <a:r>
              <a:rPr lang="en-US" sz="2000" dirty="0"/>
              <a:t>&lt;footer&gt;</a:t>
            </a:r>
          </a:p>
          <a:p>
            <a:r>
              <a:rPr lang="en-US" sz="2000" dirty="0"/>
              <a:t>&lt;header&gt;</a:t>
            </a:r>
          </a:p>
          <a:p>
            <a:r>
              <a:rPr lang="en-US" sz="2000" dirty="0"/>
              <a:t>&lt;main&gt;</a:t>
            </a:r>
          </a:p>
          <a:p>
            <a:r>
              <a:rPr lang="en-US" sz="2000" dirty="0"/>
              <a:t>&lt;mark&gt;</a:t>
            </a:r>
          </a:p>
          <a:p>
            <a:r>
              <a:rPr lang="en-US" sz="2000" dirty="0"/>
              <a:t>&lt;nav&gt;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&lt;summary&gt;</a:t>
            </a:r>
          </a:p>
          <a:p>
            <a:r>
              <a:rPr lang="en-US" sz="2000" dirty="0"/>
              <a:t>&lt;time&gt;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EC5A64-E654-4D76-B9C7-18B1CE4B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692949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3ED20-16D2-48BA-AB38-F0AB72A0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Multimedia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1467F-F350-47F9-9D64-AADB2639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on the web is sound, music, videos, movies, and animations.</a:t>
            </a:r>
          </a:p>
          <a:p>
            <a:r>
              <a:rPr lang="en-US" dirty="0"/>
              <a:t>What is Multimedia?</a:t>
            </a:r>
          </a:p>
          <a:p>
            <a:r>
              <a:rPr lang="en-US" dirty="0"/>
              <a:t>Multimedia comes in many different formats. It can be almost anything you can hear or see.</a:t>
            </a:r>
          </a:p>
          <a:p>
            <a:r>
              <a:rPr lang="en-US" dirty="0"/>
              <a:t>Examples: Images, music, sound, videos, records, films, animations, and more.</a:t>
            </a:r>
          </a:p>
          <a:p>
            <a:r>
              <a:rPr lang="en-US" dirty="0"/>
              <a:t>Web pages often contain multimedia elements of different types and formats.</a:t>
            </a:r>
          </a:p>
          <a:p>
            <a:r>
              <a:rPr lang="en-US" dirty="0"/>
              <a:t>In this chapter you will learn about the different multimedia formats.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27E942-1AC8-47C9-A833-4E0A85BF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198627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566CC-4CD4-4A9B-A180-5B5C6979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E976E-3DEC-452D-98B6-013FD016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&lt;video width="320" height="240" controls&gt;</a:t>
            </a:r>
            <a:br>
              <a:rPr lang="en-US" sz="2400" dirty="0"/>
            </a:br>
            <a:r>
              <a:rPr lang="en-US" sz="2400" dirty="0"/>
              <a:t>  &lt;source </a:t>
            </a:r>
            <a:r>
              <a:rPr lang="en-US" sz="2400" dirty="0" err="1"/>
              <a:t>src</a:t>
            </a:r>
            <a:r>
              <a:rPr lang="en-US" sz="2400" dirty="0"/>
              <a:t>="movie.mp4" type="video/mp4"&gt;</a:t>
            </a:r>
            <a:br>
              <a:rPr lang="en-US" sz="2400" dirty="0"/>
            </a:br>
            <a:r>
              <a:rPr lang="en-US" sz="2400" dirty="0"/>
              <a:t>  &lt;source </a:t>
            </a:r>
            <a:r>
              <a:rPr lang="en-US" sz="2400" dirty="0" err="1"/>
              <a:t>src</a:t>
            </a:r>
            <a:r>
              <a:rPr lang="en-US" sz="2400" dirty="0"/>
              <a:t>="movie.ogg" type="video/</a:t>
            </a:r>
            <a:r>
              <a:rPr lang="en-US" sz="2400" dirty="0" err="1"/>
              <a:t>ogg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Your browser does not support the video tag.</a:t>
            </a:r>
            <a:br>
              <a:rPr lang="en-US" sz="2400" dirty="0"/>
            </a:br>
            <a:r>
              <a:rPr lang="en-US" sz="2400" dirty="0"/>
              <a:t>&lt;/video&gt;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056879-36C8-4D43-9EEA-04A1437C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404758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A71D1-0620-433F-99A4-A111BABA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 Audio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04F994-5631-4AB0-9DFF-430703CC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&lt;audio controls&gt;</a:t>
            </a:r>
            <a:br>
              <a:rPr lang="en-US" sz="2800" dirty="0"/>
            </a:br>
            <a:r>
              <a:rPr lang="en-US" sz="2800" dirty="0"/>
              <a:t>  &lt;source </a:t>
            </a:r>
            <a:r>
              <a:rPr lang="en-US" sz="2800" dirty="0" err="1"/>
              <a:t>src</a:t>
            </a:r>
            <a:r>
              <a:rPr lang="en-US" sz="2800" dirty="0"/>
              <a:t>="horse.ogg" type="audio/</a:t>
            </a:r>
            <a:r>
              <a:rPr lang="en-US" sz="2800" dirty="0" err="1"/>
              <a:t>ogg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/>
              <a:t>  &lt;source </a:t>
            </a:r>
            <a:r>
              <a:rPr lang="en-US" sz="2800" dirty="0" err="1"/>
              <a:t>src</a:t>
            </a:r>
            <a:r>
              <a:rPr lang="en-US" sz="2800" dirty="0"/>
              <a:t>="horse.mp3" type="audio/mpeg"&gt;</a:t>
            </a:r>
            <a:br>
              <a:rPr lang="en-US" sz="2800" dirty="0"/>
            </a:br>
            <a:r>
              <a:rPr lang="en-US" sz="2800" dirty="0"/>
              <a:t>Your browser does not support the audio element.</a:t>
            </a:r>
            <a:br>
              <a:rPr lang="en-US" sz="2800" dirty="0"/>
            </a:br>
            <a:r>
              <a:rPr lang="en-US" sz="2800" dirty="0"/>
              <a:t>&lt;/audio&gt;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7EA2DE-8DB9-41F8-B1D5-877141E9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3551081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CFAC1-9732-4C4A-9D0C-D8674508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YouTube Videos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1E9B4-9442-48E5-8F92-22B88447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&lt;iframe width="420" height="315"</a:t>
            </a:r>
            <a:br>
              <a:rPr lang="en-US" sz="2800" dirty="0"/>
            </a:br>
            <a:r>
              <a:rPr lang="en-US" sz="2800" dirty="0" err="1"/>
              <a:t>src</a:t>
            </a:r>
            <a:r>
              <a:rPr lang="en-US" sz="2800" dirty="0"/>
              <a:t>="https://www.youtube.com/embed/tgbNymZ7vqY"&gt;</a:t>
            </a:r>
            <a:br>
              <a:rPr lang="en-US" sz="2800" dirty="0"/>
            </a:br>
            <a:r>
              <a:rPr lang="en-US" sz="2800" dirty="0"/>
              <a:t>&lt;/iframe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FC1CB5-230D-4DDD-907A-7C394933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717237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1B619-4CC9-42C8-BD79-2B20F052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Element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089531-2D95-450A-9EBA-59B48827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www.w3schools.com/tags/default.asp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www.w3schools.com/tags/ref_attributes.asp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www.w3schools.com/tags/ref_standardattributes.asp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www.w3schools.com/tags/ref_eventattributes.asp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www.w3schools.com/tags/ref_charactersets.asp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www.w3schools.com/html/html_accessibility.asp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www.w3schools.com/html/html_summary.asp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https://www.w3schools.com/html/html_exam.asp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9CE629-6FCD-4DD8-A78D-E3A5A52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02374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CA9D9-1840-4A10-819C-390DC15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Buttons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613A9-889F-4938-B625-5C2CFE53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&lt;button&gt;Click me&lt;/button&gt;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0D2C46-2C1F-4CD1-9A37-794AF41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1708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1F474-13B1-431D-AD14-1DD8D56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 </a:t>
            </a:r>
            <a:r>
              <a:rPr lang="en-US" dirty="0" err="1"/>
              <a:t>UnOrder</a:t>
            </a:r>
            <a:r>
              <a:rPr lang="en-US" dirty="0"/>
              <a:t>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4E328-DB72-40E5-A898-3C95F9C1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10C9F-C0C4-481A-A16B-21352323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49390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F3B26-3AA3-4534-B415-B9FF5214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Lists ordered/numbered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111567-E28C-4450-8C64-1814721C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&lt;ol&gt;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&lt;/ol&gt;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A63174-3B8B-4A6C-BA37-C772C452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26615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69652-FE67-4783-A925-EAF5B265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9268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Description Lists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&lt;dl&gt;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the description list, 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hlinkClick r:id="rId3"/>
              </a:rPr>
              <a:t>&lt;dt&gt;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the term (name), and the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hlinkClick r:id="rId4"/>
              </a:rPr>
              <a:t>&lt;dd&gt;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 tag describes each term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BBD73D-ABFA-4BB9-A929-CF0B5DC4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9866"/>
            <a:ext cx="8596668" cy="4302714"/>
          </a:xfrm>
        </p:spPr>
        <p:txBody>
          <a:bodyPr/>
          <a:lstStyle/>
          <a:p>
            <a:r>
              <a:rPr lang="en-US" dirty="0"/>
              <a:t>&lt;dl&gt;</a:t>
            </a:r>
            <a:br>
              <a:rPr lang="en-US" dirty="0"/>
            </a:br>
            <a:r>
              <a:rPr lang="en-US" dirty="0"/>
              <a:t>  &lt;dt&gt;Coffee&lt;/dt&gt;</a:t>
            </a:r>
            <a:br>
              <a:rPr lang="en-US" dirty="0"/>
            </a:br>
            <a:r>
              <a:rPr lang="en-US" dirty="0"/>
              <a:t>  &lt;dd&gt;- black hot drink&lt;/dd&gt;</a:t>
            </a:r>
            <a:br>
              <a:rPr lang="en-US" dirty="0"/>
            </a:br>
            <a:r>
              <a:rPr lang="en-US" dirty="0"/>
              <a:t>  &lt;dt&gt;Milk&lt;/dt&gt;</a:t>
            </a:r>
            <a:br>
              <a:rPr lang="en-US" dirty="0"/>
            </a:br>
            <a:r>
              <a:rPr lang="en-US" dirty="0"/>
              <a:t>  &lt;dd&gt;- white cold drink&lt;/dd&gt;</a:t>
            </a:r>
            <a:br>
              <a:rPr lang="en-US" dirty="0"/>
            </a:br>
            <a:r>
              <a:rPr lang="en-US" dirty="0"/>
              <a:t>&lt;/dl&gt;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FF9A8A-BD89-4123-80E6-FA8A79D4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0EDDCF5-5D93-4BD1-B85D-4F0F42454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287258" cy="26161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1C37B-17B5-4258-8A78-B42EDE55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HTML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D0F4C3-70AE-4B5D-B612-57A8F69F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&lt;ul&gt;</a:t>
            </a:r>
            <a:br>
              <a:rPr lang="it-IT" dirty="0"/>
            </a:br>
            <a:r>
              <a:rPr lang="it-IT" dirty="0"/>
              <a:t>  &lt;li&gt;Coffee&lt;/li&gt;</a:t>
            </a:r>
            <a:br>
              <a:rPr lang="it-IT" dirty="0"/>
            </a:br>
            <a:r>
              <a:rPr lang="it-IT" dirty="0"/>
              <a:t>  &lt;li&gt;Tea</a:t>
            </a:r>
            <a:br>
              <a:rPr lang="it-IT" dirty="0"/>
            </a:br>
            <a:r>
              <a:rPr lang="it-IT" dirty="0"/>
              <a:t>    &lt;ul&gt;</a:t>
            </a:r>
            <a:br>
              <a:rPr lang="it-IT" dirty="0"/>
            </a:br>
            <a:r>
              <a:rPr lang="it-IT" dirty="0"/>
              <a:t>      &lt;li&gt;Black tea&lt;/li&gt;</a:t>
            </a:r>
            <a:br>
              <a:rPr lang="it-IT" dirty="0"/>
            </a:br>
            <a:r>
              <a:rPr lang="it-IT" dirty="0"/>
              <a:t>      &lt;li&gt;Green tea&lt;/li&gt;</a:t>
            </a:r>
            <a:br>
              <a:rPr lang="it-IT" dirty="0"/>
            </a:br>
            <a:r>
              <a:rPr lang="it-IT" dirty="0"/>
              <a:t>    &lt;/ul&gt;</a:t>
            </a:r>
            <a:br>
              <a:rPr lang="it-IT" dirty="0"/>
            </a:br>
            <a:r>
              <a:rPr lang="it-IT" dirty="0"/>
              <a:t>  &lt;/li&gt;</a:t>
            </a:r>
            <a:br>
              <a:rPr lang="it-IT" dirty="0"/>
            </a:br>
            <a:r>
              <a:rPr lang="it-IT" dirty="0"/>
              <a:t>  &lt;li&gt;Milk&lt;/li&gt;</a:t>
            </a:r>
            <a:br>
              <a:rPr lang="it-IT" dirty="0"/>
            </a:br>
            <a:r>
              <a:rPr lang="it-IT" dirty="0"/>
              <a:t>&lt;/ul&gt;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03CC53-D117-4F37-9B26-D0764A73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BITM</a:t>
            </a:r>
          </a:p>
        </p:txBody>
      </p:sp>
    </p:spTree>
    <p:extLst>
      <p:ext uri="{BB962C8B-B14F-4D97-AF65-F5344CB8AC3E}">
        <p14:creationId xmlns:p14="http://schemas.microsoft.com/office/powerpoint/2010/main" val="954476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1086</Words>
  <Application>Microsoft Office PowerPoint</Application>
  <PresentationFormat>Custom</PresentationFormat>
  <Paragraphs>316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Facet</vt:lpstr>
      <vt:lpstr>BITM</vt:lpstr>
      <vt:lpstr>HTML</vt:lpstr>
      <vt:lpstr>HTML Links </vt:lpstr>
      <vt:lpstr>HTML Images </vt:lpstr>
      <vt:lpstr>HTML Buttons </vt:lpstr>
      <vt:lpstr>HTML Lists UnOrder List </vt:lpstr>
      <vt:lpstr>HTML Lists ordered/numbered list</vt:lpstr>
      <vt:lpstr>HTML Description Lists  The &lt;dl&gt; tag defines the description list, the &lt;dt&gt; tag defines the term (name), and the &lt;dd&gt; tag describes each term </vt:lpstr>
      <vt:lpstr>Nested HTML Lists </vt:lpstr>
      <vt:lpstr>Control List Counting </vt:lpstr>
      <vt:lpstr>HTML Elements </vt:lpstr>
      <vt:lpstr>Nested HTML Elements </vt:lpstr>
      <vt:lpstr>PowerPoint Presentation</vt:lpstr>
      <vt:lpstr>HTML Attributes </vt:lpstr>
      <vt:lpstr>HTML Headings </vt:lpstr>
      <vt:lpstr>Headings are defined with the &lt;h1&gt; to &lt;h6&gt; tags. </vt:lpstr>
      <vt:lpstr>HTML Styles </vt:lpstr>
      <vt:lpstr>HTML Text Formatting </vt:lpstr>
      <vt:lpstr>HTML Quotation and Citation Elements </vt:lpstr>
      <vt:lpstr>HTML &lt;blockquote&gt; for Quotations </vt:lpstr>
      <vt:lpstr>HTML Comments </vt:lpstr>
      <vt:lpstr>HTML Tables </vt:lpstr>
      <vt:lpstr>Iframe Syntax </vt:lpstr>
      <vt:lpstr>Iframe - Set Height and Width &amp; add-remove border </vt:lpstr>
      <vt:lpstr>Iframe - Target for a Link </vt:lpstr>
      <vt:lpstr>HTML Layouts </vt:lpstr>
      <vt:lpstr>PowerPoint Presentation</vt:lpstr>
      <vt:lpstr>Bookmarks with ID and Links </vt:lpstr>
      <vt:lpstr>HTML The class Attribute </vt:lpstr>
      <vt:lpstr>HTML Symbols </vt:lpstr>
      <vt:lpstr>What Is XHTML? </vt:lpstr>
      <vt:lpstr>HTML Forms </vt:lpstr>
      <vt:lpstr>The Method Attribute </vt:lpstr>
      <vt:lpstr>When to Use GET? </vt:lpstr>
      <vt:lpstr>When to Use POST? </vt:lpstr>
      <vt:lpstr>The &lt;select&gt; Element </vt:lpstr>
      <vt:lpstr>HTML Input Types </vt:lpstr>
      <vt:lpstr>The Target Attribute </vt:lpstr>
      <vt:lpstr>Grouping Form Data with &lt;fieldset&gt; </vt:lpstr>
      <vt:lpstr>HTML5 Introduction What is New in HTML5? </vt:lpstr>
      <vt:lpstr>New Semantic Elements in HTML5 </vt:lpstr>
      <vt:lpstr>HTML Multimedia </vt:lpstr>
      <vt:lpstr>HTML5 Video </vt:lpstr>
      <vt:lpstr>HTML5 Audio </vt:lpstr>
      <vt:lpstr>HTML YouTube Videos </vt:lpstr>
      <vt:lpstr>HTML Element 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Extra Class</cp:lastModifiedBy>
  <cp:revision>63</cp:revision>
  <dcterms:created xsi:type="dcterms:W3CDTF">2019-09-09T09:45:26Z</dcterms:created>
  <dcterms:modified xsi:type="dcterms:W3CDTF">2019-09-16T09:14:56Z</dcterms:modified>
</cp:coreProperties>
</file>