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561376-A4EA-47A8-9636-52F163D4DC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8428A-AD42-4AB2-8BB2-3F057FCB7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335F9-D272-4820-829F-8656DB1D9EC6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388F9-3030-484D-84DD-0D2347D21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7240C-D8FC-4F2E-B910-EFD3670818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F0BE6-44A0-4AD3-A138-21863312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97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32C5B-3A66-4FA3-A4D2-79CA39DE85A6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C79D-AB00-4ACD-9759-717D2128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3234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FBC4-8D8D-4FF2-9B8E-184E338484BE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B37-D9D8-4876-B15B-04213E4F0080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8B5F-4A9A-4869-929C-67F6E48BA9E3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9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D080-38AC-481D-82F7-F3064067CC17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3BE3-0B4D-420D-8B58-8951956F920B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99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7B2-9D6E-4C8F-BD5B-E58D08D0EB29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4CC8-B445-4F6C-BFC2-BCB4E07CE16E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C414-E1A0-43A2-B3BE-4211D4584803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9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F8-E795-4ACC-B273-6A5DF03B675D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125-F3BD-4F78-B7F9-E8E6283C0272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270-2C0B-47C6-A507-A5DF00A6FB63}" type="datetime1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755D-B05B-484B-AA0B-B5CE61671435}" type="datetime1">
              <a:rPr lang="en-US" smtClean="0"/>
              <a:t>09-Sep-19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D29-5E1E-488C-9CBD-C0EFE9DFCEC0}" type="datetime1">
              <a:rPr lang="en-US" smtClean="0"/>
              <a:t>09-Sep-19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F5E9-4667-447F-B4BD-3BE6FD7210D0}" type="datetime1">
              <a:rPr lang="en-US" smtClean="0"/>
              <a:t>09-Sep-19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F64-C73E-439F-84E7-B393DD7442C0}" type="datetime1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81D-EAAC-4AFC-B380-CF766355CDF5}" type="datetime1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8186-7BBE-4A7D-9D52-5FF08750E7ED}" type="datetime1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t.asp" TargetMode="External"/><Relationship Id="rId2" Type="http://schemas.openxmlformats.org/officeDocument/2006/relationships/hyperlink" Target="https://www.w3schools.com/tags/tag_d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tag_dd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59DB-2B4B-4DF4-AAC8-804801716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b="1" i="1" dirty="0"/>
              <a:t>BITM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53D70-40BC-4363-A559-E1B01833D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</a:rPr>
              <a:t>Web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E819-04BD-4616-8572-288B1E96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9953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37C1-9887-4A01-A4F3-52371898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List Counting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4460-057C-4722-BFF9-6F2BE761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&lt;ol start="50"&gt;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ABCB-81C0-4451-8A40-53CA58C3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4990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830E-CCB7-4616-8B58-83B19CFE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419A-C567-412E-A322-215829D6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809"/>
          </a:xfrm>
        </p:spPr>
        <p:txBody>
          <a:bodyPr/>
          <a:lstStyle/>
          <a:p>
            <a:r>
              <a:rPr lang="en-US" dirty="0"/>
              <a:t>An HTML element usually consists of a </a:t>
            </a:r>
            <a:r>
              <a:rPr lang="en-US" b="1" dirty="0"/>
              <a:t>start</a:t>
            </a:r>
            <a:r>
              <a:rPr lang="en-US" dirty="0"/>
              <a:t> tag and an </a:t>
            </a:r>
            <a:r>
              <a:rPr lang="en-US" b="1" dirty="0"/>
              <a:t>end</a:t>
            </a:r>
            <a:r>
              <a:rPr lang="en-US" dirty="0"/>
              <a:t> tag, with the content inserted in between: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 goes here...&lt;/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The HTML </a:t>
            </a:r>
            <a:r>
              <a:rPr lang="en-US" b="1" dirty="0"/>
              <a:t>element</a:t>
            </a:r>
            <a:r>
              <a:rPr lang="en-US" dirty="0"/>
              <a:t> is everything from the start tag to the end tag:</a:t>
            </a:r>
          </a:p>
          <a:p>
            <a:r>
              <a:rPr lang="en-US" dirty="0"/>
              <a:t>&lt;p&gt;My first paragraph.&lt;/p&gt;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EF7AE-2CC1-4791-900E-E29CA1F67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7" y="4292317"/>
            <a:ext cx="9542613" cy="235318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55DA82-4F08-4661-BC22-86A49440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70793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F85A-53B9-458B-9FC0-44D8BFB5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HTML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F287-F8CB-4DFA-8A49-2AF2C3D3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59" y="807189"/>
            <a:ext cx="10515600" cy="5464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element defines the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whole document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It has a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start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 &lt;html&gt; and an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 &lt;/html&gt;.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Inside the &lt;html&gt; element is 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element.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CF302F-FEFE-4560-9E21-D5EAD214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3031" y="129318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391D7-389E-4E0B-BD54-0A4DA1F5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46672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BFBF-9B0C-4F3D-BF1F-B34A6200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FEF2-52FF-4C02-8E5E-E1BB8CC2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Forget the End Tag  ( Start &lt;&gt;    End &lt;/&gt;)</a:t>
            </a:r>
          </a:p>
          <a:p>
            <a:r>
              <a:rPr lang="en-US" dirty="0"/>
              <a:t>Empty HTML Elements	(&lt;</a:t>
            </a:r>
            <a:r>
              <a:rPr lang="en-US" dirty="0" err="1"/>
              <a:t>br</a:t>
            </a:r>
            <a:r>
              <a:rPr lang="en-US" dirty="0"/>
              <a:t>/&gt;)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HTML elements with no content are called empty elements.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is an empty element without a closing tag (the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tag defines a line break):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&lt;p&gt;This is a &lt;</a:t>
            </a:r>
            <a:r>
              <a:rPr lang="en-US" dirty="0" err="1"/>
              <a:t>br</a:t>
            </a:r>
            <a:r>
              <a:rPr lang="en-US" dirty="0"/>
              <a:t>&gt; paragraph with a line break.&lt;/p&gt;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B9F9A-F2C8-4867-932A-EFC7C132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32214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21B1-F960-4B78-B326-BDDD20BF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C9FE-BF6D-4609-9A0B-2CE45D35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HTML elements.</a:t>
            </a:r>
          </a:p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C3B0-6EEC-43F0-AFEB-6E49837A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52129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5677-C745-4DF3-AE2B-B18AA4D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Headings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7C4F-ABF2-4B0C-B310-C453DD12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 1</a:t>
            </a:r>
          </a:p>
          <a:p>
            <a:r>
              <a:rPr lang="en-US" dirty="0"/>
              <a:t>Heading 2</a:t>
            </a:r>
          </a:p>
          <a:p>
            <a:r>
              <a:rPr lang="en-US" dirty="0"/>
              <a:t>Heading 3</a:t>
            </a:r>
          </a:p>
          <a:p>
            <a:r>
              <a:rPr lang="en-US" dirty="0"/>
              <a:t>Heading 4</a:t>
            </a:r>
          </a:p>
          <a:p>
            <a:r>
              <a:rPr lang="en-US" dirty="0"/>
              <a:t>Heading 5</a:t>
            </a:r>
          </a:p>
          <a:p>
            <a:r>
              <a:rPr lang="en-US" dirty="0"/>
              <a:t>Heading 6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4CF5-AB29-44C2-8F72-7BDEE217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421760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5E0262-9654-42AF-BABD-FBC77B14E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08371"/>
            <a:ext cx="8705045" cy="95410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Headings are defined with 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tags.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708F-4410-41C9-95C3-201CE672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&lt;h1&gt;Heading 1&lt;/h1&gt;</a:t>
            </a:r>
            <a:br>
              <a:rPr lang="en-US" dirty="0"/>
            </a:br>
            <a:r>
              <a:rPr lang="en-US" dirty="0"/>
              <a:t>&lt;h2&gt;Heading 2&lt;/h2&gt;</a:t>
            </a:r>
            <a:br>
              <a:rPr lang="en-US" dirty="0"/>
            </a:br>
            <a:r>
              <a:rPr lang="en-US" dirty="0"/>
              <a:t>&lt;h3&gt;Heading 3&lt;/h3&gt;</a:t>
            </a:r>
            <a:br>
              <a:rPr lang="en-US" dirty="0"/>
            </a:br>
            <a:r>
              <a:rPr lang="en-US" dirty="0"/>
              <a:t>&lt;h4&gt;Heading 4&lt;/h4&gt;</a:t>
            </a:r>
            <a:br>
              <a:rPr lang="en-US" dirty="0"/>
            </a:br>
            <a:r>
              <a:rPr lang="en-US" dirty="0"/>
              <a:t>&lt;h5&gt;Heading 5&lt;/h5&gt;</a:t>
            </a:r>
            <a:br>
              <a:rPr lang="en-US" dirty="0"/>
            </a:br>
            <a:r>
              <a:rPr lang="en-US" dirty="0"/>
              <a:t>&lt;h6&gt;Heading 6&lt;/h6&gt;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B861-9E86-44BB-94CF-E71F9EE6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00002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AD86-E5EF-4596-A8C8-DA13DF75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BF2F-001E-47FC-86D6-069A35EE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i="1" dirty="0" err="1"/>
              <a:t>tagname</a:t>
            </a:r>
            <a:r>
              <a:rPr lang="en-US" sz="2400" dirty="0"/>
              <a:t> style="</a:t>
            </a:r>
            <a:r>
              <a:rPr lang="en-US" sz="2400" i="1" dirty="0" err="1"/>
              <a:t>property</a:t>
            </a:r>
            <a:r>
              <a:rPr lang="en-US" sz="2400" dirty="0" err="1"/>
              <a:t>:</a:t>
            </a:r>
            <a:r>
              <a:rPr lang="en-US" sz="2400" i="1" dirty="0" err="1"/>
              <a:t>value</a:t>
            </a:r>
            <a:r>
              <a:rPr lang="en-US" sz="2400" i="1" dirty="0"/>
              <a:t>;</a:t>
            </a:r>
            <a:r>
              <a:rPr lang="en-US" sz="2400" dirty="0"/>
              <a:t>"&gt;</a:t>
            </a:r>
          </a:p>
          <a:p>
            <a:r>
              <a:rPr lang="en-US" sz="2400" dirty="0"/>
              <a:t>&lt;body style="</a:t>
            </a:r>
            <a:r>
              <a:rPr lang="en-US" sz="2400" dirty="0" err="1"/>
              <a:t>background-color:powderblue</a:t>
            </a:r>
            <a:r>
              <a:rPr lang="en-US" sz="2400" dirty="0"/>
              <a:t>;"&gt;</a:t>
            </a:r>
          </a:p>
          <a:p>
            <a:r>
              <a:rPr lang="en-US" sz="2400" dirty="0"/>
              <a:t>&lt;h1 style="</a:t>
            </a:r>
            <a:r>
              <a:rPr lang="en-US" sz="2400" dirty="0" err="1"/>
              <a:t>color:blue</a:t>
            </a:r>
            <a:r>
              <a:rPr lang="en-US" sz="2400" dirty="0"/>
              <a:t>;"&gt;This is a heading&lt;/h1&gt;</a:t>
            </a:r>
            <a:br>
              <a:rPr lang="en-US" sz="2400" dirty="0"/>
            </a:br>
            <a:r>
              <a:rPr lang="en-US" sz="2400" dirty="0"/>
              <a:t>&lt;p style="</a:t>
            </a:r>
            <a:r>
              <a:rPr lang="en-US" sz="2400" dirty="0" err="1"/>
              <a:t>color:red</a:t>
            </a:r>
            <a:r>
              <a:rPr lang="en-US" sz="2400" dirty="0"/>
              <a:t>;"&gt;This is a paragraph.&lt;/p&gt;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1650-A6D9-4B2A-8B95-FF1B4137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10558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63-0856-4E2D-8963-ED0ABC8C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Text Formatting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2DF4C-BEF6-4E22-8E79-59F2C3AC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46499D-6315-482B-A601-6BF70A91A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0365" y="1516221"/>
            <a:ext cx="5506636" cy="529375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&lt;mark&gt;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Small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Deleted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Inserted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&lt;sub&gt;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1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5AD2-B4A0-4FA3-BB38-B8FC5AF9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Quotation and Citation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A0E2-15A2-4E16-98BC-A775ADD5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&lt;p&gt;WWF's goal is to: &lt;q&gt;Build a future where people live in harmony with nature.&lt;/q&gt;&lt;/p&gt;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146C8-2A67-4864-A1B7-14FA1BD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03443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34DD-26CF-45B6-B264-6A755193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568A-471E-42A9-9C2A-24854312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&lt;title&gt;Page Title&lt;/title&gt;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&lt;h1&gt;This is a Heading&lt;/h1&gt;</a:t>
            </a:r>
          </a:p>
          <a:p>
            <a:pPr marL="0" indent="0">
              <a:buNone/>
            </a:pPr>
            <a:r>
              <a:rPr lang="en-US" dirty="0"/>
              <a:t>&lt;p&gt;This is a paragraph.&lt;/p&gt;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C287-5738-405E-9F77-A1FFC2BA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84771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1083-0FBF-4519-9E21-B4887A94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&lt;blockquote&gt; for Quotations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7868-028A-4BED-B909-C39832FC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87128" cy="3880773"/>
          </a:xfrm>
        </p:spPr>
        <p:txBody>
          <a:bodyPr>
            <a:noAutofit/>
          </a:bodyPr>
          <a:lstStyle/>
          <a:p>
            <a:r>
              <a:rPr lang="en-US" sz="2400" dirty="0"/>
              <a:t>&lt;p&gt;Here is a quote from WWF's website:&lt;/p&gt;</a:t>
            </a:r>
          </a:p>
          <a:p>
            <a:br>
              <a:rPr lang="en-US" sz="2400" dirty="0"/>
            </a:br>
            <a:r>
              <a:rPr lang="en-US" sz="2400" dirty="0"/>
              <a:t>&lt;blockquote cite="http://www.worldwildlife.org/who/index.html"&gt;</a:t>
            </a:r>
            <a:br>
              <a:rPr lang="en-US" sz="2400" dirty="0"/>
            </a:br>
            <a:r>
              <a:rPr lang="en-US" sz="2400" dirty="0"/>
              <a:t>For 50 years, WWF has been protecting the future of nature.</a:t>
            </a:r>
            <a:br>
              <a:rPr lang="en-US" sz="2400" dirty="0"/>
            </a:br>
            <a:r>
              <a:rPr lang="en-US" sz="2400" dirty="0"/>
              <a:t>The world's leading conservation organization,</a:t>
            </a:r>
            <a:br>
              <a:rPr lang="en-US" sz="2400" dirty="0"/>
            </a:br>
            <a:r>
              <a:rPr lang="en-US" sz="2400" dirty="0"/>
              <a:t>WWF works in 100 countries and is supported by</a:t>
            </a:r>
            <a:br>
              <a:rPr lang="en-US" sz="2400" dirty="0"/>
            </a:br>
            <a:r>
              <a:rPr lang="en-US" sz="2400" dirty="0"/>
              <a:t>1.2 million members in the United States and</a:t>
            </a:r>
            <a:br>
              <a:rPr lang="en-US" sz="2400" dirty="0"/>
            </a:br>
            <a:r>
              <a:rPr lang="en-US" sz="2400" dirty="0"/>
              <a:t>close to 5 million globally.</a:t>
            </a:r>
            <a:br>
              <a:rPr lang="en-US" sz="2400" dirty="0"/>
            </a:br>
            <a:r>
              <a:rPr lang="en-US" sz="2400" dirty="0"/>
              <a:t>&lt;/blockquote&gt;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E5CAE-2D21-4CDB-8A88-D8B03D4E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66782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4548-AB85-4D05-9631-43C8A41F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1897-B471-4FD5-A8A7-49D8AB29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&lt;!-- Write your comments here --&gt;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&lt;!-- Do not display this image at the moment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border="0" </a:t>
            </a:r>
            <a:r>
              <a:rPr lang="en-US" dirty="0" err="1"/>
              <a:t>src</a:t>
            </a:r>
            <a:r>
              <a:rPr lang="en-US" dirty="0"/>
              <a:t>="pic_trulli.jpg" alt="</a:t>
            </a:r>
            <a:r>
              <a:rPr lang="en-US" dirty="0" err="1"/>
              <a:t>Trulli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--&gt;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95AC9-CE05-42EA-AC6E-FBE009AB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402330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F6CA-82E6-46FD-8651-E699816B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Tables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D2AD-E777-4A9B-8B3E-7B2B57088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2130"/>
            <a:ext cx="8596668" cy="5254579"/>
          </a:xfrm>
        </p:spPr>
        <p:txBody>
          <a:bodyPr>
            <a:normAutofit/>
          </a:bodyPr>
          <a:lstStyle/>
          <a:p>
            <a:r>
              <a:rPr lang="en-US" dirty="0"/>
              <a:t>&lt;table style="width:100%"&gt;</a:t>
            </a:r>
            <a:br>
              <a:rPr lang="en-US" dirty="0"/>
            </a:br>
            <a:r>
              <a:rPr lang="en-US" dirty="0"/>
              <a:t>  &lt;tr&gt;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 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&lt;/tr&gt;</a:t>
            </a:r>
            <a:br>
              <a:rPr lang="en-US" dirty="0"/>
            </a:br>
            <a:r>
              <a:rPr lang="en-US" dirty="0"/>
              <a:t>  &lt;tr&gt;</a:t>
            </a:r>
            <a:br>
              <a:rPr lang="en-US" dirty="0"/>
            </a:br>
            <a:r>
              <a:rPr lang="en-US" dirty="0"/>
              <a:t>    &lt;td&gt;Jill&lt;/td&gt;</a:t>
            </a:r>
            <a:br>
              <a:rPr lang="en-US" dirty="0"/>
            </a:br>
            <a:r>
              <a:rPr lang="en-US" dirty="0"/>
              <a:t>    &lt;td&gt;Smith&lt;/td&gt; </a:t>
            </a:r>
            <a:br>
              <a:rPr lang="en-US" dirty="0"/>
            </a:br>
            <a:r>
              <a:rPr lang="en-US" dirty="0"/>
              <a:t>    &lt;td&gt;50&lt;/td&gt;</a:t>
            </a:r>
            <a:br>
              <a:rPr lang="en-US" dirty="0"/>
            </a:br>
            <a:r>
              <a:rPr lang="en-US" dirty="0"/>
              <a:t>  &lt;/tr&gt;</a:t>
            </a:r>
            <a:br>
              <a:rPr lang="en-US" dirty="0"/>
            </a:br>
            <a:r>
              <a:rPr lang="en-US" dirty="0"/>
              <a:t>  &lt;tr&gt;</a:t>
            </a:r>
            <a:br>
              <a:rPr lang="en-US" dirty="0"/>
            </a:br>
            <a:r>
              <a:rPr lang="en-US" dirty="0"/>
              <a:t>    &lt;td&gt;Eve&lt;/td&gt;</a:t>
            </a:r>
            <a:br>
              <a:rPr lang="en-US" dirty="0"/>
            </a:br>
            <a:r>
              <a:rPr lang="en-US" dirty="0"/>
              <a:t>    &lt;td&gt;Jackson&lt;/td&gt; </a:t>
            </a:r>
            <a:br>
              <a:rPr lang="en-US" dirty="0"/>
            </a:br>
            <a:r>
              <a:rPr lang="en-US" dirty="0"/>
              <a:t>    &lt;td&gt;94&lt;/td&gt;</a:t>
            </a:r>
            <a:br>
              <a:rPr lang="en-US" dirty="0"/>
            </a:br>
            <a:r>
              <a:rPr lang="en-US" dirty="0"/>
              <a:t>  &lt;/tr&gt;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363D5-FDBC-4B2D-8820-BC5394A4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98214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91F-729B-4AF9-97E0-2DF60436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0C63-1388-422B-A725-7C08B8F6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&lt;iframe 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/>
              <a:t>URL</a:t>
            </a:r>
            <a:r>
              <a:rPr lang="en-US" dirty="0"/>
              <a:t>"&gt;&lt;/iframe&gt;</a:t>
            </a:r>
          </a:p>
          <a:p>
            <a:endParaRPr lang="en-US" dirty="0"/>
          </a:p>
          <a:p>
            <a:r>
              <a:rPr lang="en-US" dirty="0"/>
              <a:t>&lt;iframe </a:t>
            </a:r>
            <a:r>
              <a:rPr lang="en-US" dirty="0" err="1"/>
              <a:t>src</a:t>
            </a:r>
            <a:r>
              <a:rPr lang="en-US" dirty="0"/>
              <a:t>="demo_iframe.htm" height="200" width="300"&gt;&lt;/iframe&gt;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30F12-DCC7-4F50-ACAA-3D53353F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61186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D23B-D659-4EF1-86F8-8567F0A9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Layouts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9C05-D336-4CE7-8532-E6DE5EF5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6221"/>
            <a:ext cx="8596668" cy="48951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&lt;h2&gt;CSS Layout Float&lt;/h2&gt;</a:t>
            </a:r>
          </a:p>
          <a:p>
            <a:pPr marL="0" indent="0">
              <a:buNone/>
            </a:pPr>
            <a:r>
              <a:rPr lang="en-US" sz="2000" dirty="0"/>
              <a:t>&lt;p&gt;In this example, we have created a header, two columns/boxes and a footer. On smaller screens, the columns will stack on top of each other.&lt;/p&gt;</a:t>
            </a:r>
          </a:p>
          <a:p>
            <a:pPr marL="0" indent="0">
              <a:buNone/>
            </a:pPr>
            <a:r>
              <a:rPr lang="en-US" sz="2000" dirty="0"/>
              <a:t>&lt;p&gt;Resize the browser window to see the responsive effect (you will learn more about this in our next chapter - HTML Responsive.)&lt;/p&gt;</a:t>
            </a:r>
          </a:p>
          <a:p>
            <a:pPr marL="0" indent="0">
              <a:buNone/>
            </a:pPr>
            <a:r>
              <a:rPr lang="en-US" sz="2000" dirty="0"/>
              <a:t>&lt;header&gt;</a:t>
            </a:r>
          </a:p>
          <a:p>
            <a:pPr marL="0" indent="0">
              <a:buNone/>
            </a:pPr>
            <a:r>
              <a:rPr lang="en-US" sz="2000" dirty="0"/>
              <a:t>  &lt;h2&gt;Cities&lt;/h2&gt;</a:t>
            </a:r>
          </a:p>
          <a:p>
            <a:pPr marL="0" indent="0">
              <a:buNone/>
            </a:pPr>
            <a:r>
              <a:rPr lang="en-US" sz="2000" dirty="0"/>
              <a:t>&lt;/header&gt;</a:t>
            </a:r>
          </a:p>
          <a:p>
            <a:pPr marL="0" indent="0">
              <a:buNone/>
            </a:pPr>
            <a:r>
              <a:rPr lang="en-US" sz="2000" dirty="0"/>
              <a:t>&lt;section&gt;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AA97-58F5-465C-AC98-F3D9F4EC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468030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155C05-DBE9-4510-92D5-214AA2B2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D8F86-6162-4236-AF9D-76481DF0C5BD}"/>
              </a:ext>
            </a:extLst>
          </p:cNvPr>
          <p:cNvSpPr/>
          <p:nvPr/>
        </p:nvSpPr>
        <p:spPr>
          <a:xfrm>
            <a:off x="824247" y="612844"/>
            <a:ext cx="90152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&lt;nav&gt;</a:t>
            </a:r>
          </a:p>
          <a:p>
            <a:r>
              <a:rPr lang="en-US" dirty="0"/>
              <a:t>    &lt;ul&gt;</a:t>
            </a:r>
          </a:p>
          <a:p>
            <a:r>
              <a:rPr lang="en-US" dirty="0"/>
              <a:t>      &lt;li&gt;&lt;a </a:t>
            </a:r>
            <a:r>
              <a:rPr lang="en-US" dirty="0" err="1"/>
              <a:t>href</a:t>
            </a:r>
            <a:r>
              <a:rPr lang="en-US" dirty="0"/>
              <a:t>="#"&gt;London&lt;/a&gt;&lt;/li&gt;</a:t>
            </a:r>
          </a:p>
          <a:p>
            <a:r>
              <a:rPr lang="en-US" dirty="0"/>
              <a:t>      &lt;li&gt;&lt;a </a:t>
            </a:r>
            <a:r>
              <a:rPr lang="en-US" dirty="0" err="1"/>
              <a:t>href</a:t>
            </a:r>
            <a:r>
              <a:rPr lang="en-US" dirty="0"/>
              <a:t>="#"&gt;Paris&lt;/a&gt;&lt;/li&gt;</a:t>
            </a:r>
          </a:p>
          <a:p>
            <a:r>
              <a:rPr lang="en-US" dirty="0"/>
              <a:t>      &lt;li&gt;&lt;a </a:t>
            </a:r>
            <a:r>
              <a:rPr lang="en-US" dirty="0" err="1"/>
              <a:t>href</a:t>
            </a:r>
            <a:r>
              <a:rPr lang="en-US" dirty="0"/>
              <a:t>="#"&gt;Tokyo&lt;/a&gt;&lt;/li&gt;</a:t>
            </a:r>
          </a:p>
          <a:p>
            <a:r>
              <a:rPr lang="en-US" dirty="0"/>
              <a:t>    &lt;/ul&gt;</a:t>
            </a:r>
          </a:p>
          <a:p>
            <a:r>
              <a:rPr lang="en-US" dirty="0"/>
              <a:t>  &lt;/nav&gt;  </a:t>
            </a:r>
          </a:p>
          <a:p>
            <a:r>
              <a:rPr lang="en-US" dirty="0"/>
              <a:t>  &lt;article&gt;</a:t>
            </a:r>
          </a:p>
          <a:p>
            <a:r>
              <a:rPr lang="en-US" dirty="0"/>
              <a:t>    &lt;h1&gt;London&lt;/h1&gt;</a:t>
            </a:r>
          </a:p>
          <a:p>
            <a:r>
              <a:rPr lang="en-US" dirty="0"/>
              <a:t>    &lt;p&gt;London is the capital city of England. It is the most populous city in the  United Kingdom, with a metropolitan area of over 13 million inhabitants.&lt;/p&gt;</a:t>
            </a:r>
          </a:p>
          <a:p>
            <a:r>
              <a:rPr lang="en-US" dirty="0"/>
              <a:t>    &lt;p&gt;Standing on the River Thames, London has been a major settlement for two millennia, its history going back to its founding by the Romans, who named it </a:t>
            </a:r>
            <a:r>
              <a:rPr lang="en-US" dirty="0" err="1"/>
              <a:t>Londinium</a:t>
            </a:r>
            <a:r>
              <a:rPr lang="en-US" dirty="0"/>
              <a:t>.&lt;/p&gt;</a:t>
            </a:r>
          </a:p>
          <a:p>
            <a:r>
              <a:rPr lang="en-US" dirty="0"/>
              <a:t>  &lt;/article&gt;</a:t>
            </a:r>
          </a:p>
          <a:p>
            <a:r>
              <a:rPr lang="en-US" dirty="0"/>
              <a:t>&lt;/section&gt;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  &lt;p&gt;Footer&lt;/p&gt;</a:t>
            </a:r>
          </a:p>
          <a:p>
            <a:r>
              <a:rPr lang="en-US" dirty="0"/>
              <a:t>&lt;/footer&gt;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482625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5BBA-BA63-4C88-98D8-B35BA9FA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CE32-22EC-4936-92A1-44166DDA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form elements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D80F7-5025-41F8-BB8A-D3943EE0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23752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1CFA-9940-4104-8ACD-F7346990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Target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2FFB-1245-4399-A600-A9144706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&lt;form action="/</a:t>
            </a:r>
            <a:r>
              <a:rPr lang="en-US" sz="2400" dirty="0" err="1"/>
              <a:t>action_page.php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/>
              <a:t>  First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&lt;input type="text" value="Mickey"&gt;&lt;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 Last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&lt;input type="text" name="</a:t>
            </a:r>
            <a:r>
              <a:rPr lang="en-US" sz="2400" dirty="0" err="1"/>
              <a:t>lastname</a:t>
            </a:r>
            <a:r>
              <a:rPr lang="en-US" sz="2400" dirty="0"/>
              <a:t>" value="Mouse"&gt;&lt;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&lt;input type="submit" value="Submit"&gt;</a:t>
            </a:r>
            <a:br>
              <a:rPr lang="en-US" sz="2400" dirty="0"/>
            </a:br>
            <a:r>
              <a:rPr lang="en-US" sz="2400" dirty="0"/>
              <a:t>&lt;/form&gt;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AE0D7-EC92-4BB2-B698-11413657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94504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AA61-CCAA-4DDD-B547-F745192A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>
            <a:normAutofit fontScale="90000"/>
          </a:bodyPr>
          <a:lstStyle/>
          <a:p>
            <a:r>
              <a:rPr lang="en-US" dirty="0"/>
              <a:t>Grouping Form Data with &lt;</a:t>
            </a:r>
            <a:r>
              <a:rPr lang="en-US" dirty="0" err="1"/>
              <a:t>fieldset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ED91-1936-4FC8-AD55-7E0C932E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/>
          </a:bodyPr>
          <a:lstStyle/>
          <a:p>
            <a:r>
              <a:rPr lang="en-US" sz="2400" dirty="0"/>
              <a:t>&lt;form action="/</a:t>
            </a:r>
            <a:r>
              <a:rPr lang="en-US" sz="2400" dirty="0" err="1"/>
              <a:t>action_page.php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fieldset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&lt;legend&gt;Personal information:&lt;/legend&gt;</a:t>
            </a:r>
            <a:br>
              <a:rPr lang="en-US" sz="2400" dirty="0"/>
            </a:br>
            <a:r>
              <a:rPr lang="en-US" sz="2400" dirty="0"/>
              <a:t>    First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&lt;input type="text" name="</a:t>
            </a:r>
            <a:r>
              <a:rPr lang="en-US" sz="2400" dirty="0" err="1"/>
              <a:t>firstname</a:t>
            </a:r>
            <a:r>
              <a:rPr lang="en-US" sz="2400" dirty="0"/>
              <a:t>" value="Mickey"&gt;&lt;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 Last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&lt;input type="text" name="</a:t>
            </a:r>
            <a:r>
              <a:rPr lang="en-US" sz="2400" dirty="0" err="1"/>
              <a:t>lastname</a:t>
            </a:r>
            <a:r>
              <a:rPr lang="en-US" sz="2400" dirty="0"/>
              <a:t>" value="Mouse"&gt;&lt;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&lt;input type="submit" value="Submit"&gt;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fieldset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&lt;/form&gt;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E40AB-E28D-42CC-95BE-D56AFCB3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879021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BF2D-3D16-4DD1-A53B-008660D9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Attribute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91A8A-A721-4A8B-8730-477B863B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07C277-4F11-4205-901D-17C057E16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87130"/>
            <a:ext cx="76595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the HTTP method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be used when submitting the form data: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/>
              <a:t>method="get"</a:t>
            </a:r>
            <a:r>
              <a:rPr lang="en-US" dirty="0"/>
              <a:t>&gt;</a:t>
            </a:r>
          </a:p>
          <a:p>
            <a:pPr marL="0" lvl="0" indent="0" defTabSz="914400"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>
              <a:buClrTx/>
              <a:buSzTx/>
              <a:buNone/>
            </a:pPr>
            <a:endParaRPr lang="en-US" altLang="en-US" dirty="0"/>
          </a:p>
          <a:p>
            <a:pPr marL="0" lvl="0" indent="0" defTabSz="914400">
              <a:buClrTx/>
              <a:buSzTx/>
              <a:buNone/>
            </a:pPr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/>
              <a:t>method="post"</a:t>
            </a:r>
            <a:r>
              <a:rPr lang="en-US" dirty="0"/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2470-3E55-475A-BA50-99400045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105A-D93B-4F11-895B-0DBE815F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="https://www.w3schools.com"&gt;This is a link&lt;/a&gt;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E59C-A9E4-4218-9FF0-DD0C4963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27609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0EA8-AFB0-4578-A4D3-4BDA548B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GET?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8074-5FED-4363-B700-F5F303A1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method when submitting form data is GET.</a:t>
            </a:r>
          </a:p>
          <a:p>
            <a:r>
              <a:rPr lang="en-US" dirty="0"/>
              <a:t>However, when GET is used, the submitted form data will be </a:t>
            </a:r>
            <a:r>
              <a:rPr lang="en-US" b="1" dirty="0"/>
              <a:t>visible in the page address field</a:t>
            </a:r>
            <a:r>
              <a:rPr lang="en-US" dirty="0"/>
              <a:t>:</a:t>
            </a:r>
          </a:p>
          <a:p>
            <a:r>
              <a:rPr lang="en-US" sz="2000" b="1" u="sng" dirty="0"/>
              <a:t>Notes on GET:</a:t>
            </a:r>
          </a:p>
          <a:p>
            <a:pPr lvl="1"/>
            <a:r>
              <a:rPr lang="en-US" dirty="0"/>
              <a:t>Appends form-data into the URL in name/value pairs</a:t>
            </a:r>
          </a:p>
          <a:p>
            <a:pPr lvl="1"/>
            <a:r>
              <a:rPr lang="en-US" dirty="0"/>
              <a:t>The length of a URL is limited (about 3000 characters)</a:t>
            </a:r>
          </a:p>
          <a:p>
            <a:pPr lvl="1"/>
            <a:r>
              <a:rPr lang="en-US" dirty="0"/>
              <a:t>Never use GET to send sensitive data! (will be visible in the URL)</a:t>
            </a:r>
          </a:p>
          <a:p>
            <a:pPr lvl="1"/>
            <a:r>
              <a:rPr lang="en-US" dirty="0"/>
              <a:t>Useful for form submissions where a user wants to bookmark the result</a:t>
            </a:r>
          </a:p>
          <a:p>
            <a:pPr lvl="1"/>
            <a:r>
              <a:rPr lang="en-US" dirty="0"/>
              <a:t>GET is better for non-secure data, like query strings in Google</a:t>
            </a:r>
          </a:p>
          <a:p>
            <a:endParaRPr lang="en-US" sz="20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16EF6-2BC0-4382-8D28-D10AAD80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8766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655C-2180-4BE0-ABDA-6E8FC0C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POST?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8703-E053-4F63-B5BD-72D08A42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POST if the form data contains sensitive or personal information. The POST method does not display the submitted form data in the page address field.</a:t>
            </a:r>
          </a:p>
          <a:p>
            <a:r>
              <a:rPr lang="en-US" b="1" dirty="0"/>
              <a:t>Notes on POST:</a:t>
            </a:r>
            <a:endParaRPr lang="en-US" dirty="0"/>
          </a:p>
          <a:p>
            <a:pPr lvl="1"/>
            <a:r>
              <a:rPr lang="en-US" dirty="0"/>
              <a:t>POST has no size limitations, and can be used to send large amounts of data.</a:t>
            </a:r>
          </a:p>
          <a:p>
            <a:pPr lvl="1"/>
            <a:r>
              <a:rPr lang="en-US" dirty="0"/>
              <a:t>Form submissions with POST cannot be bookmarked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0E2C3-CF62-4267-92C8-2BF4A5DE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83914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6963-B326-4DF8-9994-DD69B22E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31CC-1DB8-498A-B88C-F8338C79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&lt;select name="cars"&gt;</a:t>
            </a:r>
            <a:br>
              <a:rPr lang="en-US" sz="2400" dirty="0"/>
            </a:br>
            <a:r>
              <a:rPr lang="en-US" sz="2400" dirty="0"/>
              <a:t>  &lt;option value="</a:t>
            </a:r>
            <a:r>
              <a:rPr lang="en-US" sz="2400" dirty="0" err="1"/>
              <a:t>volvo</a:t>
            </a:r>
            <a:r>
              <a:rPr lang="en-US" sz="2400" dirty="0"/>
              <a:t>"&gt;Volvo&lt;/option&gt;</a:t>
            </a:r>
            <a:br>
              <a:rPr lang="en-US" sz="2400" dirty="0"/>
            </a:br>
            <a:r>
              <a:rPr lang="en-US" sz="2400" dirty="0"/>
              <a:t>  &lt;option value="</a:t>
            </a:r>
            <a:r>
              <a:rPr lang="en-US" sz="2400" dirty="0" err="1"/>
              <a:t>saab</a:t>
            </a:r>
            <a:r>
              <a:rPr lang="en-US" sz="2400" dirty="0"/>
              <a:t>"&gt;Saab&lt;/option&gt;</a:t>
            </a:r>
            <a:br>
              <a:rPr lang="en-US" sz="2400" dirty="0"/>
            </a:br>
            <a:r>
              <a:rPr lang="en-US" sz="2400" dirty="0"/>
              <a:t>  &lt;option value="fiat"&gt;Fiat&lt;/option&gt;</a:t>
            </a:r>
            <a:br>
              <a:rPr lang="en-US" sz="2400" dirty="0"/>
            </a:br>
            <a:r>
              <a:rPr lang="en-US" sz="2400" dirty="0"/>
              <a:t>  &lt;option value="</a:t>
            </a:r>
            <a:r>
              <a:rPr lang="en-US" sz="2400" dirty="0" err="1"/>
              <a:t>audi</a:t>
            </a:r>
            <a:r>
              <a:rPr lang="en-US" sz="2400" dirty="0"/>
              <a:t>"&gt;Audi&lt;/option&gt;</a:t>
            </a:r>
            <a:br>
              <a:rPr lang="en-US" sz="2400" dirty="0"/>
            </a:br>
            <a:r>
              <a:rPr lang="en-US" sz="2400" dirty="0"/>
              <a:t>&lt;/select&gt;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D5145-CE78-4ED4-9FC1-3EF5E2B0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476604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67E0-41B6-4156-960F-F3709667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678"/>
            <a:ext cx="8596668" cy="655131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Input Types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B70FE-935C-4771-BC35-18D0B7DE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955092A-EBB6-43DF-8177-3216862E1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677585"/>
            <a:ext cx="5418665" cy="618630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type="button"&gt;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type="checkbox"&gt;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type="color"&gt;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type="date"&gt;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type="datetime-local"&gt;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type="email"&gt;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type="file"&gt;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type="hidden"&gt;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type="image"&gt;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type="month"&gt;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type="number"&gt;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type="password"&gt;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type="radio"&gt;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type="range"&gt;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type="reset"&gt;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type="search"&gt;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type="submit"&gt;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type="text"&gt;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type="time"&gt;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type="week"&gt;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19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8F09-FE17-407A-B5D6-B6038220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HTML5 Introduction</a:t>
            </a:r>
            <a:br>
              <a:rPr lang="en-US" dirty="0"/>
            </a:br>
            <a:r>
              <a:rPr lang="en-US" dirty="0"/>
              <a:t>What is New in HTML5?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6DA0-135E-42F2-ABED-2A528280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&lt;meta charset="UTF-8"&gt;</a:t>
            </a:r>
          </a:p>
          <a:p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most interesting new HTML5 elements are: 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New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semantic elements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like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&lt;header&gt;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&lt;footer&gt;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&lt;article&gt;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&lt;section&gt;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New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attributes of form elements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like number, date, time, calendar, and range.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New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graphic elements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: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svg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&lt;canvas&gt;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New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multimedia elements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: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&lt;audio&gt;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&lt;video&gt;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7CE0D-C5CB-432A-A29A-FBA38667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263EC1-1962-47A5-9125-81F7444B6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48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1382-0159-4ECD-8621-11177188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23" y="0"/>
            <a:ext cx="8596668" cy="991673"/>
          </a:xfrm>
        </p:spPr>
        <p:txBody>
          <a:bodyPr>
            <a:normAutofit fontScale="90000"/>
          </a:bodyPr>
          <a:lstStyle/>
          <a:p>
            <a:r>
              <a:rPr lang="en-US" dirty="0"/>
              <a:t>New Semantic Elements in HTML5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E007-C733-4FF6-9471-13E99553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56" y="592428"/>
            <a:ext cx="8596668" cy="5873444"/>
          </a:xfrm>
        </p:spPr>
        <p:txBody>
          <a:bodyPr>
            <a:normAutofit/>
          </a:bodyPr>
          <a:lstStyle/>
          <a:p>
            <a:r>
              <a:rPr lang="en-US" sz="2000" dirty="0"/>
              <a:t>&lt;article&gt;</a:t>
            </a:r>
          </a:p>
          <a:p>
            <a:r>
              <a:rPr lang="en-US" sz="2000" dirty="0"/>
              <a:t>&lt;aside&gt;</a:t>
            </a:r>
          </a:p>
          <a:p>
            <a:r>
              <a:rPr lang="en-US" sz="2000" dirty="0"/>
              <a:t>&lt;details&gt;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figcaption</a:t>
            </a:r>
            <a:r>
              <a:rPr lang="en-US" sz="2000" dirty="0"/>
              <a:t>&gt;</a:t>
            </a:r>
          </a:p>
          <a:p>
            <a:r>
              <a:rPr lang="en-US" sz="2000" dirty="0"/>
              <a:t>&lt;figure&gt;</a:t>
            </a:r>
          </a:p>
          <a:p>
            <a:r>
              <a:rPr lang="en-US" sz="2000" dirty="0"/>
              <a:t>&lt;footer&gt;</a:t>
            </a:r>
          </a:p>
          <a:p>
            <a:r>
              <a:rPr lang="en-US" sz="2000" dirty="0"/>
              <a:t>&lt;header&gt;</a:t>
            </a:r>
          </a:p>
          <a:p>
            <a:r>
              <a:rPr lang="en-US" sz="2000" dirty="0"/>
              <a:t>&lt;main&gt;</a:t>
            </a:r>
          </a:p>
          <a:p>
            <a:r>
              <a:rPr lang="en-US" sz="2000" dirty="0"/>
              <a:t>&lt;mark&gt;</a:t>
            </a:r>
          </a:p>
          <a:p>
            <a:r>
              <a:rPr lang="en-US" sz="2000" dirty="0"/>
              <a:t>&lt;nav&gt;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&lt;summary&gt;</a:t>
            </a:r>
          </a:p>
          <a:p>
            <a:r>
              <a:rPr lang="en-US" sz="2000" dirty="0"/>
              <a:t>&lt;time&gt;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5A64-E654-4D76-B9C7-18B1CE4B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692949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ED20-16D2-48BA-AB38-F0AB72A0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Multimedia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467F-F350-47F9-9D64-AADB2639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on the web is sound, music, videos, movies, and animations.</a:t>
            </a:r>
          </a:p>
          <a:p>
            <a:r>
              <a:rPr lang="en-US" dirty="0"/>
              <a:t>What is Multimedia?</a:t>
            </a:r>
          </a:p>
          <a:p>
            <a:r>
              <a:rPr lang="en-US" dirty="0"/>
              <a:t>Multimedia comes in many different formats. It can be almost anything you can hear or see.</a:t>
            </a:r>
          </a:p>
          <a:p>
            <a:r>
              <a:rPr lang="en-US" dirty="0"/>
              <a:t>Examples: Images, music, sound, videos, records, films, animations, and more.</a:t>
            </a:r>
          </a:p>
          <a:p>
            <a:r>
              <a:rPr lang="en-US" dirty="0"/>
              <a:t>Web pages often contain multimedia elements of different types and formats.</a:t>
            </a:r>
          </a:p>
          <a:p>
            <a:r>
              <a:rPr lang="en-US" dirty="0"/>
              <a:t>In this chapter you will learn about the different multimedia formats.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E942-1AC8-47C9-A833-4E0A85BF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198627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66CC-4CD4-4A9B-A180-5B5C6979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Video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976E-3DEC-452D-98B6-013FD016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&lt;video width="320" height="240" controls&gt;</a:t>
            </a:r>
            <a:br>
              <a:rPr lang="en-US" sz="2400" dirty="0"/>
            </a:br>
            <a:r>
              <a:rPr lang="en-US" sz="2400" dirty="0"/>
              <a:t>  &lt;source </a:t>
            </a:r>
            <a:r>
              <a:rPr lang="en-US" sz="2400" dirty="0" err="1"/>
              <a:t>src</a:t>
            </a:r>
            <a:r>
              <a:rPr lang="en-US" sz="2400" dirty="0"/>
              <a:t>="movie.mp4" type="video/mp4"&gt;</a:t>
            </a:r>
            <a:br>
              <a:rPr lang="en-US" sz="2400" dirty="0"/>
            </a:br>
            <a:r>
              <a:rPr lang="en-US" sz="2400" dirty="0"/>
              <a:t>  &lt;source </a:t>
            </a:r>
            <a:r>
              <a:rPr lang="en-US" sz="2400" dirty="0" err="1"/>
              <a:t>src</a:t>
            </a:r>
            <a:r>
              <a:rPr lang="en-US" sz="2400" dirty="0"/>
              <a:t>="movie.ogg" type="video/</a:t>
            </a:r>
            <a:r>
              <a:rPr lang="en-US" sz="2400" dirty="0" err="1"/>
              <a:t>ogg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/>
              <a:t>Your browser does not support the video tag.</a:t>
            </a:r>
            <a:br>
              <a:rPr lang="en-US" sz="2400" dirty="0"/>
            </a:br>
            <a:r>
              <a:rPr lang="en-US" sz="2400" dirty="0"/>
              <a:t>&lt;/video&gt;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56879-36C8-4D43-9EEA-04A1437C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404758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71D1-0620-433F-99A4-A111BABA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Audio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F994-5631-4AB0-9DFF-430703CC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&lt;audio controls&gt;</a:t>
            </a:r>
            <a:br>
              <a:rPr lang="en-US" sz="2800" dirty="0"/>
            </a:br>
            <a:r>
              <a:rPr lang="en-US" sz="2800" dirty="0"/>
              <a:t>  &lt;source </a:t>
            </a:r>
            <a:r>
              <a:rPr lang="en-US" sz="2800" dirty="0" err="1"/>
              <a:t>src</a:t>
            </a:r>
            <a:r>
              <a:rPr lang="en-US" sz="2800" dirty="0"/>
              <a:t>="horse.ogg" type="audio/</a:t>
            </a:r>
            <a:r>
              <a:rPr lang="en-US" sz="2800" dirty="0" err="1"/>
              <a:t>ogg</a:t>
            </a:r>
            <a:r>
              <a:rPr lang="en-US" sz="2800" dirty="0"/>
              <a:t>"&gt;</a:t>
            </a:r>
            <a:br>
              <a:rPr lang="en-US" sz="2800" dirty="0"/>
            </a:br>
            <a:r>
              <a:rPr lang="en-US" sz="2800" dirty="0"/>
              <a:t>  &lt;source </a:t>
            </a:r>
            <a:r>
              <a:rPr lang="en-US" sz="2800" dirty="0" err="1"/>
              <a:t>src</a:t>
            </a:r>
            <a:r>
              <a:rPr lang="en-US" sz="2800" dirty="0"/>
              <a:t>="horse.mp3" type="audio/mpeg"&gt;</a:t>
            </a:r>
            <a:br>
              <a:rPr lang="en-US" sz="2800" dirty="0"/>
            </a:br>
            <a:r>
              <a:rPr lang="en-US" sz="2800" dirty="0"/>
              <a:t>Your browser does not support the audio element.</a:t>
            </a:r>
            <a:br>
              <a:rPr lang="en-US" sz="2800" dirty="0"/>
            </a:br>
            <a:r>
              <a:rPr lang="en-US" sz="2800" dirty="0"/>
              <a:t>&lt;/audio&gt;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EA2DE-8DB9-41F8-B1D5-877141E9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551081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2AC3-D0AD-4787-9261-B441D822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Plug-ins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6608-597A-429E-B979-736E4FB9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4F142-186D-41D5-A11A-3342BD9D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418857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23DD-ACDF-46A3-9AD2-C6EA730E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F2A6-EAC4-493D-86A7-4869E751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="w3schools.jpg" alt="W3Schools.com" width="104" height="142"&gt;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170B-1C9A-4B75-A01F-1BD792E5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290969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AC1-9732-4C4A-9D0C-D8674508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YouTube Videos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E9B4-9442-48E5-8F92-22B8844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&lt;iframe width="420" height="315"</a:t>
            </a:r>
            <a:br>
              <a:rPr lang="en-US" sz="2800" dirty="0"/>
            </a:br>
            <a:r>
              <a:rPr lang="en-US" sz="2800" dirty="0" err="1"/>
              <a:t>src</a:t>
            </a:r>
            <a:r>
              <a:rPr lang="en-US" sz="2800" dirty="0"/>
              <a:t>="https://www.youtube.com/embed/tgbNymZ7vqY"&gt;</a:t>
            </a:r>
            <a:br>
              <a:rPr lang="en-US" sz="2800" dirty="0"/>
            </a:br>
            <a:r>
              <a:rPr lang="en-US" sz="2800" dirty="0"/>
              <a:t>&lt;/iframe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C1CB5-230D-4DDD-907A-7C394933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717237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B619-4CC9-42C8-BD79-2B20F052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Element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9531-2D95-450A-9EBA-59B48827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https://www.w3schools.com/tags/default.asp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CE629-6FCD-4DD8-A78D-E3A5A52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02374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A9D9-1840-4A10-819C-390DC15B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Buttons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13A9-889F-4938-B625-5C2CFE53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&lt;button&gt;Click me&lt;/button&gt;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2C46-2C1F-4CD1-9A37-794AF41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708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474-13B1-431D-AD14-1DD8D56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 </a:t>
            </a:r>
            <a:r>
              <a:rPr lang="en-US" dirty="0" err="1"/>
              <a:t>UnOrder</a:t>
            </a:r>
            <a:r>
              <a:rPr lang="en-US" dirty="0"/>
              <a:t>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E328-DB72-40E5-A898-3C95F9C14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10C9F-C0C4-481A-A16B-21352323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49390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3B26-3AA3-4534-B415-B9FF5214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 ordered/numbered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1567-E28C-4450-8C64-1814721C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&lt;ol&gt;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63174-3B8B-4A6C-BA37-C772C452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66155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9652-FE67-4783-A925-EAF5B265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9268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Description Lists</a:t>
            </a:r>
            <a:br>
              <a:rPr lang="en-US" dirty="0"/>
            </a:br>
            <a:br>
              <a:rPr lang="en-US" dirty="0"/>
            </a:b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  <a:hlinkClick r:id="rId2"/>
              </a:rPr>
              <a:t>&lt;dl&gt;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tag defines the description list, the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  <a:hlinkClick r:id="rId3"/>
              </a:rPr>
              <a:t>&lt;dt&gt;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tag defines the term (name), and the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  <a:hlinkClick r:id="rId4"/>
              </a:rPr>
              <a:t>&lt;dd&gt;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tag describes each term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D73D-ABFA-4BB9-A929-CF0B5DC4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59866"/>
            <a:ext cx="8596668" cy="4302714"/>
          </a:xfrm>
        </p:spPr>
        <p:txBody>
          <a:bodyPr/>
          <a:lstStyle/>
          <a:p>
            <a:r>
              <a:rPr lang="en-US" dirty="0"/>
              <a:t>&lt;dl&gt;</a:t>
            </a:r>
            <a:br>
              <a:rPr lang="en-US" dirty="0"/>
            </a:br>
            <a:r>
              <a:rPr lang="en-US" dirty="0"/>
              <a:t>  &lt;dt&gt;Coffee&lt;/dt&gt;</a:t>
            </a:r>
            <a:br>
              <a:rPr lang="en-US" dirty="0"/>
            </a:br>
            <a:r>
              <a:rPr lang="en-US" dirty="0"/>
              <a:t>  &lt;dd&gt;- black hot drink&lt;/dd&gt;</a:t>
            </a:r>
            <a:br>
              <a:rPr lang="en-US" dirty="0"/>
            </a:br>
            <a:r>
              <a:rPr lang="en-US" dirty="0"/>
              <a:t>  &lt;dt&gt;Milk&lt;/dt&gt;</a:t>
            </a:r>
            <a:br>
              <a:rPr lang="en-US" dirty="0"/>
            </a:br>
            <a:r>
              <a:rPr lang="en-US" dirty="0"/>
              <a:t>  &lt;dd&gt;- white cold drink&lt;/dd&gt;</a:t>
            </a:r>
            <a:br>
              <a:rPr lang="en-US" dirty="0"/>
            </a:br>
            <a:r>
              <a:rPr lang="en-US" dirty="0"/>
              <a:t>&lt;/dl&gt;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F9A8A-BD89-4123-80E6-FA8A79D4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EDDCF5-5D93-4BD1-B85D-4F0F42454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287258" cy="26161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C37B-17B5-4258-8A78-B42EDE55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HTML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F4C3-70AE-4B5D-B612-57A8F69F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</a:t>
            </a:r>
            <a:br>
              <a:rPr lang="it-IT" dirty="0"/>
            </a:br>
            <a:r>
              <a:rPr lang="it-IT" dirty="0"/>
              <a:t>    &lt;ul&gt;</a:t>
            </a:r>
            <a:br>
              <a:rPr lang="it-IT" dirty="0"/>
            </a:br>
            <a:r>
              <a:rPr lang="it-IT" dirty="0"/>
              <a:t>      &lt;li&gt;Black tea&lt;/li&gt;</a:t>
            </a:r>
            <a:br>
              <a:rPr lang="it-IT" dirty="0"/>
            </a:br>
            <a:r>
              <a:rPr lang="it-IT" dirty="0"/>
              <a:t>      &lt;li&gt;Green tea&lt;/li&gt;</a:t>
            </a:r>
            <a:br>
              <a:rPr lang="it-IT" dirty="0"/>
            </a:br>
            <a:r>
              <a:rPr lang="it-IT" dirty="0"/>
              <a:t>    &lt;/ul&gt;</a:t>
            </a:r>
            <a:br>
              <a:rPr lang="it-IT" dirty="0"/>
            </a:br>
            <a:r>
              <a:rPr lang="it-IT" dirty="0"/>
              <a:t>  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3CC53-D117-4F37-9B26-D0764A73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954476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938</Words>
  <Application>Microsoft Office PowerPoint</Application>
  <PresentationFormat>Widescreen</PresentationFormat>
  <Paragraphs>258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Trebuchet MS</vt:lpstr>
      <vt:lpstr>Verdana</vt:lpstr>
      <vt:lpstr>Wingdings 3</vt:lpstr>
      <vt:lpstr>Facet</vt:lpstr>
      <vt:lpstr>BITM</vt:lpstr>
      <vt:lpstr>HTML</vt:lpstr>
      <vt:lpstr>HTML Links </vt:lpstr>
      <vt:lpstr>HTML Images </vt:lpstr>
      <vt:lpstr>HTML Buttons </vt:lpstr>
      <vt:lpstr>HTML Lists UnOrder List </vt:lpstr>
      <vt:lpstr>HTML Lists ordered/numbered list</vt:lpstr>
      <vt:lpstr>HTML Description Lists  The &lt;dl&gt; tag defines the description list, the &lt;dt&gt; tag defines the term (name), and the &lt;dd&gt; tag describes each term </vt:lpstr>
      <vt:lpstr>Nested HTML Lists </vt:lpstr>
      <vt:lpstr>Control List Counting </vt:lpstr>
      <vt:lpstr>HTML Elements </vt:lpstr>
      <vt:lpstr>Nested HTML Elements </vt:lpstr>
      <vt:lpstr>PowerPoint Presentation</vt:lpstr>
      <vt:lpstr>HTML Attributes </vt:lpstr>
      <vt:lpstr>HTML Headings </vt:lpstr>
      <vt:lpstr>Headings are defined with the &lt;h1&gt; to &lt;h6&gt; tags. </vt:lpstr>
      <vt:lpstr>HTML Styles </vt:lpstr>
      <vt:lpstr>HTML Text Formatting </vt:lpstr>
      <vt:lpstr>HTML Quotation and Citation Elements </vt:lpstr>
      <vt:lpstr>HTML &lt;blockquote&gt; for Quotations </vt:lpstr>
      <vt:lpstr>HTML Comments </vt:lpstr>
      <vt:lpstr>HTML Tables </vt:lpstr>
      <vt:lpstr>Iframe Syntax </vt:lpstr>
      <vt:lpstr>HTML Layouts </vt:lpstr>
      <vt:lpstr>PowerPoint Presentation</vt:lpstr>
      <vt:lpstr>HTML Forms </vt:lpstr>
      <vt:lpstr>The Target Attribute </vt:lpstr>
      <vt:lpstr>Grouping Form Data with &lt;fieldset&gt; </vt:lpstr>
      <vt:lpstr>The Method Attribute </vt:lpstr>
      <vt:lpstr>When to Use GET? </vt:lpstr>
      <vt:lpstr>When to Use POST? </vt:lpstr>
      <vt:lpstr>The &lt;select&gt; Element </vt:lpstr>
      <vt:lpstr>HTML Input Types </vt:lpstr>
      <vt:lpstr>HTML5 Introduction What is New in HTML5? </vt:lpstr>
      <vt:lpstr>New Semantic Elements in HTML5 </vt:lpstr>
      <vt:lpstr>HTML Multimedia </vt:lpstr>
      <vt:lpstr>HTML5 Video </vt:lpstr>
      <vt:lpstr>HTML5 Audio </vt:lpstr>
      <vt:lpstr>HTML Plug-ins </vt:lpstr>
      <vt:lpstr>HTML YouTube Videos </vt:lpstr>
      <vt:lpstr>HTML Element 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44</cp:revision>
  <dcterms:created xsi:type="dcterms:W3CDTF">2019-09-09T09:45:26Z</dcterms:created>
  <dcterms:modified xsi:type="dcterms:W3CDTF">2019-09-09T11:28:13Z</dcterms:modified>
</cp:coreProperties>
</file>