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67" r:id="rId3"/>
    <p:sldId id="257" r:id="rId4"/>
    <p:sldId id="269" r:id="rId5"/>
    <p:sldId id="270" r:id="rId6"/>
    <p:sldId id="271" r:id="rId7"/>
    <p:sldId id="272" r:id="rId8"/>
    <p:sldId id="280" r:id="rId9"/>
    <p:sldId id="281" r:id="rId10"/>
    <p:sldId id="273" r:id="rId11"/>
    <p:sldId id="274" r:id="rId12"/>
    <p:sldId id="276" r:id="rId13"/>
    <p:sldId id="282" r:id="rId14"/>
    <p:sldId id="277" r:id="rId15"/>
    <p:sldId id="278" r:id="rId16"/>
    <p:sldId id="283" r:id="rId17"/>
    <p:sldId id="284" r:id="rId18"/>
    <p:sldId id="287" r:id="rId19"/>
    <p:sldId id="288" r:id="rId20"/>
    <p:sldId id="289"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2DD9E-37F3-4520-B727-456A61BF8056}" type="datetimeFigureOut">
              <a:rPr lang="en-US" smtClean="0"/>
              <a:t>9/6/2021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37929-8A0E-40D3-B4C2-7154F48FB819}" type="slidenum">
              <a:rPr lang="en-US" smtClean="0"/>
              <a:t>‹#›</a:t>
            </a:fld>
            <a:endParaRPr lang="en-US"/>
          </a:p>
        </p:txBody>
      </p:sp>
    </p:spTree>
    <p:extLst>
      <p:ext uri="{BB962C8B-B14F-4D97-AF65-F5344CB8AC3E}">
        <p14:creationId xmlns:p14="http://schemas.microsoft.com/office/powerpoint/2010/main" val="1675892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637929-8A0E-40D3-B4C2-7154F48FB819}" type="slidenum">
              <a:rPr lang="en-US" smtClean="0"/>
              <a:t>2</a:t>
            </a:fld>
            <a:endParaRPr lang="en-US"/>
          </a:p>
        </p:txBody>
      </p:sp>
    </p:spTree>
    <p:extLst>
      <p:ext uri="{BB962C8B-B14F-4D97-AF65-F5344CB8AC3E}">
        <p14:creationId xmlns:p14="http://schemas.microsoft.com/office/powerpoint/2010/main" val="2630908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637929-8A0E-40D3-B4C2-7154F48FB819}" type="slidenum">
              <a:rPr lang="en-US" smtClean="0"/>
              <a:t>9</a:t>
            </a:fld>
            <a:endParaRPr lang="en-US"/>
          </a:p>
        </p:txBody>
      </p:sp>
    </p:spTree>
    <p:extLst>
      <p:ext uri="{BB962C8B-B14F-4D97-AF65-F5344CB8AC3E}">
        <p14:creationId xmlns:p14="http://schemas.microsoft.com/office/powerpoint/2010/main" val="2272497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637929-8A0E-40D3-B4C2-7154F48FB819}" type="slidenum">
              <a:rPr lang="en-US" smtClean="0"/>
              <a:t>13</a:t>
            </a:fld>
            <a:endParaRPr lang="en-US"/>
          </a:p>
        </p:txBody>
      </p:sp>
    </p:spTree>
    <p:extLst>
      <p:ext uri="{BB962C8B-B14F-4D97-AF65-F5344CB8AC3E}">
        <p14:creationId xmlns:p14="http://schemas.microsoft.com/office/powerpoint/2010/main" val="677866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637929-8A0E-40D3-B4C2-7154F48FB819}" type="slidenum">
              <a:rPr lang="en-US" smtClean="0"/>
              <a:t>17</a:t>
            </a:fld>
            <a:endParaRPr lang="en-US"/>
          </a:p>
        </p:txBody>
      </p:sp>
    </p:spTree>
    <p:extLst>
      <p:ext uri="{BB962C8B-B14F-4D97-AF65-F5344CB8AC3E}">
        <p14:creationId xmlns:p14="http://schemas.microsoft.com/office/powerpoint/2010/main" val="13477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637929-8A0E-40D3-B4C2-7154F48FB819}" type="slidenum">
              <a:rPr lang="en-US" smtClean="0"/>
              <a:t>18</a:t>
            </a:fld>
            <a:endParaRPr lang="en-US"/>
          </a:p>
        </p:txBody>
      </p:sp>
    </p:spTree>
    <p:extLst>
      <p:ext uri="{BB962C8B-B14F-4D97-AF65-F5344CB8AC3E}">
        <p14:creationId xmlns:p14="http://schemas.microsoft.com/office/powerpoint/2010/main" val="315513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637929-8A0E-40D3-B4C2-7154F48FB819}" type="slidenum">
              <a:rPr lang="en-US" smtClean="0"/>
              <a:t>19</a:t>
            </a:fld>
            <a:endParaRPr lang="en-US"/>
          </a:p>
        </p:txBody>
      </p:sp>
    </p:spTree>
    <p:extLst>
      <p:ext uri="{BB962C8B-B14F-4D97-AF65-F5344CB8AC3E}">
        <p14:creationId xmlns:p14="http://schemas.microsoft.com/office/powerpoint/2010/main" val="3500429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637929-8A0E-40D3-B4C2-7154F48FB819}" type="slidenum">
              <a:rPr lang="en-US" smtClean="0"/>
              <a:t>20</a:t>
            </a:fld>
            <a:endParaRPr lang="en-US"/>
          </a:p>
        </p:txBody>
      </p:sp>
    </p:spTree>
    <p:extLst>
      <p:ext uri="{BB962C8B-B14F-4D97-AF65-F5344CB8AC3E}">
        <p14:creationId xmlns:p14="http://schemas.microsoft.com/office/powerpoint/2010/main" val="329840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637929-8A0E-40D3-B4C2-7154F48FB819}" type="slidenum">
              <a:rPr lang="en-US" smtClean="0"/>
              <a:t>21</a:t>
            </a:fld>
            <a:endParaRPr lang="en-US"/>
          </a:p>
        </p:txBody>
      </p:sp>
    </p:spTree>
    <p:extLst>
      <p:ext uri="{BB962C8B-B14F-4D97-AF65-F5344CB8AC3E}">
        <p14:creationId xmlns:p14="http://schemas.microsoft.com/office/powerpoint/2010/main" val="2014131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162893" cy="3200876"/>
          </a:xfrm>
          <a:prstGeom prst="rect">
            <a:avLst/>
          </a:prstGeom>
          <a:solidFill>
            <a:srgbClr val="3B3B3B"/>
          </a:solidFill>
        </p:spPr>
        <p:txBody>
          <a:bodyPr wrap="none" rtlCol="0">
            <a:spAutoFit/>
          </a:bodyPr>
          <a:lstStyle/>
          <a:p>
            <a:r>
              <a:rPr lang="en-US" sz="6600" dirty="0">
                <a:solidFill>
                  <a:srgbClr val="FF6600"/>
                </a:solidFill>
                <a:latin typeface="Times New Roman" panose="02020603050405020304" pitchFamily="18" charset="0"/>
                <a:cs typeface="Times New Roman" panose="02020603050405020304" pitchFamily="18" charset="0"/>
              </a:rPr>
              <a:t>Exploratory Data Analysis</a:t>
            </a:r>
          </a:p>
          <a:p>
            <a:r>
              <a:rPr lang="en-US" sz="4000" dirty="0">
                <a:latin typeface="Times New Roman" panose="02020603050405020304" pitchFamily="18" charset="0"/>
                <a:cs typeface="Times New Roman" panose="02020603050405020304" pitchFamily="18" charset="0"/>
              </a:rPr>
              <a:t>G2M insight for Cab Investment firm </a:t>
            </a:r>
          </a:p>
          <a:p>
            <a:endParaRPr lang="en-US" sz="40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06 – 09 – 2021</a:t>
            </a: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Demand Analysis – City Trips</a:t>
            </a:r>
          </a:p>
        </p:txBody>
      </p:sp>
      <p:sp>
        <p:nvSpPr>
          <p:cNvPr id="2" name="Content Placeholder 1">
            <a:extLst>
              <a:ext uri="{FF2B5EF4-FFF2-40B4-BE49-F238E27FC236}">
                <a16:creationId xmlns:a16="http://schemas.microsoft.com/office/drawing/2014/main" id="{FCADBC19-929D-4E97-9039-41E0A68E96EB}"/>
              </a:ext>
            </a:extLst>
          </p:cNvPr>
          <p:cNvSpPr>
            <a:spLocks noGrp="1"/>
          </p:cNvSpPr>
          <p:nvPr>
            <p:ph sz="half" idx="2"/>
          </p:nvPr>
        </p:nvSpPr>
        <p:spPr/>
        <p:txBody>
          <a:bodyPr>
            <a:normAutofit/>
          </a:bodyPr>
          <a:lstStyle/>
          <a:p>
            <a:r>
              <a:rPr lang="en-US" sz="1800" dirty="0">
                <a:latin typeface="Times New Roman" panose="02020603050405020304" pitchFamily="18" charset="0"/>
                <a:cs typeface="Times New Roman" panose="02020603050405020304" pitchFamily="18" charset="0"/>
              </a:rPr>
              <a:t>This graph shows number of trips in each city.</a:t>
            </a:r>
          </a:p>
          <a:p>
            <a:r>
              <a:rPr lang="en-US" sz="1800" dirty="0">
                <a:latin typeface="Times New Roman" panose="02020603050405020304" pitchFamily="18" charset="0"/>
                <a:cs typeface="Times New Roman" panose="02020603050405020304" pitchFamily="18" charset="0"/>
              </a:rPr>
              <a:t>Let us focus on the first four cities.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12" name="Picture 4">
            <a:extLst>
              <a:ext uri="{FF2B5EF4-FFF2-40B4-BE49-F238E27FC236}">
                <a16:creationId xmlns:a16="http://schemas.microsoft.com/office/drawing/2014/main" id="{AD9BACB4-0C85-4DBB-AF4E-12531AC634F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862139"/>
            <a:ext cx="5181600" cy="427831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FD361201-7923-4586-913B-66CFB7442B98}"/>
              </a:ext>
            </a:extLst>
          </p:cNvPr>
          <p:cNvGraphicFramePr>
            <a:graphicFrameLocks noGrp="1"/>
          </p:cNvGraphicFramePr>
          <p:nvPr>
            <p:extLst>
              <p:ext uri="{D42A27DB-BD31-4B8C-83A1-F6EECF244321}">
                <p14:modId xmlns:p14="http://schemas.microsoft.com/office/powerpoint/2010/main" val="1198753319"/>
              </p:ext>
            </p:extLst>
          </p:nvPr>
        </p:nvGraphicFramePr>
        <p:xfrm>
          <a:off x="6417733" y="2946400"/>
          <a:ext cx="5020734" cy="1838232"/>
        </p:xfrm>
        <a:graphic>
          <a:graphicData uri="http://schemas.openxmlformats.org/drawingml/2006/table">
            <a:tbl>
              <a:tblPr firstRow="1" bandRow="1">
                <a:tableStyleId>{F5AB1C69-6EDB-4FF4-983F-18BD219EF322}</a:tableStyleId>
              </a:tblPr>
              <a:tblGrid>
                <a:gridCol w="1673578">
                  <a:extLst>
                    <a:ext uri="{9D8B030D-6E8A-4147-A177-3AD203B41FA5}">
                      <a16:colId xmlns:a16="http://schemas.microsoft.com/office/drawing/2014/main" val="2367697091"/>
                    </a:ext>
                  </a:extLst>
                </a:gridCol>
                <a:gridCol w="1673578">
                  <a:extLst>
                    <a:ext uri="{9D8B030D-6E8A-4147-A177-3AD203B41FA5}">
                      <a16:colId xmlns:a16="http://schemas.microsoft.com/office/drawing/2014/main" val="3694822903"/>
                    </a:ext>
                  </a:extLst>
                </a:gridCol>
                <a:gridCol w="1673578">
                  <a:extLst>
                    <a:ext uri="{9D8B030D-6E8A-4147-A177-3AD203B41FA5}">
                      <a16:colId xmlns:a16="http://schemas.microsoft.com/office/drawing/2014/main" val="1691827520"/>
                    </a:ext>
                  </a:extLst>
                </a:gridCol>
              </a:tblGrid>
              <a:tr h="367112">
                <a:tc>
                  <a:txBody>
                    <a:bodyPr/>
                    <a:lstStyle/>
                    <a:p>
                      <a:pPr marL="0" indent="0">
                        <a:buFont typeface="Arial" panose="020B0604020202020204" pitchFamily="34" charset="0"/>
                        <a:buNone/>
                      </a:pPr>
                      <a:r>
                        <a:rPr lang="en-US" dirty="0">
                          <a:solidFill>
                            <a:schemeClr val="tx1"/>
                          </a:solidFill>
                          <a:latin typeface="Times New Roman" panose="02020603050405020304" pitchFamily="18" charset="0"/>
                          <a:cs typeface="Times New Roman" panose="02020603050405020304" pitchFamily="18" charset="0"/>
                        </a:rPr>
                        <a:t>City</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Trips</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Percentage %</a:t>
                      </a:r>
                    </a:p>
                  </a:txBody>
                  <a:tcPr/>
                </a:tc>
                <a:extLst>
                  <a:ext uri="{0D108BD9-81ED-4DB2-BD59-A6C34878D82A}">
                    <a16:rowId xmlns:a16="http://schemas.microsoft.com/office/drawing/2014/main" val="866918978"/>
                  </a:ext>
                </a:extLst>
              </a:tr>
              <a:tr h="367780">
                <a:tc>
                  <a:txBody>
                    <a:bodyPr/>
                    <a:lstStyle/>
                    <a:p>
                      <a:r>
                        <a:rPr lang="en-US" dirty="0">
                          <a:latin typeface="Times New Roman" panose="02020603050405020304" pitchFamily="18" charset="0"/>
                          <a:cs typeface="Times New Roman" panose="02020603050405020304" pitchFamily="18" charset="0"/>
                        </a:rPr>
                        <a:t>New York</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99885</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27.79</a:t>
                      </a:r>
                    </a:p>
                  </a:txBody>
                  <a:tcPr/>
                </a:tc>
                <a:extLst>
                  <a:ext uri="{0D108BD9-81ED-4DB2-BD59-A6C34878D82A}">
                    <a16:rowId xmlns:a16="http://schemas.microsoft.com/office/drawing/2014/main" val="996895136"/>
                  </a:ext>
                </a:extLst>
              </a:tr>
              <a:tr h="367780">
                <a:tc>
                  <a:txBody>
                    <a:bodyPr/>
                    <a:lstStyle/>
                    <a:p>
                      <a:r>
                        <a:rPr lang="en-US" dirty="0">
                          <a:latin typeface="Times New Roman" panose="02020603050405020304" pitchFamily="18" charset="0"/>
                          <a:cs typeface="Times New Roman" panose="02020603050405020304" pitchFamily="18" charset="0"/>
                        </a:rPr>
                        <a:t>Chicago</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56625</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15.76</a:t>
                      </a:r>
                    </a:p>
                  </a:txBody>
                  <a:tcPr/>
                </a:tc>
                <a:extLst>
                  <a:ext uri="{0D108BD9-81ED-4DB2-BD59-A6C34878D82A}">
                    <a16:rowId xmlns:a16="http://schemas.microsoft.com/office/drawing/2014/main" val="3689568918"/>
                  </a:ext>
                </a:extLst>
              </a:tr>
              <a:tr h="367780">
                <a:tc>
                  <a:txBody>
                    <a:bodyPr/>
                    <a:lstStyle/>
                    <a:p>
                      <a:r>
                        <a:rPr lang="en-US" dirty="0">
                          <a:latin typeface="Times New Roman" panose="02020603050405020304" pitchFamily="18" charset="0"/>
                          <a:cs typeface="Times New Roman" panose="02020603050405020304" pitchFamily="18" charset="0"/>
                        </a:rPr>
                        <a:t>Los Angles</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48033</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12.17</a:t>
                      </a:r>
                    </a:p>
                  </a:txBody>
                  <a:tcPr/>
                </a:tc>
                <a:extLst>
                  <a:ext uri="{0D108BD9-81ED-4DB2-BD59-A6C34878D82A}">
                    <a16:rowId xmlns:a16="http://schemas.microsoft.com/office/drawing/2014/main" val="2340485658"/>
                  </a:ext>
                </a:extLst>
              </a:tr>
              <a:tr h="367780">
                <a:tc>
                  <a:txBody>
                    <a:bodyPr/>
                    <a:lstStyle/>
                    <a:p>
                      <a:r>
                        <a:rPr lang="en-US" dirty="0">
                          <a:latin typeface="Times New Roman" panose="02020603050405020304" pitchFamily="18" charset="0"/>
                          <a:cs typeface="Times New Roman" panose="02020603050405020304" pitchFamily="18" charset="0"/>
                        </a:rPr>
                        <a:t>Washington</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43737</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8.26</a:t>
                      </a:r>
                    </a:p>
                  </a:txBody>
                  <a:tcPr/>
                </a:tc>
                <a:extLst>
                  <a:ext uri="{0D108BD9-81ED-4DB2-BD59-A6C34878D82A}">
                    <a16:rowId xmlns:a16="http://schemas.microsoft.com/office/drawing/2014/main" val="2353388986"/>
                  </a:ext>
                </a:extLst>
              </a:tr>
            </a:tbl>
          </a:graphicData>
        </a:graphic>
      </p:graphicFrame>
    </p:spTree>
    <p:extLst>
      <p:ext uri="{BB962C8B-B14F-4D97-AF65-F5344CB8AC3E}">
        <p14:creationId xmlns:p14="http://schemas.microsoft.com/office/powerpoint/2010/main" val="2868085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Demand Analysis – City &amp; Company</a:t>
            </a:r>
          </a:p>
        </p:txBody>
      </p:sp>
      <p:sp>
        <p:nvSpPr>
          <p:cNvPr id="2" name="Content Placeholder 1">
            <a:extLst>
              <a:ext uri="{FF2B5EF4-FFF2-40B4-BE49-F238E27FC236}">
                <a16:creationId xmlns:a16="http://schemas.microsoft.com/office/drawing/2014/main" id="{FCADBC19-929D-4E97-9039-41E0A68E96EB}"/>
              </a:ext>
            </a:extLst>
          </p:cNvPr>
          <p:cNvSpPr>
            <a:spLocks noGrp="1"/>
          </p:cNvSpPr>
          <p:nvPr>
            <p:ph sz="half" idx="2"/>
          </p:nvPr>
        </p:nvSpPr>
        <p:spPr/>
        <p:txBody>
          <a:bodyPr>
            <a:normAutofit/>
          </a:bodyPr>
          <a:lstStyle/>
          <a:p>
            <a:r>
              <a:rPr lang="en-US" sz="1800" dirty="0">
                <a:latin typeface="Times New Roman" panose="02020603050405020304" pitchFamily="18" charset="0"/>
                <a:cs typeface="Times New Roman" panose="02020603050405020304" pitchFamily="18" charset="0"/>
              </a:rPr>
              <a:t>This graph shows number of trips for the two companies in each city.</a:t>
            </a:r>
          </a:p>
          <a:p>
            <a:r>
              <a:rPr lang="en-US" sz="1800" dirty="0">
                <a:latin typeface="Times New Roman" panose="02020603050405020304" pitchFamily="18" charset="0"/>
                <a:cs typeface="Times New Roman" panose="02020603050405020304" pitchFamily="18" charset="0"/>
              </a:rPr>
              <a:t>Let us focus on the same previous cities and provide each company percentage.</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8" name="Picture 2">
            <a:extLst>
              <a:ext uri="{FF2B5EF4-FFF2-40B4-BE49-F238E27FC236}">
                <a16:creationId xmlns:a16="http://schemas.microsoft.com/office/drawing/2014/main" id="{60CF92CB-687A-47C3-AB76-3BCF3802377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59685" y="1825625"/>
            <a:ext cx="4738630" cy="4351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24093D1-7D84-4A57-908A-186FCF7A68F9}"/>
              </a:ext>
            </a:extLst>
          </p:cNvPr>
          <p:cNvGraphicFramePr>
            <a:graphicFrameLocks noGrp="1"/>
          </p:cNvGraphicFramePr>
          <p:nvPr>
            <p:extLst>
              <p:ext uri="{D42A27DB-BD31-4B8C-83A1-F6EECF244321}">
                <p14:modId xmlns:p14="http://schemas.microsoft.com/office/powerpoint/2010/main" val="3529947343"/>
              </p:ext>
            </p:extLst>
          </p:nvPr>
        </p:nvGraphicFramePr>
        <p:xfrm>
          <a:off x="6252633" y="3154891"/>
          <a:ext cx="5020734" cy="1838232"/>
        </p:xfrm>
        <a:graphic>
          <a:graphicData uri="http://schemas.openxmlformats.org/drawingml/2006/table">
            <a:tbl>
              <a:tblPr firstRow="1" bandRow="1">
                <a:tableStyleId>{F5AB1C69-6EDB-4FF4-983F-18BD219EF322}</a:tableStyleId>
              </a:tblPr>
              <a:tblGrid>
                <a:gridCol w="1673578">
                  <a:extLst>
                    <a:ext uri="{9D8B030D-6E8A-4147-A177-3AD203B41FA5}">
                      <a16:colId xmlns:a16="http://schemas.microsoft.com/office/drawing/2014/main" val="1505640320"/>
                    </a:ext>
                  </a:extLst>
                </a:gridCol>
                <a:gridCol w="1673578">
                  <a:extLst>
                    <a:ext uri="{9D8B030D-6E8A-4147-A177-3AD203B41FA5}">
                      <a16:colId xmlns:a16="http://schemas.microsoft.com/office/drawing/2014/main" val="194301395"/>
                    </a:ext>
                  </a:extLst>
                </a:gridCol>
                <a:gridCol w="1673578">
                  <a:extLst>
                    <a:ext uri="{9D8B030D-6E8A-4147-A177-3AD203B41FA5}">
                      <a16:colId xmlns:a16="http://schemas.microsoft.com/office/drawing/2014/main" val="2870387362"/>
                    </a:ext>
                  </a:extLst>
                </a:gridCol>
              </a:tblGrid>
              <a:tr h="367112">
                <a:tc>
                  <a:txBody>
                    <a:bodyPr/>
                    <a:lstStyle/>
                    <a:p>
                      <a:pPr marL="0" indent="0">
                        <a:buFont typeface="Arial" panose="020B0604020202020204" pitchFamily="34" charset="0"/>
                        <a:buNone/>
                      </a:pPr>
                      <a:r>
                        <a:rPr lang="en-US" dirty="0">
                          <a:solidFill>
                            <a:schemeClr val="tx1"/>
                          </a:solidFill>
                          <a:latin typeface="Times New Roman" panose="02020603050405020304" pitchFamily="18" charset="0"/>
                          <a:cs typeface="Times New Roman" panose="02020603050405020304" pitchFamily="18" charset="0"/>
                        </a:rPr>
                        <a:t>City</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Yellow Cab %</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Pink Cab %</a:t>
                      </a:r>
                    </a:p>
                  </a:txBody>
                  <a:tcPr/>
                </a:tc>
                <a:extLst>
                  <a:ext uri="{0D108BD9-81ED-4DB2-BD59-A6C34878D82A}">
                    <a16:rowId xmlns:a16="http://schemas.microsoft.com/office/drawing/2014/main" val="1687805020"/>
                  </a:ext>
                </a:extLst>
              </a:tr>
              <a:tr h="367780">
                <a:tc>
                  <a:txBody>
                    <a:bodyPr/>
                    <a:lstStyle/>
                    <a:p>
                      <a:r>
                        <a:rPr lang="en-US" dirty="0">
                          <a:latin typeface="Times New Roman" panose="02020603050405020304" pitchFamily="18" charset="0"/>
                          <a:cs typeface="Times New Roman" panose="02020603050405020304" pitchFamily="18" charset="0"/>
                        </a:rPr>
                        <a:t>New York</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86.02</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13.98</a:t>
                      </a:r>
                    </a:p>
                  </a:txBody>
                  <a:tcPr/>
                </a:tc>
                <a:extLst>
                  <a:ext uri="{0D108BD9-81ED-4DB2-BD59-A6C34878D82A}">
                    <a16:rowId xmlns:a16="http://schemas.microsoft.com/office/drawing/2014/main" val="2744259527"/>
                  </a:ext>
                </a:extLst>
              </a:tr>
              <a:tr h="367780">
                <a:tc>
                  <a:txBody>
                    <a:bodyPr/>
                    <a:lstStyle/>
                    <a:p>
                      <a:r>
                        <a:rPr lang="en-US" dirty="0">
                          <a:latin typeface="Times New Roman" panose="02020603050405020304" pitchFamily="18" charset="0"/>
                          <a:cs typeface="Times New Roman" panose="02020603050405020304" pitchFamily="18" charset="0"/>
                        </a:rPr>
                        <a:t>Chicago</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83.47</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16.53</a:t>
                      </a:r>
                    </a:p>
                  </a:txBody>
                  <a:tcPr/>
                </a:tc>
                <a:extLst>
                  <a:ext uri="{0D108BD9-81ED-4DB2-BD59-A6C34878D82A}">
                    <a16:rowId xmlns:a16="http://schemas.microsoft.com/office/drawing/2014/main" val="1451171741"/>
                  </a:ext>
                </a:extLst>
              </a:tr>
              <a:tr h="367780">
                <a:tc>
                  <a:txBody>
                    <a:bodyPr/>
                    <a:lstStyle/>
                    <a:p>
                      <a:r>
                        <a:rPr lang="en-US" dirty="0">
                          <a:latin typeface="Times New Roman" panose="02020603050405020304" pitchFamily="18" charset="0"/>
                          <a:cs typeface="Times New Roman" panose="02020603050405020304" pitchFamily="18" charset="0"/>
                        </a:rPr>
                        <a:t>Los Angles</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58.64</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41.37</a:t>
                      </a:r>
                    </a:p>
                  </a:txBody>
                  <a:tcPr/>
                </a:tc>
                <a:extLst>
                  <a:ext uri="{0D108BD9-81ED-4DB2-BD59-A6C34878D82A}">
                    <a16:rowId xmlns:a16="http://schemas.microsoft.com/office/drawing/2014/main" val="2100041403"/>
                  </a:ext>
                </a:extLst>
              </a:tr>
              <a:tr h="367780">
                <a:tc>
                  <a:txBody>
                    <a:bodyPr/>
                    <a:lstStyle/>
                    <a:p>
                      <a:r>
                        <a:rPr lang="en-US" dirty="0">
                          <a:latin typeface="Times New Roman" panose="02020603050405020304" pitchFamily="18" charset="0"/>
                          <a:cs typeface="Times New Roman" panose="02020603050405020304" pitchFamily="18" charset="0"/>
                        </a:rPr>
                        <a:t>Washington</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91.56</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8.44</a:t>
                      </a:r>
                    </a:p>
                  </a:txBody>
                  <a:tcPr/>
                </a:tc>
                <a:extLst>
                  <a:ext uri="{0D108BD9-81ED-4DB2-BD59-A6C34878D82A}">
                    <a16:rowId xmlns:a16="http://schemas.microsoft.com/office/drawing/2014/main" val="95891745"/>
                  </a:ext>
                </a:extLst>
              </a:tr>
            </a:tbl>
          </a:graphicData>
        </a:graphic>
      </p:graphicFrame>
    </p:spTree>
    <p:extLst>
      <p:ext uri="{BB962C8B-B14F-4D97-AF65-F5344CB8AC3E}">
        <p14:creationId xmlns:p14="http://schemas.microsoft.com/office/powerpoint/2010/main" val="323331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Profit Analysis – City Profit</a:t>
            </a:r>
          </a:p>
        </p:txBody>
      </p:sp>
      <p:sp>
        <p:nvSpPr>
          <p:cNvPr id="2" name="Content Placeholder 1">
            <a:extLst>
              <a:ext uri="{FF2B5EF4-FFF2-40B4-BE49-F238E27FC236}">
                <a16:creationId xmlns:a16="http://schemas.microsoft.com/office/drawing/2014/main" id="{FCADBC19-929D-4E97-9039-41E0A68E96EB}"/>
              </a:ext>
            </a:extLst>
          </p:cNvPr>
          <p:cNvSpPr>
            <a:spLocks noGrp="1"/>
          </p:cNvSpPr>
          <p:nvPr>
            <p:ph sz="half" idx="2"/>
          </p:nvPr>
        </p:nvSpPr>
        <p:spPr/>
        <p:txBody>
          <a:bodyPr>
            <a:normAutofit/>
          </a:bodyPr>
          <a:lstStyle/>
          <a:p>
            <a:r>
              <a:rPr lang="en-US" sz="1800" dirty="0">
                <a:latin typeface="Times New Roman" panose="02020603050405020304" pitchFamily="18" charset="0"/>
                <a:cs typeface="Times New Roman" panose="02020603050405020304" pitchFamily="18" charset="0"/>
              </a:rPr>
              <a:t>This graph shows the total profit for each city.</a:t>
            </a:r>
          </a:p>
          <a:p>
            <a:r>
              <a:rPr lang="en-US" sz="1800" dirty="0">
                <a:latin typeface="Times New Roman" panose="02020603050405020304" pitchFamily="18" charset="0"/>
                <a:cs typeface="Times New Roman" panose="02020603050405020304" pitchFamily="18" charset="0"/>
              </a:rPr>
              <a:t>Let us focus on the same previous cities and provide each company percentage.</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24093D1-7D84-4A57-908A-186FCF7A68F9}"/>
              </a:ext>
            </a:extLst>
          </p:cNvPr>
          <p:cNvGraphicFramePr>
            <a:graphicFrameLocks noGrp="1"/>
          </p:cNvGraphicFramePr>
          <p:nvPr>
            <p:extLst>
              <p:ext uri="{D42A27DB-BD31-4B8C-83A1-F6EECF244321}">
                <p14:modId xmlns:p14="http://schemas.microsoft.com/office/powerpoint/2010/main" val="1384872209"/>
              </p:ext>
            </p:extLst>
          </p:nvPr>
        </p:nvGraphicFramePr>
        <p:xfrm>
          <a:off x="7089422" y="3154891"/>
          <a:ext cx="3347156" cy="1838232"/>
        </p:xfrm>
        <a:graphic>
          <a:graphicData uri="http://schemas.openxmlformats.org/drawingml/2006/table">
            <a:tbl>
              <a:tblPr firstRow="1" bandRow="1">
                <a:tableStyleId>{F5AB1C69-6EDB-4FF4-983F-18BD219EF322}</a:tableStyleId>
              </a:tblPr>
              <a:tblGrid>
                <a:gridCol w="1673578">
                  <a:extLst>
                    <a:ext uri="{9D8B030D-6E8A-4147-A177-3AD203B41FA5}">
                      <a16:colId xmlns:a16="http://schemas.microsoft.com/office/drawing/2014/main" val="1505640320"/>
                    </a:ext>
                  </a:extLst>
                </a:gridCol>
                <a:gridCol w="1673578">
                  <a:extLst>
                    <a:ext uri="{9D8B030D-6E8A-4147-A177-3AD203B41FA5}">
                      <a16:colId xmlns:a16="http://schemas.microsoft.com/office/drawing/2014/main" val="194301395"/>
                    </a:ext>
                  </a:extLst>
                </a:gridCol>
              </a:tblGrid>
              <a:tr h="367112">
                <a:tc>
                  <a:txBody>
                    <a:bodyPr/>
                    <a:lstStyle/>
                    <a:p>
                      <a:pPr marL="0" indent="0">
                        <a:buFont typeface="Arial" panose="020B0604020202020204" pitchFamily="34" charset="0"/>
                        <a:buNone/>
                      </a:pPr>
                      <a:r>
                        <a:rPr lang="en-US" dirty="0">
                          <a:solidFill>
                            <a:schemeClr val="tx1"/>
                          </a:solidFill>
                          <a:latin typeface="Times New Roman" panose="02020603050405020304" pitchFamily="18" charset="0"/>
                          <a:cs typeface="Times New Roman" panose="02020603050405020304" pitchFamily="18" charset="0"/>
                        </a:rPr>
                        <a:t>City</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Profit (million)</a:t>
                      </a:r>
                    </a:p>
                  </a:txBody>
                  <a:tcPr/>
                </a:tc>
                <a:extLst>
                  <a:ext uri="{0D108BD9-81ED-4DB2-BD59-A6C34878D82A}">
                    <a16:rowId xmlns:a16="http://schemas.microsoft.com/office/drawing/2014/main" val="1687805020"/>
                  </a:ext>
                </a:extLst>
              </a:tr>
              <a:tr h="367780">
                <a:tc>
                  <a:txBody>
                    <a:bodyPr/>
                    <a:lstStyle/>
                    <a:p>
                      <a:r>
                        <a:rPr lang="en-US" dirty="0">
                          <a:latin typeface="Times New Roman" panose="02020603050405020304" pitchFamily="18" charset="0"/>
                          <a:cs typeface="Times New Roman" panose="02020603050405020304" pitchFamily="18" charset="0"/>
                        </a:rPr>
                        <a:t>New York</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27.96</a:t>
                      </a:r>
                    </a:p>
                  </a:txBody>
                  <a:tcPr/>
                </a:tc>
                <a:extLst>
                  <a:ext uri="{0D108BD9-81ED-4DB2-BD59-A6C34878D82A}">
                    <a16:rowId xmlns:a16="http://schemas.microsoft.com/office/drawing/2014/main" val="2744259527"/>
                  </a:ext>
                </a:extLst>
              </a:tr>
              <a:tr h="367780">
                <a:tc>
                  <a:txBody>
                    <a:bodyPr/>
                    <a:lstStyle/>
                    <a:p>
                      <a:r>
                        <a:rPr lang="en-US" dirty="0">
                          <a:latin typeface="Times New Roman" panose="02020603050405020304" pitchFamily="18" charset="0"/>
                          <a:cs typeface="Times New Roman" panose="02020603050405020304" pitchFamily="18" charset="0"/>
                        </a:rPr>
                        <a:t>Chicago</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3.4</a:t>
                      </a:r>
                    </a:p>
                  </a:txBody>
                  <a:tcPr/>
                </a:tc>
                <a:extLst>
                  <a:ext uri="{0D108BD9-81ED-4DB2-BD59-A6C34878D82A}">
                    <a16:rowId xmlns:a16="http://schemas.microsoft.com/office/drawing/2014/main" val="1451171741"/>
                  </a:ext>
                </a:extLst>
              </a:tr>
              <a:tr h="367780">
                <a:tc>
                  <a:txBody>
                    <a:bodyPr/>
                    <a:lstStyle/>
                    <a:p>
                      <a:r>
                        <a:rPr lang="en-US" dirty="0">
                          <a:latin typeface="Times New Roman" panose="02020603050405020304" pitchFamily="18" charset="0"/>
                          <a:cs typeface="Times New Roman" panose="02020603050405020304" pitchFamily="18" charset="0"/>
                        </a:rPr>
                        <a:t>Los Angles</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4.41</a:t>
                      </a:r>
                    </a:p>
                  </a:txBody>
                  <a:tcPr/>
                </a:tc>
                <a:extLst>
                  <a:ext uri="{0D108BD9-81ED-4DB2-BD59-A6C34878D82A}">
                    <a16:rowId xmlns:a16="http://schemas.microsoft.com/office/drawing/2014/main" val="2100041403"/>
                  </a:ext>
                </a:extLst>
              </a:tr>
              <a:tr h="367780">
                <a:tc>
                  <a:txBody>
                    <a:bodyPr/>
                    <a:lstStyle/>
                    <a:p>
                      <a:r>
                        <a:rPr lang="en-US" dirty="0">
                          <a:latin typeface="Times New Roman" panose="02020603050405020304" pitchFamily="18" charset="0"/>
                          <a:cs typeface="Times New Roman" panose="02020603050405020304" pitchFamily="18" charset="0"/>
                        </a:rPr>
                        <a:t>Washington</a:t>
                      </a: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3.5</a:t>
                      </a:r>
                    </a:p>
                  </a:txBody>
                  <a:tcPr/>
                </a:tc>
                <a:extLst>
                  <a:ext uri="{0D108BD9-81ED-4DB2-BD59-A6C34878D82A}">
                    <a16:rowId xmlns:a16="http://schemas.microsoft.com/office/drawing/2014/main" val="95891745"/>
                  </a:ext>
                </a:extLst>
              </a:tr>
            </a:tbl>
          </a:graphicData>
        </a:graphic>
      </p:graphicFrame>
      <p:pic>
        <p:nvPicPr>
          <p:cNvPr id="10" name="Picture 2">
            <a:extLst>
              <a:ext uri="{FF2B5EF4-FFF2-40B4-BE49-F238E27FC236}">
                <a16:creationId xmlns:a16="http://schemas.microsoft.com/office/drawing/2014/main" id="{7BC225C3-9A0A-4538-BD90-E90BFD9B551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16640" y="1825625"/>
            <a:ext cx="462472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218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76200" y="-134409"/>
            <a:ext cx="12192000" cy="999067"/>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169333" y="-297658"/>
            <a:ext cx="10515600" cy="1325563"/>
          </a:xfrm>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Profit Analysis – Yearly &amp; Monthly Profit </a:t>
            </a:r>
          </a:p>
        </p:txBody>
      </p:sp>
      <p:sp>
        <p:nvSpPr>
          <p:cNvPr id="2" name="Content Placeholder 1">
            <a:extLst>
              <a:ext uri="{FF2B5EF4-FFF2-40B4-BE49-F238E27FC236}">
                <a16:creationId xmlns:a16="http://schemas.microsoft.com/office/drawing/2014/main" id="{FCADBC19-929D-4E97-9039-41E0A68E96EB}"/>
              </a:ext>
            </a:extLst>
          </p:cNvPr>
          <p:cNvSpPr>
            <a:spLocks noGrp="1"/>
          </p:cNvSpPr>
          <p:nvPr>
            <p:ph sz="half" idx="2"/>
          </p:nvPr>
        </p:nvSpPr>
        <p:spPr>
          <a:xfrm>
            <a:off x="8339667" y="1419225"/>
            <a:ext cx="3818466" cy="3948642"/>
          </a:xfrm>
        </p:spPr>
        <p:txBody>
          <a:bodyPr>
            <a:normAutofit/>
          </a:bodyPr>
          <a:lstStyle/>
          <a:p>
            <a:r>
              <a:rPr lang="en-US" sz="1800" dirty="0">
                <a:latin typeface="Times New Roman" panose="02020603050405020304" pitchFamily="18" charset="0"/>
                <a:cs typeface="Times New Roman" panose="02020603050405020304" pitchFamily="18" charset="0"/>
              </a:rPr>
              <a:t>The first graph shows the average profit per month.</a:t>
            </a:r>
          </a:p>
          <a:p>
            <a:r>
              <a:rPr lang="en-US" sz="1800" dirty="0">
                <a:latin typeface="Times New Roman" panose="02020603050405020304" pitchFamily="18" charset="0"/>
                <a:cs typeface="Times New Roman" panose="02020603050405020304" pitchFamily="18" charset="0"/>
              </a:rPr>
              <a:t>Yellow Cab reaches its highest average profit during May (212.56 Dollars), while Pink Cab reaches its lowest (34 Dollars). This means an increase of about 525.18%.</a:t>
            </a:r>
          </a:p>
          <a:p>
            <a:r>
              <a:rPr lang="en-US" sz="1800" dirty="0">
                <a:latin typeface="Times New Roman" panose="02020603050405020304" pitchFamily="18" charset="0"/>
                <a:cs typeface="Times New Roman" panose="02020603050405020304" pitchFamily="18" charset="0"/>
              </a:rPr>
              <a:t>There is an increase in the average profit for Pink Cab starting from June, while Yellow Cab has maintained the lowest Average during that time.</a:t>
            </a:r>
          </a:p>
          <a:p>
            <a:r>
              <a:rPr lang="en-US" sz="1800" dirty="0">
                <a:latin typeface="Times New Roman" panose="02020603050405020304" pitchFamily="18" charset="0"/>
                <a:cs typeface="Times New Roman" panose="02020603050405020304" pitchFamily="18" charset="0"/>
              </a:rPr>
              <a:t>All in all , Yellow Cab has a better average profit in all months.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5D5885F0-40F5-4404-937D-0974B97FA6DD}"/>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76200" y="1419225"/>
            <a:ext cx="3716866" cy="369464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6097189C-A3D6-489E-9C23-0E7620D049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499" y="1419225"/>
            <a:ext cx="4343401" cy="384704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1">
            <a:extLst>
              <a:ext uri="{FF2B5EF4-FFF2-40B4-BE49-F238E27FC236}">
                <a16:creationId xmlns:a16="http://schemas.microsoft.com/office/drawing/2014/main" id="{C835FBC5-86A1-4A7B-9DA8-9E71D146FE2A}"/>
              </a:ext>
            </a:extLst>
          </p:cNvPr>
          <p:cNvSpPr txBox="1">
            <a:spLocks/>
          </p:cNvSpPr>
          <p:nvPr/>
        </p:nvSpPr>
        <p:spPr>
          <a:xfrm>
            <a:off x="76201" y="5266267"/>
            <a:ext cx="8763000" cy="1325563"/>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a:p>
            <a:r>
              <a:rPr lang="en-US" sz="5500" dirty="0">
                <a:latin typeface="Times New Roman" panose="02020603050405020304" pitchFamily="18" charset="0"/>
                <a:cs typeface="Times New Roman" panose="02020603050405020304" pitchFamily="18" charset="0"/>
              </a:rPr>
              <a:t>You can see from the second graph that Yellow Cab company has gained larger profits than Pink Cab for all the years. Between 2016 and 2017, there was an increase of about 19.02% for Yellow and 18.71% for Pink. Between 2017 and 2018, there was a drop in the profits for both companies, a loss of about 18.46% for Yellow and 23.15% for Pink. The highest profit is in 2017, with a profit margin of about 716.75% for Yellow with respect to Pink.</a:t>
            </a:r>
          </a:p>
        </p:txBody>
      </p:sp>
    </p:spTree>
    <p:extLst>
      <p:ext uri="{BB962C8B-B14F-4D97-AF65-F5344CB8AC3E}">
        <p14:creationId xmlns:p14="http://schemas.microsoft.com/office/powerpoint/2010/main" val="3988865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76200" y="-134409"/>
            <a:ext cx="12192000" cy="999067"/>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169333" y="-297658"/>
            <a:ext cx="10515600" cy="1325563"/>
          </a:xfrm>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Profit Analysis – Monthly Average Profit City-wise </a:t>
            </a:r>
          </a:p>
        </p:txBody>
      </p:sp>
      <p:sp>
        <p:nvSpPr>
          <p:cNvPr id="2" name="Content Placeholder 1">
            <a:extLst>
              <a:ext uri="{FF2B5EF4-FFF2-40B4-BE49-F238E27FC236}">
                <a16:creationId xmlns:a16="http://schemas.microsoft.com/office/drawing/2014/main" id="{FCADBC19-929D-4E97-9039-41E0A68E96EB}"/>
              </a:ext>
            </a:extLst>
          </p:cNvPr>
          <p:cNvSpPr>
            <a:spLocks noGrp="1"/>
          </p:cNvSpPr>
          <p:nvPr>
            <p:ph sz="half" idx="2"/>
          </p:nvPr>
        </p:nvSpPr>
        <p:spPr/>
        <p:txBody>
          <a:bodyPr>
            <a:normAutofit/>
          </a:bodyPr>
          <a:lstStyle/>
          <a:p>
            <a:r>
              <a:rPr lang="en-US" sz="1800" dirty="0">
                <a:latin typeface="Times New Roman" panose="02020603050405020304" pitchFamily="18" charset="0"/>
                <a:cs typeface="Times New Roman" panose="02020603050405020304" pitchFamily="18" charset="0"/>
              </a:rPr>
              <a:t>This graph shows the average profit in each city for the three years.</a:t>
            </a:r>
          </a:p>
          <a:p>
            <a:r>
              <a:rPr lang="en-US" sz="1800" dirty="0">
                <a:latin typeface="Times New Roman" panose="02020603050405020304" pitchFamily="18" charset="0"/>
                <a:cs typeface="Times New Roman" panose="02020603050405020304" pitchFamily="18" charset="0"/>
              </a:rPr>
              <a:t>Both companies maintained the same distribution of average profit in all three years.</a:t>
            </a:r>
          </a:p>
          <a:p>
            <a:r>
              <a:rPr lang="en-US" sz="1800" dirty="0">
                <a:latin typeface="Times New Roman" panose="02020603050405020304" pitchFamily="18" charset="0"/>
                <a:cs typeface="Times New Roman" panose="02020603050405020304" pitchFamily="18" charset="0"/>
              </a:rPr>
              <a:t>Yellow Cab has a better average profit than Pink Cab for all cities.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16" name="Picture 6">
            <a:extLst>
              <a:ext uri="{FF2B5EF4-FFF2-40B4-BE49-F238E27FC236}">
                <a16:creationId xmlns:a16="http://schemas.microsoft.com/office/drawing/2014/main" id="{5181CBCA-6C22-4EE6-A0A2-1B7392E7867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62467" y="1027904"/>
            <a:ext cx="4792133" cy="5466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308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Profit Analysis – Average Profit Percentage City-wise</a:t>
            </a:r>
          </a:p>
        </p:txBody>
      </p:sp>
      <p:sp>
        <p:nvSpPr>
          <p:cNvPr id="2" name="Content Placeholder 1">
            <a:extLst>
              <a:ext uri="{FF2B5EF4-FFF2-40B4-BE49-F238E27FC236}">
                <a16:creationId xmlns:a16="http://schemas.microsoft.com/office/drawing/2014/main" id="{FCADBC19-929D-4E97-9039-41E0A68E96EB}"/>
              </a:ext>
            </a:extLst>
          </p:cNvPr>
          <p:cNvSpPr>
            <a:spLocks noGrp="1"/>
          </p:cNvSpPr>
          <p:nvPr>
            <p:ph sz="half" idx="2"/>
          </p:nvPr>
        </p:nvSpPr>
        <p:spPr/>
        <p:txBody>
          <a:bodyPr>
            <a:normAutofit/>
          </a:bodyPr>
          <a:lstStyle/>
          <a:p>
            <a:r>
              <a:rPr lang="en-US" sz="1800" dirty="0">
                <a:latin typeface="Times New Roman" panose="02020603050405020304" pitchFamily="18" charset="0"/>
                <a:cs typeface="Times New Roman" panose="02020603050405020304" pitchFamily="18" charset="0"/>
              </a:rPr>
              <a:t>This graph shows the average profit percentage for companies in each city.</a:t>
            </a:r>
          </a:p>
          <a:p>
            <a:r>
              <a:rPr lang="en-US" sz="1800" dirty="0">
                <a:latin typeface="Times New Roman" panose="02020603050405020304" pitchFamily="18" charset="0"/>
                <a:cs typeface="Times New Roman" panose="02020603050405020304" pitchFamily="18" charset="0"/>
              </a:rPr>
              <a:t>In New York, Yellow Cab has an average profit percentage of 104.3%, which is about 2.4 times the value for Pink Cab (44%).</a:t>
            </a:r>
          </a:p>
          <a:p>
            <a:r>
              <a:rPr lang="en-US" sz="1800" dirty="0">
                <a:latin typeface="Times New Roman" panose="02020603050405020304" pitchFamily="18" charset="0"/>
                <a:cs typeface="Times New Roman" panose="02020603050405020304" pitchFamily="18" charset="0"/>
              </a:rPr>
              <a:t>The least percentage for Yellow Cab is 20.15% in Sacramento, which is about 2.6 times the least percentage for Pink Cab company in Dallas (7.83).</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7DF09F39-E491-4C51-9266-E82EF07FEB6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05249" y="1825625"/>
            <a:ext cx="464750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804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Profit Analysis – Average Profit per Km</a:t>
            </a:r>
          </a:p>
        </p:txBody>
      </p:sp>
      <p:sp>
        <p:nvSpPr>
          <p:cNvPr id="2" name="Content Placeholder 1">
            <a:extLst>
              <a:ext uri="{FF2B5EF4-FFF2-40B4-BE49-F238E27FC236}">
                <a16:creationId xmlns:a16="http://schemas.microsoft.com/office/drawing/2014/main" id="{FCADBC19-929D-4E97-9039-41E0A68E96EB}"/>
              </a:ext>
            </a:extLst>
          </p:cNvPr>
          <p:cNvSpPr>
            <a:spLocks noGrp="1"/>
          </p:cNvSpPr>
          <p:nvPr>
            <p:ph sz="half" idx="2"/>
          </p:nvPr>
        </p:nvSpPr>
        <p:spPr/>
        <p:txBody>
          <a:bodyPr>
            <a:normAutofit/>
          </a:bodyPr>
          <a:lstStyle/>
          <a:p>
            <a:r>
              <a:rPr lang="en-US" sz="1800" dirty="0">
                <a:latin typeface="Times New Roman" panose="02020603050405020304" pitchFamily="18" charset="0"/>
                <a:cs typeface="Times New Roman" panose="02020603050405020304" pitchFamily="18" charset="0"/>
              </a:rPr>
              <a:t>This graph shows the average profit per Km for each city.</a:t>
            </a:r>
          </a:p>
          <a:p>
            <a:r>
              <a:rPr lang="en-US" sz="1800" dirty="0">
                <a:latin typeface="Times New Roman" panose="02020603050405020304" pitchFamily="18" charset="0"/>
                <a:cs typeface="Times New Roman" panose="02020603050405020304" pitchFamily="18" charset="0"/>
              </a:rPr>
              <a:t>Yellow Cab range is between 2.6 and 13.7 Dollars (426.9% increase), while the range for Pink Cab is between 0.8 and 4.8 Dollars (500% increase).</a:t>
            </a:r>
          </a:p>
          <a:p>
            <a:r>
              <a:rPr lang="en-US" sz="1800" dirty="0">
                <a:latin typeface="Times New Roman" panose="02020603050405020304" pitchFamily="18" charset="0"/>
                <a:cs typeface="Times New Roman" panose="02020603050405020304" pitchFamily="18" charset="0"/>
              </a:rPr>
              <a:t>In New York city, profit margin of Yellow Cab is 185.4% with respect to the Pink Cab.</a:t>
            </a:r>
          </a:p>
          <a:p>
            <a:r>
              <a:rPr lang="en-US" sz="1800" dirty="0">
                <a:latin typeface="Times New Roman" panose="02020603050405020304" pitchFamily="18" charset="0"/>
                <a:cs typeface="Times New Roman" panose="02020603050405020304" pitchFamily="18" charset="0"/>
              </a:rPr>
              <a:t>in Dallas city, profit margin of Yellow Cab is 987.5% with respect to the Pink Cab.</a:t>
            </a:r>
          </a:p>
          <a:p>
            <a:r>
              <a:rPr lang="en-US" sz="1800" dirty="0">
                <a:latin typeface="Times New Roman" panose="02020603050405020304" pitchFamily="18" charset="0"/>
                <a:cs typeface="Times New Roman" panose="02020603050405020304" pitchFamily="18" charset="0"/>
              </a:rPr>
              <a:t>in Tucson , both companies maintained almost the same profit per Km.</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12292" name="Picture 4">
            <a:extLst>
              <a:ext uri="{FF2B5EF4-FFF2-40B4-BE49-F238E27FC236}">
                <a16:creationId xmlns:a16="http://schemas.microsoft.com/office/drawing/2014/main" id="{960003AF-5114-485B-A547-AA04E7F0AC7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28031" y="1825625"/>
            <a:ext cx="46019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8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516466" y="92604"/>
            <a:ext cx="10515600" cy="1325563"/>
          </a:xfrm>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Profit Analysis – Yearly &amp; Monthly Average Profit per Km</a:t>
            </a:r>
          </a:p>
        </p:txBody>
      </p:sp>
      <p:sp>
        <p:nvSpPr>
          <p:cNvPr id="2" name="Content Placeholder 1">
            <a:extLst>
              <a:ext uri="{FF2B5EF4-FFF2-40B4-BE49-F238E27FC236}">
                <a16:creationId xmlns:a16="http://schemas.microsoft.com/office/drawing/2014/main" id="{FCADBC19-929D-4E97-9039-41E0A68E96EB}"/>
              </a:ext>
            </a:extLst>
          </p:cNvPr>
          <p:cNvSpPr>
            <a:spLocks noGrp="1"/>
          </p:cNvSpPr>
          <p:nvPr>
            <p:ph sz="half" idx="2"/>
          </p:nvPr>
        </p:nvSpPr>
        <p:spPr>
          <a:xfrm>
            <a:off x="372533" y="5528733"/>
            <a:ext cx="8288867" cy="1117600"/>
          </a:xfrm>
        </p:spPr>
        <p:txBody>
          <a:bodyPr>
            <a:normAutofit fontScale="77500" lnSpcReduction="20000"/>
          </a:bodyPr>
          <a:lstStyle/>
          <a:p>
            <a:r>
              <a:rPr lang="en-US" sz="2300" dirty="0">
                <a:latin typeface="Times New Roman" panose="02020603050405020304" pitchFamily="18" charset="0"/>
                <a:cs typeface="Times New Roman" panose="02020603050405020304" pitchFamily="18" charset="0"/>
              </a:rPr>
              <a:t>The second graph shows the average profit per Km in each month.</a:t>
            </a:r>
          </a:p>
          <a:p>
            <a:r>
              <a:rPr lang="en-US" sz="2300" dirty="0">
                <a:latin typeface="Times New Roman" panose="02020603050405020304" pitchFamily="18" charset="0"/>
                <a:cs typeface="Times New Roman" panose="02020603050405020304" pitchFamily="18" charset="0"/>
              </a:rPr>
              <a:t>Yellow Cab has the highest average in February and May.</a:t>
            </a:r>
          </a:p>
          <a:p>
            <a:r>
              <a:rPr lang="en-US" sz="2300" dirty="0">
                <a:latin typeface="Times New Roman" panose="02020603050405020304" pitchFamily="18" charset="0"/>
                <a:cs typeface="Times New Roman" panose="02020603050405020304" pitchFamily="18" charset="0"/>
              </a:rPr>
              <a:t>there is a decrease in the average profit during the first five months for Pink Cab. After that, it starts increasing till the end of the year.</a:t>
            </a:r>
          </a:p>
          <a:p>
            <a:endParaRPr lang="en-US" sz="1800" dirty="0">
              <a:latin typeface="Times New Roman" panose="02020603050405020304" pitchFamily="18" charset="0"/>
              <a:cs typeface="Times New Roman" panose="02020603050405020304" pitchFamily="18" charset="0"/>
            </a:endParaRPr>
          </a:p>
        </p:txBody>
      </p:sp>
      <p:pic>
        <p:nvPicPr>
          <p:cNvPr id="13314" name="Picture 2">
            <a:extLst>
              <a:ext uri="{FF2B5EF4-FFF2-40B4-BE49-F238E27FC236}">
                <a16:creationId xmlns:a16="http://schemas.microsoft.com/office/drawing/2014/main" id="{63F49326-862B-465B-A18C-F4E6AFE2AF5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0" y="1543049"/>
            <a:ext cx="4461933" cy="407881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6FAD786-C353-425D-890C-19E2B2773A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1933" y="1543048"/>
            <a:ext cx="4402667" cy="398568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1">
            <a:extLst>
              <a:ext uri="{FF2B5EF4-FFF2-40B4-BE49-F238E27FC236}">
                <a16:creationId xmlns:a16="http://schemas.microsoft.com/office/drawing/2014/main" id="{66A96C19-0336-4EB1-8EF6-571DC1C1038D}"/>
              </a:ext>
            </a:extLst>
          </p:cNvPr>
          <p:cNvSpPr txBox="1">
            <a:spLocks/>
          </p:cNvSpPr>
          <p:nvPr/>
        </p:nvSpPr>
        <p:spPr>
          <a:xfrm>
            <a:off x="9016999" y="1889125"/>
            <a:ext cx="3107267" cy="4440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The first graph shows the average profit per Km each year.</a:t>
            </a:r>
          </a:p>
          <a:p>
            <a:r>
              <a:rPr lang="en-US" sz="1800" dirty="0">
                <a:latin typeface="Times New Roman" panose="02020603050405020304" pitchFamily="18" charset="0"/>
                <a:cs typeface="Times New Roman" panose="02020603050405020304" pitchFamily="18" charset="0"/>
              </a:rPr>
              <a:t>Both Companies Maintained a fixed profit per Km for 2016 and 2017. In 2018, the profit decreased by 14.7% for Yellow Cab and 20% for Pink Cab.</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3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Customer Analysis – Gender &amp; Age</a:t>
            </a:r>
          </a:p>
        </p:txBody>
      </p:sp>
      <p:sp>
        <p:nvSpPr>
          <p:cNvPr id="8" name="Content Placeholder 7">
            <a:extLst>
              <a:ext uri="{FF2B5EF4-FFF2-40B4-BE49-F238E27FC236}">
                <a16:creationId xmlns:a16="http://schemas.microsoft.com/office/drawing/2014/main" id="{94DECAF5-2FE6-4CD9-A4E1-99232999D34F}"/>
              </a:ext>
            </a:extLst>
          </p:cNvPr>
          <p:cNvSpPr>
            <a:spLocks noGrp="1"/>
          </p:cNvSpPr>
          <p:nvPr>
            <p:ph sz="half" idx="2"/>
          </p:nvPr>
        </p:nvSpPr>
        <p:spPr>
          <a:xfrm>
            <a:off x="6172200" y="1825625"/>
            <a:ext cx="5181600" cy="4351338"/>
          </a:xfrm>
        </p:spPr>
        <p:txBody>
          <a:bodyPr>
            <a:normAutofit/>
          </a:bodyPr>
          <a:lstStyle/>
          <a:p>
            <a:r>
              <a:rPr lang="en-US" sz="1800" dirty="0">
                <a:latin typeface="Times New Roman" panose="02020603050405020304" pitchFamily="18" charset="0"/>
                <a:cs typeface="Times New Roman" panose="02020603050405020304" pitchFamily="18" charset="0"/>
              </a:rPr>
              <a:t>This graph shows the demand age-wise and gender-wise.</a:t>
            </a:r>
          </a:p>
          <a:p>
            <a:r>
              <a:rPr lang="en-US" sz="1800" dirty="0">
                <a:latin typeface="Times New Roman" panose="02020603050405020304" pitchFamily="18" charset="0"/>
                <a:cs typeface="Times New Roman" panose="02020603050405020304" pitchFamily="18" charset="0"/>
              </a:rPr>
              <a:t>Yellow Cab company is the most popular one for ages 18 to 40.</a:t>
            </a:r>
          </a:p>
          <a:p>
            <a:r>
              <a:rPr lang="en-US" sz="1800" dirty="0">
                <a:latin typeface="Times New Roman" panose="02020603050405020304" pitchFamily="18" charset="0"/>
                <a:cs typeface="Times New Roman" panose="02020603050405020304" pitchFamily="18" charset="0"/>
              </a:rPr>
              <a:t>The Demand for cabs is almost constant for ages 18 to 40, which is higher than that for ages 41 to 65.</a:t>
            </a:r>
          </a:p>
          <a:p>
            <a:r>
              <a:rPr lang="en-US" sz="1800" dirty="0">
                <a:latin typeface="Times New Roman" panose="02020603050405020304" pitchFamily="18" charset="0"/>
                <a:cs typeface="Times New Roman" panose="02020603050405020304" pitchFamily="18" charset="0"/>
              </a:rPr>
              <a:t>The Demand for ages 18 to 40 is almost three times that for ages above 40.</a:t>
            </a:r>
          </a:p>
        </p:txBody>
      </p:sp>
      <p:pic>
        <p:nvPicPr>
          <p:cNvPr id="15362" name="Picture 2">
            <a:extLst>
              <a:ext uri="{FF2B5EF4-FFF2-40B4-BE49-F238E27FC236}">
                <a16:creationId xmlns:a16="http://schemas.microsoft.com/office/drawing/2014/main" id="{6701A2EE-A4E9-409C-A8CF-882230AD633D}"/>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1929484"/>
            <a:ext cx="5181600" cy="4143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232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533400" y="111125"/>
            <a:ext cx="10515600" cy="1325563"/>
          </a:xfrm>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Customer Analysis – Gender Contribution to Average Profit City - wise</a:t>
            </a:r>
          </a:p>
        </p:txBody>
      </p:sp>
      <p:sp>
        <p:nvSpPr>
          <p:cNvPr id="8" name="Content Placeholder 7">
            <a:extLst>
              <a:ext uri="{FF2B5EF4-FFF2-40B4-BE49-F238E27FC236}">
                <a16:creationId xmlns:a16="http://schemas.microsoft.com/office/drawing/2014/main" id="{94DECAF5-2FE6-4CD9-A4E1-99232999D34F}"/>
              </a:ext>
            </a:extLst>
          </p:cNvPr>
          <p:cNvSpPr>
            <a:spLocks noGrp="1"/>
          </p:cNvSpPr>
          <p:nvPr>
            <p:ph sz="half" idx="2"/>
          </p:nvPr>
        </p:nvSpPr>
        <p:spPr>
          <a:xfrm>
            <a:off x="6172200" y="1825625"/>
            <a:ext cx="5181600" cy="4351338"/>
          </a:xfrm>
        </p:spPr>
        <p:txBody>
          <a:bodyPr>
            <a:normAutofit/>
          </a:bodyPr>
          <a:lstStyle/>
          <a:p>
            <a:r>
              <a:rPr lang="en-US" sz="1800" dirty="0">
                <a:latin typeface="Times New Roman" panose="02020603050405020304" pitchFamily="18" charset="0"/>
                <a:cs typeface="Times New Roman" panose="02020603050405020304" pitchFamily="18" charset="0"/>
              </a:rPr>
              <a:t>This graph shows the contribution of each gender to the average profit in each city.</a:t>
            </a:r>
          </a:p>
          <a:p>
            <a:r>
              <a:rPr lang="en-US" sz="1800" dirty="0">
                <a:latin typeface="Times New Roman" panose="02020603050405020304" pitchFamily="18" charset="0"/>
                <a:cs typeface="Times New Roman" panose="02020603050405020304" pitchFamily="18" charset="0"/>
              </a:rPr>
              <a:t>Both genders contribute equally to the average profit.</a:t>
            </a:r>
          </a:p>
          <a:p>
            <a:endParaRPr lang="en-US" sz="1800" dirty="0">
              <a:latin typeface="Times New Roman" panose="02020603050405020304" pitchFamily="18" charset="0"/>
              <a:cs typeface="Times New Roman" panose="02020603050405020304" pitchFamily="18" charset="0"/>
            </a:endParaRPr>
          </a:p>
        </p:txBody>
      </p:sp>
      <p:pic>
        <p:nvPicPr>
          <p:cNvPr id="16388" name="Picture 4">
            <a:extLst>
              <a:ext uri="{FF2B5EF4-FFF2-40B4-BE49-F238E27FC236}">
                <a16:creationId xmlns:a16="http://schemas.microsoft.com/office/drawing/2014/main" id="{71FB1686-D483-4B0D-A231-5CA306C6C58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11667" y="1825625"/>
            <a:ext cx="490278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93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solidFill>
                  <a:srgbClr val="FF6600"/>
                </a:solidFill>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latin typeface="Times New Roman" panose="02020603050405020304" pitchFamily="18" charset="0"/>
              <a:cs typeface="Times New Roman" panose="02020603050405020304" pitchFamily="18" charset="0"/>
            </a:endParaRPr>
          </a:p>
          <a:p>
            <a:pPr algn="just"/>
            <a:r>
              <a:rPr lang="en-US" dirty="0">
                <a:solidFill>
                  <a:srgbClr val="FF6600"/>
                </a:solidFill>
                <a:latin typeface="Times New Roman" panose="02020603050405020304" pitchFamily="18" charset="0"/>
                <a:cs typeface="Times New Roman" panose="02020603050405020304" pitchFamily="18" charset="0"/>
              </a:rPr>
              <a:t>   </a:t>
            </a:r>
          </a:p>
          <a:p>
            <a:pPr algn="just"/>
            <a:r>
              <a:rPr lang="en-US" sz="2800" dirty="0">
                <a:solidFill>
                  <a:srgbClr val="FF6600"/>
                </a:solidFill>
                <a:latin typeface="Times New Roman" panose="02020603050405020304" pitchFamily="18" charset="0"/>
                <a:cs typeface="Times New Roman" panose="02020603050405020304" pitchFamily="18" charset="0"/>
              </a:rPr>
              <a:t>         </a:t>
            </a:r>
          </a:p>
          <a:p>
            <a:pPr algn="just"/>
            <a:endParaRPr lang="en-US" sz="2800" dirty="0">
              <a:solidFill>
                <a:srgbClr val="FF6600"/>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400" dirty="0">
                <a:solidFill>
                  <a:srgbClr val="FF6600"/>
                </a:solidFill>
                <a:latin typeface="Times New Roman" panose="02020603050405020304" pitchFamily="18" charset="0"/>
                <a:cs typeface="Times New Roman" panose="02020603050405020304" pitchFamily="18" charset="0"/>
              </a:rPr>
              <a:t>Background</a:t>
            </a:r>
          </a:p>
          <a:p>
            <a:pPr marL="914400" lvl="1" indent="-457200" algn="just">
              <a:buFont typeface="Arial" panose="020B0604020202020204" pitchFamily="34" charset="0"/>
              <a:buChar char="•"/>
            </a:pPr>
            <a:r>
              <a:rPr lang="en-US" sz="2400" dirty="0">
                <a:solidFill>
                  <a:srgbClr val="FF6600"/>
                </a:solidFill>
                <a:latin typeface="Times New Roman" panose="02020603050405020304" pitchFamily="18" charset="0"/>
                <a:cs typeface="Times New Roman" panose="02020603050405020304" pitchFamily="18" charset="0"/>
              </a:rPr>
              <a:t>Data Description</a:t>
            </a:r>
          </a:p>
          <a:p>
            <a:pPr marL="914400" lvl="1" indent="-457200" algn="just">
              <a:buFont typeface="Arial" panose="020B0604020202020204" pitchFamily="34" charset="0"/>
              <a:buChar char="•"/>
            </a:pPr>
            <a:r>
              <a:rPr lang="en-US" sz="2400" dirty="0">
                <a:solidFill>
                  <a:srgbClr val="FF6600"/>
                </a:solidFill>
                <a:latin typeface="Times New Roman" panose="02020603050405020304" pitchFamily="18" charset="0"/>
                <a:cs typeface="Times New Roman" panose="02020603050405020304" pitchFamily="18" charset="0"/>
              </a:rPr>
              <a:t>Data Preparation</a:t>
            </a:r>
          </a:p>
          <a:p>
            <a:pPr marL="914400" lvl="1" indent="-457200" algn="just">
              <a:buFont typeface="Arial" panose="020B0604020202020204" pitchFamily="34" charset="0"/>
              <a:buChar char="•"/>
            </a:pPr>
            <a:r>
              <a:rPr lang="en-US" sz="2400" dirty="0">
                <a:solidFill>
                  <a:srgbClr val="FF6600"/>
                </a:solidFill>
                <a:latin typeface="Times New Roman" panose="02020603050405020304" pitchFamily="18" charset="0"/>
                <a:cs typeface="Times New Roman" panose="02020603050405020304" pitchFamily="18" charset="0"/>
              </a:rPr>
              <a:t>Data Visualization</a:t>
            </a:r>
          </a:p>
          <a:p>
            <a:pPr marL="914400" lvl="1" indent="-457200" algn="just">
              <a:buFont typeface="Arial" panose="020B0604020202020204" pitchFamily="34" charset="0"/>
              <a:buChar char="•"/>
            </a:pPr>
            <a:r>
              <a:rPr lang="en-US" sz="2400" dirty="0">
                <a:solidFill>
                  <a:srgbClr val="FF6600"/>
                </a:solidFill>
                <a:latin typeface="Times New Roman" panose="02020603050405020304" pitchFamily="18" charset="0"/>
                <a:cs typeface="Times New Roman" panose="02020603050405020304" pitchFamily="18" charset="0"/>
              </a:rPr>
              <a:t>Recommendations</a:t>
            </a:r>
          </a:p>
          <a:p>
            <a:endParaRPr lang="en-US" sz="3200" dirty="0">
              <a:solidFill>
                <a:srgbClr val="FF6600"/>
              </a:solidFill>
              <a:latin typeface="Times New Roman" panose="02020603050405020304" pitchFamily="18" charset="0"/>
              <a:cs typeface="Times New Roman" panose="02020603050405020304" pitchFamily="18" charset="0"/>
            </a:endParaRPr>
          </a:p>
          <a:p>
            <a:endParaRPr lang="en-US" dirty="0">
              <a:solidFill>
                <a:srgbClr val="FF6600"/>
              </a:solidFill>
              <a:latin typeface="Times New Roman" panose="02020603050405020304" pitchFamily="18" charset="0"/>
              <a:cs typeface="Times New Roman" panose="02020603050405020304" pitchFamily="18" charset="0"/>
            </a:endParaRPr>
          </a:p>
          <a:p>
            <a:endParaRPr lang="en-US" dirty="0">
              <a:solidFill>
                <a:srgbClr val="FF66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
            <a:ext cx="12192000" cy="121920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372533" y="82283"/>
            <a:ext cx="10515600" cy="1325563"/>
          </a:xfrm>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Customer Analysis – Contribution to Demand Based on Income Class </a:t>
            </a:r>
          </a:p>
        </p:txBody>
      </p:sp>
      <p:graphicFrame>
        <p:nvGraphicFramePr>
          <p:cNvPr id="5" name="Content Placeholder 4">
            <a:extLst>
              <a:ext uri="{FF2B5EF4-FFF2-40B4-BE49-F238E27FC236}">
                <a16:creationId xmlns:a16="http://schemas.microsoft.com/office/drawing/2014/main" id="{05E4944B-E56A-4F57-A5AB-E5D747B0F8CD}"/>
              </a:ext>
            </a:extLst>
          </p:cNvPr>
          <p:cNvGraphicFramePr>
            <a:graphicFrameLocks noGrp="1"/>
          </p:cNvGraphicFramePr>
          <p:nvPr>
            <p:ph sz="half" idx="2"/>
            <p:extLst>
              <p:ext uri="{D42A27DB-BD31-4B8C-83A1-F6EECF244321}">
                <p14:modId xmlns:p14="http://schemas.microsoft.com/office/powerpoint/2010/main" val="3034357857"/>
              </p:ext>
            </p:extLst>
          </p:nvPr>
        </p:nvGraphicFramePr>
        <p:xfrm>
          <a:off x="178330" y="4480560"/>
          <a:ext cx="6061603" cy="2347061"/>
        </p:xfrm>
        <a:graphic>
          <a:graphicData uri="http://schemas.openxmlformats.org/drawingml/2006/table">
            <a:tbl>
              <a:tblPr firstRow="1" bandRow="1">
                <a:tableStyleId>{5C22544A-7EE6-4342-B048-85BDC9FD1C3A}</a:tableStyleId>
              </a:tblPr>
              <a:tblGrid>
                <a:gridCol w="1271588">
                  <a:extLst>
                    <a:ext uri="{9D8B030D-6E8A-4147-A177-3AD203B41FA5}">
                      <a16:colId xmlns:a16="http://schemas.microsoft.com/office/drawing/2014/main" val="3337164003"/>
                    </a:ext>
                  </a:extLst>
                </a:gridCol>
                <a:gridCol w="928669">
                  <a:extLst>
                    <a:ext uri="{9D8B030D-6E8A-4147-A177-3AD203B41FA5}">
                      <a16:colId xmlns:a16="http://schemas.microsoft.com/office/drawing/2014/main" val="2758054862"/>
                    </a:ext>
                  </a:extLst>
                </a:gridCol>
                <a:gridCol w="1295946">
                  <a:extLst>
                    <a:ext uri="{9D8B030D-6E8A-4147-A177-3AD203B41FA5}">
                      <a16:colId xmlns:a16="http://schemas.microsoft.com/office/drawing/2014/main" val="1263847071"/>
                    </a:ext>
                  </a:extLst>
                </a:gridCol>
                <a:gridCol w="1261534">
                  <a:extLst>
                    <a:ext uri="{9D8B030D-6E8A-4147-A177-3AD203B41FA5}">
                      <a16:colId xmlns:a16="http://schemas.microsoft.com/office/drawing/2014/main" val="1809453949"/>
                    </a:ext>
                  </a:extLst>
                </a:gridCol>
                <a:gridCol w="1303866">
                  <a:extLst>
                    <a:ext uri="{9D8B030D-6E8A-4147-A177-3AD203B41FA5}">
                      <a16:colId xmlns:a16="http://schemas.microsoft.com/office/drawing/2014/main" val="3312096034"/>
                    </a:ext>
                  </a:extLst>
                </a:gridCol>
              </a:tblGrid>
              <a:tr h="518261">
                <a:tc>
                  <a:txBody>
                    <a:bodyPr/>
                    <a:lstStyle/>
                    <a:p>
                      <a:r>
                        <a:rPr lang="en-US" sz="1400" b="1" dirty="0">
                          <a:solidFill>
                            <a:schemeClr val="tx1"/>
                          </a:solidFill>
                          <a:latin typeface="Times New Roman" panose="02020603050405020304" pitchFamily="18" charset="0"/>
                          <a:cs typeface="Times New Roman" panose="02020603050405020304" pitchFamily="18" charset="0"/>
                        </a:rPr>
                        <a:t>Company</a:t>
                      </a:r>
                    </a:p>
                  </a:txBody>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Year</a:t>
                      </a:r>
                    </a:p>
                  </a:txBody>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Low Income %</a:t>
                      </a:r>
                    </a:p>
                  </a:txBody>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Mid Income %</a:t>
                      </a:r>
                    </a:p>
                  </a:txBody>
                  <a:tcPr/>
                </a:tc>
                <a:tc>
                  <a:txBody>
                    <a:bodyPr/>
                    <a:lstStyle/>
                    <a:p>
                      <a:r>
                        <a:rPr lang="en-US" sz="1400" b="1" dirty="0">
                          <a:solidFill>
                            <a:schemeClr val="tx1"/>
                          </a:solidFill>
                          <a:latin typeface="Times New Roman" panose="02020603050405020304" pitchFamily="18" charset="0"/>
                          <a:cs typeface="Times New Roman" panose="02020603050405020304" pitchFamily="18" charset="0"/>
                        </a:rPr>
                        <a:t>High Income %</a:t>
                      </a:r>
                    </a:p>
                  </a:txBody>
                  <a:tcPr/>
                </a:tc>
                <a:extLst>
                  <a:ext uri="{0D108BD9-81ED-4DB2-BD59-A6C34878D82A}">
                    <a16:rowId xmlns:a16="http://schemas.microsoft.com/office/drawing/2014/main" val="2424922874"/>
                  </a:ext>
                </a:extLst>
              </a:tr>
              <a:tr h="296149">
                <a:tc rowSpan="3">
                  <a:txBody>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Yellow Cab</a:t>
                      </a:r>
                    </a:p>
                  </a:txBody>
                  <a:tcPr/>
                </a:tc>
                <a:tc>
                  <a:txBody>
                    <a:bodyPr/>
                    <a:lstStyle/>
                    <a:p>
                      <a:r>
                        <a:rPr lang="en-US" sz="1400" dirty="0">
                          <a:latin typeface="Times New Roman" panose="02020603050405020304" pitchFamily="18" charset="0"/>
                          <a:cs typeface="Times New Roman" panose="02020603050405020304" pitchFamily="18" charset="0"/>
                        </a:rPr>
                        <a:t>2016</a:t>
                      </a:r>
                    </a:p>
                  </a:txBody>
                  <a:tcPr/>
                </a:tc>
                <a:tc>
                  <a:txBody>
                    <a:bodyPr/>
                    <a:lstStyle/>
                    <a:p>
                      <a:r>
                        <a:rPr lang="en-US" sz="1400" dirty="0">
                          <a:latin typeface="Times New Roman" panose="02020603050405020304" pitchFamily="18" charset="0"/>
                          <a:cs typeface="Times New Roman" panose="02020603050405020304" pitchFamily="18" charset="0"/>
                        </a:rPr>
                        <a:t>23.12</a:t>
                      </a:r>
                    </a:p>
                  </a:txBody>
                  <a:tcPr/>
                </a:tc>
                <a:tc>
                  <a:txBody>
                    <a:bodyPr/>
                    <a:lstStyle/>
                    <a:p>
                      <a:r>
                        <a:rPr lang="en-US" sz="1400" dirty="0">
                          <a:latin typeface="Times New Roman" panose="02020603050405020304" pitchFamily="18" charset="0"/>
                          <a:cs typeface="Times New Roman" panose="02020603050405020304" pitchFamily="18" charset="0"/>
                        </a:rPr>
                        <a:t>22.86</a:t>
                      </a:r>
                    </a:p>
                  </a:txBody>
                  <a:tcPr/>
                </a:tc>
                <a:tc>
                  <a:txBody>
                    <a:bodyPr/>
                    <a:lstStyle/>
                    <a:p>
                      <a:r>
                        <a:rPr lang="en-US" sz="1400" dirty="0">
                          <a:latin typeface="Times New Roman" panose="02020603050405020304" pitchFamily="18" charset="0"/>
                          <a:cs typeface="Times New Roman" panose="02020603050405020304" pitchFamily="18" charset="0"/>
                        </a:rPr>
                        <a:t>22.85</a:t>
                      </a:r>
                    </a:p>
                  </a:txBody>
                  <a:tcPr/>
                </a:tc>
                <a:extLst>
                  <a:ext uri="{0D108BD9-81ED-4DB2-BD59-A6C34878D82A}">
                    <a16:rowId xmlns:a16="http://schemas.microsoft.com/office/drawing/2014/main" val="3363286890"/>
                  </a:ext>
                </a:extLst>
              </a:tr>
              <a:tr h="296149">
                <a:tc vMerge="1">
                  <a:txBody>
                    <a:bodyPr/>
                    <a:lstStyle/>
                    <a:p>
                      <a:endParaRPr lang="en-US"/>
                    </a:p>
                  </a:txBody>
                  <a:tcPr/>
                </a:tc>
                <a:tc>
                  <a:txBody>
                    <a:bodyPr/>
                    <a:lstStyle/>
                    <a:p>
                      <a:r>
                        <a:rPr lang="en-US" sz="1400" dirty="0">
                          <a:latin typeface="Times New Roman" panose="02020603050405020304" pitchFamily="18" charset="0"/>
                          <a:cs typeface="Times New Roman" panose="02020603050405020304" pitchFamily="18" charset="0"/>
                        </a:rPr>
                        <a:t>2017</a:t>
                      </a:r>
                    </a:p>
                  </a:txBody>
                  <a:tcPr/>
                </a:tc>
                <a:tc>
                  <a:txBody>
                    <a:bodyPr/>
                    <a:lstStyle/>
                    <a:p>
                      <a:r>
                        <a:rPr lang="en-US" sz="1400" dirty="0">
                          <a:latin typeface="Times New Roman" panose="02020603050405020304" pitchFamily="18" charset="0"/>
                          <a:cs typeface="Times New Roman" panose="02020603050405020304" pitchFamily="18" charset="0"/>
                        </a:rPr>
                        <a:t>27.07</a:t>
                      </a:r>
                    </a:p>
                  </a:txBody>
                  <a:tcPr/>
                </a:tc>
                <a:tc>
                  <a:txBody>
                    <a:bodyPr/>
                    <a:lstStyle/>
                    <a:p>
                      <a:r>
                        <a:rPr lang="en-US" sz="1400" dirty="0">
                          <a:latin typeface="Times New Roman" panose="02020603050405020304" pitchFamily="18" charset="0"/>
                          <a:cs typeface="Times New Roman" panose="02020603050405020304" pitchFamily="18" charset="0"/>
                        </a:rPr>
                        <a:t>27.37</a:t>
                      </a:r>
                    </a:p>
                  </a:txBody>
                  <a:tcPr/>
                </a:tc>
                <a:tc>
                  <a:txBody>
                    <a:bodyPr/>
                    <a:lstStyle/>
                    <a:p>
                      <a:r>
                        <a:rPr lang="en-US" sz="1400" dirty="0">
                          <a:latin typeface="Times New Roman" panose="02020603050405020304" pitchFamily="18" charset="0"/>
                          <a:cs typeface="Times New Roman" panose="02020603050405020304" pitchFamily="18" charset="0"/>
                        </a:rPr>
                        <a:t>27.34</a:t>
                      </a:r>
                    </a:p>
                  </a:txBody>
                  <a:tcPr/>
                </a:tc>
                <a:extLst>
                  <a:ext uri="{0D108BD9-81ED-4DB2-BD59-A6C34878D82A}">
                    <a16:rowId xmlns:a16="http://schemas.microsoft.com/office/drawing/2014/main" val="729264762"/>
                  </a:ext>
                </a:extLst>
              </a:tr>
              <a:tr h="296149">
                <a:tc vMerge="1">
                  <a:txBody>
                    <a:bodyPr/>
                    <a:lstStyle/>
                    <a:p>
                      <a:endParaRPr lang="en-US"/>
                    </a:p>
                  </a:txBody>
                  <a:tcPr/>
                </a:tc>
                <a:tc>
                  <a:txBody>
                    <a:bodyPr/>
                    <a:lstStyle/>
                    <a:p>
                      <a:r>
                        <a:rPr lang="en-US" sz="1400" dirty="0">
                          <a:latin typeface="Times New Roman" panose="02020603050405020304" pitchFamily="18" charset="0"/>
                          <a:cs typeface="Times New Roman" panose="02020603050405020304" pitchFamily="18" charset="0"/>
                        </a:rPr>
                        <a:t>2018</a:t>
                      </a:r>
                    </a:p>
                  </a:txBody>
                  <a:tcPr/>
                </a:tc>
                <a:tc>
                  <a:txBody>
                    <a:bodyPr/>
                    <a:lstStyle/>
                    <a:p>
                      <a:r>
                        <a:rPr lang="en-US" sz="1400" dirty="0">
                          <a:latin typeface="Times New Roman" panose="02020603050405020304" pitchFamily="18" charset="0"/>
                          <a:cs typeface="Times New Roman" panose="02020603050405020304" pitchFamily="18" charset="0"/>
                        </a:rPr>
                        <a:t>25.97</a:t>
                      </a:r>
                    </a:p>
                  </a:txBody>
                  <a:tcPr/>
                </a:tc>
                <a:tc>
                  <a:txBody>
                    <a:bodyPr/>
                    <a:lstStyle/>
                    <a:p>
                      <a:r>
                        <a:rPr lang="en-US" sz="1400" dirty="0">
                          <a:latin typeface="Times New Roman" panose="02020603050405020304" pitchFamily="18" charset="0"/>
                          <a:cs typeface="Times New Roman" panose="02020603050405020304" pitchFamily="18" charset="0"/>
                        </a:rPr>
                        <a:t>26.34</a:t>
                      </a:r>
                    </a:p>
                  </a:txBody>
                  <a:tcPr/>
                </a:tc>
                <a:tc>
                  <a:txBody>
                    <a:bodyPr/>
                    <a:lstStyle/>
                    <a:p>
                      <a:r>
                        <a:rPr lang="en-US" sz="1400" dirty="0">
                          <a:latin typeface="Times New Roman" panose="02020603050405020304" pitchFamily="18" charset="0"/>
                          <a:cs typeface="Times New Roman" panose="02020603050405020304" pitchFamily="18" charset="0"/>
                        </a:rPr>
                        <a:t>26.19</a:t>
                      </a:r>
                    </a:p>
                  </a:txBody>
                  <a:tcPr/>
                </a:tc>
                <a:extLst>
                  <a:ext uri="{0D108BD9-81ED-4DB2-BD59-A6C34878D82A}">
                    <a16:rowId xmlns:a16="http://schemas.microsoft.com/office/drawing/2014/main" val="127879015"/>
                  </a:ext>
                </a:extLst>
              </a:tr>
              <a:tr h="296149">
                <a:tc rowSpan="3">
                  <a:txBody>
                    <a:bodyPr/>
                    <a:lstStyle/>
                    <a:p>
                      <a:r>
                        <a:rPr lang="en-US" sz="1400" dirty="0">
                          <a:latin typeface="Times New Roman" panose="02020603050405020304" pitchFamily="18" charset="0"/>
                          <a:cs typeface="Times New Roman" panose="02020603050405020304" pitchFamily="18" charset="0"/>
                        </a:rPr>
                        <a:t>Pink Cab</a:t>
                      </a:r>
                    </a:p>
                  </a:txBody>
                  <a:tcPr/>
                </a:tc>
                <a:tc>
                  <a:txBody>
                    <a:bodyPr/>
                    <a:lstStyle/>
                    <a:p>
                      <a:r>
                        <a:rPr lang="en-US" sz="1400" dirty="0">
                          <a:latin typeface="Times New Roman" panose="02020603050405020304" pitchFamily="18" charset="0"/>
                          <a:cs typeface="Times New Roman" panose="02020603050405020304" pitchFamily="18" charset="0"/>
                        </a:rPr>
                        <a:t>2016</a:t>
                      </a:r>
                    </a:p>
                  </a:txBody>
                  <a:tcPr/>
                </a:tc>
                <a:tc>
                  <a:txBody>
                    <a:bodyPr/>
                    <a:lstStyle/>
                    <a:p>
                      <a:r>
                        <a:rPr lang="en-US" sz="1400" dirty="0">
                          <a:latin typeface="Times New Roman" panose="02020603050405020304" pitchFamily="18" charset="0"/>
                          <a:cs typeface="Times New Roman" panose="02020603050405020304" pitchFamily="18" charset="0"/>
                        </a:rPr>
                        <a:t>7.03</a:t>
                      </a:r>
                    </a:p>
                  </a:txBody>
                  <a:tcPr/>
                </a:tc>
                <a:tc>
                  <a:txBody>
                    <a:bodyPr/>
                    <a:lstStyle/>
                    <a:p>
                      <a:r>
                        <a:rPr lang="en-US" sz="1400" dirty="0">
                          <a:latin typeface="Times New Roman" panose="02020603050405020304" pitchFamily="18" charset="0"/>
                          <a:cs typeface="Times New Roman" panose="02020603050405020304" pitchFamily="18" charset="0"/>
                        </a:rPr>
                        <a:t>6.86</a:t>
                      </a:r>
                    </a:p>
                  </a:txBody>
                  <a:tcPr/>
                </a:tc>
                <a:tc>
                  <a:txBody>
                    <a:bodyPr/>
                    <a:lstStyle/>
                    <a:p>
                      <a:r>
                        <a:rPr lang="en-US" sz="1400" dirty="0">
                          <a:latin typeface="Times New Roman" panose="02020603050405020304" pitchFamily="18" charset="0"/>
                          <a:cs typeface="Times New Roman" panose="02020603050405020304" pitchFamily="18" charset="0"/>
                        </a:rPr>
                        <a:t>7.07</a:t>
                      </a:r>
                    </a:p>
                  </a:txBody>
                  <a:tcPr/>
                </a:tc>
                <a:extLst>
                  <a:ext uri="{0D108BD9-81ED-4DB2-BD59-A6C34878D82A}">
                    <a16:rowId xmlns:a16="http://schemas.microsoft.com/office/drawing/2014/main" val="839415333"/>
                  </a:ext>
                </a:extLst>
              </a:tr>
              <a:tr h="296149">
                <a:tc vMerge="1">
                  <a:txBody>
                    <a:bodyPr/>
                    <a:lstStyle/>
                    <a:p>
                      <a:endParaRPr lang="en-US"/>
                    </a:p>
                  </a:txBody>
                  <a:tcPr/>
                </a:tc>
                <a:tc>
                  <a:txBody>
                    <a:bodyPr/>
                    <a:lstStyle/>
                    <a:p>
                      <a:r>
                        <a:rPr lang="en-US" sz="1400" dirty="0">
                          <a:latin typeface="Times New Roman" panose="02020603050405020304" pitchFamily="18" charset="0"/>
                          <a:cs typeface="Times New Roman" panose="02020603050405020304" pitchFamily="18" charset="0"/>
                        </a:rPr>
                        <a:t>2017</a:t>
                      </a:r>
                    </a:p>
                  </a:txBody>
                  <a:tcPr/>
                </a:tc>
                <a:tc>
                  <a:txBody>
                    <a:bodyPr/>
                    <a:lstStyle/>
                    <a:p>
                      <a:r>
                        <a:rPr lang="en-US" sz="1400" dirty="0">
                          <a:latin typeface="Times New Roman" panose="02020603050405020304" pitchFamily="18" charset="0"/>
                          <a:cs typeface="Times New Roman" panose="02020603050405020304" pitchFamily="18" charset="0"/>
                        </a:rPr>
                        <a:t>8.51</a:t>
                      </a:r>
                    </a:p>
                  </a:txBody>
                  <a:tcPr/>
                </a:tc>
                <a:tc>
                  <a:txBody>
                    <a:bodyPr/>
                    <a:lstStyle/>
                    <a:p>
                      <a:r>
                        <a:rPr lang="en-US" sz="1400" dirty="0">
                          <a:latin typeface="Times New Roman" panose="02020603050405020304" pitchFamily="18" charset="0"/>
                          <a:cs typeface="Times New Roman" panose="02020603050405020304" pitchFamily="18" charset="0"/>
                        </a:rPr>
                        <a:t>8.39</a:t>
                      </a:r>
                    </a:p>
                  </a:txBody>
                  <a:tcPr/>
                </a:tc>
                <a:tc>
                  <a:txBody>
                    <a:bodyPr/>
                    <a:lstStyle/>
                    <a:p>
                      <a:r>
                        <a:rPr lang="en-US" sz="1400" dirty="0">
                          <a:latin typeface="Times New Roman" panose="02020603050405020304" pitchFamily="18" charset="0"/>
                          <a:cs typeface="Times New Roman" panose="02020603050405020304" pitchFamily="18" charset="0"/>
                        </a:rPr>
                        <a:t>8.45</a:t>
                      </a:r>
                    </a:p>
                  </a:txBody>
                  <a:tcPr/>
                </a:tc>
                <a:extLst>
                  <a:ext uri="{0D108BD9-81ED-4DB2-BD59-A6C34878D82A}">
                    <a16:rowId xmlns:a16="http://schemas.microsoft.com/office/drawing/2014/main" val="1374638489"/>
                  </a:ext>
                </a:extLst>
              </a:tr>
              <a:tr h="296149">
                <a:tc vMerge="1">
                  <a:txBody>
                    <a:bodyPr/>
                    <a:lstStyle/>
                    <a:p>
                      <a:endParaRPr lang="en-US"/>
                    </a:p>
                  </a:txBody>
                  <a:tcPr/>
                </a:tc>
                <a:tc>
                  <a:txBody>
                    <a:bodyPr/>
                    <a:lstStyle/>
                    <a:p>
                      <a:r>
                        <a:rPr lang="en-US" sz="1400" dirty="0">
                          <a:latin typeface="Times New Roman" panose="02020603050405020304" pitchFamily="18" charset="0"/>
                          <a:cs typeface="Times New Roman" panose="02020603050405020304" pitchFamily="18" charset="0"/>
                        </a:rPr>
                        <a:t>2018</a:t>
                      </a:r>
                    </a:p>
                  </a:txBody>
                  <a:tcPr/>
                </a:tc>
                <a:tc>
                  <a:txBody>
                    <a:bodyPr/>
                    <a:lstStyle/>
                    <a:p>
                      <a:r>
                        <a:rPr lang="en-US" sz="1400" dirty="0">
                          <a:latin typeface="Times New Roman" panose="02020603050405020304" pitchFamily="18" charset="0"/>
                          <a:cs typeface="Times New Roman" panose="02020603050405020304" pitchFamily="18" charset="0"/>
                        </a:rPr>
                        <a:t>8.29</a:t>
                      </a:r>
                    </a:p>
                  </a:txBody>
                  <a:tcPr/>
                </a:tc>
                <a:tc>
                  <a:txBody>
                    <a:bodyPr/>
                    <a:lstStyle/>
                    <a:p>
                      <a:r>
                        <a:rPr lang="en-US" sz="1400" dirty="0">
                          <a:latin typeface="Times New Roman" panose="02020603050405020304" pitchFamily="18" charset="0"/>
                          <a:cs typeface="Times New Roman" panose="02020603050405020304" pitchFamily="18" charset="0"/>
                        </a:rPr>
                        <a:t>8.18</a:t>
                      </a:r>
                    </a:p>
                  </a:txBody>
                  <a:tcPr/>
                </a:tc>
                <a:tc>
                  <a:txBody>
                    <a:bodyPr/>
                    <a:lstStyle/>
                    <a:p>
                      <a:r>
                        <a:rPr lang="en-US" sz="1400" dirty="0">
                          <a:latin typeface="Times New Roman" panose="02020603050405020304" pitchFamily="18" charset="0"/>
                          <a:cs typeface="Times New Roman" panose="02020603050405020304" pitchFamily="18" charset="0"/>
                        </a:rPr>
                        <a:t>8.1</a:t>
                      </a:r>
                    </a:p>
                  </a:txBody>
                  <a:tcPr/>
                </a:tc>
                <a:extLst>
                  <a:ext uri="{0D108BD9-81ED-4DB2-BD59-A6C34878D82A}">
                    <a16:rowId xmlns:a16="http://schemas.microsoft.com/office/drawing/2014/main" val="2797711099"/>
                  </a:ext>
                </a:extLst>
              </a:tr>
            </a:tbl>
          </a:graphicData>
        </a:graphic>
      </p:graphicFrame>
      <p:pic>
        <p:nvPicPr>
          <p:cNvPr id="18434" name="Picture 2">
            <a:extLst>
              <a:ext uri="{FF2B5EF4-FFF2-40B4-BE49-F238E27FC236}">
                <a16:creationId xmlns:a16="http://schemas.microsoft.com/office/drawing/2014/main" id="{BD2E91CF-D4EA-4F65-B723-67E20705ED83}"/>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67733" y="1313922"/>
            <a:ext cx="3708400" cy="3194579"/>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88AC7A77-91E9-4955-AD9B-A97F9C9110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4966" y="1313922"/>
            <a:ext cx="3708400" cy="3194579"/>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5B2F501E-3F1E-4CF4-B341-01AB976A59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3366" y="1313922"/>
            <a:ext cx="3958167" cy="31945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3E71E07-20FB-43DB-A26B-756E39E588DF}"/>
              </a:ext>
            </a:extLst>
          </p:cNvPr>
          <p:cNvSpPr txBox="1"/>
          <p:nvPr/>
        </p:nvSpPr>
        <p:spPr>
          <a:xfrm>
            <a:off x="6671734" y="4944533"/>
            <a:ext cx="450426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Low income: Income &lt; 5000</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Mid income: 5000 &lt;= Income &lt; 15000</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income: Income &gt; = 15000</a:t>
            </a:r>
          </a:p>
        </p:txBody>
      </p:sp>
    </p:spTree>
    <p:extLst>
      <p:ext uri="{BB962C8B-B14F-4D97-AF65-F5344CB8AC3E}">
        <p14:creationId xmlns:p14="http://schemas.microsoft.com/office/powerpoint/2010/main" val="789188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Recommendations</a:t>
            </a:r>
          </a:p>
        </p:txBody>
      </p:sp>
      <p:sp>
        <p:nvSpPr>
          <p:cNvPr id="2" name="Content Placeholder 1">
            <a:extLst>
              <a:ext uri="{FF2B5EF4-FFF2-40B4-BE49-F238E27FC236}">
                <a16:creationId xmlns:a16="http://schemas.microsoft.com/office/drawing/2014/main" id="{789EC89F-51CE-46B3-ABD6-EE77F67DBE19}"/>
              </a:ext>
            </a:extLst>
          </p:cNvPr>
          <p:cNvSpPr>
            <a:spLocks noGrp="1"/>
          </p:cNvSpPr>
          <p:nvPr>
            <p:ph idx="1"/>
          </p:nvPr>
        </p:nvSpPr>
        <p:spPr>
          <a:xfrm>
            <a:off x="304800" y="1464733"/>
            <a:ext cx="11049000" cy="5274734"/>
          </a:xfrm>
        </p:spPr>
        <p:txBody>
          <a:bodyPr>
            <a:normAutofit/>
          </a:bodyPr>
          <a:lstStyle/>
          <a:p>
            <a:r>
              <a:rPr lang="en-US" sz="1700" dirty="0">
                <a:latin typeface="Times New Roman" panose="02020603050405020304" pitchFamily="18" charset="0"/>
                <a:cs typeface="Times New Roman" panose="02020603050405020304" pitchFamily="18" charset="0"/>
              </a:rPr>
              <a:t>We have evaluated the two companies considering these factors:</a:t>
            </a:r>
          </a:p>
          <a:p>
            <a:pPr lvl="1"/>
            <a:r>
              <a:rPr lang="en-US" sz="1700" b="1" dirty="0">
                <a:latin typeface="Times New Roman" panose="02020603050405020304" pitchFamily="18" charset="0"/>
                <a:cs typeface="Times New Roman" panose="02020603050405020304" pitchFamily="18" charset="0"/>
              </a:rPr>
              <a:t>Yearly Demand: </a:t>
            </a:r>
            <a:r>
              <a:rPr lang="en-US" sz="1700" dirty="0">
                <a:latin typeface="Times New Roman" panose="02020603050405020304" pitchFamily="18" charset="0"/>
                <a:cs typeface="Times New Roman" panose="02020603050405020304" pitchFamily="18" charset="0"/>
              </a:rPr>
              <a:t>Trips of Yellow Cab are 2.25 times the trips of Pink Cab in all years.</a:t>
            </a:r>
          </a:p>
          <a:p>
            <a:pPr lvl="1"/>
            <a:r>
              <a:rPr lang="en-US" sz="1700" b="1" dirty="0">
                <a:latin typeface="Times New Roman" panose="02020603050405020304" pitchFamily="18" charset="0"/>
                <a:cs typeface="Times New Roman" panose="02020603050405020304" pitchFamily="18" charset="0"/>
              </a:rPr>
              <a:t>City Demand: </a:t>
            </a:r>
            <a:r>
              <a:rPr lang="en-US" sz="1700" dirty="0">
                <a:latin typeface="Times New Roman" panose="02020603050405020304" pitchFamily="18" charset="0"/>
                <a:cs typeface="Times New Roman" panose="02020603050405020304" pitchFamily="18" charset="0"/>
              </a:rPr>
              <a:t>More than 80% of rides are occupied by the Yellow cab Company in the top 3 cities (based on Cab users).</a:t>
            </a:r>
          </a:p>
          <a:p>
            <a:pPr lvl="1"/>
            <a:r>
              <a:rPr lang="en-US" sz="1700" b="1" dirty="0">
                <a:latin typeface="Times New Roman" panose="02020603050405020304" pitchFamily="18" charset="0"/>
                <a:cs typeface="Times New Roman" panose="02020603050405020304" pitchFamily="18" charset="0"/>
              </a:rPr>
              <a:t>Monthly Demand: </a:t>
            </a:r>
            <a:r>
              <a:rPr lang="en-US" sz="1700" dirty="0">
                <a:latin typeface="Times New Roman" panose="02020603050405020304" pitchFamily="18" charset="0"/>
                <a:cs typeface="Times New Roman" panose="02020603050405020304" pitchFamily="18" charset="0"/>
              </a:rPr>
              <a:t>Demand of the Yellow Cab is three times the demand of the Pink Cab, especially during the last quarter of the year.</a:t>
            </a:r>
          </a:p>
          <a:p>
            <a:pPr lvl="1"/>
            <a:r>
              <a:rPr lang="en-US" sz="1700" b="1" dirty="0">
                <a:latin typeface="Times New Roman" panose="02020603050405020304" pitchFamily="18" charset="0"/>
                <a:cs typeface="Times New Roman" panose="02020603050405020304" pitchFamily="18" charset="0"/>
              </a:rPr>
              <a:t>Monthly Profit: </a:t>
            </a:r>
            <a:r>
              <a:rPr lang="en-US" sz="1700" dirty="0">
                <a:latin typeface="Times New Roman" panose="02020603050405020304" pitchFamily="18" charset="0"/>
                <a:cs typeface="Times New Roman" panose="02020603050405020304" pitchFamily="18" charset="0"/>
              </a:rPr>
              <a:t>On average, Yellow Cab profit is ranging from two times to 5 times the profit of the pink Cab.</a:t>
            </a:r>
          </a:p>
          <a:p>
            <a:pPr lvl="1"/>
            <a:r>
              <a:rPr lang="en-US" sz="1700" b="1" dirty="0">
                <a:latin typeface="Times New Roman" panose="02020603050405020304" pitchFamily="18" charset="0"/>
                <a:cs typeface="Times New Roman" panose="02020603050405020304" pitchFamily="18" charset="0"/>
              </a:rPr>
              <a:t>Yearly Profit: </a:t>
            </a:r>
            <a:r>
              <a:rPr lang="en-US" sz="1700" dirty="0">
                <a:latin typeface="Times New Roman" panose="02020603050405020304" pitchFamily="18" charset="0"/>
                <a:cs typeface="Times New Roman" panose="02020603050405020304" pitchFamily="18" charset="0"/>
              </a:rPr>
              <a:t>In all the three years, Yellow Cab total profits are 7 times the total profits of Pink Cab.</a:t>
            </a:r>
          </a:p>
          <a:p>
            <a:pPr lvl="1"/>
            <a:r>
              <a:rPr lang="en-US" sz="1700" b="1" dirty="0">
                <a:latin typeface="Times New Roman" panose="02020603050405020304" pitchFamily="18" charset="0"/>
                <a:cs typeface="Times New Roman" panose="02020603050405020304" pitchFamily="18" charset="0"/>
              </a:rPr>
              <a:t>Average Profit per Km City-wise: </a:t>
            </a:r>
            <a:r>
              <a:rPr lang="en-US" sz="1700" dirty="0">
                <a:latin typeface="Times New Roman" panose="02020603050405020304" pitchFamily="18" charset="0"/>
                <a:cs typeface="Times New Roman" panose="02020603050405020304" pitchFamily="18" charset="0"/>
              </a:rPr>
              <a:t>In New York city, profit margin of Yellow Cab is 185.4% with respect to the Pink Cab. Even in Dallas city, profit margin of Yellow Cab has raised to 987.5% with respect to the Pink Cab.</a:t>
            </a:r>
          </a:p>
          <a:p>
            <a:pPr lvl="1"/>
            <a:r>
              <a:rPr lang="en-US" sz="1700" b="1" dirty="0">
                <a:latin typeface="Times New Roman" panose="02020603050405020304" pitchFamily="18" charset="0"/>
                <a:cs typeface="Times New Roman" panose="02020603050405020304" pitchFamily="18" charset="0"/>
              </a:rPr>
              <a:t>Yearly Average Profit per Km: </a:t>
            </a:r>
            <a:r>
              <a:rPr lang="en-US" sz="1700" dirty="0">
                <a:latin typeface="Times New Roman" panose="02020603050405020304" pitchFamily="18" charset="0"/>
                <a:cs typeface="Times New Roman" panose="02020603050405020304" pitchFamily="18" charset="0"/>
              </a:rPr>
              <a:t>Both Companies Maintained a fixed profit per Km for 2016 and 2017. In 2018, the profit decreased by 14.7% for Yellow Cab and 20% for Pink Cab.</a:t>
            </a:r>
          </a:p>
          <a:p>
            <a:pPr lvl="1"/>
            <a:r>
              <a:rPr lang="en-US" sz="1700" b="1" dirty="0">
                <a:latin typeface="Times New Roman" panose="02020603050405020304" pitchFamily="18" charset="0"/>
                <a:cs typeface="Times New Roman" panose="02020603050405020304" pitchFamily="18" charset="0"/>
              </a:rPr>
              <a:t>Gender &amp; Age: </a:t>
            </a:r>
            <a:r>
              <a:rPr lang="en-US" sz="1700" dirty="0">
                <a:latin typeface="Times New Roman" panose="02020603050405020304" pitchFamily="18" charset="0"/>
                <a:cs typeface="Times New Roman" panose="02020603050405020304" pitchFamily="18" charset="0"/>
              </a:rPr>
              <a:t>Yellow Cab company is the most popular one for ages 18 to 40. Even though, it has a high popularity among people above 40. It means the company provides good services to all categories of customers.</a:t>
            </a:r>
          </a:p>
          <a:p>
            <a:pPr lvl="1"/>
            <a:r>
              <a:rPr lang="en-US" sz="1700" b="1" dirty="0">
                <a:latin typeface="Times New Roman" panose="02020603050405020304" pitchFamily="18" charset="0"/>
                <a:cs typeface="Times New Roman" panose="02020603050405020304" pitchFamily="18" charset="0"/>
              </a:rPr>
              <a:t>Customer Income: </a:t>
            </a:r>
            <a:r>
              <a:rPr lang="en-US" sz="1700" dirty="0">
                <a:latin typeface="Times New Roman" panose="02020603050405020304" pitchFamily="18" charset="0"/>
                <a:cs typeface="Times New Roman" panose="02020603050405020304" pitchFamily="18" charset="0"/>
              </a:rPr>
              <a:t>Although the distribution of the demand each year is almost constant for all income classes, more than 22% of all income classes request Yellow Cab taxis in all the three years, while 6 to 8% request the Pink Cab.</a:t>
            </a:r>
          </a:p>
          <a:p>
            <a:r>
              <a:rPr lang="en-US" sz="1700" dirty="0">
                <a:latin typeface="Times New Roman" panose="02020603050405020304" pitchFamily="18" charset="0"/>
                <a:cs typeface="Times New Roman" panose="02020603050405020304" pitchFamily="18" charset="0"/>
              </a:rPr>
              <a:t>Given the Above evaluation factors, we recommend the investor to invest in </a:t>
            </a:r>
            <a:r>
              <a:rPr lang="en-US" sz="1700" b="1" u="sng" dirty="0">
                <a:latin typeface="Times New Roman" panose="02020603050405020304" pitchFamily="18" charset="0"/>
                <a:cs typeface="Times New Roman" panose="02020603050405020304" pitchFamily="18" charset="0"/>
              </a:rPr>
              <a:t>Yellow Cab company </a:t>
            </a:r>
            <a:r>
              <a:rPr lang="en-US" sz="1700" dirty="0">
                <a:latin typeface="Times New Roman" panose="02020603050405020304" pitchFamily="18" charset="0"/>
                <a:cs typeface="Times New Roman" panose="02020603050405020304" pitchFamily="18" charset="0"/>
              </a:rPr>
              <a:t>due to its Demand, Profit, and Popularity.</a:t>
            </a:r>
          </a:p>
          <a:p>
            <a:pPr marL="457200" lvl="1" indent="0">
              <a:buNone/>
            </a:pPr>
            <a:endParaRPr lang="en-US" sz="1200" dirty="0">
              <a:latin typeface="Times New Roman" panose="02020603050405020304" pitchFamily="18" charset="0"/>
              <a:cs typeface="Times New Roman" panose="02020603050405020304" pitchFamily="18" charset="0"/>
            </a:endParaRPr>
          </a:p>
          <a:p>
            <a:pPr lvl="1"/>
            <a:endParaRPr lang="en-US" sz="1200" dirty="0">
              <a:latin typeface="Times New Roman" panose="02020603050405020304" pitchFamily="18" charset="0"/>
              <a:cs typeface="Times New Roman" panose="02020603050405020304" pitchFamily="18" charset="0"/>
            </a:endParaRPr>
          </a:p>
          <a:p>
            <a:pPr lvl="1"/>
            <a:endParaRPr lang="en-US" sz="1000" dirty="0">
              <a:latin typeface="Times New Roman" panose="02020603050405020304" pitchFamily="18" charset="0"/>
              <a:cs typeface="Times New Roman" panose="02020603050405020304" pitchFamily="18" charset="0"/>
            </a:endParaRPr>
          </a:p>
          <a:p>
            <a:pPr lvl="1"/>
            <a:endParaRPr lang="en-US" sz="1000" dirty="0">
              <a:latin typeface="Times New Roman" panose="02020603050405020304" pitchFamily="18" charset="0"/>
              <a:cs typeface="Times New Roman" panose="02020603050405020304" pitchFamily="18" charset="0"/>
            </a:endParaRPr>
          </a:p>
          <a:p>
            <a:pPr lvl="1"/>
            <a:endParaRPr lang="en-US" sz="1000" dirty="0">
              <a:latin typeface="Times New Roman" panose="02020603050405020304" pitchFamily="18" charset="0"/>
              <a:cs typeface="Times New Roman" panose="02020603050405020304" pitchFamily="18" charset="0"/>
            </a:endParaRPr>
          </a:p>
          <a:p>
            <a:pPr lvl="1"/>
            <a:endParaRPr lang="en-US" sz="1000" dirty="0">
              <a:latin typeface="Times New Roman" panose="02020603050405020304" pitchFamily="18" charset="0"/>
              <a:cs typeface="Times New Roman" panose="02020603050405020304" pitchFamily="18" charset="0"/>
            </a:endParaRPr>
          </a:p>
          <a:p>
            <a:pPr lvl="1"/>
            <a:endParaRPr lang="en-US" sz="1000" dirty="0">
              <a:latin typeface="Times New Roman" panose="02020603050405020304" pitchFamily="18" charset="0"/>
              <a:cs typeface="Times New Roman" panose="02020603050405020304" pitchFamily="18" charset="0"/>
            </a:endParaRPr>
          </a:p>
          <a:p>
            <a:pPr lvl="1"/>
            <a:endParaRPr lang="en-US" sz="1000" dirty="0">
              <a:latin typeface="Times New Roman" panose="02020603050405020304" pitchFamily="18" charset="0"/>
              <a:cs typeface="Times New Roman" panose="02020603050405020304" pitchFamily="18" charset="0"/>
            </a:endParaRPr>
          </a:p>
          <a:p>
            <a:pPr lvl="1"/>
            <a:endParaRPr lang="en-US" sz="10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65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b="1" u="sng" dirty="0">
                <a:latin typeface="Times New Roman" panose="02020603050405020304" pitchFamily="18" charset="0"/>
                <a:cs typeface="Times New Roman" panose="02020603050405020304" pitchFamily="18" charset="0"/>
              </a:rPr>
              <a:t>Problem Statement:</a:t>
            </a:r>
          </a:p>
          <a:p>
            <a:pPr marL="0" indent="0">
              <a:buNone/>
            </a:pPr>
            <a:r>
              <a:rPr lang="en-US" sz="1800" dirty="0">
                <a:latin typeface="Times New Roman" panose="02020603050405020304" pitchFamily="18" charset="0"/>
                <a:cs typeface="Times New Roman" panose="02020603050405020304" pitchFamily="18" charset="0"/>
              </a:rPr>
              <a:t>XYZ is a private equity firm in US. Due to remarkable growth in the cab industry in last few years and multiple key players in the market, it is planning for an investment in Cab industry.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u="sng" dirty="0">
                <a:latin typeface="Times New Roman" panose="02020603050405020304" pitchFamily="18" charset="0"/>
                <a:cs typeface="Times New Roman" panose="02020603050405020304" pitchFamily="18" charset="0"/>
              </a:rPr>
              <a:t>Objective:</a:t>
            </a:r>
          </a:p>
          <a:p>
            <a:pPr marL="0" indent="0">
              <a:buNone/>
            </a:pPr>
            <a:r>
              <a:rPr lang="en-US" sz="1800" dirty="0">
                <a:latin typeface="Times New Roman" panose="02020603050405020304" pitchFamily="18" charset="0"/>
                <a:cs typeface="Times New Roman" panose="02020603050405020304" pitchFamily="18" charset="0"/>
              </a:rPr>
              <a:t>Given the data for two cab companies, we analyze and visualize the data to provide useful insights and recommendations to help the investor to choose the right company to invest in.</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The data are for two cab companies in US. They are collected between 02/01/2016 to 31/12/2018.</a:t>
            </a:r>
          </a:p>
          <a:p>
            <a:r>
              <a:rPr lang="en-US" sz="1800" dirty="0">
                <a:latin typeface="Times New Roman" panose="02020603050405020304" pitchFamily="18" charset="0"/>
                <a:cs typeface="Times New Roman" panose="02020603050405020304" pitchFamily="18" charset="0"/>
              </a:rPr>
              <a:t>These data are divided into four files:</a:t>
            </a:r>
          </a:p>
          <a:p>
            <a:pPr marL="800100" lvl="1" indent="-342900">
              <a:buFont typeface="+mj-lt"/>
              <a:buAutoNum type="arabicPeriod"/>
            </a:pPr>
            <a:r>
              <a:rPr lang="en-US" sz="1800" b="1" u="sng" dirty="0">
                <a:latin typeface="Times New Roman" panose="02020603050405020304" pitchFamily="18" charset="0"/>
                <a:cs typeface="Times New Roman" panose="02020603050405020304" pitchFamily="18" charset="0"/>
              </a:rPr>
              <a:t>Cab_Data.csv</a:t>
            </a:r>
          </a:p>
          <a:p>
            <a:pPr lvl="1"/>
            <a:r>
              <a:rPr lang="en-US" sz="1800" dirty="0">
                <a:latin typeface="Times New Roman" panose="02020603050405020304" pitchFamily="18" charset="0"/>
                <a:cs typeface="Times New Roman" panose="02020603050405020304" pitchFamily="18" charset="0"/>
              </a:rPr>
              <a:t>Contain information related to each trip made by the customer (cost, distance, etc..).</a:t>
            </a:r>
            <a:endParaRPr lang="en-US" sz="1800" b="1" u="sng"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sz="1800" b="1" u="sng" dirty="0">
                <a:latin typeface="Times New Roman" panose="02020603050405020304" pitchFamily="18" charset="0"/>
                <a:cs typeface="Times New Roman" panose="02020603050405020304" pitchFamily="18" charset="0"/>
              </a:rPr>
              <a:t>City.csv</a:t>
            </a:r>
          </a:p>
          <a:p>
            <a:pPr lvl="1"/>
            <a:r>
              <a:rPr lang="en-US" sz="1800" dirty="0">
                <a:latin typeface="Times New Roman" panose="02020603050405020304" pitchFamily="18" charset="0"/>
                <a:cs typeface="Times New Roman" panose="02020603050405020304" pitchFamily="18" charset="0"/>
              </a:rPr>
              <a:t>Contain information related to different cities (population).</a:t>
            </a:r>
            <a:endParaRPr lang="en-US" sz="1800" b="1" u="sng"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sz="1800" b="1" u="sng" dirty="0">
                <a:latin typeface="Times New Roman" panose="02020603050405020304" pitchFamily="18" charset="0"/>
                <a:cs typeface="Times New Roman" panose="02020603050405020304" pitchFamily="18" charset="0"/>
              </a:rPr>
              <a:t>Customer_ID.csv</a:t>
            </a:r>
          </a:p>
          <a:p>
            <a:pPr lvl="1"/>
            <a:r>
              <a:rPr lang="en-US" sz="1800" dirty="0">
                <a:latin typeface="Times New Roman" panose="02020603050405020304" pitchFamily="18" charset="0"/>
                <a:cs typeface="Times New Roman" panose="02020603050405020304" pitchFamily="18" charset="0"/>
              </a:rPr>
              <a:t>Contain information related to each customer (gender, age, etc..).</a:t>
            </a:r>
            <a:endParaRPr lang="en-US" sz="1800" b="1" u="sng"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sz="1800" b="1" u="sng" dirty="0">
                <a:latin typeface="Times New Roman" panose="02020603050405020304" pitchFamily="18" charset="0"/>
                <a:cs typeface="Times New Roman" panose="02020603050405020304" pitchFamily="18" charset="0"/>
              </a:rPr>
              <a:t>Transaction_ID.csv</a:t>
            </a:r>
          </a:p>
          <a:p>
            <a:pPr lvl="1"/>
            <a:r>
              <a:rPr lang="en-US" sz="1800" dirty="0">
                <a:latin typeface="Times New Roman" panose="02020603050405020304" pitchFamily="18" charset="0"/>
                <a:cs typeface="Times New Roman" panose="02020603050405020304" pitchFamily="18" charset="0"/>
              </a:rPr>
              <a:t>Contain information related to each transaction made (payment method).</a:t>
            </a:r>
            <a:endParaRPr lang="en-US" sz="1800" b="1" u="sng" dirty="0">
              <a:latin typeface="Times New Roman" panose="02020603050405020304" pitchFamily="18" charset="0"/>
              <a:cs typeface="Times New Roman" panose="02020603050405020304" pitchFamily="18" charset="0"/>
            </a:endParaRPr>
          </a:p>
          <a:p>
            <a:pPr marL="457200" lvl="1" indent="0">
              <a:buNone/>
            </a:pPr>
            <a:endParaRPr lang="en-US" sz="1800" b="1" u="sng"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Data Description</a:t>
            </a:r>
          </a:p>
        </p:txBody>
      </p:sp>
    </p:spTree>
    <p:extLst>
      <p:ext uri="{BB962C8B-B14F-4D97-AF65-F5344CB8AC3E}">
        <p14:creationId xmlns:p14="http://schemas.microsoft.com/office/powerpoint/2010/main" val="203638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8661400" cy="4351338"/>
          </a:xfrm>
        </p:spPr>
        <p:txBody>
          <a:bodyPr>
            <a:normAutofit/>
          </a:bodyPr>
          <a:lstStyle/>
          <a:p>
            <a:r>
              <a:rPr lang="en-US" sz="1800" b="1" u="sng" dirty="0">
                <a:latin typeface="Times New Roman" panose="02020603050405020304" pitchFamily="18" charset="0"/>
                <a:cs typeface="Times New Roman" panose="02020603050405020304" pitchFamily="18" charset="0"/>
              </a:rPr>
              <a:t>Missing Data</a:t>
            </a:r>
          </a:p>
          <a:p>
            <a:pPr marL="0" indent="0">
              <a:buNone/>
            </a:pPr>
            <a:r>
              <a:rPr lang="en-US" sz="1800" dirty="0">
                <a:latin typeface="Times New Roman" panose="02020603050405020304" pitchFamily="18" charset="0"/>
                <a:cs typeface="Times New Roman" panose="02020603050405020304" pitchFamily="18" charset="0"/>
              </a:rPr>
              <a:t>There are no missing data in all the files.</a:t>
            </a:r>
          </a:p>
          <a:p>
            <a:r>
              <a:rPr lang="en-US" sz="1800" b="1" u="sng" dirty="0">
                <a:latin typeface="Times New Roman" panose="02020603050405020304" pitchFamily="18" charset="0"/>
                <a:cs typeface="Times New Roman" panose="02020603050405020304" pitchFamily="18" charset="0"/>
              </a:rPr>
              <a:t>Outliers</a:t>
            </a:r>
          </a:p>
          <a:p>
            <a:pPr marL="0" indent="0">
              <a:buNone/>
            </a:pPr>
            <a:r>
              <a:rPr lang="en-US" sz="1800" dirty="0">
                <a:latin typeface="Times New Roman" panose="02020603050405020304" pitchFamily="18" charset="0"/>
                <a:cs typeface="Times New Roman" panose="02020603050405020304" pitchFamily="18" charset="0"/>
              </a:rPr>
              <a:t>After investigating the data, there are outliers in the </a:t>
            </a:r>
            <a:r>
              <a:rPr lang="en-US" sz="1800" b="1" dirty="0">
                <a:latin typeface="Times New Roman" panose="02020603050405020304" pitchFamily="18" charset="0"/>
                <a:cs typeface="Times New Roman" panose="02020603050405020304" pitchFamily="18" charset="0"/>
              </a:rPr>
              <a:t>price_charged </a:t>
            </a:r>
            <a:r>
              <a:rPr lang="en-US" sz="1800" dirty="0">
                <a:latin typeface="Times New Roman" panose="02020603050405020304" pitchFamily="18" charset="0"/>
                <a:cs typeface="Times New Roman" panose="02020603050405020304" pitchFamily="18" charset="0"/>
              </a:rPr>
              <a:t>attribute. Since we don’t have enough information about each trip (ride), we decided upon leaving them.</a:t>
            </a:r>
            <a:endParaRPr lang="en-US" sz="1800" b="1" dirty="0">
              <a:latin typeface="Times New Roman" panose="02020603050405020304" pitchFamily="18" charset="0"/>
              <a:cs typeface="Times New Roman" panose="02020603050405020304" pitchFamily="18" charset="0"/>
            </a:endParaRPr>
          </a:p>
          <a:p>
            <a:r>
              <a:rPr lang="en-US" sz="1800" b="1" u="sng" dirty="0">
                <a:latin typeface="Times New Roman" panose="02020603050405020304" pitchFamily="18" charset="0"/>
                <a:cs typeface="Times New Roman" panose="02020603050405020304" pitchFamily="18" charset="0"/>
              </a:rPr>
              <a:t>Data Aggregation</a:t>
            </a:r>
          </a:p>
          <a:p>
            <a:pPr marL="0" indent="0">
              <a:buNone/>
            </a:pPr>
            <a:r>
              <a:rPr lang="en-US" sz="1800" dirty="0">
                <a:latin typeface="Times New Roman" panose="02020603050405020304" pitchFamily="18" charset="0"/>
                <a:cs typeface="Times New Roman" panose="02020603050405020304" pitchFamily="18" charset="0"/>
              </a:rPr>
              <a:t>The given four files are connected to each other. For proper studying and ease of analyzing, we merged the files into a single file. This merging allows for connecting all the attributes to describe each trip (ride). The process of data exploring was done on this big file.</a:t>
            </a:r>
          </a:p>
          <a:p>
            <a:r>
              <a:rPr lang="en-US" sz="1800" b="1" u="sng" dirty="0">
                <a:latin typeface="Times New Roman" panose="02020603050405020304" pitchFamily="18" charset="0"/>
                <a:cs typeface="Times New Roman" panose="02020603050405020304" pitchFamily="18" charset="0"/>
              </a:rPr>
              <a:t>Derived Attributes</a:t>
            </a:r>
          </a:p>
          <a:p>
            <a:pPr marL="800100" lvl="1" indent="-342900">
              <a:buFont typeface="+mj-lt"/>
              <a:buAutoNum type="arabicPeriod"/>
            </a:pPr>
            <a:r>
              <a:rPr lang="en-US" sz="1800" dirty="0">
                <a:latin typeface="Times New Roman" panose="02020603050405020304" pitchFamily="18" charset="0"/>
                <a:cs typeface="Times New Roman" panose="02020603050405020304" pitchFamily="18" charset="0"/>
              </a:rPr>
              <a:t>Profit: price_charged – cost_of _trip</a:t>
            </a:r>
          </a:p>
          <a:p>
            <a:pPr marL="800100" lvl="1" indent="-342900">
              <a:buFont typeface="+mj-lt"/>
              <a:buAutoNum type="arabicPeriod"/>
            </a:pPr>
            <a:r>
              <a:rPr lang="en-US" sz="1800" dirty="0">
                <a:latin typeface="Times New Roman" panose="02020603050405020304" pitchFamily="18" charset="0"/>
                <a:cs typeface="Times New Roman" panose="02020603050405020304" pitchFamily="18" charset="0"/>
              </a:rPr>
              <a:t>Profit Percentage: (profit/cost_of_trip)*100</a:t>
            </a:r>
          </a:p>
          <a:p>
            <a:pPr marL="800100" lvl="1" indent="-342900">
              <a:buFont typeface="+mj-lt"/>
              <a:buAutoNum type="arabicPeriod"/>
            </a:pPr>
            <a:r>
              <a:rPr lang="en-US" sz="1800" dirty="0">
                <a:latin typeface="Times New Roman" panose="02020603050405020304" pitchFamily="18" charset="0"/>
                <a:cs typeface="Times New Roman" panose="02020603050405020304" pitchFamily="18" charset="0"/>
              </a:rPr>
              <a:t>Profit Per Km: profit/km_travelled</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Data Preparation</a:t>
            </a:r>
          </a:p>
        </p:txBody>
      </p:sp>
    </p:spTree>
    <p:extLst>
      <p:ext uri="{BB962C8B-B14F-4D97-AF65-F5344CB8AC3E}">
        <p14:creationId xmlns:p14="http://schemas.microsoft.com/office/powerpoint/2010/main" val="351434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625600"/>
            <a:ext cx="10515600" cy="4538346"/>
          </a:xfrm>
        </p:spPr>
        <p:txBody>
          <a:bodyPr>
            <a:normAutofit fontScale="92500" lnSpcReduction="10000"/>
          </a:bodyPr>
          <a:lstStyle/>
          <a:p>
            <a:r>
              <a:rPr lang="en-US" sz="1800" dirty="0">
                <a:latin typeface="Times New Roman" panose="02020603050405020304" pitchFamily="18" charset="0"/>
                <a:cs typeface="Times New Roman" panose="02020603050405020304" pitchFamily="18" charset="0"/>
              </a:rPr>
              <a:t>We divided the visualization process into:</a:t>
            </a:r>
          </a:p>
          <a:p>
            <a:pPr marL="800100" lvl="1" indent="-342900">
              <a:buFont typeface="+mj-lt"/>
              <a:buAutoNum type="arabicPeriod"/>
            </a:pPr>
            <a:r>
              <a:rPr lang="en-US" sz="1800" b="1" u="sng" dirty="0">
                <a:latin typeface="Times New Roman" panose="02020603050405020304" pitchFamily="18" charset="0"/>
                <a:cs typeface="Times New Roman" panose="02020603050405020304" pitchFamily="18" charset="0"/>
              </a:rPr>
              <a:t>Demand Analysis</a:t>
            </a:r>
          </a:p>
          <a:p>
            <a:pPr lvl="2"/>
            <a:r>
              <a:rPr lang="en-US" sz="1800" dirty="0">
                <a:latin typeface="Times New Roman" panose="02020603050405020304" pitchFamily="18" charset="0"/>
                <a:cs typeface="Times New Roman" panose="02020603050405020304" pitchFamily="18" charset="0"/>
              </a:rPr>
              <a:t>Company-wise</a:t>
            </a:r>
          </a:p>
          <a:p>
            <a:pPr lvl="2"/>
            <a:r>
              <a:rPr lang="en-US" sz="1800" dirty="0">
                <a:latin typeface="Times New Roman" panose="02020603050405020304" pitchFamily="18" charset="0"/>
                <a:cs typeface="Times New Roman" panose="02020603050405020304" pitchFamily="18" charset="0"/>
              </a:rPr>
              <a:t>City-wise</a:t>
            </a:r>
          </a:p>
          <a:p>
            <a:pPr lvl="2"/>
            <a:r>
              <a:rPr lang="en-US" sz="1800" dirty="0">
                <a:latin typeface="Times New Roman" panose="02020603050405020304" pitchFamily="18" charset="0"/>
                <a:cs typeface="Times New Roman" panose="02020603050405020304" pitchFamily="18" charset="0"/>
              </a:rPr>
              <a:t>Year-wise </a:t>
            </a:r>
          </a:p>
          <a:p>
            <a:pPr lvl="2"/>
            <a:r>
              <a:rPr lang="en-US" sz="1800" dirty="0">
                <a:latin typeface="Times New Roman" panose="02020603050405020304" pitchFamily="18" charset="0"/>
                <a:cs typeface="Times New Roman" panose="02020603050405020304" pitchFamily="18" charset="0"/>
              </a:rPr>
              <a:t>Month-wise</a:t>
            </a:r>
          </a:p>
          <a:p>
            <a:pPr marL="800100" lvl="1" indent="-342900">
              <a:buFont typeface="+mj-lt"/>
              <a:buAutoNum type="arabicPeriod"/>
            </a:pPr>
            <a:r>
              <a:rPr lang="en-US" sz="1800" b="1" u="sng" dirty="0">
                <a:latin typeface="Times New Roman" panose="02020603050405020304" pitchFamily="18" charset="0"/>
                <a:cs typeface="Times New Roman" panose="02020603050405020304" pitchFamily="18" charset="0"/>
              </a:rPr>
              <a:t>Profit Analysis </a:t>
            </a:r>
          </a:p>
          <a:p>
            <a:pPr lvl="2"/>
            <a:r>
              <a:rPr lang="en-US" sz="1800" dirty="0">
                <a:latin typeface="Times New Roman" panose="02020603050405020304" pitchFamily="18" charset="0"/>
                <a:cs typeface="Times New Roman" panose="02020603050405020304" pitchFamily="18" charset="0"/>
              </a:rPr>
              <a:t>City-wise</a:t>
            </a:r>
          </a:p>
          <a:p>
            <a:pPr lvl="2"/>
            <a:r>
              <a:rPr lang="en-US" sz="1800" dirty="0">
                <a:latin typeface="Times New Roman" panose="02020603050405020304" pitchFamily="18" charset="0"/>
                <a:cs typeface="Times New Roman" panose="02020603050405020304" pitchFamily="18" charset="0"/>
              </a:rPr>
              <a:t>Year-wise</a:t>
            </a:r>
          </a:p>
          <a:p>
            <a:pPr lvl="2"/>
            <a:r>
              <a:rPr lang="en-US" sz="1800" dirty="0">
                <a:latin typeface="Times New Roman" panose="02020603050405020304" pitchFamily="18" charset="0"/>
                <a:cs typeface="Times New Roman" panose="02020603050405020304" pitchFamily="18" charset="0"/>
              </a:rPr>
              <a:t>Month-wise</a:t>
            </a:r>
          </a:p>
          <a:p>
            <a:pPr lvl="2"/>
            <a:r>
              <a:rPr lang="en-US" sz="1800" dirty="0">
                <a:latin typeface="Times New Roman" panose="02020603050405020304" pitchFamily="18" charset="0"/>
                <a:cs typeface="Times New Roman" panose="02020603050405020304" pitchFamily="18" charset="0"/>
              </a:rPr>
              <a:t>Profit per Km</a:t>
            </a:r>
          </a:p>
          <a:p>
            <a:pPr marL="800100" lvl="1" indent="-342900">
              <a:buFont typeface="+mj-lt"/>
              <a:buAutoNum type="arabicPeriod"/>
            </a:pPr>
            <a:r>
              <a:rPr lang="en-US" sz="1800" b="1" u="sng" dirty="0">
                <a:latin typeface="Times New Roman" panose="02020603050405020304" pitchFamily="18" charset="0"/>
                <a:cs typeface="Times New Roman" panose="02020603050405020304" pitchFamily="18" charset="0"/>
              </a:rPr>
              <a:t>Customer Analysis</a:t>
            </a:r>
          </a:p>
          <a:p>
            <a:pPr lvl="2"/>
            <a:r>
              <a:rPr lang="en-US" sz="1800" dirty="0">
                <a:latin typeface="Times New Roman" panose="02020603050405020304" pitchFamily="18" charset="0"/>
                <a:cs typeface="Times New Roman" panose="02020603050405020304" pitchFamily="18" charset="0"/>
              </a:rPr>
              <a:t>Gender-wise</a:t>
            </a:r>
          </a:p>
          <a:p>
            <a:pPr lvl="2"/>
            <a:r>
              <a:rPr lang="en-US" sz="1800" dirty="0">
                <a:latin typeface="Times New Roman" panose="02020603050405020304" pitchFamily="18" charset="0"/>
                <a:cs typeface="Times New Roman" panose="02020603050405020304" pitchFamily="18" charset="0"/>
              </a:rPr>
              <a:t>Age-wise</a:t>
            </a:r>
          </a:p>
          <a:p>
            <a:pPr lvl="2"/>
            <a:r>
              <a:rPr lang="en-US" sz="1800" dirty="0">
                <a:latin typeface="Times New Roman" panose="02020603050405020304" pitchFamily="18" charset="0"/>
                <a:cs typeface="Times New Roman" panose="02020603050405020304" pitchFamily="18" charset="0"/>
              </a:rPr>
              <a:t>Profit contribution</a:t>
            </a:r>
          </a:p>
          <a:p>
            <a:pPr lvl="2"/>
            <a:r>
              <a:rPr lang="en-US" sz="1800" dirty="0">
                <a:latin typeface="Times New Roman" panose="02020603050405020304" pitchFamily="18" charset="0"/>
                <a:cs typeface="Times New Roman" panose="02020603050405020304" pitchFamily="18" charset="0"/>
              </a:rPr>
              <a:t>Income-wise</a:t>
            </a:r>
          </a:p>
          <a:p>
            <a:pPr marL="457200" lvl="1" indent="0">
              <a:buNone/>
            </a:pPr>
            <a:endParaRPr lang="en-US"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Data Visualization</a:t>
            </a:r>
          </a:p>
        </p:txBody>
      </p:sp>
    </p:spTree>
    <p:extLst>
      <p:ext uri="{BB962C8B-B14F-4D97-AF65-F5344CB8AC3E}">
        <p14:creationId xmlns:p14="http://schemas.microsoft.com/office/powerpoint/2010/main" val="85562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Demand Analysis – Company</a:t>
            </a:r>
          </a:p>
        </p:txBody>
      </p:sp>
      <p:pic>
        <p:nvPicPr>
          <p:cNvPr id="1028" name="Picture 4">
            <a:extLst>
              <a:ext uri="{FF2B5EF4-FFF2-40B4-BE49-F238E27FC236}">
                <a16:creationId xmlns:a16="http://schemas.microsoft.com/office/drawing/2014/main" id="{BA89785C-475E-4724-B824-E47B4BA2AAD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2178290"/>
            <a:ext cx="5181600" cy="364600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FCADBC19-929D-4E97-9039-41E0A68E96EB}"/>
              </a:ext>
            </a:extLst>
          </p:cNvPr>
          <p:cNvSpPr>
            <a:spLocks noGrp="1"/>
          </p:cNvSpPr>
          <p:nvPr>
            <p:ph sz="half" idx="2"/>
          </p:nvPr>
        </p:nvSpPr>
        <p:spPr>
          <a:xfrm>
            <a:off x="6172200" y="2455333"/>
            <a:ext cx="5181600" cy="3721630"/>
          </a:xfrm>
        </p:spPr>
        <p:txBody>
          <a:bodyPr>
            <a:normAutofit/>
          </a:bodyPr>
          <a:lstStyle/>
          <a:p>
            <a:r>
              <a:rPr lang="en-US" sz="1800" dirty="0">
                <a:latin typeface="Times New Roman" panose="02020603050405020304" pitchFamily="18" charset="0"/>
                <a:cs typeface="Times New Roman" panose="02020603050405020304" pitchFamily="18" charset="0"/>
              </a:rPr>
              <a:t>From the graph, we can see that about 76% of the rides are fulfilled by the Yellow Cab company.</a:t>
            </a:r>
          </a:p>
        </p:txBody>
      </p:sp>
    </p:spTree>
    <p:extLst>
      <p:ext uri="{BB962C8B-B14F-4D97-AF65-F5344CB8AC3E}">
        <p14:creationId xmlns:p14="http://schemas.microsoft.com/office/powerpoint/2010/main" val="2165669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Demand Analysis – Yearly Demand</a:t>
            </a:r>
          </a:p>
        </p:txBody>
      </p:sp>
      <p:sp>
        <p:nvSpPr>
          <p:cNvPr id="2" name="Content Placeholder 1">
            <a:extLst>
              <a:ext uri="{FF2B5EF4-FFF2-40B4-BE49-F238E27FC236}">
                <a16:creationId xmlns:a16="http://schemas.microsoft.com/office/drawing/2014/main" id="{FCADBC19-929D-4E97-9039-41E0A68E96EB}"/>
              </a:ext>
            </a:extLst>
          </p:cNvPr>
          <p:cNvSpPr>
            <a:spLocks noGrp="1"/>
          </p:cNvSpPr>
          <p:nvPr>
            <p:ph sz="half" idx="2"/>
          </p:nvPr>
        </p:nvSpPr>
        <p:spPr/>
        <p:txBody>
          <a:bodyPr>
            <a:normAutofit/>
          </a:bodyPr>
          <a:lstStyle/>
          <a:p>
            <a:r>
              <a:rPr lang="en-US" sz="1800" dirty="0">
                <a:latin typeface="Times New Roman" panose="02020603050405020304" pitchFamily="18" charset="0"/>
                <a:cs typeface="Times New Roman" panose="02020603050405020304" pitchFamily="18" charset="0"/>
              </a:rPr>
              <a:t>This graph shows number of trips each year for the companies.</a:t>
            </a:r>
          </a:p>
          <a:p>
            <a:r>
              <a:rPr lang="en-US" sz="1800" dirty="0">
                <a:latin typeface="Times New Roman" panose="02020603050405020304" pitchFamily="18" charset="0"/>
                <a:cs typeface="Times New Roman" panose="02020603050405020304" pitchFamily="18" charset="0"/>
              </a:rPr>
              <a:t>There is an increase in number of trips of about 19.4% for Yellow Cab and 20.9% for Pink Cab between 2016 and 2017.</a:t>
            </a:r>
          </a:p>
          <a:p>
            <a:r>
              <a:rPr lang="en-US" sz="1800" dirty="0">
                <a:latin typeface="Times New Roman" panose="02020603050405020304" pitchFamily="18" charset="0"/>
                <a:cs typeface="Times New Roman" panose="02020603050405020304" pitchFamily="18" charset="0"/>
              </a:rPr>
              <a:t>Overall, trips of Yellow Cab are 2.25 times the trips of Pink Cab in all years.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5A0EA9D2-36DD-4819-B146-AD204C183C3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903198"/>
            <a:ext cx="5181600" cy="41961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AF8A961E-B172-4EFC-9CA4-B8DDF3413934}"/>
              </a:ext>
            </a:extLst>
          </p:cNvPr>
          <p:cNvGraphicFramePr>
            <a:graphicFrameLocks noGrp="1"/>
          </p:cNvGraphicFramePr>
          <p:nvPr>
            <p:extLst>
              <p:ext uri="{D42A27DB-BD31-4B8C-83A1-F6EECF244321}">
                <p14:modId xmlns:p14="http://schemas.microsoft.com/office/powerpoint/2010/main" val="92321270"/>
              </p:ext>
            </p:extLst>
          </p:nvPr>
        </p:nvGraphicFramePr>
        <p:xfrm>
          <a:off x="6752166" y="4001294"/>
          <a:ext cx="4021668" cy="1930400"/>
        </p:xfrm>
        <a:graphic>
          <a:graphicData uri="http://schemas.openxmlformats.org/drawingml/2006/table">
            <a:tbl>
              <a:tblPr firstRow="1" bandRow="1">
                <a:tableStyleId>{F5AB1C69-6EDB-4FF4-983F-18BD219EF322}</a:tableStyleId>
              </a:tblPr>
              <a:tblGrid>
                <a:gridCol w="1340556">
                  <a:extLst>
                    <a:ext uri="{9D8B030D-6E8A-4147-A177-3AD203B41FA5}">
                      <a16:colId xmlns:a16="http://schemas.microsoft.com/office/drawing/2014/main" val="3868388703"/>
                    </a:ext>
                  </a:extLst>
                </a:gridCol>
                <a:gridCol w="1340556">
                  <a:extLst>
                    <a:ext uri="{9D8B030D-6E8A-4147-A177-3AD203B41FA5}">
                      <a16:colId xmlns:a16="http://schemas.microsoft.com/office/drawing/2014/main" val="2216304761"/>
                    </a:ext>
                  </a:extLst>
                </a:gridCol>
                <a:gridCol w="1340556">
                  <a:extLst>
                    <a:ext uri="{9D8B030D-6E8A-4147-A177-3AD203B41FA5}">
                      <a16:colId xmlns:a16="http://schemas.microsoft.com/office/drawing/2014/main" val="807505204"/>
                    </a:ext>
                  </a:extLst>
                </a:gridCol>
              </a:tblGrid>
              <a:tr h="482600">
                <a:tc>
                  <a:txBody>
                    <a:bodyPr/>
                    <a:lstStyle/>
                    <a:p>
                      <a:r>
                        <a:rPr lang="en-US" b="1" dirty="0">
                          <a:solidFill>
                            <a:schemeClr val="tx1"/>
                          </a:solidFill>
                          <a:latin typeface="Times New Roman" panose="02020603050405020304" pitchFamily="18" charset="0"/>
                          <a:cs typeface="Times New Roman" panose="02020603050405020304" pitchFamily="18" charset="0"/>
                        </a:rPr>
                        <a:t>Year</a:t>
                      </a:r>
                    </a:p>
                  </a:txBody>
                  <a:tcPr/>
                </a:tc>
                <a:tc>
                  <a:txBody>
                    <a:bodyPr/>
                    <a:lstStyle/>
                    <a:p>
                      <a:r>
                        <a:rPr lang="en-US" b="1" dirty="0">
                          <a:solidFill>
                            <a:schemeClr val="tx1"/>
                          </a:solidFill>
                          <a:latin typeface="Times New Roman" panose="02020603050405020304" pitchFamily="18" charset="0"/>
                          <a:cs typeface="Times New Roman" panose="02020603050405020304" pitchFamily="18" charset="0"/>
                        </a:rPr>
                        <a:t>Yellow Cab</a:t>
                      </a:r>
                    </a:p>
                  </a:txBody>
                  <a:tcPr/>
                </a:tc>
                <a:tc>
                  <a:txBody>
                    <a:bodyPr/>
                    <a:lstStyle/>
                    <a:p>
                      <a:r>
                        <a:rPr lang="en-US" b="1" dirty="0">
                          <a:solidFill>
                            <a:schemeClr val="tx1"/>
                          </a:solidFill>
                          <a:latin typeface="Times New Roman" panose="02020603050405020304" pitchFamily="18" charset="0"/>
                          <a:cs typeface="Times New Roman" panose="02020603050405020304" pitchFamily="18" charset="0"/>
                        </a:rPr>
                        <a:t>Pink Cab</a:t>
                      </a:r>
                    </a:p>
                  </a:txBody>
                  <a:tcPr/>
                </a:tc>
                <a:extLst>
                  <a:ext uri="{0D108BD9-81ED-4DB2-BD59-A6C34878D82A}">
                    <a16:rowId xmlns:a16="http://schemas.microsoft.com/office/drawing/2014/main" val="166739358"/>
                  </a:ext>
                </a:extLst>
              </a:tr>
              <a:tr h="482600">
                <a:tc>
                  <a:txBody>
                    <a:bodyPr/>
                    <a:lstStyle/>
                    <a:p>
                      <a:r>
                        <a:rPr lang="en-US" dirty="0">
                          <a:latin typeface="Times New Roman" panose="02020603050405020304" pitchFamily="18" charset="0"/>
                          <a:cs typeface="Times New Roman" panose="02020603050405020304" pitchFamily="18" charset="0"/>
                        </a:rPr>
                        <a:t>2016</a:t>
                      </a:r>
                    </a:p>
                  </a:txBody>
                  <a:tcPr/>
                </a:tc>
                <a:tc>
                  <a:txBody>
                    <a:bodyPr/>
                    <a:lstStyle/>
                    <a:p>
                      <a:r>
                        <a:rPr lang="en-US" dirty="0">
                          <a:latin typeface="Times New Roman" panose="02020603050405020304" pitchFamily="18" charset="0"/>
                          <a:cs typeface="Times New Roman" panose="02020603050405020304" pitchFamily="18" charset="0"/>
                        </a:rPr>
                        <a:t>82239</a:t>
                      </a:r>
                    </a:p>
                  </a:txBody>
                  <a:tcPr/>
                </a:tc>
                <a:tc>
                  <a:txBody>
                    <a:bodyPr/>
                    <a:lstStyle/>
                    <a:p>
                      <a:r>
                        <a:rPr lang="en-US" dirty="0">
                          <a:latin typeface="Times New Roman" panose="02020603050405020304" pitchFamily="18" charset="0"/>
                          <a:cs typeface="Times New Roman" panose="02020603050405020304" pitchFamily="18" charset="0"/>
                        </a:rPr>
                        <a:t>25080</a:t>
                      </a:r>
                    </a:p>
                  </a:txBody>
                  <a:tcPr/>
                </a:tc>
                <a:extLst>
                  <a:ext uri="{0D108BD9-81ED-4DB2-BD59-A6C34878D82A}">
                    <a16:rowId xmlns:a16="http://schemas.microsoft.com/office/drawing/2014/main" val="199799004"/>
                  </a:ext>
                </a:extLst>
              </a:tr>
              <a:tr h="482600">
                <a:tc>
                  <a:txBody>
                    <a:bodyPr/>
                    <a:lstStyle/>
                    <a:p>
                      <a:r>
                        <a:rPr lang="en-US" dirty="0">
                          <a:latin typeface="Times New Roman" panose="02020603050405020304" pitchFamily="18" charset="0"/>
                          <a:cs typeface="Times New Roman" panose="02020603050405020304" pitchFamily="18" charset="0"/>
                        </a:rPr>
                        <a:t>2017</a:t>
                      </a:r>
                    </a:p>
                  </a:txBody>
                  <a:tcPr/>
                </a:tc>
                <a:tc>
                  <a:txBody>
                    <a:bodyPr/>
                    <a:lstStyle/>
                    <a:p>
                      <a:r>
                        <a:rPr lang="en-US" dirty="0">
                          <a:latin typeface="Times New Roman" panose="02020603050405020304" pitchFamily="18" charset="0"/>
                          <a:cs typeface="Times New Roman" panose="02020603050405020304" pitchFamily="18" charset="0"/>
                        </a:rPr>
                        <a:t>98189</a:t>
                      </a:r>
                    </a:p>
                  </a:txBody>
                  <a:tcPr/>
                </a:tc>
                <a:tc>
                  <a:txBody>
                    <a:bodyPr/>
                    <a:lstStyle/>
                    <a:p>
                      <a:r>
                        <a:rPr lang="en-US" dirty="0">
                          <a:latin typeface="Times New Roman" panose="02020603050405020304" pitchFamily="18" charset="0"/>
                          <a:cs typeface="Times New Roman" panose="02020603050405020304" pitchFamily="18" charset="0"/>
                        </a:rPr>
                        <a:t>30321</a:t>
                      </a:r>
                    </a:p>
                  </a:txBody>
                  <a:tcPr/>
                </a:tc>
                <a:extLst>
                  <a:ext uri="{0D108BD9-81ED-4DB2-BD59-A6C34878D82A}">
                    <a16:rowId xmlns:a16="http://schemas.microsoft.com/office/drawing/2014/main" val="2868964641"/>
                  </a:ext>
                </a:extLst>
              </a:tr>
              <a:tr h="482600">
                <a:tc>
                  <a:txBody>
                    <a:bodyPr/>
                    <a:lstStyle/>
                    <a:p>
                      <a:r>
                        <a:rPr lang="en-US" dirty="0">
                          <a:latin typeface="Times New Roman" panose="02020603050405020304" pitchFamily="18" charset="0"/>
                          <a:cs typeface="Times New Roman" panose="02020603050405020304" pitchFamily="18" charset="0"/>
                        </a:rPr>
                        <a:t>2018</a:t>
                      </a:r>
                    </a:p>
                  </a:txBody>
                  <a:tcPr/>
                </a:tc>
                <a:tc>
                  <a:txBody>
                    <a:bodyPr/>
                    <a:lstStyle/>
                    <a:p>
                      <a:r>
                        <a:rPr lang="en-US" dirty="0">
                          <a:latin typeface="Times New Roman" panose="02020603050405020304" pitchFamily="18" charset="0"/>
                          <a:cs typeface="Times New Roman" panose="02020603050405020304" pitchFamily="18" charset="0"/>
                        </a:rPr>
                        <a:t>94253</a:t>
                      </a:r>
                    </a:p>
                  </a:txBody>
                  <a:tcPr/>
                </a:tc>
                <a:tc>
                  <a:txBody>
                    <a:bodyPr/>
                    <a:lstStyle/>
                    <a:p>
                      <a:r>
                        <a:rPr lang="en-US" dirty="0">
                          <a:latin typeface="Times New Roman" panose="02020603050405020304" pitchFamily="18" charset="0"/>
                          <a:cs typeface="Times New Roman" panose="02020603050405020304" pitchFamily="18" charset="0"/>
                        </a:rPr>
                        <a:t>29310</a:t>
                      </a:r>
                    </a:p>
                  </a:txBody>
                  <a:tcPr/>
                </a:tc>
                <a:extLst>
                  <a:ext uri="{0D108BD9-81ED-4DB2-BD59-A6C34878D82A}">
                    <a16:rowId xmlns:a16="http://schemas.microsoft.com/office/drawing/2014/main" val="2265537794"/>
                  </a:ext>
                </a:extLst>
              </a:tr>
            </a:tbl>
          </a:graphicData>
        </a:graphic>
      </p:graphicFrame>
    </p:spTree>
    <p:extLst>
      <p:ext uri="{BB962C8B-B14F-4D97-AF65-F5344CB8AC3E}">
        <p14:creationId xmlns:p14="http://schemas.microsoft.com/office/powerpoint/2010/main" val="229748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p:txBody>
          <a:bodyPr>
            <a:normAutofit/>
          </a:bodyPr>
          <a:lstStyle/>
          <a:p>
            <a:r>
              <a:rPr lang="en-US" sz="3500" b="1" dirty="0">
                <a:solidFill>
                  <a:schemeClr val="accent2"/>
                </a:solidFill>
                <a:latin typeface="Times New Roman" panose="02020603050405020304" pitchFamily="18" charset="0"/>
                <a:cs typeface="Times New Roman" panose="02020603050405020304" pitchFamily="18" charset="0"/>
              </a:rPr>
              <a:t>Demand Analysis – Monthly Demand</a:t>
            </a:r>
          </a:p>
        </p:txBody>
      </p:sp>
      <p:sp>
        <p:nvSpPr>
          <p:cNvPr id="2" name="Content Placeholder 1">
            <a:extLst>
              <a:ext uri="{FF2B5EF4-FFF2-40B4-BE49-F238E27FC236}">
                <a16:creationId xmlns:a16="http://schemas.microsoft.com/office/drawing/2014/main" id="{FCADBC19-929D-4E97-9039-41E0A68E96EB}"/>
              </a:ext>
            </a:extLst>
          </p:cNvPr>
          <p:cNvSpPr>
            <a:spLocks noGrp="1"/>
          </p:cNvSpPr>
          <p:nvPr>
            <p:ph sz="half" idx="2"/>
          </p:nvPr>
        </p:nvSpPr>
        <p:spPr>
          <a:xfrm>
            <a:off x="279400" y="4969931"/>
            <a:ext cx="5181600" cy="749830"/>
          </a:xfrm>
        </p:spPr>
        <p:txBody>
          <a:bodyPr>
            <a:normAutofit/>
          </a:bodyPr>
          <a:lstStyle/>
          <a:p>
            <a:r>
              <a:rPr lang="en-US" sz="1800" dirty="0">
                <a:latin typeface="Times New Roman" panose="02020603050405020304" pitchFamily="18" charset="0"/>
                <a:cs typeface="Times New Roman" panose="02020603050405020304" pitchFamily="18" charset="0"/>
              </a:rPr>
              <a:t>These graphs show number of trips each month for the companies during the year.</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DE9A8021-ACAA-4181-B1C6-21B7A4461E18}"/>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0" y="1713706"/>
            <a:ext cx="3886200" cy="323320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7FA88C15-672B-40B3-84AF-6523C65EEE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6565" y="1713705"/>
            <a:ext cx="4076702" cy="323320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C53A3ECB-FCAE-47AF-88E9-7611E844C7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3266" y="1657279"/>
            <a:ext cx="4157133" cy="3289635"/>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1">
            <a:extLst>
              <a:ext uri="{FF2B5EF4-FFF2-40B4-BE49-F238E27FC236}">
                <a16:creationId xmlns:a16="http://schemas.microsoft.com/office/drawing/2014/main" id="{5CF811C9-F07A-4B19-8D3D-45EE104DC2DC}"/>
              </a:ext>
            </a:extLst>
          </p:cNvPr>
          <p:cNvSpPr txBox="1">
            <a:spLocks/>
          </p:cNvSpPr>
          <p:nvPr/>
        </p:nvSpPr>
        <p:spPr>
          <a:xfrm>
            <a:off x="5969001" y="4969931"/>
            <a:ext cx="5181600" cy="7498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There is an increase in the number of trips during the last four months for both companies. All in all, Yellow Cab has more requests than Pink Cab.</a:t>
            </a:r>
          </a:p>
          <a:p>
            <a:endParaRPr lang="en-US"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6625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624</TotalTime>
  <Words>1703</Words>
  <Application>Microsoft Office PowerPoint</Application>
  <PresentationFormat>Widescreen</PresentationFormat>
  <Paragraphs>248</Paragraphs>
  <Slides>21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PowerPoint Presentation</vt:lpstr>
      <vt:lpstr>   Agenda</vt:lpstr>
      <vt:lpstr>Background</vt:lpstr>
      <vt:lpstr>Data Description</vt:lpstr>
      <vt:lpstr>Data Preparation</vt:lpstr>
      <vt:lpstr>Data Visualization</vt:lpstr>
      <vt:lpstr>Demand Analysis – Company</vt:lpstr>
      <vt:lpstr>Demand Analysis – Yearly Demand</vt:lpstr>
      <vt:lpstr>Demand Analysis – Monthly Demand</vt:lpstr>
      <vt:lpstr>Demand Analysis – City Trips</vt:lpstr>
      <vt:lpstr>Demand Analysis – City &amp; Company</vt:lpstr>
      <vt:lpstr>Profit Analysis – City Profit</vt:lpstr>
      <vt:lpstr>Profit Analysis – Yearly &amp; Monthly Profit </vt:lpstr>
      <vt:lpstr>Profit Analysis – Monthly Average Profit City-wise </vt:lpstr>
      <vt:lpstr>Profit Analysis – Average Profit Percentage City-wise</vt:lpstr>
      <vt:lpstr>Profit Analysis – Average Profit per Km</vt:lpstr>
      <vt:lpstr>Profit Analysis – Yearly &amp; Monthly Average Profit per Km</vt:lpstr>
      <vt:lpstr>Customer Analysis – Gender &amp; Age</vt:lpstr>
      <vt:lpstr>Customer Analysis – Gender Contribution to Average Profit City - wise</vt:lpstr>
      <vt:lpstr>Customer Analysis – Contribution to Demand Based on Income Class </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Phyonix SU</dc:creator>
  <cp:lastModifiedBy>Phyonix SU</cp:lastModifiedBy>
  <cp:revision>206</cp:revision>
  <dcterms:created xsi:type="dcterms:W3CDTF">2021-09-05T13:03:43Z</dcterms:created>
  <dcterms:modified xsi:type="dcterms:W3CDTF">2021-09-05T23:30:04Z</dcterms:modified>
</cp:coreProperties>
</file>