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62" r:id="rId4"/>
    <p:sldId id="280" r:id="rId5"/>
    <p:sldId id="296" r:id="rId6"/>
    <p:sldId id="292" r:id="rId7"/>
    <p:sldId id="293" r:id="rId8"/>
    <p:sldId id="294" r:id="rId9"/>
    <p:sldId id="265" r:id="rId10"/>
    <p:sldId id="297" r:id="rId11"/>
    <p:sldId id="281" r:id="rId12"/>
    <p:sldId id="298" r:id="rId13"/>
    <p:sldId id="299" r:id="rId14"/>
    <p:sldId id="300" r:id="rId15"/>
    <p:sldId id="269" r:id="rId16"/>
    <p:sldId id="259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Lato Black" panose="020B0604020202020204" charset="0"/>
      <p:bold r:id="rId23"/>
    </p:embeddedFont>
    <p:embeddedFont>
      <p:font typeface="Libre Baskerville" panose="020B0604020202020204" charset="0"/>
      <p:regular r:id="rId24"/>
    </p:embeddedFont>
    <p:embeddedFont>
      <p:font typeface="Montserrat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54" autoAdjust="0"/>
    <p:restoredTop sz="94648"/>
  </p:normalViewPr>
  <p:slideViewPr>
    <p:cSldViewPr snapToGrid="0">
      <p:cViewPr varScale="1">
        <p:scale>
          <a:sx n="62" d="100"/>
          <a:sy n="62" d="100"/>
        </p:scale>
        <p:origin x="6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219073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493160" y="3717986"/>
            <a:ext cx="10346076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2400" b="1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 </a:t>
            </a:r>
            <a:b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Enhancing Search Engine Relevance for Video Subtitles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000" dirty="0"/>
            </a:br>
            <a:endParaRPr lang="en-IN" sz="2000" b="1" dirty="0"/>
          </a:p>
        </p:txBody>
      </p:sp>
      <p:sp>
        <p:nvSpPr>
          <p:cNvPr id="2" name="Text Box 1"/>
          <p:cNvSpPr txBox="1"/>
          <p:nvPr/>
        </p:nvSpPr>
        <p:spPr>
          <a:xfrm>
            <a:off x="321945" y="5128260"/>
            <a:ext cx="5032375" cy="17291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BY,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1.M.Swetha - IN1240561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2.P.Divya - IN1240678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ID:-T211177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-635" y="492125"/>
            <a:ext cx="12192635" cy="6191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800" b="1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Data Preprocessing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7273925" y="1595120"/>
            <a:ext cx="4808855" cy="43014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 The preprocess function takes raw text as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Converting to lowercase, tokenizing, lemmatizing.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 Then returns the preprocessed text as a string.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9D9125-5D7C-48B0-874F-054039B3B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91" y="1846813"/>
            <a:ext cx="6788499" cy="28766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170" y="171450"/>
            <a:ext cx="1210183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3200" b="1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Arial" panose="020B0604020202020204" pitchFamily="34" charset="0"/>
              </a:rPr>
              <a:t>Document  </a:t>
            </a:r>
            <a:r>
              <a:rPr lang="en-US" sz="3200" b="1" dirty="0" err="1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Arial" panose="020B0604020202020204" pitchFamily="34" charset="0"/>
              </a:rPr>
              <a:t>Chunker</a:t>
            </a:r>
          </a:p>
        </p:txBody>
      </p:sp>
      <p:sp>
        <p:nvSpPr>
          <p:cNvPr id="3" name="Rectangle 2"/>
          <p:cNvSpPr/>
          <p:nvPr/>
        </p:nvSpPr>
        <p:spPr>
          <a:xfrm>
            <a:off x="6200775" y="171450"/>
            <a:ext cx="4648835" cy="62204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742950" indent="-285750" fontAlgn="base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</a:endParaRPr>
          </a:p>
          <a:p>
            <a:pPr marL="742950" indent="-285750" fontAlgn="base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</a:endParaRPr>
          </a:p>
          <a:p>
            <a:pPr marL="7429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chunking data is a strategy used to improve the efficiency, scalability, and manageability of data processing tasks, particularly in contexts where dealing with large volumes of data or resource limitations are considerations.</a:t>
            </a:r>
          </a:p>
          <a:p>
            <a:pPr marL="7429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This function essentially breaks down each document in the corpus into smaller chunks based on the specified chunk size.</a:t>
            </a:r>
          </a:p>
          <a:p>
            <a:pPr marL="800100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 associates each chunk with its corresponding ID, and returns the chunked data in a Pandas DataFrame format.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F3637E-E30A-4C08-A4C3-0EC90DB46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570" y="1366464"/>
            <a:ext cx="5531134" cy="399664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7266940" y="1315085"/>
            <a:ext cx="4708525" cy="49060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specific pre-trained sentence transformer model, enabling the conversion of text into semantic embeddings for natural language processing tasks.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cosine similarity to find documents that are most similar to a given query, aiding in tasks like document search, recommendation, or information retrieval.</a:t>
            </a:r>
          </a:p>
          <a:p>
            <a:endParaRPr lang="en-US" sz="2400"/>
          </a:p>
        </p:txBody>
      </p:sp>
      <p:sp>
        <p:nvSpPr>
          <p:cNvPr id="4" name="Text Box 3"/>
          <p:cNvSpPr txBox="1"/>
          <p:nvPr/>
        </p:nvSpPr>
        <p:spPr>
          <a:xfrm>
            <a:off x="635" y="0"/>
            <a:ext cx="12192000" cy="8724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Initializing Sentence Transformer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9215B1-2A90-4372-8E4A-FC613BBD8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72" y="1315085"/>
            <a:ext cx="6236020" cy="45994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6565265" y="1238250"/>
            <a:ext cx="5470525" cy="46780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This code is used for text preprocessing and vectorization, which are common steps in natural language processing (NLP)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CountVectorizer and TF-IDF Transformer are used to convert text data into numerical representations (token count matrices.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 TF-IDF matrices), which are then used for machine learning tasks such as text classification, clustering, or information retrieval.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Saving the trained models allows for reusing them later without retraining, which is useful for deployment and production environments.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0" y="0"/>
            <a:ext cx="12192635" cy="11372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4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Text Data Vectorization and Model Serialization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B55E0-72CD-4142-8D24-C9A1F2524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22" y="1816017"/>
            <a:ext cx="6182945" cy="322596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-635" y="119380"/>
            <a:ext cx="12192635" cy="8058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sz="3200" b="1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Arial" panose="020B0604020202020204" pitchFamily="34" charset="0"/>
                <a:sym typeface="+mn-ea"/>
              </a:rPr>
              <a:t> Retrieving Documents</a:t>
            </a:r>
            <a:endParaRPr lang="en-US" sz="3200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</a:endParaRPr>
          </a:p>
          <a:p>
            <a:br>
              <a:rPr lang="en-US" dirty="0">
                <a:sym typeface="+mn-ea"/>
              </a:rPr>
            </a:br>
            <a:endParaRPr lang="en-US" dirty="0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625590" y="630555"/>
            <a:ext cx="5365750" cy="55416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 user to input a query, which is then stored in a Pandas Series named User_query. The input function displays the message "Enter a user Query " to guide the user in providing their input.</a:t>
            </a:r>
          </a:p>
          <a:p>
            <a:pPr marL="0" indent="0"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Retrieve the top documents similar to a given query using cosine similarity scores and user-specified preferences.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0EC45D-478F-4E11-B219-2E4CAA25D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925195"/>
            <a:ext cx="5365749" cy="5588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9BF218-6801-491B-82CF-1872DA9BE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85" y="1659035"/>
            <a:ext cx="6246688" cy="42737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5" y="-635"/>
            <a:ext cx="12191365" cy="1002030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algn="ctr"/>
            <a:r>
              <a:rPr lang="en-US" sz="3600" b="1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+mj-lt"/>
                <a:cs typeface="Times New Roman" panose="02020603050405020304" pitchFamily="18" charset="0"/>
              </a:rPr>
              <a:t>Results:</a:t>
            </a:r>
            <a:endParaRPr lang="en-US" sz="3600" b="1" i="0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effectLst/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F283BE-87B2-4B82-9405-24DA0DEE4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293" y="1284271"/>
            <a:ext cx="5626389" cy="35754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8E190F-B7DF-4B79-8B55-E343F03F1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682" y="1076525"/>
            <a:ext cx="4578585" cy="26640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C4DBFA-D117-46BB-BC36-6ECD37512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171" y="3893761"/>
            <a:ext cx="4959605" cy="234732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 panose="02000000000000000000"/>
              <a:buNone/>
            </a:pPr>
            <a:r>
              <a:rPr lang="en-IN" sz="4400" b="0" i="0" u="none" strike="noStrike" cap="none" dirty="0">
                <a:solidFill>
                  <a:srgbClr val="C00000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THANK YOU</a:t>
            </a:r>
            <a:endParaRPr sz="1800" b="0" i="0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427656" y="1235632"/>
            <a:ext cx="11338574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IN" sz="2000" dirty="0">
                <a:solidFill>
                  <a:srgbClr val="002060"/>
                </a:solidFill>
              </a:rPr>
              <a:t> </a:t>
            </a:r>
            <a:r>
              <a:rPr lang="en-IN" sz="2000" dirty="0">
                <a:solidFill>
                  <a:srgbClr val="002060"/>
                </a:solidFill>
              </a:rPr>
              <a:t>I am </a:t>
            </a:r>
            <a:r>
              <a:rPr lang="en-US" sz="2000" dirty="0" err="1">
                <a:solidFill>
                  <a:srgbClr val="002060"/>
                </a:solidFill>
              </a:rPr>
              <a:t>Motapothula</a:t>
            </a:r>
            <a:r>
              <a:rPr lang="en-US" sz="2000" dirty="0">
                <a:solidFill>
                  <a:srgbClr val="002060"/>
                </a:solidFill>
              </a:rPr>
              <a:t> Swetha</a:t>
            </a:r>
            <a:r>
              <a:rPr lang="en-IN" sz="2000" dirty="0">
                <a:solidFill>
                  <a:srgbClr val="002060"/>
                </a:solidFill>
              </a:rPr>
              <a:t>.</a:t>
            </a:r>
            <a:r>
              <a:rPr lang="en-US" altLang="en-IN" sz="2000" dirty="0">
                <a:solidFill>
                  <a:srgbClr val="002060"/>
                </a:solidFill>
              </a:rPr>
              <a:t>(IN1240561)</a:t>
            </a:r>
            <a:endParaRPr lang="en-IN" sz="2000" dirty="0">
              <a:solidFill>
                <a:srgbClr val="002060"/>
              </a:solidFill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IN" sz="2000" dirty="0">
              <a:solidFill>
                <a:srgbClr val="002060"/>
              </a:solidFill>
            </a:endParaRPr>
          </a:p>
          <a:p>
            <a:pPr lvl="8">
              <a:buFont typeface="Wingdings" panose="05000000000000000000" pitchFamily="2" charset="2"/>
              <a:buChar char="Ø"/>
            </a:pPr>
            <a:r>
              <a:rPr lang="en-US" altLang="en-IN" sz="2000" dirty="0" err="1">
                <a:solidFill>
                  <a:srgbClr val="002060"/>
                </a:solidFill>
              </a:rPr>
              <a:t>B.Tech</a:t>
            </a:r>
            <a:endParaRPr lang="en-US" altLang="en-IN" sz="2000" dirty="0">
              <a:solidFill>
                <a:srgbClr val="002060"/>
              </a:solidFill>
            </a:endParaRPr>
          </a:p>
          <a:p>
            <a:pPr lvl="8" indent="0">
              <a:buFont typeface="Wingdings" panose="05000000000000000000" pitchFamily="2" charset="2"/>
              <a:buNone/>
            </a:pPr>
            <a:endParaRPr lang="en-IN" altLang="en-IN" sz="2000" dirty="0">
              <a:solidFill>
                <a:srgbClr val="002060"/>
              </a:solidFill>
            </a:endParaRPr>
          </a:p>
          <a:p>
            <a:pPr lvl="8">
              <a:buFont typeface="Wingdings" panose="05000000000000000000" pitchFamily="2" charset="2"/>
              <a:buChar char="Ø"/>
            </a:pPr>
            <a:r>
              <a:rPr lang="en-US" altLang="en-IN" sz="2000" dirty="0">
                <a:solidFill>
                  <a:schemeClr val="dk1"/>
                </a:solidFill>
                <a:latin typeface="+mj-lt"/>
                <a:ea typeface="Calibri" panose="020F0502020204030204"/>
                <a:cs typeface="+mj-lt"/>
                <a:sym typeface="Calibri" panose="020F0502020204030204"/>
              </a:rPr>
              <a:t> </a:t>
            </a:r>
            <a:r>
              <a:rPr lang="en-IN" sz="2000" dirty="0">
                <a:solidFill>
                  <a:schemeClr val="dk1"/>
                </a:solidFill>
                <a:latin typeface="+mj-lt"/>
                <a:ea typeface="Calibri" panose="020F0502020204030204"/>
                <a:cs typeface="+mj-lt"/>
                <a:sym typeface="Calibri" panose="020F0502020204030204"/>
              </a:rPr>
              <a:t>My enthusiasm for data science lies in its ability to drive informed decision-making and foster innovation across industries, ultimately making a tangible impact on business success and societal progress.</a:t>
            </a:r>
            <a:endParaRPr lang="en-IN" sz="2000" dirty="0">
              <a:solidFill>
                <a:srgbClr val="002060"/>
              </a:solidFill>
            </a:endParaRPr>
          </a:p>
          <a:p>
            <a:pPr lvl="8" indent="0">
              <a:buFont typeface="Wingdings" panose="05000000000000000000" pitchFamily="2" charset="2"/>
              <a:buNone/>
            </a:pPr>
            <a:endParaRPr lang="en-IN" sz="2000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2060"/>
                </a:solidFill>
              </a:rPr>
              <a:t>Github - https://github.com/Motapothulaswetha12/DS-Intern-Search-Engine-Project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2060"/>
                </a:solidFill>
              </a:rPr>
              <a:t>Medium - https://medium.com/@motapothulaswetha566</a:t>
            </a:r>
          </a:p>
          <a:p>
            <a:endParaRPr lang="en-IN" sz="20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endParaRPr lang="en-IN" sz="20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endParaRPr lang="en-IN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IN" sz="2000" b="1" dirty="0">
              <a:solidFill>
                <a:schemeClr val="dk1"/>
              </a:solidFill>
              <a:latin typeface="Calibri" panose="020F0502020204030204"/>
              <a:cs typeface="Calibri" panose="020F0502020204030204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IN" sz="2000" b="1" dirty="0">
              <a:solidFill>
                <a:schemeClr val="dk1"/>
              </a:solidFill>
              <a:latin typeface="Calibri" panose="020F0502020204030204"/>
              <a:cs typeface="Calibri" panose="020F0502020204030204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2000" b="1" dirty="0">
                <a:solidFill>
                  <a:schemeClr val="dk1"/>
                </a:solidFill>
                <a:latin typeface="Calibri" panose="020F0502020204030204"/>
                <a:cs typeface="Calibri" panose="020F0502020204030204"/>
                <a:sym typeface="Calibri" panose="020F0502020204030204"/>
              </a:rPr>
              <a:t>	</a:t>
            </a:r>
          </a:p>
        </p:txBody>
      </p:sp>
      <p:sp>
        <p:nvSpPr>
          <p:cNvPr id="105" name="Google Shape;105;p3"/>
          <p:cNvSpPr txBox="1"/>
          <p:nvPr/>
        </p:nvSpPr>
        <p:spPr>
          <a:xfrm>
            <a:off x="-154112" y="363715"/>
            <a:ext cx="12191365" cy="48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 panose="020F0502020204030203"/>
              <a:buNone/>
            </a:pPr>
            <a:r>
              <a:rPr lang="en-IN" sz="3200" b="1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Lato Black" panose="020F0502020204030203"/>
                <a:cs typeface="Times New Roman" panose="02020603050405020304" pitchFamily="18" charset="0"/>
                <a:sym typeface="Lato Black" panose="020F0502020204030203"/>
              </a:rPr>
              <a:t>About 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13995"/>
            <a:ext cx="12098655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  <a:sym typeface="Calibri" panose="020F0502020204030204"/>
              </a:rPr>
              <a:t>Objective Of The Project:</a:t>
            </a:r>
          </a:p>
        </p:txBody>
      </p:sp>
      <p:sp>
        <p:nvSpPr>
          <p:cNvPr id="4" name="Google Shape;111;p4"/>
          <p:cNvSpPr txBox="1"/>
          <p:nvPr/>
        </p:nvSpPr>
        <p:spPr>
          <a:xfrm>
            <a:off x="435498" y="990775"/>
            <a:ext cx="10515600" cy="4834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 advanced search engine algorithm specialized in retrieving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subtitles based on user queries, emphasizing the content within subtitles.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primary aim is to utilize natural language processing and machine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methods to significantly improve the relevance and accuracy of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results.</a:t>
            </a:r>
          </a:p>
          <a:p>
            <a:endParaRPr lang="en-US" sz="2400" dirty="0"/>
          </a:p>
          <a:p>
            <a:r>
              <a:rPr lang="en-US" sz="2800" dirty="0"/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5" y="478790"/>
            <a:ext cx="12190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Search Engines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1272" y="1378757"/>
            <a:ext cx="9989127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</a:rPr>
              <a:t> Keyword Based Search Engine:</a:t>
            </a:r>
            <a:r>
              <a:rPr lang="en-US" sz="2400" dirty="0">
                <a:latin typeface="Arial" panose="020B0604020202020204" pitchFamily="34" charset="0"/>
              </a:rPr>
              <a:t> These search engines rely heavily on exact keyword matches between the user query and the indexed documents.</a:t>
            </a:r>
          </a:p>
          <a:p>
            <a:pPr indent="0" fontAlgn="base">
              <a:buFont typeface="Arial" panose="020B0604020202020204" pitchFamily="34" charset="0"/>
              <a:buNone/>
            </a:pPr>
            <a:endParaRPr lang="en-US" sz="2400" dirty="0"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</a:rPr>
              <a:t> Semantic Search Engines: </a:t>
            </a:r>
            <a:r>
              <a:rPr lang="en-US" sz="2400" dirty="0">
                <a:latin typeface="Arial" panose="020B0604020202020204" pitchFamily="34" charset="0"/>
              </a:rPr>
              <a:t>Semantic search engines go beyond simple keyword matching to understand the meaning and context of user queries and documents.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0" y="118745"/>
            <a:ext cx="12192635" cy="6794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Libraries used in this project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0" y="798195"/>
            <a:ext cx="9802495" cy="60598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bg2"/>
                </a:solidFill>
              </a:rPr>
              <a:t>sqlite3:</a:t>
            </a:r>
            <a:r>
              <a:rPr lang="en-US" sz="1800">
                <a:solidFill>
                  <a:schemeClr val="bg2"/>
                </a:solidFill>
              </a:rPr>
              <a:t> Used for SQLite database operations in Python.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bg2"/>
                </a:solidFill>
              </a:rPr>
              <a:t>Pandas:</a:t>
            </a:r>
            <a:r>
              <a:rPr lang="en-US" sz="1800">
                <a:solidFill>
                  <a:schemeClr val="bg2"/>
                </a:solidFill>
              </a:rPr>
              <a:t> Used for data manipulation and analysis, providing data structures like DataFrame.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bg2"/>
                </a:solidFill>
              </a:rPr>
              <a:t>zipfile: </a:t>
            </a:r>
            <a:r>
              <a:rPr lang="en-US" sz="1800">
                <a:solidFill>
                  <a:schemeClr val="bg2"/>
                </a:solidFill>
              </a:rPr>
              <a:t>Used for working with ZIP archive files, allowing compression and extraction operations.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bg2"/>
                </a:solidFill>
              </a:rPr>
              <a:t>io:</a:t>
            </a:r>
            <a:r>
              <a:rPr lang="en-US" sz="1800">
                <a:solidFill>
                  <a:schemeClr val="bg2"/>
                </a:solidFill>
              </a:rPr>
              <a:t> Used for input/output operations, including handling streams and file-like objects.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bg2"/>
                </a:solidFill>
              </a:rPr>
              <a:t>tqdm:</a:t>
            </a:r>
            <a:r>
              <a:rPr lang="en-US" sz="1800">
                <a:solidFill>
                  <a:schemeClr val="bg2"/>
                </a:solidFill>
              </a:rPr>
              <a:t> Used for displaying progress bars and monitoring the progress of iterative tasks.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bg2"/>
                </a:solidFill>
              </a:rPr>
              <a:t>re:</a:t>
            </a:r>
            <a:r>
              <a:rPr lang="en-US" sz="1800">
                <a:solidFill>
                  <a:schemeClr val="bg2"/>
                </a:solidFill>
              </a:rPr>
              <a:t> Used for regular expression operations, enabling pattern matching and text manipulation.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bg2"/>
                </a:solidFill>
              </a:rPr>
              <a:t>nltk: </a:t>
            </a:r>
            <a:r>
              <a:rPr lang="en-US" sz="1800">
                <a:solidFill>
                  <a:schemeClr val="bg2"/>
                </a:solidFill>
              </a:rPr>
              <a:t>Used for natural language processing tasks such as tokenization, stemming, and part-of-speech tagging.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bg2"/>
                </a:solidFill>
              </a:rPr>
              <a:t>sentence_transformers:</a:t>
            </a:r>
            <a:r>
              <a:rPr lang="en-US" sz="1800">
                <a:solidFill>
                  <a:schemeClr val="bg2"/>
                </a:solidFill>
              </a:rPr>
              <a:t> Used for generating sentence embeddings using pre-trained transformer models.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bg2"/>
                </a:solidFill>
              </a:rPr>
              <a:t>chromadb:</a:t>
            </a:r>
            <a:r>
              <a:rPr lang="en-US" sz="1800">
                <a:solidFill>
                  <a:schemeClr val="bg2"/>
                </a:solidFill>
              </a:rPr>
              <a:t> Used for accessing and working with data from ChromaDB, a database for chemical compounds.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bg2"/>
                </a:solidFill>
              </a:rPr>
              <a:t>sklearn:</a:t>
            </a:r>
            <a:r>
              <a:rPr lang="en-US" sz="1800">
                <a:solidFill>
                  <a:schemeClr val="bg2"/>
                </a:solidFill>
              </a:rPr>
              <a:t> Used for machine learning tasks, providing algorithms for classification, regression, clustering,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bg2"/>
                </a:solidFill>
              </a:rPr>
              <a:t>joblib:</a:t>
            </a:r>
            <a:r>
              <a:rPr lang="en-US" sz="1800">
                <a:solidFill>
                  <a:schemeClr val="bg2"/>
                </a:solidFill>
              </a:rPr>
              <a:t> Used for efficient serialization and deserialization of Python objects, particularly useful in machine learning for model persistence.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1847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Reading the Tables from Database file</a:t>
            </a:r>
            <a:br>
              <a:rPr lang="en-US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</a:br>
            <a:endParaRPr lang="en-US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95910" y="1282065"/>
            <a:ext cx="11622405" cy="19424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Reading tables from a database file involves extracting structured data stored in tables within a database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 This process typically includes accessing the database file,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A026A-7C27-420D-848A-D617EF5FA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431" y="3002315"/>
            <a:ext cx="9133725" cy="25736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635" cy="132588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Reading the columns of Table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6007100" y="1691005"/>
            <a:ext cx="5257165" cy="4812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+mn-ea"/>
              </a:rPr>
              <a:t>identifying the tables it contains, and then retrieving the data from those tables for various purposes such as analysis,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ym typeface="+mn-ea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+mn-ea"/>
              </a:rPr>
              <a:t>Here </a:t>
            </a:r>
            <a:r>
              <a:rPr lang="en-US" sz="2400" dirty="0" err="1">
                <a:sym typeface="+mn-ea"/>
              </a:rPr>
              <a:t>i</a:t>
            </a:r>
            <a:r>
              <a:rPr lang="en-US" sz="2400" dirty="0">
                <a:sym typeface="+mn-ea"/>
              </a:rPr>
              <a:t> Checked column names of table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EBB75D-0B64-4711-8D81-C697BE5DC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36" y="2465798"/>
            <a:ext cx="4309252" cy="26301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635" cy="1325880"/>
          </a:xfrm>
        </p:spPr>
        <p:txBody>
          <a:bodyPr>
            <a:normAutofit/>
          </a:bodyPr>
          <a:lstStyle/>
          <a:p>
            <a:pPr algn="ctr"/>
            <a:r>
              <a:rPr lang="en-US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Loading the Database Table inside a Pandas DataFrame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7762240" y="1691005"/>
            <a:ext cx="3888105" cy="44780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 reads all the data from the "zipfiles" table in a SQL database through the connection named conn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extraction of data from a database table into a Pandas DataFrame, enabling further analysis and manipulation of the data within Python.</a:t>
            </a:r>
            <a:endParaRPr lang="en-US" sz="20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A260CF-A1E3-4123-8EC3-7F69001AC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73" y="2188396"/>
            <a:ext cx="6563292" cy="29589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1;p4"/>
          <p:cNvSpPr txBox="1"/>
          <p:nvPr/>
        </p:nvSpPr>
        <p:spPr>
          <a:xfrm>
            <a:off x="0" y="899321"/>
            <a:ext cx="7565736" cy="1961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0145719" y="3293744"/>
            <a:ext cx="11843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0" i="0" u="none" strike="noStrike" dirty="0">
                <a:solidFill>
                  <a:srgbClr val="CDCDCD"/>
                </a:solidFill>
                <a:effectLst/>
                <a:latin typeface="Montserrat" panose="00000500000000000000" pitchFamily="34" charset="0"/>
              </a:rPr>
              <a:t>Getty Images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0" y="314325"/>
            <a:ext cx="121926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 Removing Unwanted information:</a:t>
            </a:r>
          </a:p>
        </p:txBody>
      </p:sp>
      <p:sp>
        <p:nvSpPr>
          <p:cNvPr id="8" name="Rectangle 7"/>
          <p:cNvSpPr/>
          <p:nvPr/>
        </p:nvSpPr>
        <p:spPr>
          <a:xfrm>
            <a:off x="7067550" y="1395730"/>
            <a:ext cx="3892550" cy="454977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Regular expression pattern to remove timestamps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Eliminates unwanted characters,HTML tags,Whitespaces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performs text preprocessing steps such as removing special characters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B84EE0-4990-4D1D-985F-F958A5C9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06" y="1766958"/>
            <a:ext cx="6780944" cy="31815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849</Words>
  <Application>Microsoft Office PowerPoint</Application>
  <PresentationFormat>Widescreen</PresentationFormat>
  <Paragraphs>116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Libre Baskerville</vt:lpstr>
      <vt:lpstr>Calibri</vt:lpstr>
      <vt:lpstr>Lato Black</vt:lpstr>
      <vt:lpstr>Times New Roman</vt:lpstr>
      <vt:lpstr>Wingdings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Reading the Tables from Database file </vt:lpstr>
      <vt:lpstr>Reading the columns of Table</vt:lpstr>
      <vt:lpstr>Loading the Database Table inside a Pandas DataFrame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DELL</cp:lastModifiedBy>
  <cp:revision>33</cp:revision>
  <cp:lastPrinted>2024-02-23T09:33:00Z</cp:lastPrinted>
  <dcterms:created xsi:type="dcterms:W3CDTF">2021-02-16T05:19:00Z</dcterms:created>
  <dcterms:modified xsi:type="dcterms:W3CDTF">2024-04-26T12:44:50Z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554B7CF4A72F4A97847CF79B783AC7C8_13</vt:lpwstr>
  </property>
  <property fmtid="{D5CDD505-2E9C-101B-9397-08002B2CF9AE}" pid="3" name="KSOProductBuildVer">
    <vt:lpwstr>1033-12.2.0.16731</vt:lpwstr>
  </property>
</Properties>
</file>