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93" r:id="rId3"/>
    <p:sldId id="304" r:id="rId4"/>
    <p:sldId id="440" r:id="rId5"/>
    <p:sldId id="278" r:id="rId6"/>
    <p:sldId id="257" r:id="rId7"/>
    <p:sldId id="263" r:id="rId8"/>
    <p:sldId id="294" r:id="rId9"/>
    <p:sldId id="279" r:id="rId10"/>
    <p:sldId id="280" r:id="rId11"/>
    <p:sldId id="307" r:id="rId12"/>
    <p:sldId id="299" r:id="rId13"/>
    <p:sldId id="295" r:id="rId14"/>
    <p:sldId id="281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66" r:id="rId24"/>
    <p:sldId id="271" r:id="rId25"/>
    <p:sldId id="275" r:id="rId26"/>
    <p:sldId id="302" r:id="rId27"/>
    <p:sldId id="43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94837-A9FA-41EF-A070-C06C433B2F4B}" type="datetimeFigureOut">
              <a:rPr lang="en-US" smtClean="0"/>
              <a:t>2022-11-20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8E78E-721A-4E97-8E0E-FD4888E9C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14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5916-3FB2-4E4C-AB6B-58F6ED123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FBC30-46D6-4A7F-AC75-5281479C2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3D900-7275-4F95-8E3D-7037DF7AB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72D5-3E1D-453B-86B9-BFC4A60E45BD}" type="datetimeFigureOut">
              <a:rPr lang="en-US" smtClean="0"/>
              <a:t>2022-11-20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07832-864D-48E1-A01F-A8A0E7BB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43475-29E0-47AE-9E8A-C242AD6A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CB53-4626-4D12-A399-87C4F482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1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018F-A484-41B8-86CC-FCFA98E2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55891-7DF8-428F-9742-9189605F8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83B14-F836-44E5-8D96-03AAD6EF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72D5-3E1D-453B-86B9-BFC4A60E45BD}" type="datetimeFigureOut">
              <a:rPr lang="en-US" smtClean="0"/>
              <a:t>2022-11-20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A6407-DC8B-43B9-BE82-D2B9190C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5055F-41D4-40B1-B9D0-68394216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CB53-4626-4D12-A399-87C4F482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7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F2A3A3-04DC-49EB-B7FF-287C9FB9B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EAFF9-E1FE-4183-8E27-FB7F1E0FF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17666-8876-40DE-B1DC-D1AAAE072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72D5-3E1D-453B-86B9-BFC4A60E45BD}" type="datetimeFigureOut">
              <a:rPr lang="en-US" smtClean="0"/>
              <a:t>2022-11-20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6AE54-C747-4C4A-A13B-B12B79B5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F5438-B2DD-4D8E-8B08-DAECF774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CB53-4626-4D12-A399-87C4F482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1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608E2-0672-47E7-AD4A-50D7F8D0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BA293-E644-478F-8860-1337F0561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4D6D0-612D-4221-85E6-DAE34B3B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72D5-3E1D-453B-86B9-BFC4A60E45BD}" type="datetimeFigureOut">
              <a:rPr lang="en-US" smtClean="0"/>
              <a:t>2022-11-20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3708-ACD4-4AD9-95FF-16AD55D70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13D64-0925-4314-821B-3B1E98F3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CB53-4626-4D12-A399-87C4F482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5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E680-F2F1-4C6A-B0C3-9527A05F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E4944-1CEE-4ACE-AD71-3C690FDCB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D3CE1-060E-4E99-8D77-DD824BD6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72D5-3E1D-453B-86B9-BFC4A60E45BD}" type="datetimeFigureOut">
              <a:rPr lang="en-US" smtClean="0"/>
              <a:t>2022-11-20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A1DF7-0C3C-4764-BF92-D2083AA1F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9878A-BBF1-4F7A-82C8-94ABA794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CB53-4626-4D12-A399-87C4F482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D25E-51F4-459B-BB6D-E5085DE7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7154D-705E-493E-895B-F9DCDE2FE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97C56-1639-4F25-97A6-B3C25E45F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82958-ADF6-424F-8780-99A4ABFA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72D5-3E1D-453B-86B9-BFC4A60E45BD}" type="datetimeFigureOut">
              <a:rPr lang="en-US" smtClean="0"/>
              <a:t>2022-11-20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A93E6-B95E-4725-99A5-5C2799C92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FDD0C-36DC-4486-A775-A5128B30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CB53-4626-4D12-A399-87C4F482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7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091BB-59D5-402B-909D-37A83A86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E474B-4BA8-4182-BC0E-5ADA827E9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EA87D-0390-435E-8E45-E59DBA53B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C7975-801F-487F-9D9A-C05E5A2C6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25C05-83D1-491B-AB4A-E596E4271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14C7F5-06A4-45B8-AF85-81BF1CDA7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72D5-3E1D-453B-86B9-BFC4A60E45BD}" type="datetimeFigureOut">
              <a:rPr lang="en-US" smtClean="0"/>
              <a:t>2022-11-20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BAA83-7DF9-4F23-976F-1D382D42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143DBF-0EDE-451A-A27D-383BB0623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CB53-4626-4D12-A399-87C4F482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0EB10-AA3C-4BA7-8D81-2DD726D0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8BDFF-61F7-4026-B3DF-6A5E53E1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72D5-3E1D-453B-86B9-BFC4A60E45BD}" type="datetimeFigureOut">
              <a:rPr lang="en-US" smtClean="0"/>
              <a:t>2022-11-20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AAF2E-E2C0-4934-ABD4-4A1E13BC5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A7CE2-757C-45A5-85F8-28CADAF4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CB53-4626-4D12-A399-87C4F482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8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CDC0E-BB10-4F29-AE92-75B0D6A4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72D5-3E1D-453B-86B9-BFC4A60E45BD}" type="datetimeFigureOut">
              <a:rPr lang="en-US" smtClean="0"/>
              <a:t>2022-11-20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83840C-4D15-4FA5-9475-4C3551669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54586-D9B4-4BC6-9B37-FA0BA0DF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CB53-4626-4D12-A399-87C4F482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5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86DF-BB9D-47E1-A432-13516847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6AB5E-D811-4CB7-BD5A-B12A56F7C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0F500-9CE7-4340-82AA-0036FAEB8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9141F-4911-4B23-BA60-A4BC96B3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72D5-3E1D-453B-86B9-BFC4A60E45BD}" type="datetimeFigureOut">
              <a:rPr lang="en-US" smtClean="0"/>
              <a:t>2022-11-20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686EF-FDDC-45DC-B1B4-497782B4F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85B06-1633-41A5-A472-E4F59094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CB53-4626-4D12-A399-87C4F482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2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536E-6052-47A5-BFA1-1D5BBB8C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FFE5B-79C1-4FA6-933F-2D34D6D05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F8EF6-171F-4F1D-8365-EBD57F393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408DA-42FA-48BD-89FE-A4AED824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72D5-3E1D-453B-86B9-BFC4A60E45BD}" type="datetimeFigureOut">
              <a:rPr lang="en-US" smtClean="0"/>
              <a:t>2022-11-20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41DBA-F069-4F5C-86E4-0D18822B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E7DF0-ECFF-4A57-AD19-6311EBA9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CB53-4626-4D12-A399-87C4F482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0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5C9079-7A6D-431D-98EB-F809003C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B9C14-45C1-4553-BEC0-BCC9A3BFA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2A136-F091-49D9-80C6-9A9692F7A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472D5-3E1D-453B-86B9-BFC4A60E45BD}" type="datetimeFigureOut">
              <a:rPr lang="en-US" smtClean="0"/>
              <a:t>2022-11-20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151E3-F523-4C0E-8B48-6E0661487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6F82F-8871-4E1C-AC4C-7A230F4C7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ECB53-4626-4D12-A399-87C4F482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4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version/0.23/generated/pandas.DataFrame.from_dict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reference/api/pandas.DataFrame.to_json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lens.org/datasets/movielen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getting_started/install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datasci.com/tutorials/python-pandas-tutorial-complete-introduction-for-beginner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how-to-master-pandas-for-data-science-b8ab0a9b1042" TargetMode="External"/><Relationship Id="rId3" Type="http://schemas.openxmlformats.org/officeDocument/2006/relationships/hyperlink" Target="https://pandas.pydata.org/pandas-docs/stable/reference/io.html" TargetMode="External"/><Relationship Id="rId7" Type="http://schemas.openxmlformats.org/officeDocument/2006/relationships/hyperlink" Target="https://medium.com/dunder-data/selecting-subsets-of-data-in-pandas-6fcd0170be9c" TargetMode="External"/><Relationship Id="rId2" Type="http://schemas.openxmlformats.org/officeDocument/2006/relationships/hyperlink" Target="https://pandas.pydata.org/pandas-docs/stable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ndas.pydata.org/pandas-docs/stable/reference/plotting.html" TargetMode="External"/><Relationship Id="rId5" Type="http://schemas.openxmlformats.org/officeDocument/2006/relationships/hyperlink" Target="https://pandas.pydata.org/pandas-docs/stable/reference/series.html" TargetMode="External"/><Relationship Id="rId4" Type="http://schemas.openxmlformats.org/officeDocument/2006/relationships/hyperlink" Target="https://pandas.pydata.org/pandas-docs/stable/reference/frame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B103-0C1E-41E4-8922-F9EAABAF8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Pandas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440EE-D22A-41F0-8280-11ACB993C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9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894"/>
            <a:ext cx="10515600" cy="814975"/>
          </a:xfrm>
        </p:spPr>
        <p:txBody>
          <a:bodyPr/>
          <a:lstStyle/>
          <a:p>
            <a:r>
              <a:rPr lang="en-US" b="1" dirty="0"/>
              <a:t>How did that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8294"/>
            <a:ext cx="10515600" cy="1534520"/>
          </a:xfrm>
        </p:spPr>
        <p:txBody>
          <a:bodyPr>
            <a:normAutofit/>
          </a:bodyPr>
          <a:lstStyle/>
          <a:p>
            <a:r>
              <a:rPr lang="en-US" sz="2000" dirty="0"/>
              <a:t>Each (</a:t>
            </a:r>
            <a:r>
              <a:rPr lang="en-US" sz="2000" dirty="0">
                <a:solidFill>
                  <a:srgbClr val="FF0000"/>
                </a:solidFill>
              </a:rPr>
              <a:t>key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value</a:t>
            </a:r>
            <a:r>
              <a:rPr lang="en-US" sz="2000" dirty="0"/>
              <a:t>) item in data corresponds to a </a:t>
            </a:r>
            <a:r>
              <a:rPr lang="en-US" sz="2000" dirty="0">
                <a:solidFill>
                  <a:srgbClr val="FF0000"/>
                </a:solidFill>
              </a:rPr>
              <a:t>column</a:t>
            </a:r>
            <a:r>
              <a:rPr lang="en-US" sz="2000" dirty="0"/>
              <a:t> in the resulting </a:t>
            </a:r>
            <a:r>
              <a:rPr lang="en-US" sz="2000" dirty="0" err="1">
                <a:solidFill>
                  <a:srgbClr val="0070C0"/>
                </a:solidFill>
              </a:rPr>
              <a:t>DataFrame</a:t>
            </a:r>
            <a:r>
              <a:rPr lang="en-US" sz="2000" dirty="0"/>
              <a:t>.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Index</a:t>
            </a:r>
            <a:r>
              <a:rPr lang="en-US" sz="2000" dirty="0"/>
              <a:t> of this </a:t>
            </a:r>
            <a:r>
              <a:rPr lang="en-US" sz="2000" u="sng" dirty="0" err="1"/>
              <a:t>DataFrame</a:t>
            </a:r>
            <a:r>
              <a:rPr lang="en-US" sz="2000" dirty="0"/>
              <a:t> was given to us on creation as the numbers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0-3</a:t>
            </a:r>
            <a:r>
              <a:rPr lang="en-US" sz="2000" dirty="0"/>
              <a:t>, but we could also create our own when we initialize the </a:t>
            </a:r>
            <a:r>
              <a:rPr lang="en-US" sz="2000" u="sng" dirty="0" err="1"/>
              <a:t>DataFrame</a:t>
            </a:r>
            <a:r>
              <a:rPr lang="en-US" sz="2000" dirty="0"/>
              <a:t>.</a:t>
            </a:r>
          </a:p>
          <a:p>
            <a:r>
              <a:rPr lang="en-US" sz="2000" dirty="0"/>
              <a:t>E.g. if you want to have customer names as the </a:t>
            </a:r>
            <a:r>
              <a:rPr lang="en-US" sz="2000" dirty="0">
                <a:solidFill>
                  <a:srgbClr val="FF0000"/>
                </a:solidFill>
              </a:rPr>
              <a:t>index</a:t>
            </a:r>
            <a:r>
              <a:rPr lang="en-US" sz="2000" dirty="0"/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7886700" y="4006071"/>
            <a:ext cx="4055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now we could locate a customer's order by using their names:</a:t>
            </a:r>
          </a:p>
        </p:txBody>
      </p:sp>
      <p:sp>
        <p:nvSpPr>
          <p:cNvPr id="9" name="Rectangle 8"/>
          <p:cNvSpPr/>
          <p:nvPr/>
        </p:nvSpPr>
        <p:spPr>
          <a:xfrm>
            <a:off x="1131064" y="3142239"/>
            <a:ext cx="104796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</a:t>
            </a:r>
            <a:r>
              <a:rPr lang="en-US" sz="2000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(data, index=[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'Ahmad'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'Ali'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Rashed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'Hamza'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60" y="3855396"/>
            <a:ext cx="3452317" cy="252871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886700" y="4888772"/>
            <a:ext cx="197682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df.loc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'Ali'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700" y="5494375"/>
            <a:ext cx="34671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14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4094"/>
            <a:ext cx="10515600" cy="639627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pandas.DataFrame.</a:t>
            </a:r>
            <a:r>
              <a:rPr lang="en-US" b="1" dirty="0" err="1">
                <a:solidFill>
                  <a:srgbClr val="0070C0"/>
                </a:solidFill>
              </a:rPr>
              <a:t>from_dict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0308" y="1113551"/>
            <a:ext cx="1151079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pandas.DataFrame.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from_dict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(data, orient='columns',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=None, columns=None)</a:t>
            </a:r>
          </a:p>
        </p:txBody>
      </p:sp>
      <p:sp>
        <p:nvSpPr>
          <p:cNvPr id="7" name="Rectangle 6"/>
          <p:cNvSpPr/>
          <p:nvPr/>
        </p:nvSpPr>
        <p:spPr>
          <a:xfrm>
            <a:off x="310308" y="1687354"/>
            <a:ext cx="1172011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data</a:t>
            </a:r>
            <a:r>
              <a:rPr lang="en-US" sz="2000" dirty="0"/>
              <a:t> : </a:t>
            </a:r>
            <a:r>
              <a:rPr lang="en-US" sz="2000" dirty="0" err="1"/>
              <a:t>dict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Of the form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field:array-like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dirty="0"/>
              <a:t>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field:dict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orient</a:t>
            </a:r>
            <a:r>
              <a:rPr lang="en-US" sz="2000" dirty="0"/>
              <a:t> 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{‘columns’, ‘index’}</a:t>
            </a:r>
            <a:r>
              <a:rPr lang="en-US" sz="2000" dirty="0"/>
              <a:t>, </a:t>
            </a:r>
            <a:r>
              <a:rPr lang="en-US" sz="2000" u="sng" dirty="0"/>
              <a:t>default</a:t>
            </a:r>
            <a:r>
              <a:rPr lang="en-US" sz="2000" dirty="0"/>
              <a:t> ‘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US" sz="2000" dirty="0"/>
              <a:t>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“orientation” of the data.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If the keys of the passed </a:t>
            </a:r>
            <a:r>
              <a:rPr lang="en-US" sz="2000" dirty="0" err="1"/>
              <a:t>dict</a:t>
            </a:r>
            <a:r>
              <a:rPr lang="en-US" sz="2000" dirty="0"/>
              <a:t> should be the columns of the resulting </a:t>
            </a:r>
            <a:r>
              <a:rPr lang="en-US" sz="2000" dirty="0" err="1"/>
              <a:t>DataFrame</a:t>
            </a:r>
            <a:r>
              <a:rPr lang="en-US" sz="2000" dirty="0"/>
              <a:t>, pass ‘columns’ (default).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Otherwise if the keys should be rows, pass ‘index’.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dtype</a:t>
            </a:r>
            <a:r>
              <a:rPr lang="en-US" sz="2000" dirty="0"/>
              <a:t> :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2000" dirty="0"/>
              <a:t>, default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Data type to force, otherwise infer.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columns</a:t>
            </a:r>
            <a:r>
              <a:rPr lang="en-US" sz="2000" dirty="0"/>
              <a:t> 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/>
              <a:t>, default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Column labels to use when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orient='index'</a:t>
            </a:r>
            <a:r>
              <a:rPr lang="en-US" sz="2000" dirty="0"/>
              <a:t>. Raises a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2000" dirty="0"/>
              <a:t> if used with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orient='columns'</a:t>
            </a:r>
            <a:r>
              <a:rPr lang="en-US" sz="2000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280012" y="6407353"/>
            <a:ext cx="11631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2"/>
              </a:rPr>
              <a:t>https://pandas.pydata.org/pandas-docs/version/0.23/generated/pandas.DataFrame.from_dict.html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8263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2203" y="0"/>
            <a:ext cx="10515600" cy="1529221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Loading a </a:t>
            </a:r>
            <a:r>
              <a:rPr lang="en-US" sz="6600" b="1" dirty="0" err="1"/>
              <a:t>DataFrame</a:t>
            </a:r>
            <a:r>
              <a:rPr lang="en-US" sz="6600" b="1" dirty="0"/>
              <a:t> from files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23" y="2281842"/>
            <a:ext cx="11714354" cy="31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01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9517"/>
          </a:xfrm>
        </p:spPr>
        <p:txBody>
          <a:bodyPr/>
          <a:lstStyle/>
          <a:p>
            <a:pPr algn="ctr"/>
            <a:r>
              <a:rPr lang="en-US" dirty="0"/>
              <a:t>Reading data from a CSV file</a:t>
            </a:r>
          </a:p>
        </p:txBody>
      </p:sp>
      <p:sp>
        <p:nvSpPr>
          <p:cNvPr id="10" name="Bent-Up Arrow 9"/>
          <p:cNvSpPr/>
          <p:nvPr/>
        </p:nvSpPr>
        <p:spPr>
          <a:xfrm flipV="1">
            <a:off x="4425941" y="1645304"/>
            <a:ext cx="1130595" cy="903768"/>
          </a:xfrm>
          <a:prstGeom prst="bentUpArrow">
            <a:avLst>
              <a:gd name="adj1" fmla="val 25000"/>
              <a:gd name="adj2" fmla="val 28175"/>
              <a:gd name="adj3" fmla="val 25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56" y="1254642"/>
            <a:ext cx="3896543" cy="30860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941" y="2654720"/>
            <a:ext cx="74009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37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258"/>
            <a:ext cx="10515600" cy="1325563"/>
          </a:xfrm>
        </p:spPr>
        <p:txBody>
          <a:bodyPr/>
          <a:lstStyle/>
          <a:p>
            <a:r>
              <a:rPr lang="en-US" dirty="0"/>
              <a:t>Reading data from CSVs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9276"/>
            <a:ext cx="10515600" cy="531985"/>
          </a:xfrm>
        </p:spPr>
        <p:txBody>
          <a:bodyPr>
            <a:normAutofit/>
          </a:bodyPr>
          <a:lstStyle/>
          <a:p>
            <a:r>
              <a:rPr lang="en-US" sz="2000" dirty="0"/>
              <a:t>With CSV files, all you need is a single line to load in the data: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7689" y="1988278"/>
            <a:ext cx="445827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'dataset.csv'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687323"/>
            <a:ext cx="10707477" cy="69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CSVs don't have indexes like our </a:t>
            </a:r>
            <a:r>
              <a:rPr lang="en-US" sz="2000" dirty="0" err="1"/>
              <a:t>DataFrames</a:t>
            </a:r>
            <a:r>
              <a:rPr lang="en-US" sz="2000" dirty="0"/>
              <a:t>, so all we need to do is just designate the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sz="2000" dirty="0"/>
              <a:t> when reading:</a:t>
            </a:r>
          </a:p>
        </p:txBody>
      </p:sp>
      <p:sp>
        <p:nvSpPr>
          <p:cNvPr id="8" name="Rectangle 7"/>
          <p:cNvSpPr/>
          <p:nvPr/>
        </p:nvSpPr>
        <p:spPr>
          <a:xfrm>
            <a:off x="1157689" y="4562112"/>
            <a:ext cx="625042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'dataset.csv'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58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9436" y="5516055"/>
            <a:ext cx="59623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Note: here we're setting the </a:t>
            </a:r>
            <a:r>
              <a:rPr lang="en-US" sz="2000" i="1" u="sng" dirty="0"/>
              <a:t>index to be column zero</a:t>
            </a:r>
            <a:r>
              <a:rPr lang="en-US" sz="2000" i="1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791" y="1641265"/>
            <a:ext cx="3155874" cy="19365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791" y="4554882"/>
            <a:ext cx="2472828" cy="182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08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916"/>
          </a:xfrm>
        </p:spPr>
        <p:txBody>
          <a:bodyPr/>
          <a:lstStyle/>
          <a:p>
            <a:r>
              <a:rPr lang="en-US" dirty="0"/>
              <a:t>Converting back to a 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46139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So after extensive work on cleaning your data, you’re now ready to save it as a file of your choice. Similar to the ways we read in data, pandas provides intuitive commands to save it: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When we save CSV file, all we have to input into those functions is our desired filename with the appropriate file extension.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It works similarly for other types of files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67335"/>
            <a:ext cx="6096000" cy="5155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lang="en-US" sz="2000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to_csv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'new_dataset.csv'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0344" y="6406907"/>
            <a:ext cx="100513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Reference: </a:t>
            </a:r>
            <a:r>
              <a:rPr lang="en-US" sz="1400" dirty="0">
                <a:hlinkClick r:id="rId2"/>
              </a:rPr>
              <a:t>https://pandas.pydata.org/pandas-docs/stable/reference/api/pandas.DataFrame.to_json.html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0950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408814" y="612001"/>
            <a:ext cx="9144000" cy="2387600"/>
          </a:xfrm>
        </p:spPr>
        <p:txBody>
          <a:bodyPr/>
          <a:lstStyle/>
          <a:p>
            <a:r>
              <a:rPr lang="en-US" b="1" dirty="0"/>
              <a:t>Most important </a:t>
            </a:r>
            <a:r>
              <a:rPr lang="en-US" b="1" dirty="0" err="1"/>
              <a:t>DataFrame</a:t>
            </a:r>
            <a:r>
              <a:rPr lang="en-US" b="1" dirty="0"/>
              <a:t> operations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01749" y="3696926"/>
            <a:ext cx="10558130" cy="2236041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DataFrames</a:t>
            </a:r>
            <a:r>
              <a:rPr lang="en-US" sz="2000" dirty="0"/>
              <a:t> possess hundreds of methods and other operations that are crucial to any analysis. 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As a beginner, you should know the operations that:</a:t>
            </a:r>
          </a:p>
          <a:p>
            <a:pPr marL="800100" lvl="1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that perform </a:t>
            </a:r>
            <a:r>
              <a:rPr lang="en-US" u="sng" dirty="0">
                <a:solidFill>
                  <a:srgbClr val="FF0000"/>
                </a:solidFill>
              </a:rPr>
              <a:t>simple transformations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your data and those </a:t>
            </a:r>
          </a:p>
          <a:p>
            <a:pPr marL="800100" lvl="1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that provide </a:t>
            </a:r>
            <a:r>
              <a:rPr lang="en-US" u="sng" dirty="0"/>
              <a:t>fundamental statistical analysis</a:t>
            </a:r>
            <a:r>
              <a:rPr lang="en-US" dirty="0"/>
              <a:t> on your data.</a:t>
            </a:r>
          </a:p>
        </p:txBody>
      </p:sp>
    </p:spTree>
    <p:extLst>
      <p:ext uri="{BB962C8B-B14F-4D97-AF65-F5344CB8AC3E}">
        <p14:creationId xmlns:p14="http://schemas.microsoft.com/office/powerpoint/2010/main" val="2121004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Loading dataset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81980"/>
          </a:xfrm>
        </p:spPr>
        <p:txBody>
          <a:bodyPr>
            <a:normAutofit/>
          </a:bodyPr>
          <a:lstStyle/>
          <a:p>
            <a:r>
              <a:rPr lang="en-US" sz="2400" dirty="0"/>
              <a:t>We're loading this dataset from a CSV and designating the movie titles to be our index.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942487"/>
            <a:ext cx="1075651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sz="2000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"movies.csv"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sz="2000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"title"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6344516"/>
            <a:ext cx="427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https://grouplens.org/datasets/movielens/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4877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Viewing your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first thing to do when opening a new dataset is print out a few rows to keep as a visual reference. We accomplish this with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.head()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r>
              <a:rPr lang="en-US" sz="2000" dirty="0"/>
              <a:t>.head() outputs the first five rows of your </a:t>
            </a:r>
            <a:r>
              <a:rPr lang="en-US" sz="2000" dirty="0" err="1"/>
              <a:t>DataFrame</a:t>
            </a:r>
            <a:r>
              <a:rPr lang="en-US" sz="2000" dirty="0"/>
              <a:t> by default, but we could also pass a number as well: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movies_df.head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000" dirty="0"/>
              <a:t> would output the top ten rows, for example.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To see the last five rows use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.tail()</a:t>
            </a:r>
            <a:r>
              <a:rPr lang="en-US" sz="2000" dirty="0"/>
              <a:t> that also accepts a number, and in this case we printing the bottom two rows.: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004764" y="2362985"/>
            <a:ext cx="239039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04764" y="5040083"/>
            <a:ext cx="252825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58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293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info about your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464887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.info() </a:t>
            </a:r>
            <a:r>
              <a:rPr lang="en-US" sz="2000" dirty="0"/>
              <a:t>should be one of the very first commands you run after loading your data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.info() </a:t>
            </a:r>
            <a:r>
              <a:rPr lang="en-US" sz="2000" dirty="0"/>
              <a:t>provides the essential details about your dataset, such as the number of rows and columns, the number of non-null values, what type of data is in each column, and how much memory your </a:t>
            </a:r>
            <a:r>
              <a:rPr lang="en-US" sz="2000" dirty="0" err="1"/>
              <a:t>DataFrame</a:t>
            </a:r>
            <a:r>
              <a:rPr lang="en-US" sz="2000" dirty="0"/>
              <a:t> is using.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3597095" y="3244334"/>
            <a:ext cx="239039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508" y="2922092"/>
            <a:ext cx="5677684" cy="25966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32096" y="5713610"/>
            <a:ext cx="225254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508" y="5713610"/>
            <a:ext cx="15144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5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Pandas First Steps: </a:t>
            </a:r>
            <a:r>
              <a:rPr lang="en-US" b="1" dirty="0">
                <a:solidFill>
                  <a:srgbClr val="FF0000"/>
                </a:solidFill>
              </a:rPr>
              <a:t>install</a:t>
            </a:r>
            <a:r>
              <a:rPr lang="en-US" b="1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import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5116"/>
            <a:ext cx="10687493" cy="4486275"/>
          </a:xfrm>
        </p:spPr>
        <p:txBody>
          <a:bodyPr>
            <a:normAutofit/>
          </a:bodyPr>
          <a:lstStyle/>
          <a:p>
            <a:r>
              <a:rPr lang="en-US" sz="2400" dirty="0"/>
              <a:t>Pandas is an easy package to install. Open up your terminal program (shell or </a:t>
            </a:r>
            <a:r>
              <a:rPr lang="en-US" sz="2400" dirty="0" err="1"/>
              <a:t>cmd</a:t>
            </a:r>
            <a:r>
              <a:rPr lang="en-US" sz="2400" dirty="0"/>
              <a:t>) and install it using either of the following commands: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notebook </a:t>
            </a:r>
            <a:r>
              <a:rPr lang="en-US" sz="2400" dirty="0"/>
              <a:t>users, you can run this cell: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000" dirty="0"/>
              <a:t> at the beginning runs cells as if they were in a terminal.</a:t>
            </a:r>
          </a:p>
          <a:p>
            <a:endParaRPr lang="en-US" sz="2400" dirty="0"/>
          </a:p>
          <a:p>
            <a:r>
              <a:rPr lang="en-US" sz="2400" dirty="0"/>
              <a:t>To import pandas we usually import it with a shorter name since it's used so much:</a:t>
            </a:r>
          </a:p>
        </p:txBody>
      </p:sp>
      <p:sp>
        <p:nvSpPr>
          <p:cNvPr id="5" name="Rectangle 4"/>
          <p:cNvSpPr/>
          <p:nvPr/>
        </p:nvSpPr>
        <p:spPr>
          <a:xfrm>
            <a:off x="8397656" y="2707062"/>
            <a:ext cx="3570208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pandas</a:t>
            </a:r>
          </a:p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pip  install  pandas</a:t>
            </a:r>
          </a:p>
        </p:txBody>
      </p:sp>
      <p:sp>
        <p:nvSpPr>
          <p:cNvPr id="9" name="Rectangle 8"/>
          <p:cNvSpPr/>
          <p:nvPr/>
        </p:nvSpPr>
        <p:spPr>
          <a:xfrm>
            <a:off x="8397657" y="4285468"/>
            <a:ext cx="357020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!pip install pandas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45256" y="5829463"/>
            <a:ext cx="357020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pandas as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6488668"/>
            <a:ext cx="66947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Installation</a:t>
            </a:r>
            <a:r>
              <a:rPr lang="en-US" sz="1400" dirty="0"/>
              <a:t>: </a:t>
            </a:r>
            <a:r>
              <a:rPr lang="en-US" sz="1400" dirty="0">
                <a:hlinkClick r:id="rId2"/>
              </a:rPr>
              <a:t>https://pandas.pydata.org/pandas-docs/stable/getting_started/install.html</a:t>
            </a:r>
            <a:r>
              <a:rPr lang="en-US" sz="14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76179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7813"/>
            <a:ext cx="10515600" cy="1325563"/>
          </a:xfrm>
        </p:spPr>
        <p:txBody>
          <a:bodyPr/>
          <a:lstStyle/>
          <a:p>
            <a:r>
              <a:rPr lang="en-US" b="1" dirty="0"/>
              <a:t>Handling duplicates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2192691"/>
          </a:xfrm>
        </p:spPr>
        <p:txBody>
          <a:bodyPr>
            <a:noAutofit/>
          </a:bodyPr>
          <a:lstStyle/>
          <a:p>
            <a:r>
              <a:rPr lang="en-US" sz="2000" dirty="0"/>
              <a:t>This dataset does not have duplicate rows, but it is always important to verify you aren't aggregating duplicate rows.</a:t>
            </a:r>
          </a:p>
          <a:p>
            <a:r>
              <a:rPr lang="en-US" sz="2000" dirty="0"/>
              <a:t>To demonstrate, let's simply just double up our movies </a:t>
            </a:r>
            <a:r>
              <a:rPr lang="en-US" sz="2000" dirty="0" err="1"/>
              <a:t>DataFrame</a:t>
            </a:r>
            <a:r>
              <a:rPr lang="en-US" sz="2000" dirty="0"/>
              <a:t> by appending it to itself:</a:t>
            </a:r>
          </a:p>
          <a:p>
            <a:r>
              <a:rPr lang="en-US" sz="2000" dirty="0"/>
              <a:t>Using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append() </a:t>
            </a:r>
            <a:r>
              <a:rPr lang="en-US" sz="2000" dirty="0"/>
              <a:t>will return a copy without affecting the original </a:t>
            </a:r>
            <a:r>
              <a:rPr lang="en-US" sz="2000" dirty="0" err="1"/>
              <a:t>DataFrame</a:t>
            </a:r>
            <a:r>
              <a:rPr lang="en-US" sz="2000" dirty="0"/>
              <a:t>. We are capturing this copy in </a:t>
            </a:r>
            <a:r>
              <a:rPr lang="en-US" sz="2000" b="1" dirty="0"/>
              <a:t>temp</a:t>
            </a:r>
            <a:r>
              <a:rPr lang="en-US" sz="2000" dirty="0"/>
              <a:t> so we aren't working with the real data.</a:t>
            </a:r>
          </a:p>
          <a:p>
            <a:r>
              <a:rPr lang="en-US" sz="2000" dirty="0"/>
              <a:t>Notice call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.shape</a:t>
            </a:r>
            <a:r>
              <a:rPr lang="en-US" sz="2000" dirty="0"/>
              <a:t> quickly proves our </a:t>
            </a:r>
            <a:r>
              <a:rPr lang="en-US" sz="2000" dirty="0" err="1"/>
              <a:t>DataFrame</a:t>
            </a:r>
            <a:r>
              <a:rPr lang="en-US" sz="2000" dirty="0"/>
              <a:t> rows have doubled.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4131204"/>
            <a:ext cx="60960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endParaRPr lang="en-US" b="1" i="0" dirty="0">
              <a:solidFill>
                <a:srgbClr val="4D4D4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106" y="4131204"/>
            <a:ext cx="2037116" cy="9392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5152157"/>
            <a:ext cx="389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proxima-nova"/>
              </a:rPr>
              <a:t>Now we can try dropping duplicates: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5572945"/>
            <a:ext cx="60960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drop_duplicates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endParaRPr lang="en-US" b="1" i="0" dirty="0">
              <a:solidFill>
                <a:srgbClr val="4D4D4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106" y="5572945"/>
            <a:ext cx="2037116" cy="85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60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939"/>
            <a:ext cx="10515600" cy="1325563"/>
          </a:xfrm>
        </p:spPr>
        <p:txBody>
          <a:bodyPr/>
          <a:lstStyle/>
          <a:p>
            <a:r>
              <a:rPr lang="en-US" b="1" dirty="0"/>
              <a:t>Handling duplicates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34691"/>
          </a:xfrm>
        </p:spPr>
        <p:txBody>
          <a:bodyPr>
            <a:noAutofit/>
          </a:bodyPr>
          <a:lstStyle/>
          <a:p>
            <a:r>
              <a:rPr lang="en-US" sz="2000" dirty="0"/>
              <a:t>Just like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append()</a:t>
            </a:r>
            <a:r>
              <a:rPr lang="en-US" sz="2000" dirty="0"/>
              <a:t>, the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drop_duplicates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method will also return a copy of your </a:t>
            </a:r>
            <a:r>
              <a:rPr lang="en-US" sz="2000" dirty="0" err="1"/>
              <a:t>DataFrame</a:t>
            </a:r>
            <a:r>
              <a:rPr lang="en-US" sz="2000" dirty="0"/>
              <a:t>, but this time with duplicates removed. Calling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.shape </a:t>
            </a:r>
            <a:r>
              <a:rPr lang="en-US" sz="2000" dirty="0"/>
              <a:t>confirms we're back to the 1000 rows of our original dataset.</a:t>
            </a:r>
          </a:p>
          <a:p>
            <a:r>
              <a:rPr lang="en-US" sz="2000" dirty="0"/>
              <a:t>It's a little verbose to keep assigning </a:t>
            </a:r>
            <a:r>
              <a:rPr lang="en-US" sz="2000" dirty="0" err="1"/>
              <a:t>DataFrames</a:t>
            </a:r>
            <a:r>
              <a:rPr lang="en-US" sz="2000" dirty="0"/>
              <a:t> to the same variable like in this example. For this reason, pandas has the </a:t>
            </a:r>
            <a:r>
              <a:rPr lang="en-US" sz="2000" dirty="0" err="1"/>
              <a:t>inplace</a:t>
            </a:r>
            <a:r>
              <a:rPr lang="en-US" sz="2000" dirty="0"/>
              <a:t> keyword argument on many of its methods. Using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en-US" sz="2000" dirty="0"/>
              <a:t> will modify the </a:t>
            </a:r>
            <a:r>
              <a:rPr lang="en-US" sz="2000" dirty="0" err="1"/>
              <a:t>DataFrame</a:t>
            </a:r>
            <a:r>
              <a:rPr lang="en-US" sz="2000" dirty="0"/>
              <a:t> object in place: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Another important argument for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drop_duplicates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is keep, which has three possible options:</a:t>
            </a:r>
          </a:p>
          <a:p>
            <a:pPr lvl="1"/>
            <a:r>
              <a:rPr lang="en-US" sz="1600" b="1" dirty="0">
                <a:solidFill>
                  <a:srgbClr val="FF0000"/>
                </a:solidFill>
              </a:rPr>
              <a:t>first</a:t>
            </a:r>
            <a:r>
              <a:rPr lang="en-US" sz="1600" dirty="0"/>
              <a:t>: (default) Drop duplicates </a:t>
            </a:r>
            <a:r>
              <a:rPr lang="en-US" sz="1600" u="sng" dirty="0"/>
              <a:t>except</a:t>
            </a:r>
            <a:r>
              <a:rPr lang="en-US" sz="1600" dirty="0"/>
              <a:t> for the first occurrence.</a:t>
            </a:r>
          </a:p>
          <a:p>
            <a:pPr lvl="1"/>
            <a:r>
              <a:rPr lang="en-US" sz="1600" b="1" dirty="0">
                <a:solidFill>
                  <a:srgbClr val="FF0000"/>
                </a:solidFill>
              </a:rPr>
              <a:t>last</a:t>
            </a:r>
            <a:r>
              <a:rPr lang="en-US" sz="1600" dirty="0"/>
              <a:t>: Drop duplicates </a:t>
            </a:r>
            <a:r>
              <a:rPr lang="en-US" sz="1600" u="sng" dirty="0"/>
              <a:t>except</a:t>
            </a:r>
            <a:r>
              <a:rPr lang="en-US" sz="1600" dirty="0"/>
              <a:t> for the last occurrence.</a:t>
            </a:r>
          </a:p>
          <a:p>
            <a:pPr lvl="1"/>
            <a:r>
              <a:rPr lang="en-US" sz="1600" b="1" dirty="0">
                <a:solidFill>
                  <a:srgbClr val="FF0000"/>
                </a:solidFill>
              </a:rPr>
              <a:t>False</a:t>
            </a:r>
            <a:r>
              <a:rPr lang="en-US" sz="1600" dirty="0"/>
              <a:t>: Drop </a:t>
            </a:r>
            <a:r>
              <a:rPr lang="en-US" sz="1600" u="sng" dirty="0"/>
              <a:t>all</a:t>
            </a:r>
            <a:r>
              <a:rPr lang="en-US" sz="1600" dirty="0"/>
              <a:t> duplicates.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5385922" y="3828228"/>
            <a:ext cx="52854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temp_df.</a:t>
            </a:r>
            <a:r>
              <a:rPr lang="en-US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drop_duplicates</a:t>
            </a:r>
            <a:r>
              <a:rPr lang="en-US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r>
              <a:rPr lang="en-US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58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4289" y="6246563"/>
            <a:ext cx="114281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https://www.learndatasci.com/tutorials/python-pandas-tutorial-complete-introduction-for-beginners/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1630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5498"/>
            <a:ext cx="10515600" cy="826552"/>
          </a:xfrm>
        </p:spPr>
        <p:txBody>
          <a:bodyPr>
            <a:normAutofit/>
          </a:bodyPr>
          <a:lstStyle/>
          <a:p>
            <a:r>
              <a:rPr lang="en-US" b="1" dirty="0"/>
              <a:t>Understanding your variables </a:t>
            </a:r>
            <a:r>
              <a:rPr lang="en-US" sz="4400" dirty="0"/>
              <a:t>.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describe()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5412"/>
            <a:ext cx="10515600" cy="510796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Using .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describe()</a:t>
            </a:r>
            <a:r>
              <a:rPr lang="en-US" sz="2000" dirty="0"/>
              <a:t>on an entire </a:t>
            </a:r>
            <a:r>
              <a:rPr lang="en-US" sz="2000" dirty="0" err="1"/>
              <a:t>DataFrame</a:t>
            </a:r>
            <a:r>
              <a:rPr lang="en-US" sz="2000" dirty="0"/>
              <a:t> we can get a summary of the distribution of continuous variables: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.describe() </a:t>
            </a:r>
            <a:r>
              <a:rPr lang="en-US" sz="2000" dirty="0"/>
              <a:t>can also be used on a categorical variable to get the count of rows, unique count of categories, top category, and </a:t>
            </a:r>
            <a:r>
              <a:rPr lang="en-US" sz="2000" dirty="0" err="1"/>
              <a:t>freq</a:t>
            </a:r>
            <a:r>
              <a:rPr lang="en-US" sz="2000" dirty="0"/>
              <a:t> of top category: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This tells us that the genre column has 207 unique values, the top value is Action/Adventure/Sci-Fi, which shows up 50 times (</a:t>
            </a:r>
            <a:r>
              <a:rPr lang="en-US" sz="2000" dirty="0" err="1"/>
              <a:t>freq</a:t>
            </a:r>
            <a:r>
              <a:rPr lang="en-US" sz="2000" dirty="0"/>
              <a:t>).</a:t>
            </a:r>
          </a:p>
        </p:txBody>
      </p:sp>
      <p:sp>
        <p:nvSpPr>
          <p:cNvPr id="4" name="Rectangle 3"/>
          <p:cNvSpPr/>
          <p:nvPr/>
        </p:nvSpPr>
        <p:spPr>
          <a:xfrm>
            <a:off x="2914783" y="2434394"/>
            <a:ext cx="29418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387" y="1991264"/>
            <a:ext cx="4692498" cy="19673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14689" y="4931001"/>
            <a:ext cx="418255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'genre'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b="1" dirty="0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369" y="4487871"/>
            <a:ext cx="2875401" cy="125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42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More Examples:</a:t>
            </a:r>
            <a:br>
              <a:rPr lang="en-US" b="1" dirty="0"/>
            </a:br>
            <a:r>
              <a:rPr lang="en-US" b="1" dirty="0"/>
              <a:t>Create a </a:t>
            </a:r>
            <a:r>
              <a:rPr lang="en-US" b="1" dirty="0" err="1"/>
              <a:t>DataFrame</a:t>
            </a:r>
            <a:r>
              <a:rPr lang="en-US" b="1" dirty="0"/>
              <a:t> from </a:t>
            </a:r>
            <a:r>
              <a:rPr lang="en-US" b="1" dirty="0" err="1"/>
              <a:t>Dict</a:t>
            </a:r>
            <a:r>
              <a:rPr lang="en-US" b="1" dirty="0"/>
              <a:t> of Series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249718"/>
            <a:ext cx="8896927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{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: pd.Series([1, 2, 3]  ,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]), 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: pd.Series([1,2, 3, 4],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pd.DataFrame(d)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4452238"/>
            <a:ext cx="1780903" cy="20774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one  two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 1.0    1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  2.0    2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  3.0    3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4</a:t>
            </a:r>
          </a:p>
        </p:txBody>
      </p:sp>
    </p:spTree>
    <p:extLst>
      <p:ext uri="{BB962C8B-B14F-4D97-AF65-F5344CB8AC3E}">
        <p14:creationId xmlns:p14="http://schemas.microsoft.com/office/powerpoint/2010/main" val="3858147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Examples: </a:t>
            </a:r>
            <a:r>
              <a:rPr lang="en-US" b="1" dirty="0">
                <a:solidFill>
                  <a:srgbClr val="FF0000"/>
                </a:solidFill>
              </a:rPr>
              <a:t>Slicing</a:t>
            </a:r>
            <a:r>
              <a:rPr lang="en-US" b="1" dirty="0"/>
              <a:t> in </a:t>
            </a:r>
            <a:r>
              <a:rPr lang="en-US" b="1" dirty="0" err="1"/>
              <a:t>DataFrames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764309" y="1843318"/>
            <a:ext cx="860136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{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: pd.Series([1, 2, 3],   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]),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: pd.Series([1, 2, 3, 4],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pd.DataFrame(d)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print(df[2:4])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4309" y="4443002"/>
            <a:ext cx="2194230" cy="12464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one    two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  3.0    3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4</a:t>
            </a:r>
          </a:p>
        </p:txBody>
      </p:sp>
    </p:spTree>
    <p:extLst>
      <p:ext uri="{BB962C8B-B14F-4D97-AF65-F5344CB8AC3E}">
        <p14:creationId xmlns:p14="http://schemas.microsoft.com/office/powerpoint/2010/main" val="1228931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More Examples:</a:t>
            </a:r>
            <a:br>
              <a:rPr lang="en-US" b="1" dirty="0"/>
            </a:br>
            <a:r>
              <a:rPr lang="en-US" b="1" dirty="0">
                <a:solidFill>
                  <a:srgbClr val="FF0000"/>
                </a:solidFill>
              </a:rPr>
              <a:t>Concatenating</a:t>
            </a:r>
            <a:r>
              <a:rPr lang="en-US" b="1" dirty="0"/>
              <a:t> Objects (Data Frames)</a:t>
            </a:r>
          </a:p>
        </p:txBody>
      </p:sp>
      <p:sp>
        <p:nvSpPr>
          <p:cNvPr id="4" name="Rectangle 3"/>
          <p:cNvSpPr/>
          <p:nvPr/>
        </p:nvSpPr>
        <p:spPr>
          <a:xfrm>
            <a:off x="606334" y="2371638"/>
            <a:ext cx="10979331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df1 = pd.DataFrame({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'Name'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'SSN'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:[10,20],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'marks'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:[90, 95] })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df2 = pd.DataFrame({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'Name'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'SSN'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:[25,30],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'marks'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:[80, 97] })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df3 = pd.concat([df1, df2])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df3</a:t>
            </a:r>
          </a:p>
        </p:txBody>
      </p:sp>
    </p:spTree>
    <p:extLst>
      <p:ext uri="{BB962C8B-B14F-4D97-AF65-F5344CB8AC3E}">
        <p14:creationId xmlns:p14="http://schemas.microsoft.com/office/powerpoint/2010/main" val="2300895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894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pandas documentation</a:t>
            </a:r>
          </a:p>
          <a:p>
            <a:pPr lvl="1"/>
            <a:r>
              <a:rPr lang="en-US" sz="2000" dirty="0">
                <a:hlinkClick r:id="rId2"/>
              </a:rPr>
              <a:t>https://pandas.pydata.org/pandas-docs/stable/index.html</a:t>
            </a:r>
            <a:r>
              <a:rPr lang="en-US" sz="2000" dirty="0"/>
              <a:t> </a:t>
            </a:r>
          </a:p>
          <a:p>
            <a:r>
              <a:rPr lang="en-US" sz="2400" dirty="0"/>
              <a:t>pandas: Input/output</a:t>
            </a:r>
          </a:p>
          <a:p>
            <a:pPr lvl="1"/>
            <a:r>
              <a:rPr lang="en-US" sz="2000" dirty="0">
                <a:hlinkClick r:id="rId3"/>
              </a:rPr>
              <a:t>https://pandas.pydata.org/pandas-docs/stable/reference/io.html</a:t>
            </a:r>
            <a:r>
              <a:rPr lang="en-US" sz="2000" dirty="0"/>
              <a:t> </a:t>
            </a:r>
          </a:p>
          <a:p>
            <a:r>
              <a:rPr lang="en-US" sz="2400" dirty="0"/>
              <a:t>pandas: </a:t>
            </a:r>
            <a:r>
              <a:rPr lang="en-US" sz="2400" dirty="0" err="1"/>
              <a:t>DataFrame</a:t>
            </a:r>
            <a:endParaRPr lang="en-US" sz="2400" dirty="0"/>
          </a:p>
          <a:p>
            <a:pPr lvl="1"/>
            <a:r>
              <a:rPr lang="en-US" sz="2000" dirty="0">
                <a:hlinkClick r:id="rId4"/>
              </a:rPr>
              <a:t>https://pandas.pydata.org/pandas-docs/stable/reference/frame.html</a:t>
            </a:r>
            <a:r>
              <a:rPr lang="en-US" sz="2000" dirty="0"/>
              <a:t> </a:t>
            </a:r>
          </a:p>
          <a:p>
            <a:r>
              <a:rPr lang="en-US" sz="2400" dirty="0"/>
              <a:t>pandas: Series</a:t>
            </a:r>
          </a:p>
          <a:p>
            <a:pPr lvl="1"/>
            <a:r>
              <a:rPr lang="en-US" sz="2000" dirty="0">
                <a:hlinkClick r:id="rId5"/>
              </a:rPr>
              <a:t>https://pandas.pydata.org/pandas-docs/stable/reference/series.html</a:t>
            </a:r>
            <a:r>
              <a:rPr lang="en-US" sz="2000" dirty="0"/>
              <a:t> </a:t>
            </a:r>
          </a:p>
          <a:p>
            <a:r>
              <a:rPr lang="en-US" sz="2400" dirty="0"/>
              <a:t>pandas: Plotting</a:t>
            </a:r>
          </a:p>
          <a:p>
            <a:pPr lvl="1"/>
            <a:r>
              <a:rPr lang="en-US" sz="2000" dirty="0">
                <a:hlinkClick r:id="rId6"/>
              </a:rPr>
              <a:t>https://pandas.pydata.org/pandas-docs/stable/reference/plotting.html</a:t>
            </a:r>
            <a:endParaRPr lang="en-US" sz="2000" dirty="0"/>
          </a:p>
          <a:p>
            <a:pPr lvl="1"/>
            <a:endParaRPr lang="en-US" sz="2000" dirty="0"/>
          </a:p>
          <a:p>
            <a:pPr marL="571500" lvl="1" indent="0">
              <a:buNone/>
            </a:pPr>
            <a:r>
              <a:rPr lang="en-US" sz="2000" dirty="0">
                <a:hlinkClick r:id="rId7"/>
              </a:rPr>
              <a:t>https://medium.com/dunder-data/selecting-subsets-of-data-in-pandas-6fcd0170be9c</a:t>
            </a:r>
            <a:endParaRPr lang="en-US" sz="2000" dirty="0"/>
          </a:p>
          <a:p>
            <a:pPr marL="571500" lvl="1" indent="0">
              <a:buNone/>
            </a:pPr>
            <a:r>
              <a:rPr lang="en-US" sz="2000" dirty="0">
                <a:hlinkClick r:id="rId8"/>
              </a:rPr>
              <a:t>https://towardsdatascience.com/how-to-master-pandas-for-data-science-b8ab0a9b1042</a:t>
            </a:r>
            <a:endParaRPr lang="en-US" sz="2000" dirty="0"/>
          </a:p>
          <a:p>
            <a:pPr marL="571500" lvl="1" indent="0">
              <a:buNone/>
            </a:pPr>
            <a:r>
              <a:rPr lang="en-US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5359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5141-DBBC-49A1-A29F-A63F6D4F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45" y="3089925"/>
            <a:ext cx="10972800" cy="831216"/>
          </a:xfrm>
        </p:spPr>
        <p:txBody>
          <a:bodyPr/>
          <a:lstStyle/>
          <a:p>
            <a:r>
              <a:rPr lang="en-US" dirty="0"/>
              <a:t>Thanks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3D2B5-6AD3-49A6-9EAD-EDE6EDC740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9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pandas: Data Table Representation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556" y="1883080"/>
            <a:ext cx="51530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2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6B0D3-9208-4904-A0C0-66D5878754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diagram">
            <a:extLst>
              <a:ext uri="{FF2B5EF4-FFF2-40B4-BE49-F238E27FC236}">
                <a16:creationId xmlns:a16="http://schemas.microsoft.com/office/drawing/2014/main" id="{04BB79DC-1EF8-434C-92B4-546A6576E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1" y="454176"/>
            <a:ext cx="4793324" cy="62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81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2" y="223817"/>
            <a:ext cx="10981508" cy="102151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Core components of pandas:  </a:t>
            </a:r>
            <a:r>
              <a:rPr lang="en-US" sz="4000" b="1" dirty="0">
                <a:solidFill>
                  <a:srgbClr val="0070C0"/>
                </a:solidFill>
              </a:rPr>
              <a:t>Series</a:t>
            </a:r>
            <a:r>
              <a:rPr lang="en-US" sz="4000" b="1" dirty="0"/>
              <a:t> &amp; </a:t>
            </a:r>
            <a:r>
              <a:rPr lang="en-US" sz="4000" b="1" dirty="0" err="1">
                <a:solidFill>
                  <a:srgbClr val="0070C0"/>
                </a:solidFill>
              </a:rPr>
              <a:t>DataFrames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2" y="1245327"/>
            <a:ext cx="10874828" cy="237270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The primary two components of pandas are the </a:t>
            </a:r>
            <a:r>
              <a:rPr lang="en-US" sz="2000" u="sng" dirty="0">
                <a:solidFill>
                  <a:srgbClr val="FF0000"/>
                </a:solidFill>
              </a:rPr>
              <a:t>Series</a:t>
            </a:r>
            <a:r>
              <a:rPr lang="en-US" sz="2000" dirty="0"/>
              <a:t> and </a:t>
            </a:r>
            <a:r>
              <a:rPr lang="en-US" sz="2000" u="sng" dirty="0" err="1">
                <a:solidFill>
                  <a:srgbClr val="FF0000"/>
                </a:solidFill>
              </a:rPr>
              <a:t>DataFrame</a:t>
            </a:r>
            <a:r>
              <a:rPr lang="en-US" sz="2000" dirty="0"/>
              <a:t>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</a:rPr>
              <a:t>Series</a:t>
            </a:r>
            <a:r>
              <a:rPr lang="en-US" sz="2000" dirty="0"/>
              <a:t> is essentially a </a:t>
            </a:r>
            <a:r>
              <a:rPr lang="en-US" sz="2000" dirty="0">
                <a:solidFill>
                  <a:srgbClr val="FF0000"/>
                </a:solidFill>
              </a:rPr>
              <a:t>column</a:t>
            </a:r>
            <a:r>
              <a:rPr lang="en-US" sz="2000" dirty="0"/>
              <a:t>, and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FF0000"/>
                </a:solidFill>
              </a:rPr>
              <a:t>DataFrame</a:t>
            </a:r>
            <a:r>
              <a:rPr lang="en-US" sz="2000" dirty="0"/>
              <a:t> is a multi-dimensional table made up of a </a:t>
            </a:r>
            <a:r>
              <a:rPr lang="en-US" sz="2000" dirty="0">
                <a:solidFill>
                  <a:srgbClr val="FF0000"/>
                </a:solidFill>
              </a:rPr>
              <a:t>collection of Series</a:t>
            </a:r>
            <a:r>
              <a:rPr lang="en-US" sz="20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FF0000"/>
                </a:solidFill>
              </a:rPr>
              <a:t>DataFrames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Series</a:t>
            </a:r>
            <a:r>
              <a:rPr lang="en-US" sz="2000" dirty="0"/>
              <a:t> are quite similar in that many </a:t>
            </a:r>
            <a:r>
              <a:rPr lang="en-US" sz="2000" u="sng" dirty="0"/>
              <a:t>operations</a:t>
            </a:r>
            <a:r>
              <a:rPr lang="en-US" sz="2000" dirty="0"/>
              <a:t> that you can do with one you can do with the other, such as filling in null values and calculating the mean.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A Data frame is a two-dimensional data structure, i.e., data is aligned in a tabular fashion in rows and columns.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1600" dirty="0"/>
          </a:p>
        </p:txBody>
      </p:sp>
      <p:pic>
        <p:nvPicPr>
          <p:cNvPr id="1026" name="Picture 2" descr="Series vs DataFr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726" y="4562996"/>
            <a:ext cx="5291545" cy="202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8972" y="4028842"/>
            <a:ext cx="528610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Features of </a:t>
            </a:r>
            <a:r>
              <a:rPr lang="en-US" sz="2400" dirty="0" err="1"/>
              <a:t>DataFrame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Potentially columns are of different types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Size – Mutable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Labeled axes (</a:t>
            </a:r>
            <a:r>
              <a:rPr lang="en-US" i="1" dirty="0"/>
              <a:t>rows</a:t>
            </a:r>
            <a:r>
              <a:rPr lang="en-US" dirty="0"/>
              <a:t> and </a:t>
            </a:r>
            <a:r>
              <a:rPr lang="en-US" i="1" dirty="0"/>
              <a:t>columns</a:t>
            </a:r>
            <a:r>
              <a:rPr lang="en-US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Can Perform Arithmetic operations on rows and columns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1129555" y="5268687"/>
            <a:ext cx="1010193" cy="1114696"/>
            <a:chOff x="11129555" y="5268687"/>
            <a:chExt cx="1010193" cy="1114696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11129555" y="5799909"/>
              <a:ext cx="444136" cy="755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11195413" y="5875501"/>
              <a:ext cx="378278" cy="5078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11460480" y="5686103"/>
              <a:ext cx="679268" cy="3787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rows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11129555" y="5268687"/>
              <a:ext cx="444136" cy="6068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9910355" y="3848839"/>
            <a:ext cx="1474197" cy="1306635"/>
            <a:chOff x="9910355" y="3848839"/>
            <a:chExt cx="1474197" cy="1306635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9910355" y="4232366"/>
              <a:ext cx="971550" cy="9231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10672355" y="4232366"/>
              <a:ext cx="218258" cy="9231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0374359" y="3848839"/>
              <a:ext cx="1010193" cy="3787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columns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784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Data Structure in Pandas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161861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5753">
                  <a:extLst>
                    <a:ext uri="{9D8B030D-6E8A-4147-A177-3AD203B41FA5}">
                      <a16:colId xmlns:a16="http://schemas.microsoft.com/office/drawing/2014/main" val="750764602"/>
                    </a:ext>
                  </a:extLst>
                </a:gridCol>
                <a:gridCol w="1665976">
                  <a:extLst>
                    <a:ext uri="{9D8B030D-6E8A-4147-A177-3AD203B41FA5}">
                      <a16:colId xmlns:a16="http://schemas.microsoft.com/office/drawing/2014/main" val="3776776231"/>
                    </a:ext>
                  </a:extLst>
                </a:gridCol>
                <a:gridCol w="6763871">
                  <a:extLst>
                    <a:ext uri="{9D8B030D-6E8A-4147-A177-3AD203B41FA5}">
                      <a16:colId xmlns:a16="http://schemas.microsoft.com/office/drawing/2014/main" val="3716100037"/>
                    </a:ext>
                  </a:extLst>
                </a:gridCol>
              </a:tblGrid>
              <a:tr h="473888">
                <a:tc>
                  <a:txBody>
                    <a:bodyPr/>
                    <a:lstStyle/>
                    <a:p>
                      <a:r>
                        <a:rPr lang="en-US" sz="2000" dirty="0"/>
                        <a:t>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920883"/>
                  </a:ext>
                </a:extLst>
              </a:tr>
              <a:tr h="443688">
                <a:tc>
                  <a:txBody>
                    <a:bodyPr/>
                    <a:lstStyle/>
                    <a:p>
                      <a:r>
                        <a:rPr lang="en-US" sz="2000" b="1" dirty="0"/>
                        <a:t>Series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1D labeled </a:t>
                      </a:r>
                      <a:r>
                        <a:rPr lang="en-US" sz="2000" u="sng" dirty="0">
                          <a:solidFill>
                            <a:srgbClr val="FF0000"/>
                          </a:solidFill>
                        </a:rPr>
                        <a:t>homogeneous</a:t>
                      </a:r>
                      <a:r>
                        <a:rPr lang="en-US" sz="2000" dirty="0"/>
                        <a:t> array</a:t>
                      </a:r>
                      <a:r>
                        <a:rPr lang="en-US" sz="2000" baseline="0" dirty="0"/>
                        <a:t> with</a:t>
                      </a:r>
                      <a:r>
                        <a:rPr lang="en-US" sz="2000" dirty="0"/>
                        <a:t> immutable size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491421"/>
                  </a:ext>
                </a:extLst>
              </a:tr>
              <a:tr h="642539"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Frames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General 2D labeled, size mutable tabular structure</a:t>
                      </a:r>
                    </a:p>
                    <a:p>
                      <a:r>
                        <a:rPr lang="en-US" sz="2000" dirty="0"/>
                        <a:t>with potentially </a:t>
                      </a:r>
                      <a:r>
                        <a:rPr lang="en-US" sz="2000" u="sng" dirty="0">
                          <a:solidFill>
                            <a:srgbClr val="FF0000"/>
                          </a:solidFill>
                        </a:rPr>
                        <a:t>heterogeneously</a:t>
                      </a:r>
                      <a:r>
                        <a:rPr lang="en-US" sz="2000" dirty="0"/>
                        <a:t> typed columns.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07339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174823"/>
            <a:ext cx="10515600" cy="2194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Series &amp; </a:t>
            </a:r>
            <a:r>
              <a:rPr lang="en-US" sz="2400" b="1" dirty="0" err="1"/>
              <a:t>DataFrame</a:t>
            </a:r>
            <a:endParaRPr lang="en-US" sz="24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Series</a:t>
            </a:r>
            <a:r>
              <a:rPr lang="en-US" sz="2000" dirty="0"/>
              <a:t> is a one-dimensional array (1D Array) like structure with homogeneous data. 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</a:rPr>
              <a:t>DataFrame</a:t>
            </a:r>
            <a:r>
              <a:rPr lang="en-US" sz="2000" dirty="0"/>
              <a:t> is a two-dimensional array (2D Array) with </a:t>
            </a:r>
            <a:r>
              <a:rPr lang="en-US" sz="2000" u="sng" dirty="0">
                <a:solidFill>
                  <a:srgbClr val="FF0000"/>
                </a:solidFill>
              </a:rPr>
              <a:t>heterogeneous</a:t>
            </a:r>
            <a:r>
              <a:rPr lang="en-US" sz="2000" dirty="0"/>
              <a:t> data.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7438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491" y="367552"/>
            <a:ext cx="10515600" cy="67339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pandas.DataFrame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6" y="1887583"/>
            <a:ext cx="11469187" cy="197902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data:        </a:t>
            </a:r>
            <a:r>
              <a:rPr lang="en-US" sz="1600" dirty="0"/>
              <a:t>data takes various forms like </a:t>
            </a:r>
            <a:r>
              <a:rPr lang="en-US" sz="16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lists</a:t>
            </a:r>
            <a:r>
              <a:rPr lang="en-US" sz="1600" dirty="0"/>
              <a:t>, </a:t>
            </a:r>
            <a:r>
              <a:rPr lang="en-US" sz="16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600" dirty="0"/>
              <a:t>, constants and also another </a:t>
            </a:r>
            <a:r>
              <a:rPr lang="en-US" sz="16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1600" dirty="0"/>
              <a:t>.</a:t>
            </a:r>
          </a:p>
          <a:p>
            <a:r>
              <a:rPr lang="en-US" sz="1800" dirty="0">
                <a:solidFill>
                  <a:srgbClr val="0070C0"/>
                </a:solidFill>
              </a:rPr>
              <a:t>index:      </a:t>
            </a:r>
            <a:r>
              <a:rPr lang="en-US" sz="1600" dirty="0"/>
              <a:t>For the </a:t>
            </a:r>
            <a:r>
              <a:rPr lang="en-US" sz="1600" b="1" u="sng" dirty="0"/>
              <a:t>row labels</a:t>
            </a:r>
            <a:r>
              <a:rPr lang="en-US" sz="1600" dirty="0"/>
              <a:t>, that are to be used for the resulting frame,  Optional, Default is 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np.arrange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en-US" sz="1600" dirty="0"/>
              <a:t>if no index is passed.</a:t>
            </a:r>
          </a:p>
          <a:p>
            <a:r>
              <a:rPr lang="en-US" sz="1800" dirty="0">
                <a:solidFill>
                  <a:srgbClr val="0070C0"/>
                </a:solidFill>
              </a:rPr>
              <a:t>columns: </a:t>
            </a:r>
            <a:r>
              <a:rPr lang="en-US" sz="1600" dirty="0"/>
              <a:t>For </a:t>
            </a:r>
            <a:r>
              <a:rPr lang="en-US" sz="1600" b="1" u="sng" dirty="0"/>
              <a:t>column labels</a:t>
            </a:r>
            <a:r>
              <a:rPr lang="en-US" sz="1600" dirty="0"/>
              <a:t>, the optional default syntax is - 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np.arrange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en-US" sz="1600" dirty="0"/>
              <a:t>. This is only true if no index is passed.</a:t>
            </a:r>
          </a:p>
          <a:p>
            <a:r>
              <a:rPr lang="en-US" sz="1800" dirty="0" err="1">
                <a:solidFill>
                  <a:srgbClr val="0070C0"/>
                </a:solidFill>
              </a:rPr>
              <a:t>dtype</a:t>
            </a:r>
            <a:r>
              <a:rPr lang="en-US" sz="1800" dirty="0">
                <a:solidFill>
                  <a:srgbClr val="0070C0"/>
                </a:solidFill>
              </a:rPr>
              <a:t>:      </a:t>
            </a:r>
            <a:r>
              <a:rPr lang="en-US" sz="1600" dirty="0"/>
              <a:t>Data type of each column.</a:t>
            </a:r>
          </a:p>
          <a:p>
            <a:r>
              <a:rPr lang="en-US" sz="1800" dirty="0">
                <a:solidFill>
                  <a:srgbClr val="0070C0"/>
                </a:solidFill>
              </a:rPr>
              <a:t>copy:        </a:t>
            </a:r>
            <a:r>
              <a:rPr lang="en-US" sz="1600" dirty="0"/>
              <a:t>This command (or whatever it is) is used for copying of data, if the default is False.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3852" y="1068541"/>
            <a:ext cx="91352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(data, index , columns ,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copy 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0925" y="3866607"/>
            <a:ext cx="11469187" cy="2406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Create </a:t>
            </a:r>
            <a:r>
              <a:rPr lang="en-US" sz="2400" b="1" dirty="0" err="1"/>
              <a:t>DataFrame</a:t>
            </a:r>
            <a:endParaRPr lang="en-US" sz="2400" dirty="0"/>
          </a:p>
          <a:p>
            <a:pPr lvl="1"/>
            <a:r>
              <a:rPr lang="en-US" sz="2000" dirty="0"/>
              <a:t>A pandas </a:t>
            </a:r>
            <a:r>
              <a:rPr lang="en-US" sz="2000" dirty="0" err="1"/>
              <a:t>DataFrame</a:t>
            </a:r>
            <a:r>
              <a:rPr lang="en-US" sz="2000" dirty="0"/>
              <a:t> can be created using various inputs like −</a:t>
            </a:r>
          </a:p>
          <a:p>
            <a:pPr lvl="2"/>
            <a:r>
              <a:rPr lang="en-US" sz="1800" dirty="0"/>
              <a:t>Lists</a:t>
            </a:r>
          </a:p>
          <a:p>
            <a:pPr lvl="2"/>
            <a:r>
              <a:rPr lang="en-US" sz="1800" dirty="0" err="1"/>
              <a:t>dict</a:t>
            </a:r>
            <a:endParaRPr lang="en-US" sz="1800" dirty="0"/>
          </a:p>
          <a:p>
            <a:pPr lvl="2"/>
            <a:r>
              <a:rPr lang="en-US" sz="1800" dirty="0"/>
              <a:t>Series</a:t>
            </a:r>
          </a:p>
          <a:p>
            <a:pPr lvl="2"/>
            <a:r>
              <a:rPr lang="en-US" sz="1800" dirty="0" err="1"/>
              <a:t>Numpy</a:t>
            </a:r>
            <a:r>
              <a:rPr lang="en-US" sz="1800" dirty="0"/>
              <a:t> </a:t>
            </a:r>
            <a:r>
              <a:rPr lang="en-US" sz="1800" dirty="0" err="1"/>
              <a:t>ndarrays</a:t>
            </a:r>
            <a:endParaRPr lang="en-US" sz="1800" dirty="0"/>
          </a:p>
          <a:p>
            <a:pPr lvl="2"/>
            <a:r>
              <a:rPr lang="en-US" sz="1800" dirty="0"/>
              <a:t>Another </a:t>
            </a:r>
            <a:r>
              <a:rPr lang="en-US" sz="1800" dirty="0" err="1"/>
              <a:t>DataFrame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96868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2552701"/>
            <a:ext cx="10363200" cy="1362075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Creating a </a:t>
            </a:r>
            <a:r>
              <a:rPr lang="en-US" sz="5400" dirty="0" err="1"/>
              <a:t>DataFrame</a:t>
            </a:r>
            <a:r>
              <a:rPr lang="en-US" sz="5400" dirty="0"/>
              <a:t> from scratch</a:t>
            </a:r>
          </a:p>
        </p:txBody>
      </p:sp>
    </p:spTree>
    <p:extLst>
      <p:ext uri="{BB962C8B-B14F-4D97-AF65-F5344CB8AC3E}">
        <p14:creationId xmlns:p14="http://schemas.microsoft.com/office/powerpoint/2010/main" val="148068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645459"/>
            <a:ext cx="10515600" cy="863156"/>
          </a:xfrm>
        </p:spPr>
        <p:txBody>
          <a:bodyPr/>
          <a:lstStyle/>
          <a:p>
            <a:r>
              <a:rPr lang="en-US" b="1" dirty="0"/>
              <a:t>Creating a </a:t>
            </a:r>
            <a:r>
              <a:rPr lang="en-US" b="1" dirty="0" err="1"/>
              <a:t>DataFrame</a:t>
            </a:r>
            <a:r>
              <a:rPr lang="en-US" b="1" dirty="0"/>
              <a:t> from scratch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08615"/>
            <a:ext cx="10515600" cy="487092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There are many ways to create a </a:t>
            </a:r>
            <a:r>
              <a:rPr lang="en-US" sz="2000" dirty="0" err="1"/>
              <a:t>DataFrame</a:t>
            </a:r>
            <a:r>
              <a:rPr lang="en-US" sz="2000" dirty="0"/>
              <a:t> from scratch, but a great option is to just use a simple dict. But first you must import pandas.</a:t>
            </a:r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Let's say we have a fruit stand that sells apples and oranges. We want to have a column for each fruit and a row for each customer purchase. To organize this as a dictionary for pandas we could do something like:</a:t>
            </a:r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And then pass it to the pandas </a:t>
            </a:r>
            <a:r>
              <a:rPr lang="en-US" sz="2000" dirty="0" err="1"/>
              <a:t>DataFrame</a:t>
            </a:r>
            <a:r>
              <a:rPr lang="en-US" sz="2000" dirty="0"/>
              <a:t> constructor:</a:t>
            </a:r>
          </a:p>
          <a:p>
            <a:pPr>
              <a:lnSpc>
                <a:spcPct val="110000"/>
              </a:lnSpc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107213" y="5518023"/>
            <a:ext cx="5746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(data)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7714199" y="5408890"/>
            <a:ext cx="776177" cy="4784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80892" y="2361387"/>
            <a:ext cx="280397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 pandas </a:t>
            </a:r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80892" y="3940717"/>
            <a:ext cx="857449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data = { </a:t>
            </a:r>
            <a:r>
              <a:rPr lang="it-IT" b="1" dirty="0">
                <a:solidFill>
                  <a:srgbClr val="A31515"/>
                </a:solidFill>
                <a:latin typeface="Courier New" panose="02070309020205020404" pitchFamily="49" charset="0"/>
              </a:rPr>
              <a:t>'apples'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:[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] , </a:t>
            </a:r>
            <a:r>
              <a:rPr lang="it-IT" b="1" dirty="0">
                <a:solidFill>
                  <a:srgbClr val="A31515"/>
                </a:solidFill>
                <a:latin typeface="Courier New" panose="02070309020205020404" pitchFamily="49" charset="0"/>
              </a:rPr>
              <a:t>'oranges'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:[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7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] }</a:t>
            </a:r>
            <a:endParaRPr lang="it-IT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147" y="4744740"/>
            <a:ext cx="2002652" cy="188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46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2127</Words>
  <Application>Microsoft Office PowerPoint</Application>
  <PresentationFormat>Widescreen</PresentationFormat>
  <Paragraphs>214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proxima-nova</vt:lpstr>
      <vt:lpstr>Office Theme</vt:lpstr>
      <vt:lpstr>Introduction to Pandas </vt:lpstr>
      <vt:lpstr>Pandas First Steps: install and import</vt:lpstr>
      <vt:lpstr>pandas: Data Table Representation</vt:lpstr>
      <vt:lpstr>PowerPoint Presentation</vt:lpstr>
      <vt:lpstr>Core components of pandas:  Series &amp; DataFrames</vt:lpstr>
      <vt:lpstr>Types of Data Structure in Pandas</vt:lpstr>
      <vt:lpstr>pandas.DataFrame</vt:lpstr>
      <vt:lpstr>Creating a DataFrame from scratch</vt:lpstr>
      <vt:lpstr>Creating a DataFrame from scratch</vt:lpstr>
      <vt:lpstr>How did that work?</vt:lpstr>
      <vt:lpstr>pandas.DataFrame.from_dict</vt:lpstr>
      <vt:lpstr>Loading a DataFrame from files</vt:lpstr>
      <vt:lpstr>Reading data from a CSV file</vt:lpstr>
      <vt:lpstr>Reading data from CSVs</vt:lpstr>
      <vt:lpstr>Converting back to a CSV</vt:lpstr>
      <vt:lpstr>Most important DataFrame operations</vt:lpstr>
      <vt:lpstr>Loading dataset </vt:lpstr>
      <vt:lpstr>Viewing your data</vt:lpstr>
      <vt:lpstr>Getting info about your data</vt:lpstr>
      <vt:lpstr>Handling duplicates</vt:lpstr>
      <vt:lpstr>Handling duplicates</vt:lpstr>
      <vt:lpstr>Understanding your variables .describe() </vt:lpstr>
      <vt:lpstr>More Examples: Create a DataFrame from Dict of Series</vt:lpstr>
      <vt:lpstr>More Examples: Slicing in DataFrames</vt:lpstr>
      <vt:lpstr>More Examples: Concatenating Objects (Data Frames)</vt:lpstr>
      <vt:lpstr>References</vt:lpstr>
      <vt:lpstr>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Pandas </dc:title>
  <dc:creator>SAAD Motaz</dc:creator>
  <cp:lastModifiedBy>SAAD Motaz</cp:lastModifiedBy>
  <cp:revision>1</cp:revision>
  <dcterms:created xsi:type="dcterms:W3CDTF">2022-11-20T05:24:04Z</dcterms:created>
  <dcterms:modified xsi:type="dcterms:W3CDTF">2022-11-20T05:34:58Z</dcterms:modified>
</cp:coreProperties>
</file>