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8" r:id="rId3"/>
    <p:sldId id="259" r:id="rId4"/>
    <p:sldId id="260" r:id="rId5"/>
    <p:sldId id="261" r:id="rId6"/>
    <p:sldId id="262" r:id="rId7"/>
    <p:sldId id="263" r:id="rId8"/>
    <p:sldId id="264" r:id="rId9"/>
    <p:sldId id="265" r:id="rId10"/>
    <p:sldId id="266" r:id="rId11"/>
    <p:sldId id="269" r:id="rId12"/>
    <p:sldId id="270" r:id="rId13"/>
    <p:sldId id="268" r:id="rId14"/>
    <p:sldId id="267" r:id="rId15"/>
    <p:sldId id="276" r:id="rId16"/>
    <p:sldId id="275" r:id="rId17"/>
    <p:sldId id="277" r:id="rId18"/>
    <p:sldId id="274" r:id="rId19"/>
    <p:sldId id="273" r:id="rId20"/>
    <p:sldId id="272" r:id="rId21"/>
    <p:sldId id="281" r:id="rId22"/>
    <p:sldId id="280" r:id="rId23"/>
    <p:sldId id="279" r:id="rId24"/>
    <p:sldId id="278" r:id="rId25"/>
    <p:sldId id="286" r:id="rId26"/>
    <p:sldId id="285" r:id="rId27"/>
    <p:sldId id="284" r:id="rId28"/>
    <p:sldId id="283" r:id="rId29"/>
    <p:sldId id="282"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4" d="100"/>
          <a:sy n="34" d="100"/>
        </p:scale>
        <p:origin x="90" y="5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7D99E8-9542-4CD5-9E99-13EA9F7E5074}" type="datetimeFigureOut">
              <a:rPr lang="en-US" smtClean="0"/>
              <a:t>2022-11-13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883F9-7C9C-442C-9BB0-22BD4C8EA7DC}" type="slidenum">
              <a:rPr lang="en-US" smtClean="0"/>
              <a:t>‹#›</a:t>
            </a:fld>
            <a:endParaRPr lang="en-US"/>
          </a:p>
        </p:txBody>
      </p:sp>
    </p:spTree>
    <p:extLst>
      <p:ext uri="{BB962C8B-B14F-4D97-AF65-F5344CB8AC3E}">
        <p14:creationId xmlns:p14="http://schemas.microsoft.com/office/powerpoint/2010/main" val="233831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A15CF02-8F01-472A-9147-A55486BFE65E}"/>
              </a:ext>
            </a:extLst>
          </p:cNvPr>
          <p:cNvSpPr>
            <a:spLocks noGrp="1" noChangeArrowheads="1"/>
          </p:cNvSpPr>
          <p:nvPr>
            <p:ph type="sldNum" sz="quarter" idx="5"/>
          </p:nvPr>
        </p:nvSpPr>
        <p:spPr>
          <a:ln/>
        </p:spPr>
        <p:txBody>
          <a:bodyPr/>
          <a:lstStyle/>
          <a:p>
            <a:fld id="{94C2AB5C-44E2-439C-B4F2-4A3A0DC77DC9}" type="slidenum">
              <a:rPr lang="en-US" altLang="en-US"/>
              <a:pPr/>
              <a:t>11</a:t>
            </a:fld>
            <a:endParaRPr lang="en-US" altLang="en-US"/>
          </a:p>
        </p:txBody>
      </p:sp>
      <p:sp>
        <p:nvSpPr>
          <p:cNvPr id="34818" name="Rectangle 2">
            <a:extLst>
              <a:ext uri="{FF2B5EF4-FFF2-40B4-BE49-F238E27FC236}">
                <a16:creationId xmlns:a16="http://schemas.microsoft.com/office/drawing/2014/main" id="{E969D2CE-F45B-4B16-A0EB-839F9A712603}"/>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F59C8AE0-B404-4727-93A6-B72E768C9469}"/>
              </a:ext>
            </a:extLst>
          </p:cNvPr>
          <p:cNvSpPr>
            <a:spLocks noGrp="1" noChangeArrowheads="1"/>
          </p:cNvSpPr>
          <p:nvPr>
            <p:ph type="body" idx="1"/>
          </p:nvPr>
        </p:nvSpPr>
        <p:spPr/>
        <p:txBody>
          <a:bodyPr/>
          <a:lstStyle/>
          <a:p>
            <a:r>
              <a:rPr lang="el-GR" altLang="en-US" b="1">
                <a:solidFill>
                  <a:srgbClr val="00FFFF"/>
                </a:solidFill>
                <a:cs typeface="Arial" panose="020B0604020202020204" pitchFamily="34" charset="0"/>
              </a:rPr>
              <a:t>Figure 2.2</a:t>
            </a:r>
            <a:endParaRPr lang="el-GR" altLang="en-US">
              <a:solidFill>
                <a:srgbClr val="00FFFF"/>
              </a:solidFill>
              <a:cs typeface="Arial" panose="020B0604020202020204" pitchFamily="34" charset="0"/>
            </a:endParaRPr>
          </a:p>
          <a:p>
            <a:r>
              <a:rPr lang="el-GR" altLang="en-US">
                <a:solidFill>
                  <a:srgbClr val="00FFFF"/>
                </a:solidFill>
                <a:cs typeface="Arial" panose="020B0604020202020204" pitchFamily="34" charset="0"/>
              </a:rPr>
              <a:t>An example of a frequency distribution histogram. The same set of quiz scores is presented in a frequency distribution table and in a histogram.</a:t>
            </a:r>
          </a:p>
          <a:p>
            <a:r>
              <a:rPr lang="el-GR" altLang="en-US" b="1">
                <a:solidFill>
                  <a:srgbClr val="00FFFF"/>
                </a:solidFill>
                <a:cs typeface="Arial" panose="020B0604020202020204" pitchFamily="34" charset="0"/>
              </a:rPr>
              <a:t>Figure 2.3</a:t>
            </a:r>
            <a:endParaRPr lang="el-GR" altLang="en-US">
              <a:solidFill>
                <a:srgbClr val="00FFFF"/>
              </a:solidFill>
              <a:cs typeface="Arial" panose="020B0604020202020204" pitchFamily="34" charset="0"/>
            </a:endParaRPr>
          </a:p>
          <a:p>
            <a:r>
              <a:rPr lang="el-GR" altLang="en-US">
                <a:solidFill>
                  <a:srgbClr val="00FFFF"/>
                </a:solidFill>
                <a:cs typeface="Arial" panose="020B0604020202020204" pitchFamily="34" charset="0"/>
              </a:rPr>
              <a:t>An example of a frequency distribution histogram for grouped data. The same set of children’s heights is presented in a frequency distribution table and in a histogram.</a:t>
            </a:r>
          </a:p>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C29455E-10BA-4CC8-92A1-08ECC3F08948}"/>
              </a:ext>
            </a:extLst>
          </p:cNvPr>
          <p:cNvSpPr>
            <a:spLocks noGrp="1" noChangeArrowheads="1"/>
          </p:cNvSpPr>
          <p:nvPr>
            <p:ph type="sldNum" sz="quarter" idx="5"/>
          </p:nvPr>
        </p:nvSpPr>
        <p:spPr>
          <a:ln/>
        </p:spPr>
        <p:txBody>
          <a:bodyPr/>
          <a:lstStyle/>
          <a:p>
            <a:fld id="{755759AD-7D7B-4D31-86D7-EF46EC74E8BA}" type="slidenum">
              <a:rPr lang="en-US" altLang="en-US"/>
              <a:pPr/>
              <a:t>13</a:t>
            </a:fld>
            <a:endParaRPr lang="en-US" altLang="en-US"/>
          </a:p>
        </p:txBody>
      </p:sp>
      <p:sp>
        <p:nvSpPr>
          <p:cNvPr id="35842" name="Rectangle 2">
            <a:extLst>
              <a:ext uri="{FF2B5EF4-FFF2-40B4-BE49-F238E27FC236}">
                <a16:creationId xmlns:a16="http://schemas.microsoft.com/office/drawing/2014/main" id="{16A1C127-EB09-472C-8236-50F31B898A4D}"/>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E90FD5A3-DF44-445B-81A2-EADA9968C48A}"/>
              </a:ext>
            </a:extLst>
          </p:cNvPr>
          <p:cNvSpPr>
            <a:spLocks noGrp="1" noChangeArrowheads="1"/>
          </p:cNvSpPr>
          <p:nvPr>
            <p:ph type="body" idx="1"/>
          </p:nvPr>
        </p:nvSpPr>
        <p:spPr/>
        <p:txBody>
          <a:bodyPr/>
          <a:lstStyle/>
          <a:p>
            <a:r>
              <a:rPr lang="el-GR" altLang="en-US" b="1">
                <a:solidFill>
                  <a:srgbClr val="00FFFF"/>
                </a:solidFill>
                <a:cs typeface="Arial" panose="020B0604020202020204" pitchFamily="34" charset="0"/>
              </a:rPr>
              <a:t>Figure 2.5</a:t>
            </a:r>
            <a:endParaRPr lang="el-GR" altLang="en-US">
              <a:solidFill>
                <a:srgbClr val="00FFFF"/>
              </a:solidFill>
              <a:cs typeface="Arial" panose="020B0604020202020204" pitchFamily="34" charset="0"/>
            </a:endParaRPr>
          </a:p>
          <a:p>
            <a:r>
              <a:rPr lang="el-GR" altLang="en-US">
                <a:solidFill>
                  <a:srgbClr val="00FFFF"/>
                </a:solidFill>
                <a:cs typeface="Arial" panose="020B0604020202020204" pitchFamily="34" charset="0"/>
              </a:rPr>
              <a:t>An example of a frequency distribution polygon. The same set of data is presented in a frequency distribution table and in a polygon.</a:t>
            </a:r>
          </a:p>
          <a:p>
            <a:r>
              <a:rPr lang="el-GR" altLang="en-US" b="1">
                <a:solidFill>
                  <a:srgbClr val="00FFFF"/>
                </a:solidFill>
                <a:cs typeface="Arial" panose="020B0604020202020204" pitchFamily="34" charset="0"/>
              </a:rPr>
              <a:t>Figure 2.6</a:t>
            </a:r>
            <a:endParaRPr lang="el-GR" altLang="en-US">
              <a:solidFill>
                <a:srgbClr val="00FFFF"/>
              </a:solidFill>
              <a:cs typeface="Arial" panose="020B0604020202020204" pitchFamily="34" charset="0"/>
            </a:endParaRPr>
          </a:p>
          <a:p>
            <a:r>
              <a:rPr lang="el-GR" altLang="en-US">
                <a:solidFill>
                  <a:srgbClr val="00FFFF"/>
                </a:solidFill>
                <a:cs typeface="Arial" panose="020B0604020202020204" pitchFamily="34" charset="0"/>
              </a:rPr>
              <a:t>An example of a frequency distribution polygon for grouped data. The same set of data is presented in a grouped frequency distribution table and in a polygon.</a:t>
            </a:r>
          </a:p>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C34FEB9-63E4-420B-867B-61E8EDA1387D}"/>
              </a:ext>
            </a:extLst>
          </p:cNvPr>
          <p:cNvSpPr>
            <a:spLocks noGrp="1" noChangeArrowheads="1"/>
          </p:cNvSpPr>
          <p:nvPr>
            <p:ph type="sldNum" sz="quarter" idx="5"/>
          </p:nvPr>
        </p:nvSpPr>
        <p:spPr>
          <a:ln/>
        </p:spPr>
        <p:txBody>
          <a:bodyPr/>
          <a:lstStyle/>
          <a:p>
            <a:fld id="{87A74BF1-1772-4A50-81BD-D0926C8E9EC8}" type="slidenum">
              <a:rPr lang="en-US" altLang="en-US"/>
              <a:pPr/>
              <a:t>15</a:t>
            </a:fld>
            <a:endParaRPr lang="en-US" altLang="en-US"/>
          </a:p>
        </p:txBody>
      </p:sp>
      <p:sp>
        <p:nvSpPr>
          <p:cNvPr id="36866" name="Rectangle 2">
            <a:extLst>
              <a:ext uri="{FF2B5EF4-FFF2-40B4-BE49-F238E27FC236}">
                <a16:creationId xmlns:a16="http://schemas.microsoft.com/office/drawing/2014/main" id="{810BAA71-A155-49FA-B7E3-3E88B7872EA7}"/>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A4D816F9-7D9F-48D8-9063-E41A019195B6}"/>
              </a:ext>
            </a:extLst>
          </p:cNvPr>
          <p:cNvSpPr>
            <a:spLocks noGrp="1" noChangeArrowheads="1"/>
          </p:cNvSpPr>
          <p:nvPr>
            <p:ph type="body" idx="1"/>
          </p:nvPr>
        </p:nvSpPr>
        <p:spPr/>
        <p:txBody>
          <a:bodyPr/>
          <a:lstStyle/>
          <a:p>
            <a:r>
              <a:rPr lang="el-GR" altLang="en-US" b="1">
                <a:solidFill>
                  <a:srgbClr val="00FFFF"/>
                </a:solidFill>
                <a:cs typeface="Arial" panose="020B0604020202020204" pitchFamily="34" charset="0"/>
              </a:rPr>
              <a:t>Figure 2.7</a:t>
            </a:r>
            <a:endParaRPr lang="el-GR" altLang="en-US">
              <a:solidFill>
                <a:srgbClr val="00FFFF"/>
              </a:solidFill>
              <a:cs typeface="Arial" panose="020B0604020202020204" pitchFamily="34" charset="0"/>
            </a:endParaRPr>
          </a:p>
          <a:p>
            <a:r>
              <a:rPr lang="el-GR" altLang="en-US">
                <a:solidFill>
                  <a:srgbClr val="00FFFF"/>
                </a:solidFill>
                <a:cs typeface="Arial" panose="020B0604020202020204" pitchFamily="34" charset="0"/>
              </a:rPr>
              <a:t>A bar graph showing the distribution of personality types in a sample of college students. Because personality type is a discrete variable measured on a nominal scale, the graph is drawn with space between the bars.</a:t>
            </a:r>
          </a:p>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0DBA4D2-2D8F-4FA3-B04F-848E957BE12B}"/>
              </a:ext>
            </a:extLst>
          </p:cNvPr>
          <p:cNvSpPr>
            <a:spLocks noGrp="1" noChangeArrowheads="1"/>
          </p:cNvSpPr>
          <p:nvPr>
            <p:ph type="sldNum" sz="quarter" idx="5"/>
          </p:nvPr>
        </p:nvSpPr>
        <p:spPr>
          <a:ln/>
        </p:spPr>
        <p:txBody>
          <a:bodyPr/>
          <a:lstStyle/>
          <a:p>
            <a:fld id="{55529E61-004E-49DA-B1B2-C408EB60636D}" type="slidenum">
              <a:rPr lang="en-US" altLang="en-US"/>
              <a:pPr/>
              <a:t>17</a:t>
            </a:fld>
            <a:endParaRPr lang="en-US" altLang="en-US"/>
          </a:p>
        </p:txBody>
      </p:sp>
      <p:sp>
        <p:nvSpPr>
          <p:cNvPr id="37890" name="Rectangle 2">
            <a:extLst>
              <a:ext uri="{FF2B5EF4-FFF2-40B4-BE49-F238E27FC236}">
                <a16:creationId xmlns:a16="http://schemas.microsoft.com/office/drawing/2014/main" id="{088C54C7-5265-46CD-809F-C42354AF42FE}"/>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A49C3605-A906-4AF0-BA2C-59E325A8E9BB}"/>
              </a:ext>
            </a:extLst>
          </p:cNvPr>
          <p:cNvSpPr>
            <a:spLocks noGrp="1" noChangeArrowheads="1"/>
          </p:cNvSpPr>
          <p:nvPr>
            <p:ph type="body" idx="1"/>
          </p:nvPr>
        </p:nvSpPr>
        <p:spPr/>
        <p:txBody>
          <a:bodyPr/>
          <a:lstStyle/>
          <a:p>
            <a:r>
              <a:rPr lang="el-GR" altLang="en-US" b="1">
                <a:solidFill>
                  <a:srgbClr val="00FFFF"/>
                </a:solidFill>
                <a:cs typeface="Arial" panose="020B0604020202020204" pitchFamily="34" charset="0"/>
              </a:rPr>
              <a:t>Figure 2.8</a:t>
            </a:r>
            <a:endParaRPr lang="el-GR" altLang="en-US">
              <a:solidFill>
                <a:srgbClr val="00FFFF"/>
              </a:solidFill>
              <a:cs typeface="Arial" panose="020B0604020202020204" pitchFamily="34" charset="0"/>
            </a:endParaRPr>
          </a:p>
          <a:p>
            <a:r>
              <a:rPr lang="el-GR" altLang="en-US">
                <a:solidFill>
                  <a:srgbClr val="00FFFF"/>
                </a:solidFill>
                <a:cs typeface="Arial" panose="020B0604020202020204" pitchFamily="34" charset="0"/>
              </a:rPr>
              <a:t>A frequency distribution showing the relative frequency for two types of fish. Notice that the exact number of fish is not reported; the graph simply says that there are twice as many bluegill as there are bass.</a:t>
            </a:r>
          </a:p>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E28E6F4-DF24-4786-A64E-C47B266B013C}"/>
              </a:ext>
            </a:extLst>
          </p:cNvPr>
          <p:cNvSpPr>
            <a:spLocks noGrp="1" noChangeArrowheads="1"/>
          </p:cNvSpPr>
          <p:nvPr>
            <p:ph type="sldNum" sz="quarter" idx="5"/>
          </p:nvPr>
        </p:nvSpPr>
        <p:spPr>
          <a:ln/>
        </p:spPr>
        <p:txBody>
          <a:bodyPr/>
          <a:lstStyle/>
          <a:p>
            <a:fld id="{F9F7EB0C-5D6E-4C1C-A31C-3A4026750B5E}" type="slidenum">
              <a:rPr lang="en-US" altLang="en-US"/>
              <a:pPr/>
              <a:t>19</a:t>
            </a:fld>
            <a:endParaRPr lang="en-US" altLang="en-US"/>
          </a:p>
        </p:txBody>
      </p:sp>
      <p:sp>
        <p:nvSpPr>
          <p:cNvPr id="38914" name="Rectangle 2">
            <a:extLst>
              <a:ext uri="{FF2B5EF4-FFF2-40B4-BE49-F238E27FC236}">
                <a16:creationId xmlns:a16="http://schemas.microsoft.com/office/drawing/2014/main" id="{E856D862-3674-4216-847B-EBA0A55FFC88}"/>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398E0E51-4C26-44F7-889B-3399EE80A61B}"/>
              </a:ext>
            </a:extLst>
          </p:cNvPr>
          <p:cNvSpPr>
            <a:spLocks noGrp="1" noChangeArrowheads="1"/>
          </p:cNvSpPr>
          <p:nvPr>
            <p:ph type="body" idx="1"/>
          </p:nvPr>
        </p:nvSpPr>
        <p:spPr/>
        <p:txBody>
          <a:bodyPr/>
          <a:lstStyle/>
          <a:p>
            <a:r>
              <a:rPr lang="el-GR" altLang="en-US" b="1">
                <a:solidFill>
                  <a:srgbClr val="00FFFF"/>
                </a:solidFill>
                <a:cs typeface="Arial" panose="020B0604020202020204" pitchFamily="34" charset="0"/>
              </a:rPr>
              <a:t>Figure 2.9</a:t>
            </a:r>
            <a:endParaRPr lang="el-GR" altLang="en-US">
              <a:solidFill>
                <a:srgbClr val="00FFFF"/>
              </a:solidFill>
              <a:cs typeface="Arial" panose="020B0604020202020204" pitchFamily="34" charset="0"/>
            </a:endParaRPr>
          </a:p>
          <a:p>
            <a:r>
              <a:rPr lang="el-GR" altLang="en-US">
                <a:solidFill>
                  <a:srgbClr val="00FFFF"/>
                </a:solidFill>
                <a:cs typeface="Arial" panose="020B0604020202020204" pitchFamily="34" charset="0"/>
              </a:rPr>
              <a:t>The population distribution of IQ scores: an example of a normal distribution.</a:t>
            </a:r>
          </a:p>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3A0D52C-A798-4DDD-A930-72DEE5C40097}"/>
              </a:ext>
            </a:extLst>
          </p:cNvPr>
          <p:cNvSpPr>
            <a:spLocks noGrp="1" noChangeArrowheads="1"/>
          </p:cNvSpPr>
          <p:nvPr>
            <p:ph type="sldNum" sz="quarter" idx="5"/>
          </p:nvPr>
        </p:nvSpPr>
        <p:spPr>
          <a:ln/>
        </p:spPr>
        <p:txBody>
          <a:bodyPr/>
          <a:lstStyle/>
          <a:p>
            <a:fld id="{0D515DD2-E2F3-46E4-8BCD-71AF2B2CB6AE}" type="slidenum">
              <a:rPr lang="en-US" altLang="en-US"/>
              <a:pPr/>
              <a:t>23</a:t>
            </a:fld>
            <a:endParaRPr lang="en-US" altLang="en-US"/>
          </a:p>
        </p:txBody>
      </p:sp>
      <p:sp>
        <p:nvSpPr>
          <p:cNvPr id="39938" name="Rectangle 2">
            <a:extLst>
              <a:ext uri="{FF2B5EF4-FFF2-40B4-BE49-F238E27FC236}">
                <a16:creationId xmlns:a16="http://schemas.microsoft.com/office/drawing/2014/main" id="{4D4DF031-A2C9-44C4-AB5B-B4B3087A8D48}"/>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7B0D3FFE-B8CB-4CD5-870C-CCD3611E9E8A}"/>
              </a:ext>
            </a:extLst>
          </p:cNvPr>
          <p:cNvSpPr>
            <a:spLocks noGrp="1" noChangeArrowheads="1"/>
          </p:cNvSpPr>
          <p:nvPr>
            <p:ph type="body" idx="1"/>
          </p:nvPr>
        </p:nvSpPr>
        <p:spPr/>
        <p:txBody>
          <a:bodyPr/>
          <a:lstStyle/>
          <a:p>
            <a:r>
              <a:rPr lang="el-GR" altLang="en-US" b="1">
                <a:solidFill>
                  <a:srgbClr val="00FFFF"/>
                </a:solidFill>
                <a:cs typeface="Arial" panose="020B0604020202020204" pitchFamily="34" charset="0"/>
              </a:rPr>
              <a:t>Figure 2.11</a:t>
            </a:r>
            <a:endParaRPr lang="el-GR" altLang="en-US">
              <a:solidFill>
                <a:srgbClr val="00FFFF"/>
              </a:solidFill>
              <a:cs typeface="Arial" panose="020B0604020202020204" pitchFamily="34" charset="0"/>
            </a:endParaRPr>
          </a:p>
          <a:p>
            <a:r>
              <a:rPr lang="el-GR" altLang="en-US">
                <a:solidFill>
                  <a:srgbClr val="00FFFF"/>
                </a:solidFill>
                <a:cs typeface="Arial" panose="020B0604020202020204" pitchFamily="34" charset="0"/>
              </a:rPr>
              <a:t>Examples of different shapes for distributions.</a:t>
            </a:r>
          </a:p>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2D2D4EF-1F43-4DCD-B99F-3B7FD70C3397}"/>
              </a:ext>
            </a:extLst>
          </p:cNvPr>
          <p:cNvSpPr>
            <a:spLocks noGrp="1" noChangeArrowheads="1"/>
          </p:cNvSpPr>
          <p:nvPr>
            <p:ph type="sldNum" sz="quarter" idx="5"/>
          </p:nvPr>
        </p:nvSpPr>
        <p:spPr>
          <a:ln/>
        </p:spPr>
        <p:txBody>
          <a:bodyPr/>
          <a:lstStyle/>
          <a:p>
            <a:fld id="{111BD11A-70D3-49DA-B7DB-34359BD4097C}" type="slidenum">
              <a:rPr lang="en-US" altLang="en-US"/>
              <a:pPr/>
              <a:t>27</a:t>
            </a:fld>
            <a:endParaRPr lang="en-US" altLang="en-US"/>
          </a:p>
        </p:txBody>
      </p:sp>
      <p:sp>
        <p:nvSpPr>
          <p:cNvPr id="40962" name="Rectangle 2">
            <a:extLst>
              <a:ext uri="{FF2B5EF4-FFF2-40B4-BE49-F238E27FC236}">
                <a16:creationId xmlns:a16="http://schemas.microsoft.com/office/drawing/2014/main" id="{8418159A-99AE-4E82-A6EF-2D68C2B01B8F}"/>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D77E64A8-3520-49C4-B0D7-FFD9EDD7A563}"/>
              </a:ext>
            </a:extLst>
          </p:cNvPr>
          <p:cNvSpPr>
            <a:spLocks noGrp="1" noChangeArrowheads="1"/>
          </p:cNvSpPr>
          <p:nvPr>
            <p:ph type="body" idx="1"/>
          </p:nvPr>
        </p:nvSpPr>
        <p:spPr/>
        <p:txBody>
          <a:bodyPr/>
          <a:lstStyle/>
          <a:p>
            <a:r>
              <a:rPr lang="el-GR" altLang="en-US" b="1">
                <a:solidFill>
                  <a:srgbClr val="00FFFF"/>
                </a:solidFill>
                <a:cs typeface="Arial" panose="020B0604020202020204" pitchFamily="34" charset="0"/>
              </a:rPr>
              <a:t>Figure 2.14</a:t>
            </a:r>
            <a:endParaRPr lang="el-GR" altLang="en-US">
              <a:solidFill>
                <a:srgbClr val="00FFFF"/>
              </a:solidFill>
              <a:cs typeface="Arial" panose="020B0604020202020204" pitchFamily="34" charset="0"/>
            </a:endParaRPr>
          </a:p>
          <a:p>
            <a:r>
              <a:rPr lang="el-GR" altLang="en-US">
                <a:solidFill>
                  <a:srgbClr val="00FFFF"/>
                </a:solidFill>
                <a:cs typeface="Arial" panose="020B0604020202020204" pitchFamily="34" charset="0"/>
              </a:rPr>
              <a:t>A graphic representation of the process of interpolation. The same interval is shown on two separate scales, time and distance. Only the endpoints of the scales are known – Bob starts at 0 for both time and distance, and he ends at 40 minutes and 2 miles. Interpolation is used to estimate values within the interval by assuming that fractional portions of one scale correspond to the same fractional portions of the other. For example, it is assumed that halfway through the time scale corresponds to halfway through the distance scale.</a:t>
            </a:r>
          </a:p>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4AAAB63-85E2-4723-9DC7-BD87F0ED55D4}"/>
              </a:ext>
            </a:extLst>
          </p:cNvPr>
          <p:cNvSpPr>
            <a:spLocks noGrp="1" noChangeArrowheads="1"/>
          </p:cNvSpPr>
          <p:nvPr>
            <p:ph type="sldNum" sz="quarter" idx="5"/>
          </p:nvPr>
        </p:nvSpPr>
        <p:spPr>
          <a:ln/>
        </p:spPr>
        <p:txBody>
          <a:bodyPr/>
          <a:lstStyle/>
          <a:p>
            <a:fld id="{751689C1-1859-43F8-B071-542039C9F76B}" type="slidenum">
              <a:rPr lang="en-US" altLang="en-US"/>
              <a:pPr/>
              <a:t>29</a:t>
            </a:fld>
            <a:endParaRPr lang="en-US" altLang="en-US"/>
          </a:p>
        </p:txBody>
      </p:sp>
      <p:sp>
        <p:nvSpPr>
          <p:cNvPr id="41986" name="Rectangle 2">
            <a:extLst>
              <a:ext uri="{FF2B5EF4-FFF2-40B4-BE49-F238E27FC236}">
                <a16:creationId xmlns:a16="http://schemas.microsoft.com/office/drawing/2014/main" id="{8E099FD1-2C48-4063-8CA8-E5857B2F8BEC}"/>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BD4B0AA9-1674-453D-A587-A419481311CA}"/>
              </a:ext>
            </a:extLst>
          </p:cNvPr>
          <p:cNvSpPr>
            <a:spLocks noGrp="1" noChangeArrowheads="1"/>
          </p:cNvSpPr>
          <p:nvPr>
            <p:ph type="body" idx="1"/>
          </p:nvPr>
        </p:nvSpPr>
        <p:spPr/>
        <p:txBody>
          <a:bodyPr/>
          <a:lstStyle/>
          <a:p>
            <a:r>
              <a:rPr lang="el-GR" altLang="en-US" b="1">
                <a:solidFill>
                  <a:srgbClr val="00FFFF"/>
                </a:solidFill>
                <a:cs typeface="Arial" panose="020B0604020202020204" pitchFamily="34" charset="0"/>
              </a:rPr>
              <a:t>Figure 2.15</a:t>
            </a:r>
            <a:endParaRPr lang="el-GR" altLang="en-US">
              <a:solidFill>
                <a:srgbClr val="00FFFF"/>
              </a:solidFill>
              <a:cs typeface="Arial" panose="020B0604020202020204" pitchFamily="34" charset="0"/>
            </a:endParaRPr>
          </a:p>
          <a:p>
            <a:r>
              <a:rPr lang="el-GR" altLang="en-US">
                <a:solidFill>
                  <a:srgbClr val="00FFFF"/>
                </a:solidFill>
                <a:cs typeface="Arial" panose="020B0604020202020204" pitchFamily="34" charset="0"/>
              </a:rPr>
              <a:t>A grouped frequency distribution histogram and a stem and leaf display showing the distribution of scores from Table 2.3. The stem and leaf display is placed on its side to demonstrate that the display gives the same information provided in the histogram.</a:t>
            </a:r>
          </a:p>
          <a:p>
            <a:r>
              <a:rPr lang="el-GR" altLang="en-US" b="1">
                <a:solidFill>
                  <a:srgbClr val="00FFFF"/>
                </a:solidFill>
                <a:cs typeface="Arial" panose="020B0604020202020204" pitchFamily="34" charset="0"/>
              </a:rPr>
              <a:t>Figure 2.4</a:t>
            </a:r>
            <a:endParaRPr lang="el-GR" altLang="en-US">
              <a:solidFill>
                <a:srgbClr val="00FFFF"/>
              </a:solidFill>
              <a:cs typeface="Arial" panose="020B0604020202020204" pitchFamily="34" charset="0"/>
            </a:endParaRPr>
          </a:p>
          <a:p>
            <a:r>
              <a:rPr lang="el-GR" altLang="en-US">
                <a:solidFill>
                  <a:srgbClr val="00FFFF"/>
                </a:solidFill>
                <a:cs typeface="Arial" panose="020B0604020202020204" pitchFamily="34" charset="0"/>
              </a:rPr>
              <a:t>A frequency distribution in which each individual is represented by a block placed directly above the individual’s score. For example, three people had scores of </a:t>
            </a:r>
            <a:r>
              <a:rPr lang="el-GR" altLang="en-US" i="1">
                <a:solidFill>
                  <a:srgbClr val="00FFFF"/>
                </a:solidFill>
                <a:cs typeface="Arial" panose="020B0604020202020204" pitchFamily="34" charset="0"/>
              </a:rPr>
              <a:t>X </a:t>
            </a:r>
            <a:r>
              <a:rPr lang="en-US" altLang="en-US">
                <a:solidFill>
                  <a:srgbClr val="00FFFF"/>
                </a:solidFill>
                <a:cs typeface="Arial" panose="020B0604020202020204" pitchFamily="34" charset="0"/>
              </a:rPr>
              <a:t>= </a:t>
            </a:r>
            <a:r>
              <a:rPr lang="el-GR" altLang="en-US">
                <a:solidFill>
                  <a:srgbClr val="00FFFF"/>
                </a:solidFill>
                <a:cs typeface="Arial" panose="020B0604020202020204" pitchFamily="34" charset="0"/>
              </a:rPr>
              <a:t>2.</a:t>
            </a:r>
          </a:p>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1487-0408-4FFE-886A-AD0A86F4A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6CCC7D-7392-4F27-96B6-BB35B78DEE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AF1812-26C3-4903-893A-B0E7A1078A04}"/>
              </a:ext>
            </a:extLst>
          </p:cNvPr>
          <p:cNvSpPr>
            <a:spLocks noGrp="1"/>
          </p:cNvSpPr>
          <p:nvPr>
            <p:ph type="dt" sz="half" idx="10"/>
          </p:nvPr>
        </p:nvSpPr>
        <p:spPr/>
        <p:txBody>
          <a:bodyPr/>
          <a:lstStyle/>
          <a:p>
            <a:fld id="{B2192B02-1973-425B-A486-CD8145A62F82}" type="datetimeFigureOut">
              <a:rPr lang="en-US" smtClean="0"/>
              <a:t>2022-11-13</a:t>
            </a:fld>
            <a:endParaRPr lang="en-US"/>
          </a:p>
        </p:txBody>
      </p:sp>
      <p:sp>
        <p:nvSpPr>
          <p:cNvPr id="5" name="Footer Placeholder 4">
            <a:extLst>
              <a:ext uri="{FF2B5EF4-FFF2-40B4-BE49-F238E27FC236}">
                <a16:creationId xmlns:a16="http://schemas.microsoft.com/office/drawing/2014/main" id="{3132D102-2514-4EE4-9639-9A662334AE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B759E-41A0-471B-AEFF-D46089861171}"/>
              </a:ext>
            </a:extLst>
          </p:cNvPr>
          <p:cNvSpPr>
            <a:spLocks noGrp="1"/>
          </p:cNvSpPr>
          <p:nvPr>
            <p:ph type="sldNum" sz="quarter" idx="12"/>
          </p:nvPr>
        </p:nvSpPr>
        <p:spPr/>
        <p:txBody>
          <a:bodyPr/>
          <a:lstStyle/>
          <a:p>
            <a:fld id="{7649E1E7-16C4-4818-801C-C5B446ACF440}" type="slidenum">
              <a:rPr lang="en-US" smtClean="0"/>
              <a:t>‹#›</a:t>
            </a:fld>
            <a:endParaRPr lang="en-US"/>
          </a:p>
        </p:txBody>
      </p:sp>
    </p:spTree>
    <p:extLst>
      <p:ext uri="{BB962C8B-B14F-4D97-AF65-F5344CB8AC3E}">
        <p14:creationId xmlns:p14="http://schemas.microsoft.com/office/powerpoint/2010/main" val="4278484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43AB-9F22-40F6-A56F-99C2FB5FA5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AAF2D6-AB42-4F3D-A245-7679840F50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63D2A9-E0B4-404F-BA19-C91CBECD853A}"/>
              </a:ext>
            </a:extLst>
          </p:cNvPr>
          <p:cNvSpPr>
            <a:spLocks noGrp="1"/>
          </p:cNvSpPr>
          <p:nvPr>
            <p:ph type="dt" sz="half" idx="10"/>
          </p:nvPr>
        </p:nvSpPr>
        <p:spPr/>
        <p:txBody>
          <a:bodyPr/>
          <a:lstStyle/>
          <a:p>
            <a:fld id="{B2192B02-1973-425B-A486-CD8145A62F82}" type="datetimeFigureOut">
              <a:rPr lang="en-US" smtClean="0"/>
              <a:t>2022-11-13</a:t>
            </a:fld>
            <a:endParaRPr lang="en-US"/>
          </a:p>
        </p:txBody>
      </p:sp>
      <p:sp>
        <p:nvSpPr>
          <p:cNvPr id="5" name="Footer Placeholder 4">
            <a:extLst>
              <a:ext uri="{FF2B5EF4-FFF2-40B4-BE49-F238E27FC236}">
                <a16:creationId xmlns:a16="http://schemas.microsoft.com/office/drawing/2014/main" id="{22D4DB43-577A-4D2C-88E6-467CEFE2B8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67D1D1-AEAA-4015-AFF9-F9BCAD68C109}"/>
              </a:ext>
            </a:extLst>
          </p:cNvPr>
          <p:cNvSpPr>
            <a:spLocks noGrp="1"/>
          </p:cNvSpPr>
          <p:nvPr>
            <p:ph type="sldNum" sz="quarter" idx="12"/>
          </p:nvPr>
        </p:nvSpPr>
        <p:spPr/>
        <p:txBody>
          <a:bodyPr/>
          <a:lstStyle/>
          <a:p>
            <a:fld id="{7649E1E7-16C4-4818-801C-C5B446ACF440}" type="slidenum">
              <a:rPr lang="en-US" smtClean="0"/>
              <a:t>‹#›</a:t>
            </a:fld>
            <a:endParaRPr lang="en-US"/>
          </a:p>
        </p:txBody>
      </p:sp>
    </p:spTree>
    <p:extLst>
      <p:ext uri="{BB962C8B-B14F-4D97-AF65-F5344CB8AC3E}">
        <p14:creationId xmlns:p14="http://schemas.microsoft.com/office/powerpoint/2010/main" val="2503935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623237-B731-4FD8-8E23-309B394617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49243D-3217-466E-BA60-13CF091105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7DF2D-23CA-4AD4-BC1E-44A7B2436861}"/>
              </a:ext>
            </a:extLst>
          </p:cNvPr>
          <p:cNvSpPr>
            <a:spLocks noGrp="1"/>
          </p:cNvSpPr>
          <p:nvPr>
            <p:ph type="dt" sz="half" idx="10"/>
          </p:nvPr>
        </p:nvSpPr>
        <p:spPr/>
        <p:txBody>
          <a:bodyPr/>
          <a:lstStyle/>
          <a:p>
            <a:fld id="{B2192B02-1973-425B-A486-CD8145A62F82}" type="datetimeFigureOut">
              <a:rPr lang="en-US" smtClean="0"/>
              <a:t>2022-11-13</a:t>
            </a:fld>
            <a:endParaRPr lang="en-US"/>
          </a:p>
        </p:txBody>
      </p:sp>
      <p:sp>
        <p:nvSpPr>
          <p:cNvPr id="5" name="Footer Placeholder 4">
            <a:extLst>
              <a:ext uri="{FF2B5EF4-FFF2-40B4-BE49-F238E27FC236}">
                <a16:creationId xmlns:a16="http://schemas.microsoft.com/office/drawing/2014/main" id="{C188C33E-D214-45E6-92CF-4D7F8AB475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47DC3F-4F02-434D-AAF1-FF40BBDDE750}"/>
              </a:ext>
            </a:extLst>
          </p:cNvPr>
          <p:cNvSpPr>
            <a:spLocks noGrp="1"/>
          </p:cNvSpPr>
          <p:nvPr>
            <p:ph type="sldNum" sz="quarter" idx="12"/>
          </p:nvPr>
        </p:nvSpPr>
        <p:spPr/>
        <p:txBody>
          <a:bodyPr/>
          <a:lstStyle/>
          <a:p>
            <a:fld id="{7649E1E7-16C4-4818-801C-C5B446ACF440}" type="slidenum">
              <a:rPr lang="en-US" smtClean="0"/>
              <a:t>‹#›</a:t>
            </a:fld>
            <a:endParaRPr lang="en-US"/>
          </a:p>
        </p:txBody>
      </p:sp>
    </p:spTree>
    <p:extLst>
      <p:ext uri="{BB962C8B-B14F-4D97-AF65-F5344CB8AC3E}">
        <p14:creationId xmlns:p14="http://schemas.microsoft.com/office/powerpoint/2010/main" val="213373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86831-F518-4474-8A98-1F5F115C43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DFCB50-92E5-4894-A32C-D3D4F3B5DF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CA9B45-9707-42A3-83A8-B72F6405A654}"/>
              </a:ext>
            </a:extLst>
          </p:cNvPr>
          <p:cNvSpPr>
            <a:spLocks noGrp="1"/>
          </p:cNvSpPr>
          <p:nvPr>
            <p:ph type="dt" sz="half" idx="10"/>
          </p:nvPr>
        </p:nvSpPr>
        <p:spPr/>
        <p:txBody>
          <a:bodyPr/>
          <a:lstStyle/>
          <a:p>
            <a:fld id="{B2192B02-1973-425B-A486-CD8145A62F82}" type="datetimeFigureOut">
              <a:rPr lang="en-US" smtClean="0"/>
              <a:t>2022-11-13</a:t>
            </a:fld>
            <a:endParaRPr lang="en-US"/>
          </a:p>
        </p:txBody>
      </p:sp>
      <p:sp>
        <p:nvSpPr>
          <p:cNvPr id="5" name="Footer Placeholder 4">
            <a:extLst>
              <a:ext uri="{FF2B5EF4-FFF2-40B4-BE49-F238E27FC236}">
                <a16:creationId xmlns:a16="http://schemas.microsoft.com/office/drawing/2014/main" id="{C5530AEA-C9EF-444F-870C-2F92727D85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3815AD-77AB-4FD5-B311-BA011CED1CFD}"/>
              </a:ext>
            </a:extLst>
          </p:cNvPr>
          <p:cNvSpPr>
            <a:spLocks noGrp="1"/>
          </p:cNvSpPr>
          <p:nvPr>
            <p:ph type="sldNum" sz="quarter" idx="12"/>
          </p:nvPr>
        </p:nvSpPr>
        <p:spPr/>
        <p:txBody>
          <a:bodyPr/>
          <a:lstStyle/>
          <a:p>
            <a:fld id="{7649E1E7-16C4-4818-801C-C5B446ACF440}" type="slidenum">
              <a:rPr lang="en-US" smtClean="0"/>
              <a:t>‹#›</a:t>
            </a:fld>
            <a:endParaRPr lang="en-US"/>
          </a:p>
        </p:txBody>
      </p:sp>
    </p:spTree>
    <p:extLst>
      <p:ext uri="{BB962C8B-B14F-4D97-AF65-F5344CB8AC3E}">
        <p14:creationId xmlns:p14="http://schemas.microsoft.com/office/powerpoint/2010/main" val="701922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E2C90-3019-4734-B1A7-8780C42683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2741B6-DA10-464D-A920-D829AB8683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4445AF-308F-4B26-915B-22AA4446C5E4}"/>
              </a:ext>
            </a:extLst>
          </p:cNvPr>
          <p:cNvSpPr>
            <a:spLocks noGrp="1"/>
          </p:cNvSpPr>
          <p:nvPr>
            <p:ph type="dt" sz="half" idx="10"/>
          </p:nvPr>
        </p:nvSpPr>
        <p:spPr/>
        <p:txBody>
          <a:bodyPr/>
          <a:lstStyle/>
          <a:p>
            <a:fld id="{B2192B02-1973-425B-A486-CD8145A62F82}" type="datetimeFigureOut">
              <a:rPr lang="en-US" smtClean="0"/>
              <a:t>2022-11-13</a:t>
            </a:fld>
            <a:endParaRPr lang="en-US"/>
          </a:p>
        </p:txBody>
      </p:sp>
      <p:sp>
        <p:nvSpPr>
          <p:cNvPr id="5" name="Footer Placeholder 4">
            <a:extLst>
              <a:ext uri="{FF2B5EF4-FFF2-40B4-BE49-F238E27FC236}">
                <a16:creationId xmlns:a16="http://schemas.microsoft.com/office/drawing/2014/main" id="{BAC95F2C-13F3-4E55-986C-632F5E1B96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939D94-FFA3-459D-B7EF-AF57F4720AEA}"/>
              </a:ext>
            </a:extLst>
          </p:cNvPr>
          <p:cNvSpPr>
            <a:spLocks noGrp="1"/>
          </p:cNvSpPr>
          <p:nvPr>
            <p:ph type="sldNum" sz="quarter" idx="12"/>
          </p:nvPr>
        </p:nvSpPr>
        <p:spPr/>
        <p:txBody>
          <a:bodyPr/>
          <a:lstStyle/>
          <a:p>
            <a:fld id="{7649E1E7-16C4-4818-801C-C5B446ACF440}" type="slidenum">
              <a:rPr lang="en-US" smtClean="0"/>
              <a:t>‹#›</a:t>
            </a:fld>
            <a:endParaRPr lang="en-US"/>
          </a:p>
        </p:txBody>
      </p:sp>
    </p:spTree>
    <p:extLst>
      <p:ext uri="{BB962C8B-B14F-4D97-AF65-F5344CB8AC3E}">
        <p14:creationId xmlns:p14="http://schemas.microsoft.com/office/powerpoint/2010/main" val="4059412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8D25B-3437-4EA7-9FD8-4B43022057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48A9EA-D7B2-4DDF-A113-AE6812F9DD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4585EB-C066-47EA-B7A2-9C0EBE7E3E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1F5B19-D99E-4991-B57E-59ECFA9EC6E1}"/>
              </a:ext>
            </a:extLst>
          </p:cNvPr>
          <p:cNvSpPr>
            <a:spLocks noGrp="1"/>
          </p:cNvSpPr>
          <p:nvPr>
            <p:ph type="dt" sz="half" idx="10"/>
          </p:nvPr>
        </p:nvSpPr>
        <p:spPr/>
        <p:txBody>
          <a:bodyPr/>
          <a:lstStyle/>
          <a:p>
            <a:fld id="{B2192B02-1973-425B-A486-CD8145A62F82}" type="datetimeFigureOut">
              <a:rPr lang="en-US" smtClean="0"/>
              <a:t>2022-11-13</a:t>
            </a:fld>
            <a:endParaRPr lang="en-US"/>
          </a:p>
        </p:txBody>
      </p:sp>
      <p:sp>
        <p:nvSpPr>
          <p:cNvPr id="6" name="Footer Placeholder 5">
            <a:extLst>
              <a:ext uri="{FF2B5EF4-FFF2-40B4-BE49-F238E27FC236}">
                <a16:creationId xmlns:a16="http://schemas.microsoft.com/office/drawing/2014/main" id="{89E6E401-D36F-4C83-AD64-C845ACC958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70A48F-1454-4908-82E7-60BFBEDE26A8}"/>
              </a:ext>
            </a:extLst>
          </p:cNvPr>
          <p:cNvSpPr>
            <a:spLocks noGrp="1"/>
          </p:cNvSpPr>
          <p:nvPr>
            <p:ph type="sldNum" sz="quarter" idx="12"/>
          </p:nvPr>
        </p:nvSpPr>
        <p:spPr/>
        <p:txBody>
          <a:bodyPr/>
          <a:lstStyle/>
          <a:p>
            <a:fld id="{7649E1E7-16C4-4818-801C-C5B446ACF440}" type="slidenum">
              <a:rPr lang="en-US" smtClean="0"/>
              <a:t>‹#›</a:t>
            </a:fld>
            <a:endParaRPr lang="en-US"/>
          </a:p>
        </p:txBody>
      </p:sp>
    </p:spTree>
    <p:extLst>
      <p:ext uri="{BB962C8B-B14F-4D97-AF65-F5344CB8AC3E}">
        <p14:creationId xmlns:p14="http://schemas.microsoft.com/office/powerpoint/2010/main" val="2634689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BC703-CF87-4813-868E-14CE6E4BBA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D7F63A-C54B-403E-A329-38E649B078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84AB74-F1D4-4E1A-8E5F-D2CFB379E7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08D332-FAA4-45D0-AAAB-F5FD017A6F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C9B770-97E0-4863-A8CF-426A019F0C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F47D73-E569-485A-B27C-1B8BD112F7AE}"/>
              </a:ext>
            </a:extLst>
          </p:cNvPr>
          <p:cNvSpPr>
            <a:spLocks noGrp="1"/>
          </p:cNvSpPr>
          <p:nvPr>
            <p:ph type="dt" sz="half" idx="10"/>
          </p:nvPr>
        </p:nvSpPr>
        <p:spPr/>
        <p:txBody>
          <a:bodyPr/>
          <a:lstStyle/>
          <a:p>
            <a:fld id="{B2192B02-1973-425B-A486-CD8145A62F82}" type="datetimeFigureOut">
              <a:rPr lang="en-US" smtClean="0"/>
              <a:t>2022-11-13</a:t>
            </a:fld>
            <a:endParaRPr lang="en-US"/>
          </a:p>
        </p:txBody>
      </p:sp>
      <p:sp>
        <p:nvSpPr>
          <p:cNvPr id="8" name="Footer Placeholder 7">
            <a:extLst>
              <a:ext uri="{FF2B5EF4-FFF2-40B4-BE49-F238E27FC236}">
                <a16:creationId xmlns:a16="http://schemas.microsoft.com/office/drawing/2014/main" id="{27E512C2-5643-4458-B9CD-7A30FD9DAF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122083-D27D-47C1-B794-1B0188CA3A68}"/>
              </a:ext>
            </a:extLst>
          </p:cNvPr>
          <p:cNvSpPr>
            <a:spLocks noGrp="1"/>
          </p:cNvSpPr>
          <p:nvPr>
            <p:ph type="sldNum" sz="quarter" idx="12"/>
          </p:nvPr>
        </p:nvSpPr>
        <p:spPr/>
        <p:txBody>
          <a:bodyPr/>
          <a:lstStyle/>
          <a:p>
            <a:fld id="{7649E1E7-16C4-4818-801C-C5B446ACF440}" type="slidenum">
              <a:rPr lang="en-US" smtClean="0"/>
              <a:t>‹#›</a:t>
            </a:fld>
            <a:endParaRPr lang="en-US"/>
          </a:p>
        </p:txBody>
      </p:sp>
    </p:spTree>
    <p:extLst>
      <p:ext uri="{BB962C8B-B14F-4D97-AF65-F5344CB8AC3E}">
        <p14:creationId xmlns:p14="http://schemas.microsoft.com/office/powerpoint/2010/main" val="1893390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0F943-8C94-44F0-9091-FFFDEEB950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5E272C-5C5D-4E5E-9BFC-03A2B94C6E8F}"/>
              </a:ext>
            </a:extLst>
          </p:cNvPr>
          <p:cNvSpPr>
            <a:spLocks noGrp="1"/>
          </p:cNvSpPr>
          <p:nvPr>
            <p:ph type="dt" sz="half" idx="10"/>
          </p:nvPr>
        </p:nvSpPr>
        <p:spPr/>
        <p:txBody>
          <a:bodyPr/>
          <a:lstStyle/>
          <a:p>
            <a:fld id="{B2192B02-1973-425B-A486-CD8145A62F82}" type="datetimeFigureOut">
              <a:rPr lang="en-US" smtClean="0"/>
              <a:t>2022-11-13</a:t>
            </a:fld>
            <a:endParaRPr lang="en-US"/>
          </a:p>
        </p:txBody>
      </p:sp>
      <p:sp>
        <p:nvSpPr>
          <p:cNvPr id="4" name="Footer Placeholder 3">
            <a:extLst>
              <a:ext uri="{FF2B5EF4-FFF2-40B4-BE49-F238E27FC236}">
                <a16:creationId xmlns:a16="http://schemas.microsoft.com/office/drawing/2014/main" id="{08D48D80-41FF-47A5-9580-C91D744030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BB4CF0-78D1-4D89-AB01-EA2F5C0EB693}"/>
              </a:ext>
            </a:extLst>
          </p:cNvPr>
          <p:cNvSpPr>
            <a:spLocks noGrp="1"/>
          </p:cNvSpPr>
          <p:nvPr>
            <p:ph type="sldNum" sz="quarter" idx="12"/>
          </p:nvPr>
        </p:nvSpPr>
        <p:spPr/>
        <p:txBody>
          <a:bodyPr/>
          <a:lstStyle/>
          <a:p>
            <a:fld id="{7649E1E7-16C4-4818-801C-C5B446ACF440}" type="slidenum">
              <a:rPr lang="en-US" smtClean="0"/>
              <a:t>‹#›</a:t>
            </a:fld>
            <a:endParaRPr lang="en-US"/>
          </a:p>
        </p:txBody>
      </p:sp>
    </p:spTree>
    <p:extLst>
      <p:ext uri="{BB962C8B-B14F-4D97-AF65-F5344CB8AC3E}">
        <p14:creationId xmlns:p14="http://schemas.microsoft.com/office/powerpoint/2010/main" val="5754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AB37E4-7BCA-4A95-8EE2-D4742A448DD5}"/>
              </a:ext>
            </a:extLst>
          </p:cNvPr>
          <p:cNvSpPr>
            <a:spLocks noGrp="1"/>
          </p:cNvSpPr>
          <p:nvPr>
            <p:ph type="dt" sz="half" idx="10"/>
          </p:nvPr>
        </p:nvSpPr>
        <p:spPr/>
        <p:txBody>
          <a:bodyPr/>
          <a:lstStyle/>
          <a:p>
            <a:fld id="{B2192B02-1973-425B-A486-CD8145A62F82}" type="datetimeFigureOut">
              <a:rPr lang="en-US" smtClean="0"/>
              <a:t>2022-11-13</a:t>
            </a:fld>
            <a:endParaRPr lang="en-US"/>
          </a:p>
        </p:txBody>
      </p:sp>
      <p:sp>
        <p:nvSpPr>
          <p:cNvPr id="3" name="Footer Placeholder 2">
            <a:extLst>
              <a:ext uri="{FF2B5EF4-FFF2-40B4-BE49-F238E27FC236}">
                <a16:creationId xmlns:a16="http://schemas.microsoft.com/office/drawing/2014/main" id="{B888BB48-E7F3-4B75-BCC2-2AEFEAEF0E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0E2D1F-2A63-46C5-94AB-ED8B1E40747B}"/>
              </a:ext>
            </a:extLst>
          </p:cNvPr>
          <p:cNvSpPr>
            <a:spLocks noGrp="1"/>
          </p:cNvSpPr>
          <p:nvPr>
            <p:ph type="sldNum" sz="quarter" idx="12"/>
          </p:nvPr>
        </p:nvSpPr>
        <p:spPr/>
        <p:txBody>
          <a:bodyPr/>
          <a:lstStyle/>
          <a:p>
            <a:fld id="{7649E1E7-16C4-4818-801C-C5B446ACF440}" type="slidenum">
              <a:rPr lang="en-US" smtClean="0"/>
              <a:t>‹#›</a:t>
            </a:fld>
            <a:endParaRPr lang="en-US"/>
          </a:p>
        </p:txBody>
      </p:sp>
    </p:spTree>
    <p:extLst>
      <p:ext uri="{BB962C8B-B14F-4D97-AF65-F5344CB8AC3E}">
        <p14:creationId xmlns:p14="http://schemas.microsoft.com/office/powerpoint/2010/main" val="2541713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F8D5E-1C66-46BB-A1A8-5378CA7DF4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2B206C-584D-480D-8680-5DA4D739D7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1AF867-FB33-4E5E-989C-A9E331EE7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B75339-CAD8-47BB-B7DD-AAD135BD12B8}"/>
              </a:ext>
            </a:extLst>
          </p:cNvPr>
          <p:cNvSpPr>
            <a:spLocks noGrp="1"/>
          </p:cNvSpPr>
          <p:nvPr>
            <p:ph type="dt" sz="half" idx="10"/>
          </p:nvPr>
        </p:nvSpPr>
        <p:spPr/>
        <p:txBody>
          <a:bodyPr/>
          <a:lstStyle/>
          <a:p>
            <a:fld id="{B2192B02-1973-425B-A486-CD8145A62F82}" type="datetimeFigureOut">
              <a:rPr lang="en-US" smtClean="0"/>
              <a:t>2022-11-13</a:t>
            </a:fld>
            <a:endParaRPr lang="en-US"/>
          </a:p>
        </p:txBody>
      </p:sp>
      <p:sp>
        <p:nvSpPr>
          <p:cNvPr id="6" name="Footer Placeholder 5">
            <a:extLst>
              <a:ext uri="{FF2B5EF4-FFF2-40B4-BE49-F238E27FC236}">
                <a16:creationId xmlns:a16="http://schemas.microsoft.com/office/drawing/2014/main" id="{0F951D2E-8428-4954-B85D-42FD735607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F06115-AC2F-4974-A947-0E3F08E9AFFD}"/>
              </a:ext>
            </a:extLst>
          </p:cNvPr>
          <p:cNvSpPr>
            <a:spLocks noGrp="1"/>
          </p:cNvSpPr>
          <p:nvPr>
            <p:ph type="sldNum" sz="quarter" idx="12"/>
          </p:nvPr>
        </p:nvSpPr>
        <p:spPr/>
        <p:txBody>
          <a:bodyPr/>
          <a:lstStyle/>
          <a:p>
            <a:fld id="{7649E1E7-16C4-4818-801C-C5B446ACF440}" type="slidenum">
              <a:rPr lang="en-US" smtClean="0"/>
              <a:t>‹#›</a:t>
            </a:fld>
            <a:endParaRPr lang="en-US"/>
          </a:p>
        </p:txBody>
      </p:sp>
    </p:spTree>
    <p:extLst>
      <p:ext uri="{BB962C8B-B14F-4D97-AF65-F5344CB8AC3E}">
        <p14:creationId xmlns:p14="http://schemas.microsoft.com/office/powerpoint/2010/main" val="2059886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D01C8-1FD7-411C-9C27-AE629E7D7F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1DE0A6-B43F-4981-9E29-DCEF981735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98FD24-6CAD-4E97-B41F-2A86713F1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972451-70F6-442B-9D68-8A9F1EB9A4E5}"/>
              </a:ext>
            </a:extLst>
          </p:cNvPr>
          <p:cNvSpPr>
            <a:spLocks noGrp="1"/>
          </p:cNvSpPr>
          <p:nvPr>
            <p:ph type="dt" sz="half" idx="10"/>
          </p:nvPr>
        </p:nvSpPr>
        <p:spPr/>
        <p:txBody>
          <a:bodyPr/>
          <a:lstStyle/>
          <a:p>
            <a:fld id="{B2192B02-1973-425B-A486-CD8145A62F82}" type="datetimeFigureOut">
              <a:rPr lang="en-US" smtClean="0"/>
              <a:t>2022-11-13</a:t>
            </a:fld>
            <a:endParaRPr lang="en-US"/>
          </a:p>
        </p:txBody>
      </p:sp>
      <p:sp>
        <p:nvSpPr>
          <p:cNvPr id="6" name="Footer Placeholder 5">
            <a:extLst>
              <a:ext uri="{FF2B5EF4-FFF2-40B4-BE49-F238E27FC236}">
                <a16:creationId xmlns:a16="http://schemas.microsoft.com/office/drawing/2014/main" id="{93999776-8349-4B72-9A84-9880530E22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928646-9B45-4F74-AC6F-96FE1119403D}"/>
              </a:ext>
            </a:extLst>
          </p:cNvPr>
          <p:cNvSpPr>
            <a:spLocks noGrp="1"/>
          </p:cNvSpPr>
          <p:nvPr>
            <p:ph type="sldNum" sz="quarter" idx="12"/>
          </p:nvPr>
        </p:nvSpPr>
        <p:spPr/>
        <p:txBody>
          <a:bodyPr/>
          <a:lstStyle/>
          <a:p>
            <a:fld id="{7649E1E7-16C4-4818-801C-C5B446ACF440}" type="slidenum">
              <a:rPr lang="en-US" smtClean="0"/>
              <a:t>‹#›</a:t>
            </a:fld>
            <a:endParaRPr lang="en-US"/>
          </a:p>
        </p:txBody>
      </p:sp>
    </p:spTree>
    <p:extLst>
      <p:ext uri="{BB962C8B-B14F-4D97-AF65-F5344CB8AC3E}">
        <p14:creationId xmlns:p14="http://schemas.microsoft.com/office/powerpoint/2010/main" val="1182380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74BBEC-35F5-4897-A7E4-5E52B60594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C92BA2-B5C8-4A30-B505-717AE9BC4E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C2085C-9432-4D9D-95DF-C434864D9E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192B02-1973-425B-A486-CD8145A62F82}" type="datetimeFigureOut">
              <a:rPr lang="en-US" smtClean="0"/>
              <a:t>2022-11-13</a:t>
            </a:fld>
            <a:endParaRPr lang="en-US"/>
          </a:p>
        </p:txBody>
      </p:sp>
      <p:sp>
        <p:nvSpPr>
          <p:cNvPr id="5" name="Footer Placeholder 4">
            <a:extLst>
              <a:ext uri="{FF2B5EF4-FFF2-40B4-BE49-F238E27FC236}">
                <a16:creationId xmlns:a16="http://schemas.microsoft.com/office/drawing/2014/main" id="{00EA119D-03EA-4AEA-A9E2-BD7645935A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DE07C4-BF5B-423D-AB3A-5F4FD34EC9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49E1E7-16C4-4818-801C-C5B446ACF440}" type="slidenum">
              <a:rPr lang="en-US" smtClean="0"/>
              <a:t>‹#›</a:t>
            </a:fld>
            <a:endParaRPr lang="en-US"/>
          </a:p>
        </p:txBody>
      </p:sp>
    </p:spTree>
    <p:extLst>
      <p:ext uri="{BB962C8B-B14F-4D97-AF65-F5344CB8AC3E}">
        <p14:creationId xmlns:p14="http://schemas.microsoft.com/office/powerpoint/2010/main" val="448403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03E4-2C1A-4C2D-B9A8-242DC3EF2F6E}"/>
              </a:ext>
            </a:extLst>
          </p:cNvPr>
          <p:cNvSpPr>
            <a:spLocks noGrp="1"/>
          </p:cNvSpPr>
          <p:nvPr>
            <p:ph type="ctrTitle"/>
          </p:nvPr>
        </p:nvSpPr>
        <p:spPr/>
        <p:txBody>
          <a:bodyPr/>
          <a:lstStyle/>
          <a:p>
            <a:r>
              <a:rPr lang="en-US" altLang="en-US" sz="6000" dirty="0"/>
              <a:t>Frequency Distributions</a:t>
            </a:r>
            <a:endParaRPr lang="en-US" dirty="0"/>
          </a:p>
        </p:txBody>
      </p:sp>
    </p:spTree>
    <p:extLst>
      <p:ext uri="{BB962C8B-B14F-4D97-AF65-F5344CB8AC3E}">
        <p14:creationId xmlns:p14="http://schemas.microsoft.com/office/powerpoint/2010/main" val="265165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0FC5C1-AC4A-4256-856E-DAD44DB0E676}"/>
              </a:ext>
            </a:extLst>
          </p:cNvPr>
          <p:cNvSpPr>
            <a:spLocks noGrp="1"/>
          </p:cNvSpPr>
          <p:nvPr>
            <p:ph type="sldNum" sz="quarter" idx="12"/>
          </p:nvPr>
        </p:nvSpPr>
        <p:spPr/>
        <p:txBody>
          <a:bodyPr/>
          <a:lstStyle/>
          <a:p>
            <a:fld id="{298C2376-2851-440A-9B6E-0C6690ECAE72}" type="slidenum">
              <a:rPr lang="en-US" altLang="en-US"/>
              <a:pPr/>
              <a:t>10</a:t>
            </a:fld>
            <a:endParaRPr lang="en-US" altLang="en-US"/>
          </a:p>
        </p:txBody>
      </p:sp>
      <p:sp>
        <p:nvSpPr>
          <p:cNvPr id="11266" name="Rectangle 2">
            <a:extLst>
              <a:ext uri="{FF2B5EF4-FFF2-40B4-BE49-F238E27FC236}">
                <a16:creationId xmlns:a16="http://schemas.microsoft.com/office/drawing/2014/main" id="{DFF4C65E-0636-4E1F-BEDE-C3EEEA770BC9}"/>
              </a:ext>
            </a:extLst>
          </p:cNvPr>
          <p:cNvSpPr>
            <a:spLocks noGrp="1" noChangeArrowheads="1"/>
          </p:cNvSpPr>
          <p:nvPr>
            <p:ph type="title"/>
          </p:nvPr>
        </p:nvSpPr>
        <p:spPr/>
        <p:txBody>
          <a:bodyPr/>
          <a:lstStyle/>
          <a:p>
            <a:r>
              <a:rPr lang="en-US" altLang="en-US"/>
              <a:t>Histograms</a:t>
            </a:r>
          </a:p>
        </p:txBody>
      </p:sp>
      <p:sp>
        <p:nvSpPr>
          <p:cNvPr id="11267" name="Rectangle 3">
            <a:extLst>
              <a:ext uri="{FF2B5EF4-FFF2-40B4-BE49-F238E27FC236}">
                <a16:creationId xmlns:a16="http://schemas.microsoft.com/office/drawing/2014/main" id="{BEA5EFEA-4F08-44C4-B424-E197112EA1F9}"/>
              </a:ext>
            </a:extLst>
          </p:cNvPr>
          <p:cNvSpPr>
            <a:spLocks noGrp="1" noChangeArrowheads="1"/>
          </p:cNvSpPr>
          <p:nvPr>
            <p:ph type="body" idx="1"/>
          </p:nvPr>
        </p:nvSpPr>
        <p:spPr/>
        <p:txBody>
          <a:bodyPr/>
          <a:lstStyle/>
          <a:p>
            <a:r>
              <a:rPr lang="en-US" altLang="en-US"/>
              <a:t>In a </a:t>
            </a:r>
            <a:r>
              <a:rPr lang="en-US" altLang="en-US" b="1"/>
              <a:t>histogram</a:t>
            </a:r>
            <a:r>
              <a:rPr lang="en-US" altLang="en-US"/>
              <a:t>, a bar is centered above each score (or class interval) so that the height of the bar corresponds to the frequency and the width extends to the real limits, so that adjacent bars touch.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5" name="Picture 5">
            <a:extLst>
              <a:ext uri="{FF2B5EF4-FFF2-40B4-BE49-F238E27FC236}">
                <a16:creationId xmlns:a16="http://schemas.microsoft.com/office/drawing/2014/main" id="{31C0C58B-61F6-4890-B15D-A89CB8AAF7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550" y="304800"/>
            <a:ext cx="5930900" cy="2863850"/>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a:extLst>
              <a:ext uri="{FF2B5EF4-FFF2-40B4-BE49-F238E27FC236}">
                <a16:creationId xmlns:a16="http://schemas.microsoft.com/office/drawing/2014/main" id="{D8B3CC20-36F8-4A26-8AE6-7F8AB31CB6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0950" y="3810000"/>
            <a:ext cx="7150100" cy="2781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49E13DB-725A-4007-AA44-078270C9CE8F}"/>
              </a:ext>
            </a:extLst>
          </p:cNvPr>
          <p:cNvSpPr>
            <a:spLocks noGrp="1"/>
          </p:cNvSpPr>
          <p:nvPr>
            <p:ph type="sldNum" sz="quarter" idx="12"/>
          </p:nvPr>
        </p:nvSpPr>
        <p:spPr/>
        <p:txBody>
          <a:bodyPr/>
          <a:lstStyle/>
          <a:p>
            <a:fld id="{B3072779-3765-4A04-90E1-0F0153F5F8DA}" type="slidenum">
              <a:rPr lang="en-US" altLang="en-US"/>
              <a:pPr/>
              <a:t>12</a:t>
            </a:fld>
            <a:endParaRPr lang="en-US" altLang="en-US"/>
          </a:p>
        </p:txBody>
      </p:sp>
      <p:sp>
        <p:nvSpPr>
          <p:cNvPr id="12290" name="Rectangle 2">
            <a:extLst>
              <a:ext uri="{FF2B5EF4-FFF2-40B4-BE49-F238E27FC236}">
                <a16:creationId xmlns:a16="http://schemas.microsoft.com/office/drawing/2014/main" id="{BC1FF1B9-83F7-4AB3-8AF3-9D8B7F0C7566}"/>
              </a:ext>
            </a:extLst>
          </p:cNvPr>
          <p:cNvSpPr>
            <a:spLocks noGrp="1" noChangeArrowheads="1"/>
          </p:cNvSpPr>
          <p:nvPr>
            <p:ph type="title"/>
          </p:nvPr>
        </p:nvSpPr>
        <p:spPr/>
        <p:txBody>
          <a:bodyPr/>
          <a:lstStyle/>
          <a:p>
            <a:r>
              <a:rPr lang="en-US" altLang="en-US"/>
              <a:t>Polygons</a:t>
            </a:r>
          </a:p>
        </p:txBody>
      </p:sp>
      <p:sp>
        <p:nvSpPr>
          <p:cNvPr id="12291" name="Rectangle 3">
            <a:extLst>
              <a:ext uri="{FF2B5EF4-FFF2-40B4-BE49-F238E27FC236}">
                <a16:creationId xmlns:a16="http://schemas.microsoft.com/office/drawing/2014/main" id="{3DDED6BE-6D73-4178-AF6E-8CA60F4871D6}"/>
              </a:ext>
            </a:extLst>
          </p:cNvPr>
          <p:cNvSpPr>
            <a:spLocks noGrp="1" noChangeArrowheads="1"/>
          </p:cNvSpPr>
          <p:nvPr>
            <p:ph type="body" idx="1"/>
          </p:nvPr>
        </p:nvSpPr>
        <p:spPr/>
        <p:txBody>
          <a:bodyPr/>
          <a:lstStyle/>
          <a:p>
            <a:r>
              <a:rPr lang="en-US" altLang="en-US"/>
              <a:t>In a </a:t>
            </a:r>
            <a:r>
              <a:rPr lang="en-US" altLang="en-US" b="1"/>
              <a:t>polygon</a:t>
            </a:r>
            <a:r>
              <a:rPr lang="en-US" altLang="en-US"/>
              <a:t>, a dot is centered above each score so that the height of the dot corresponds to the frequency.  The dots are then connected by straight lines.  An additional line is drawn at each end to bring the graph back to a zero frequency. </a:t>
            </a:r>
          </a:p>
          <a:p>
            <a:endParaRPr lang="en-US" altLang="en-US"/>
          </a:p>
          <a:p>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1" name="Picture 5">
            <a:extLst>
              <a:ext uri="{FF2B5EF4-FFF2-40B4-BE49-F238E27FC236}">
                <a16:creationId xmlns:a16="http://schemas.microsoft.com/office/drawing/2014/main" id="{15926C19-AB44-49A5-A831-EF64802044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4450" y="349250"/>
            <a:ext cx="4483100" cy="3079750"/>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a:extLst>
              <a:ext uri="{FF2B5EF4-FFF2-40B4-BE49-F238E27FC236}">
                <a16:creationId xmlns:a16="http://schemas.microsoft.com/office/drawing/2014/main" id="{B935F15B-5ECE-4AB3-9F14-637CDF3CE7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7750" y="3810001"/>
            <a:ext cx="5016500" cy="28495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9FA74E7-49B2-496F-BE6B-82DE185C669B}"/>
              </a:ext>
            </a:extLst>
          </p:cNvPr>
          <p:cNvSpPr>
            <a:spLocks noGrp="1"/>
          </p:cNvSpPr>
          <p:nvPr>
            <p:ph type="sldNum" sz="quarter" idx="12"/>
          </p:nvPr>
        </p:nvSpPr>
        <p:spPr/>
        <p:txBody>
          <a:bodyPr/>
          <a:lstStyle/>
          <a:p>
            <a:fld id="{623637E4-7538-4C38-9A6D-FA451AFD2CC1}" type="slidenum">
              <a:rPr lang="en-US" altLang="en-US"/>
              <a:pPr/>
              <a:t>14</a:t>
            </a:fld>
            <a:endParaRPr lang="en-US" altLang="en-US"/>
          </a:p>
        </p:txBody>
      </p:sp>
      <p:sp>
        <p:nvSpPr>
          <p:cNvPr id="13314" name="Rectangle 2">
            <a:extLst>
              <a:ext uri="{FF2B5EF4-FFF2-40B4-BE49-F238E27FC236}">
                <a16:creationId xmlns:a16="http://schemas.microsoft.com/office/drawing/2014/main" id="{CA6E6CEC-CA88-4A9D-9B5D-34FBB9072668}"/>
              </a:ext>
            </a:extLst>
          </p:cNvPr>
          <p:cNvSpPr>
            <a:spLocks noGrp="1" noChangeArrowheads="1"/>
          </p:cNvSpPr>
          <p:nvPr>
            <p:ph type="title"/>
          </p:nvPr>
        </p:nvSpPr>
        <p:spPr/>
        <p:txBody>
          <a:bodyPr/>
          <a:lstStyle/>
          <a:p>
            <a:r>
              <a:rPr lang="en-US" altLang="en-US"/>
              <a:t>Bar graphs</a:t>
            </a:r>
          </a:p>
        </p:txBody>
      </p:sp>
      <p:sp>
        <p:nvSpPr>
          <p:cNvPr id="13315" name="Rectangle 3">
            <a:extLst>
              <a:ext uri="{FF2B5EF4-FFF2-40B4-BE49-F238E27FC236}">
                <a16:creationId xmlns:a16="http://schemas.microsoft.com/office/drawing/2014/main" id="{CEC23FFC-478C-415F-BD07-E258F02E1031}"/>
              </a:ext>
            </a:extLst>
          </p:cNvPr>
          <p:cNvSpPr>
            <a:spLocks noGrp="1" noChangeArrowheads="1"/>
          </p:cNvSpPr>
          <p:nvPr>
            <p:ph type="body" idx="1"/>
          </p:nvPr>
        </p:nvSpPr>
        <p:spPr/>
        <p:txBody>
          <a:bodyPr/>
          <a:lstStyle/>
          <a:p>
            <a:r>
              <a:rPr lang="en-US" altLang="en-US"/>
              <a:t>When the score categories (X values) are measurements from a nominal or an ordinal scale, the graph should be a bar graph.  </a:t>
            </a:r>
          </a:p>
          <a:p>
            <a:r>
              <a:rPr lang="en-US" altLang="en-US"/>
              <a:t>A </a:t>
            </a:r>
            <a:r>
              <a:rPr lang="en-US" altLang="en-US" b="1"/>
              <a:t>bar graph</a:t>
            </a:r>
            <a:r>
              <a:rPr lang="en-US" altLang="en-US"/>
              <a:t> is just like a histogram except that gaps or spaces are left between adjacent bars.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3" name="Picture 5">
            <a:extLst>
              <a:ext uri="{FF2B5EF4-FFF2-40B4-BE49-F238E27FC236}">
                <a16:creationId xmlns:a16="http://schemas.microsoft.com/office/drawing/2014/main" id="{ED2880D5-7DD8-4EFA-890A-B25F448910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3289" y="88900"/>
            <a:ext cx="7845425" cy="668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4022B18-8AFB-4EB5-AFB5-9CABA0350C3C}"/>
              </a:ext>
            </a:extLst>
          </p:cNvPr>
          <p:cNvSpPr>
            <a:spLocks noGrp="1"/>
          </p:cNvSpPr>
          <p:nvPr>
            <p:ph type="sldNum" sz="quarter" idx="12"/>
          </p:nvPr>
        </p:nvSpPr>
        <p:spPr/>
        <p:txBody>
          <a:bodyPr/>
          <a:lstStyle/>
          <a:p>
            <a:fld id="{8CF97178-6066-4F36-8721-226BBD91D30D}" type="slidenum">
              <a:rPr lang="en-US" altLang="en-US"/>
              <a:pPr/>
              <a:t>16</a:t>
            </a:fld>
            <a:endParaRPr lang="en-US" altLang="en-US"/>
          </a:p>
        </p:txBody>
      </p:sp>
      <p:sp>
        <p:nvSpPr>
          <p:cNvPr id="21506" name="Rectangle 2">
            <a:extLst>
              <a:ext uri="{FF2B5EF4-FFF2-40B4-BE49-F238E27FC236}">
                <a16:creationId xmlns:a16="http://schemas.microsoft.com/office/drawing/2014/main" id="{C0DD556A-B417-4FAC-8646-23B713453DBF}"/>
              </a:ext>
            </a:extLst>
          </p:cNvPr>
          <p:cNvSpPr>
            <a:spLocks noGrp="1" noChangeArrowheads="1"/>
          </p:cNvSpPr>
          <p:nvPr>
            <p:ph type="title"/>
          </p:nvPr>
        </p:nvSpPr>
        <p:spPr/>
        <p:txBody>
          <a:bodyPr/>
          <a:lstStyle/>
          <a:p>
            <a:r>
              <a:rPr lang="en-US" altLang="en-US"/>
              <a:t>Relative frequency</a:t>
            </a:r>
          </a:p>
        </p:txBody>
      </p:sp>
      <p:sp>
        <p:nvSpPr>
          <p:cNvPr id="21507" name="Rectangle 3">
            <a:extLst>
              <a:ext uri="{FF2B5EF4-FFF2-40B4-BE49-F238E27FC236}">
                <a16:creationId xmlns:a16="http://schemas.microsoft.com/office/drawing/2014/main" id="{10DB8865-9F88-4702-8003-DBED7E68B46C}"/>
              </a:ext>
            </a:extLst>
          </p:cNvPr>
          <p:cNvSpPr>
            <a:spLocks noGrp="1" noChangeArrowheads="1"/>
          </p:cNvSpPr>
          <p:nvPr>
            <p:ph type="body" idx="1"/>
          </p:nvPr>
        </p:nvSpPr>
        <p:spPr/>
        <p:txBody>
          <a:bodyPr/>
          <a:lstStyle/>
          <a:p>
            <a:r>
              <a:rPr lang="en-US" altLang="en-US"/>
              <a:t>Many populations are so large that it is impossible to know the exact number of individuals (frequency) for any specific category.  </a:t>
            </a:r>
          </a:p>
          <a:p>
            <a:r>
              <a:rPr lang="en-US" altLang="en-US"/>
              <a:t>In these situations, population distributions can be shown using </a:t>
            </a:r>
            <a:r>
              <a:rPr lang="en-US" altLang="en-US" b="1"/>
              <a:t>relative frequency</a:t>
            </a:r>
            <a:r>
              <a:rPr lang="en-US" altLang="en-US"/>
              <a:t> instead of the absolute number of individuals for each category.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7" name="Picture 5">
            <a:extLst>
              <a:ext uri="{FF2B5EF4-FFF2-40B4-BE49-F238E27FC236}">
                <a16:creationId xmlns:a16="http://schemas.microsoft.com/office/drawing/2014/main" id="{F4A0747A-F94B-44BE-A41B-D3B4BE23D1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8601" y="88900"/>
            <a:ext cx="6653213" cy="668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236159D-564F-4240-A776-3F7AC3A6EF62}"/>
              </a:ext>
            </a:extLst>
          </p:cNvPr>
          <p:cNvSpPr>
            <a:spLocks noGrp="1"/>
          </p:cNvSpPr>
          <p:nvPr>
            <p:ph type="sldNum" sz="quarter" idx="12"/>
          </p:nvPr>
        </p:nvSpPr>
        <p:spPr/>
        <p:txBody>
          <a:bodyPr/>
          <a:lstStyle/>
          <a:p>
            <a:fld id="{C7198829-62F3-4BFD-AD25-DAFEE74C8BAD}" type="slidenum">
              <a:rPr lang="en-US" altLang="en-US"/>
              <a:pPr/>
              <a:t>18</a:t>
            </a:fld>
            <a:endParaRPr lang="en-US" altLang="en-US"/>
          </a:p>
        </p:txBody>
      </p:sp>
      <p:sp>
        <p:nvSpPr>
          <p:cNvPr id="20482" name="Rectangle 2">
            <a:extLst>
              <a:ext uri="{FF2B5EF4-FFF2-40B4-BE49-F238E27FC236}">
                <a16:creationId xmlns:a16="http://schemas.microsoft.com/office/drawing/2014/main" id="{CF940DBC-0E84-4C8B-9C7F-19100A9F5E8D}"/>
              </a:ext>
            </a:extLst>
          </p:cNvPr>
          <p:cNvSpPr>
            <a:spLocks noGrp="1" noChangeArrowheads="1"/>
          </p:cNvSpPr>
          <p:nvPr>
            <p:ph type="title"/>
          </p:nvPr>
        </p:nvSpPr>
        <p:spPr/>
        <p:txBody>
          <a:bodyPr/>
          <a:lstStyle/>
          <a:p>
            <a:r>
              <a:rPr lang="en-US" altLang="en-US"/>
              <a:t>Smooth curve</a:t>
            </a:r>
          </a:p>
        </p:txBody>
      </p:sp>
      <p:sp>
        <p:nvSpPr>
          <p:cNvPr id="20483" name="Rectangle 3">
            <a:extLst>
              <a:ext uri="{FF2B5EF4-FFF2-40B4-BE49-F238E27FC236}">
                <a16:creationId xmlns:a16="http://schemas.microsoft.com/office/drawing/2014/main" id="{345F041A-7D0A-4234-83BC-442505F290D7}"/>
              </a:ext>
            </a:extLst>
          </p:cNvPr>
          <p:cNvSpPr>
            <a:spLocks noGrp="1" noChangeArrowheads="1"/>
          </p:cNvSpPr>
          <p:nvPr>
            <p:ph type="body" idx="1"/>
          </p:nvPr>
        </p:nvSpPr>
        <p:spPr/>
        <p:txBody>
          <a:bodyPr/>
          <a:lstStyle/>
          <a:p>
            <a:r>
              <a:rPr lang="en-US" altLang="en-US"/>
              <a:t>If the scores in the population are measured on an interval or ratio scale, it is customary to present the distribution as a </a:t>
            </a:r>
            <a:r>
              <a:rPr lang="en-US" altLang="en-US" b="1"/>
              <a:t>smooth curve</a:t>
            </a:r>
            <a:r>
              <a:rPr lang="en-US" altLang="en-US"/>
              <a:t> rather than a jagged histogram or polygon.  </a:t>
            </a:r>
          </a:p>
          <a:p>
            <a:r>
              <a:rPr lang="en-US" altLang="en-US"/>
              <a:t>The smooth curve emphasizes the fact that the distribution is not showing the exact frequency for each category.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1" name="Picture 5">
            <a:extLst>
              <a:ext uri="{FF2B5EF4-FFF2-40B4-BE49-F238E27FC236}">
                <a16:creationId xmlns:a16="http://schemas.microsoft.com/office/drawing/2014/main" id="{407C3958-7D56-4C5E-B137-3239960256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2900" y="887414"/>
            <a:ext cx="8966200" cy="5083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7720ED-000E-487A-9EE7-29C4600A70FC}"/>
              </a:ext>
            </a:extLst>
          </p:cNvPr>
          <p:cNvSpPr>
            <a:spLocks noGrp="1"/>
          </p:cNvSpPr>
          <p:nvPr>
            <p:ph type="sldNum" sz="quarter" idx="12"/>
          </p:nvPr>
        </p:nvSpPr>
        <p:spPr/>
        <p:txBody>
          <a:bodyPr/>
          <a:lstStyle/>
          <a:p>
            <a:fld id="{F85A20AC-C27F-43AB-9CC0-8A34CAB5DE6D}" type="slidenum">
              <a:rPr lang="en-US" altLang="en-US"/>
              <a:pPr/>
              <a:t>2</a:t>
            </a:fld>
            <a:endParaRPr lang="en-US" altLang="en-US"/>
          </a:p>
        </p:txBody>
      </p:sp>
      <p:sp>
        <p:nvSpPr>
          <p:cNvPr id="3074" name="Rectangle 2">
            <a:extLst>
              <a:ext uri="{FF2B5EF4-FFF2-40B4-BE49-F238E27FC236}">
                <a16:creationId xmlns:a16="http://schemas.microsoft.com/office/drawing/2014/main" id="{370BF3B8-06FA-4A31-8F2C-C44E16117EA2}"/>
              </a:ext>
            </a:extLst>
          </p:cNvPr>
          <p:cNvSpPr>
            <a:spLocks noGrp="1" noChangeArrowheads="1"/>
          </p:cNvSpPr>
          <p:nvPr>
            <p:ph type="title"/>
          </p:nvPr>
        </p:nvSpPr>
        <p:spPr/>
        <p:txBody>
          <a:bodyPr/>
          <a:lstStyle/>
          <a:p>
            <a:r>
              <a:rPr lang="en-US" altLang="en-US"/>
              <a:t>Frequency Distributions</a:t>
            </a:r>
          </a:p>
        </p:txBody>
      </p:sp>
      <p:sp>
        <p:nvSpPr>
          <p:cNvPr id="3075" name="Rectangle 3">
            <a:extLst>
              <a:ext uri="{FF2B5EF4-FFF2-40B4-BE49-F238E27FC236}">
                <a16:creationId xmlns:a16="http://schemas.microsoft.com/office/drawing/2014/main" id="{D89F652D-387E-4334-BFF1-92B111228C64}"/>
              </a:ext>
            </a:extLst>
          </p:cNvPr>
          <p:cNvSpPr>
            <a:spLocks noGrp="1" noChangeArrowheads="1"/>
          </p:cNvSpPr>
          <p:nvPr>
            <p:ph type="body" idx="1"/>
          </p:nvPr>
        </p:nvSpPr>
        <p:spPr/>
        <p:txBody>
          <a:bodyPr/>
          <a:lstStyle/>
          <a:p>
            <a:pPr>
              <a:lnSpc>
                <a:spcPct val="90000"/>
              </a:lnSpc>
            </a:pPr>
            <a:r>
              <a:rPr lang="en-US" altLang="en-US"/>
              <a:t>After collecting data, the first task for a researcher is to organize and simplify the data so that it is possible to get a general overview of the results.  </a:t>
            </a:r>
          </a:p>
          <a:p>
            <a:pPr>
              <a:lnSpc>
                <a:spcPct val="90000"/>
              </a:lnSpc>
            </a:pPr>
            <a:r>
              <a:rPr lang="en-US" altLang="en-US"/>
              <a:t>This is the goal of descriptive statistical techniques.  </a:t>
            </a:r>
          </a:p>
          <a:p>
            <a:pPr>
              <a:lnSpc>
                <a:spcPct val="90000"/>
              </a:lnSpc>
            </a:pPr>
            <a:r>
              <a:rPr lang="en-US" altLang="en-US"/>
              <a:t>One method for simplifying and organizing data is to construct a </a:t>
            </a:r>
            <a:r>
              <a:rPr lang="en-US" altLang="en-US" b="1"/>
              <a:t>frequency distribution</a:t>
            </a:r>
            <a:r>
              <a:rPr lang="en-US" altLang="en-US"/>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586960-3497-4EE8-B307-77E95AECC2F7}"/>
              </a:ext>
            </a:extLst>
          </p:cNvPr>
          <p:cNvSpPr>
            <a:spLocks noGrp="1"/>
          </p:cNvSpPr>
          <p:nvPr>
            <p:ph type="sldNum" sz="quarter" idx="12"/>
          </p:nvPr>
        </p:nvSpPr>
        <p:spPr/>
        <p:txBody>
          <a:bodyPr/>
          <a:lstStyle/>
          <a:p>
            <a:fld id="{87A2C2EE-A590-4F4C-B9DB-93E4A5ADDB86}" type="slidenum">
              <a:rPr lang="en-US" altLang="en-US"/>
              <a:pPr/>
              <a:t>20</a:t>
            </a:fld>
            <a:endParaRPr lang="en-US" altLang="en-US"/>
          </a:p>
        </p:txBody>
      </p:sp>
      <p:sp>
        <p:nvSpPr>
          <p:cNvPr id="18434" name="Rectangle 2">
            <a:extLst>
              <a:ext uri="{FF2B5EF4-FFF2-40B4-BE49-F238E27FC236}">
                <a16:creationId xmlns:a16="http://schemas.microsoft.com/office/drawing/2014/main" id="{5F73FA1F-E188-4DD8-8942-3994B9EF3199}"/>
              </a:ext>
            </a:extLst>
          </p:cNvPr>
          <p:cNvSpPr>
            <a:spLocks noGrp="1" noChangeArrowheads="1"/>
          </p:cNvSpPr>
          <p:nvPr>
            <p:ph type="title"/>
          </p:nvPr>
        </p:nvSpPr>
        <p:spPr/>
        <p:txBody>
          <a:bodyPr/>
          <a:lstStyle/>
          <a:p>
            <a:r>
              <a:rPr lang="en-US" altLang="en-US"/>
              <a:t>Frequency distribution graphs</a:t>
            </a:r>
          </a:p>
        </p:txBody>
      </p:sp>
      <p:sp>
        <p:nvSpPr>
          <p:cNvPr id="18435" name="Rectangle 3">
            <a:extLst>
              <a:ext uri="{FF2B5EF4-FFF2-40B4-BE49-F238E27FC236}">
                <a16:creationId xmlns:a16="http://schemas.microsoft.com/office/drawing/2014/main" id="{35CD8484-9087-446E-842B-8DD2EA2E72F8}"/>
              </a:ext>
            </a:extLst>
          </p:cNvPr>
          <p:cNvSpPr>
            <a:spLocks noGrp="1" noChangeArrowheads="1"/>
          </p:cNvSpPr>
          <p:nvPr>
            <p:ph type="body" idx="1"/>
          </p:nvPr>
        </p:nvSpPr>
        <p:spPr/>
        <p:txBody>
          <a:bodyPr/>
          <a:lstStyle/>
          <a:p>
            <a:pPr>
              <a:lnSpc>
                <a:spcPct val="90000"/>
              </a:lnSpc>
            </a:pPr>
            <a:r>
              <a:rPr lang="en-US" altLang="en-US"/>
              <a:t>Frequency distribution graphs are useful because they show the entire set of scores.  </a:t>
            </a:r>
          </a:p>
          <a:p>
            <a:pPr>
              <a:lnSpc>
                <a:spcPct val="90000"/>
              </a:lnSpc>
            </a:pPr>
            <a:r>
              <a:rPr lang="en-US" altLang="en-US"/>
              <a:t>At a glance, you can determine the highest score, the lowest score, and where the scores are centered.  </a:t>
            </a:r>
          </a:p>
          <a:p>
            <a:pPr>
              <a:lnSpc>
                <a:spcPct val="90000"/>
              </a:lnSpc>
            </a:pPr>
            <a:r>
              <a:rPr lang="en-US" altLang="en-US"/>
              <a:t>The graph also shows whether the scores are clustered together or scattered over a wide range.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48848F0-4B0C-4D32-B0C3-5B7CBD7E2623}"/>
              </a:ext>
            </a:extLst>
          </p:cNvPr>
          <p:cNvSpPr>
            <a:spLocks noGrp="1"/>
          </p:cNvSpPr>
          <p:nvPr>
            <p:ph type="sldNum" sz="quarter" idx="12"/>
          </p:nvPr>
        </p:nvSpPr>
        <p:spPr/>
        <p:txBody>
          <a:bodyPr/>
          <a:lstStyle/>
          <a:p>
            <a:fld id="{14CE55E6-8EED-4D13-94F1-F171C3A714A1}" type="slidenum">
              <a:rPr lang="en-US" altLang="en-US"/>
              <a:pPr/>
              <a:t>21</a:t>
            </a:fld>
            <a:endParaRPr lang="en-US" altLang="en-US"/>
          </a:p>
        </p:txBody>
      </p:sp>
      <p:sp>
        <p:nvSpPr>
          <p:cNvPr id="27650" name="Rectangle 2">
            <a:extLst>
              <a:ext uri="{FF2B5EF4-FFF2-40B4-BE49-F238E27FC236}">
                <a16:creationId xmlns:a16="http://schemas.microsoft.com/office/drawing/2014/main" id="{4E08CBDC-FB37-4851-BC5C-862A1F21C787}"/>
              </a:ext>
            </a:extLst>
          </p:cNvPr>
          <p:cNvSpPr>
            <a:spLocks noGrp="1" noChangeArrowheads="1"/>
          </p:cNvSpPr>
          <p:nvPr>
            <p:ph type="title"/>
          </p:nvPr>
        </p:nvSpPr>
        <p:spPr/>
        <p:txBody>
          <a:bodyPr/>
          <a:lstStyle/>
          <a:p>
            <a:r>
              <a:rPr lang="en-US" altLang="en-US"/>
              <a:t>Shape</a:t>
            </a:r>
          </a:p>
        </p:txBody>
      </p:sp>
      <p:sp>
        <p:nvSpPr>
          <p:cNvPr id="27651" name="Rectangle 3">
            <a:extLst>
              <a:ext uri="{FF2B5EF4-FFF2-40B4-BE49-F238E27FC236}">
                <a16:creationId xmlns:a16="http://schemas.microsoft.com/office/drawing/2014/main" id="{C8547099-50E5-405F-BB0C-3F38A0B481C8}"/>
              </a:ext>
            </a:extLst>
          </p:cNvPr>
          <p:cNvSpPr>
            <a:spLocks noGrp="1" noChangeArrowheads="1"/>
          </p:cNvSpPr>
          <p:nvPr>
            <p:ph type="body" idx="1"/>
          </p:nvPr>
        </p:nvSpPr>
        <p:spPr/>
        <p:txBody>
          <a:bodyPr/>
          <a:lstStyle/>
          <a:p>
            <a:pPr>
              <a:lnSpc>
                <a:spcPct val="90000"/>
              </a:lnSpc>
            </a:pPr>
            <a:r>
              <a:rPr lang="en-US" altLang="en-US"/>
              <a:t>A graph shows the </a:t>
            </a:r>
            <a:r>
              <a:rPr lang="en-US" altLang="en-US" b="1"/>
              <a:t>shape</a:t>
            </a:r>
            <a:r>
              <a:rPr lang="en-US" altLang="en-US"/>
              <a:t> of the distribution.  </a:t>
            </a:r>
          </a:p>
          <a:p>
            <a:pPr>
              <a:lnSpc>
                <a:spcPct val="90000"/>
              </a:lnSpc>
            </a:pPr>
            <a:r>
              <a:rPr lang="en-US" altLang="en-US"/>
              <a:t>A distribution is </a:t>
            </a:r>
            <a:r>
              <a:rPr lang="en-US" altLang="en-US" b="1"/>
              <a:t>symmetrical</a:t>
            </a:r>
            <a:r>
              <a:rPr lang="en-US" altLang="en-US"/>
              <a:t> if the left side of the graph is (roughly) a mirror image of the right side.  </a:t>
            </a:r>
          </a:p>
          <a:p>
            <a:pPr>
              <a:lnSpc>
                <a:spcPct val="90000"/>
              </a:lnSpc>
            </a:pPr>
            <a:r>
              <a:rPr lang="en-US" altLang="en-US"/>
              <a:t>One example of a symmetrical distribution is the bell-shaped normal distribution.  </a:t>
            </a:r>
          </a:p>
          <a:p>
            <a:pPr>
              <a:lnSpc>
                <a:spcPct val="90000"/>
              </a:lnSpc>
            </a:pPr>
            <a:r>
              <a:rPr lang="en-US" altLang="en-US"/>
              <a:t>On the other hand, distributions are </a:t>
            </a:r>
            <a:r>
              <a:rPr lang="en-US" altLang="en-US" b="1"/>
              <a:t>skewed</a:t>
            </a:r>
            <a:r>
              <a:rPr lang="en-US" altLang="en-US"/>
              <a:t> when scores pile up on one side of the distribution, leaving a "tail" of a few extreme values on the other side.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88291E7-1694-47C1-9E8E-6FB83149FA98}"/>
              </a:ext>
            </a:extLst>
          </p:cNvPr>
          <p:cNvSpPr>
            <a:spLocks noGrp="1"/>
          </p:cNvSpPr>
          <p:nvPr>
            <p:ph type="sldNum" sz="quarter" idx="12"/>
          </p:nvPr>
        </p:nvSpPr>
        <p:spPr/>
        <p:txBody>
          <a:bodyPr/>
          <a:lstStyle/>
          <a:p>
            <a:fld id="{31B5B236-A4CF-47BA-A875-1AABB89135A9}" type="slidenum">
              <a:rPr lang="en-US" altLang="en-US"/>
              <a:pPr/>
              <a:t>22</a:t>
            </a:fld>
            <a:endParaRPr lang="en-US" altLang="en-US"/>
          </a:p>
        </p:txBody>
      </p:sp>
      <p:sp>
        <p:nvSpPr>
          <p:cNvPr id="26626" name="Rectangle 2">
            <a:extLst>
              <a:ext uri="{FF2B5EF4-FFF2-40B4-BE49-F238E27FC236}">
                <a16:creationId xmlns:a16="http://schemas.microsoft.com/office/drawing/2014/main" id="{3FC30911-98AD-4BE2-9495-5C4B0F4414ED}"/>
              </a:ext>
            </a:extLst>
          </p:cNvPr>
          <p:cNvSpPr>
            <a:spLocks noGrp="1" noChangeArrowheads="1"/>
          </p:cNvSpPr>
          <p:nvPr>
            <p:ph type="title"/>
          </p:nvPr>
        </p:nvSpPr>
        <p:spPr>
          <a:xfrm>
            <a:off x="1981200" y="457200"/>
            <a:ext cx="8229600" cy="1143000"/>
          </a:xfrm>
        </p:spPr>
        <p:txBody>
          <a:bodyPr>
            <a:normAutofit fontScale="90000"/>
          </a:bodyPr>
          <a:lstStyle/>
          <a:p>
            <a:r>
              <a:rPr lang="en-US" altLang="en-US" sz="4000"/>
              <a:t>Positively and Negatively </a:t>
            </a:r>
            <a:br>
              <a:rPr lang="en-US" altLang="en-US" sz="4000"/>
            </a:br>
            <a:r>
              <a:rPr lang="en-US" altLang="en-US" sz="4000"/>
              <a:t>Skewed Distributions</a:t>
            </a:r>
          </a:p>
        </p:txBody>
      </p:sp>
      <p:sp>
        <p:nvSpPr>
          <p:cNvPr id="26627" name="Rectangle 3">
            <a:extLst>
              <a:ext uri="{FF2B5EF4-FFF2-40B4-BE49-F238E27FC236}">
                <a16:creationId xmlns:a16="http://schemas.microsoft.com/office/drawing/2014/main" id="{D1241D8F-9756-4C1B-BB76-33D377E8B20E}"/>
              </a:ext>
            </a:extLst>
          </p:cNvPr>
          <p:cNvSpPr>
            <a:spLocks noGrp="1" noChangeArrowheads="1"/>
          </p:cNvSpPr>
          <p:nvPr>
            <p:ph type="body" idx="1"/>
          </p:nvPr>
        </p:nvSpPr>
        <p:spPr>
          <a:xfrm>
            <a:off x="1981200" y="1828801"/>
            <a:ext cx="8229600" cy="4525963"/>
          </a:xfrm>
        </p:spPr>
        <p:txBody>
          <a:bodyPr/>
          <a:lstStyle/>
          <a:p>
            <a:r>
              <a:rPr lang="en-US" altLang="en-US"/>
              <a:t>In a </a:t>
            </a:r>
            <a:r>
              <a:rPr lang="en-US" altLang="en-US" b="1"/>
              <a:t>positively skewed</a:t>
            </a:r>
            <a:r>
              <a:rPr lang="en-US" altLang="en-US"/>
              <a:t> distribution, the scores tend to pile up on the left side of the distribution with the tail tapering off to the right.   </a:t>
            </a:r>
          </a:p>
          <a:p>
            <a:r>
              <a:rPr lang="en-US" altLang="en-US"/>
              <a:t>In a </a:t>
            </a:r>
            <a:r>
              <a:rPr lang="en-US" altLang="en-US" b="1"/>
              <a:t>negatively skewed</a:t>
            </a:r>
            <a:r>
              <a:rPr lang="en-US" altLang="en-US"/>
              <a:t> distribution, the scores tend to pile up on the right side and the tail points to the left.</a:t>
            </a:r>
          </a:p>
          <a:p>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5" name="Picture 5">
            <a:extLst>
              <a:ext uri="{FF2B5EF4-FFF2-40B4-BE49-F238E27FC236}">
                <a16:creationId xmlns:a16="http://schemas.microsoft.com/office/drawing/2014/main" id="{884CF395-4891-41CC-BEE2-43D880EC51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2900" y="600075"/>
            <a:ext cx="8966200" cy="5657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D3D3DC-1F12-4B35-909A-697E7A9AAD4F}"/>
              </a:ext>
            </a:extLst>
          </p:cNvPr>
          <p:cNvSpPr>
            <a:spLocks noGrp="1"/>
          </p:cNvSpPr>
          <p:nvPr>
            <p:ph type="sldNum" sz="quarter" idx="12"/>
          </p:nvPr>
        </p:nvSpPr>
        <p:spPr/>
        <p:txBody>
          <a:bodyPr/>
          <a:lstStyle/>
          <a:p>
            <a:fld id="{82B03779-E067-4418-82B3-98E64A6C8ED5}" type="slidenum">
              <a:rPr lang="en-US" altLang="en-US"/>
              <a:pPr/>
              <a:t>24</a:t>
            </a:fld>
            <a:endParaRPr lang="en-US" altLang="en-US"/>
          </a:p>
        </p:txBody>
      </p:sp>
      <p:sp>
        <p:nvSpPr>
          <p:cNvPr id="24578" name="Rectangle 2">
            <a:extLst>
              <a:ext uri="{FF2B5EF4-FFF2-40B4-BE49-F238E27FC236}">
                <a16:creationId xmlns:a16="http://schemas.microsoft.com/office/drawing/2014/main" id="{9B2FAD1F-60A7-49E5-94F2-F562F005A283}"/>
              </a:ext>
            </a:extLst>
          </p:cNvPr>
          <p:cNvSpPr>
            <a:spLocks noGrp="1" noChangeArrowheads="1"/>
          </p:cNvSpPr>
          <p:nvPr>
            <p:ph type="title"/>
          </p:nvPr>
        </p:nvSpPr>
        <p:spPr/>
        <p:txBody>
          <a:bodyPr/>
          <a:lstStyle/>
          <a:p>
            <a:r>
              <a:rPr lang="en-US" altLang="en-US" sz="4000"/>
              <a:t>Percentiles, Percentile Ranks, </a:t>
            </a:r>
            <a:br>
              <a:rPr lang="en-US" altLang="en-US" sz="4000"/>
            </a:br>
            <a:r>
              <a:rPr lang="en-US" altLang="en-US" sz="4000"/>
              <a:t>and Interpolation</a:t>
            </a:r>
          </a:p>
        </p:txBody>
      </p:sp>
      <p:sp>
        <p:nvSpPr>
          <p:cNvPr id="24579" name="Rectangle 3">
            <a:extLst>
              <a:ext uri="{FF2B5EF4-FFF2-40B4-BE49-F238E27FC236}">
                <a16:creationId xmlns:a16="http://schemas.microsoft.com/office/drawing/2014/main" id="{4CCB7304-12FF-4CA9-AC27-0AA079EEA9B2}"/>
              </a:ext>
            </a:extLst>
          </p:cNvPr>
          <p:cNvSpPr>
            <a:spLocks noGrp="1" noChangeArrowheads="1"/>
          </p:cNvSpPr>
          <p:nvPr>
            <p:ph type="body" idx="1"/>
          </p:nvPr>
        </p:nvSpPr>
        <p:spPr/>
        <p:txBody>
          <a:bodyPr/>
          <a:lstStyle/>
          <a:p>
            <a:r>
              <a:rPr lang="en-US" altLang="en-US"/>
              <a:t>The relative location of individual scores within a distribution can be described by percentiles and percentile ranks.  </a:t>
            </a:r>
          </a:p>
          <a:p>
            <a:r>
              <a:rPr lang="en-US" altLang="en-US"/>
              <a:t>The </a:t>
            </a:r>
            <a:r>
              <a:rPr lang="en-US" altLang="en-US" b="1"/>
              <a:t>percentile rank</a:t>
            </a:r>
            <a:r>
              <a:rPr lang="en-US" altLang="en-US"/>
              <a:t> for a particular X value is the percentage of individuals with scores equal to or less than that X value.  </a:t>
            </a:r>
          </a:p>
          <a:p>
            <a:r>
              <a:rPr lang="en-US" altLang="en-US"/>
              <a:t>When an X value is described by its rank, it is called a </a:t>
            </a:r>
            <a:r>
              <a:rPr lang="en-US" altLang="en-US" b="1"/>
              <a:t>percentile</a:t>
            </a:r>
            <a:r>
              <a:rPr lang="en-US" altLang="en-US"/>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44F8790-6E4A-4E5A-A170-CA3E81377825}"/>
              </a:ext>
            </a:extLst>
          </p:cNvPr>
          <p:cNvSpPr>
            <a:spLocks noGrp="1"/>
          </p:cNvSpPr>
          <p:nvPr>
            <p:ph type="sldNum" sz="quarter" idx="12"/>
          </p:nvPr>
        </p:nvSpPr>
        <p:spPr/>
        <p:txBody>
          <a:bodyPr/>
          <a:lstStyle/>
          <a:p>
            <a:fld id="{BAB4D256-6D25-4B9E-9716-BF067BD5FDBC}" type="slidenum">
              <a:rPr lang="en-US" altLang="en-US"/>
              <a:pPr/>
              <a:t>25</a:t>
            </a:fld>
            <a:endParaRPr lang="en-US" altLang="en-US"/>
          </a:p>
        </p:txBody>
      </p:sp>
      <p:sp>
        <p:nvSpPr>
          <p:cNvPr id="32770" name="Rectangle 2">
            <a:extLst>
              <a:ext uri="{FF2B5EF4-FFF2-40B4-BE49-F238E27FC236}">
                <a16:creationId xmlns:a16="http://schemas.microsoft.com/office/drawing/2014/main" id="{5E9C2BF5-0F58-4A41-AD73-A3C6D0CFC63C}"/>
              </a:ext>
            </a:extLst>
          </p:cNvPr>
          <p:cNvSpPr>
            <a:spLocks noGrp="1" noChangeArrowheads="1"/>
          </p:cNvSpPr>
          <p:nvPr>
            <p:ph type="title"/>
          </p:nvPr>
        </p:nvSpPr>
        <p:spPr/>
        <p:txBody>
          <a:bodyPr/>
          <a:lstStyle/>
          <a:p>
            <a:r>
              <a:rPr lang="en-US" altLang="en-US" sz="4000"/>
              <a:t>Percentiles, Percentile Ranks, </a:t>
            </a:r>
            <a:br>
              <a:rPr lang="en-US" altLang="en-US" sz="4000"/>
            </a:br>
            <a:r>
              <a:rPr lang="en-US" altLang="en-US" sz="4000"/>
              <a:t>and Interpolation (cont.)</a:t>
            </a:r>
          </a:p>
        </p:txBody>
      </p:sp>
      <p:sp>
        <p:nvSpPr>
          <p:cNvPr id="32771" name="Rectangle 3">
            <a:extLst>
              <a:ext uri="{FF2B5EF4-FFF2-40B4-BE49-F238E27FC236}">
                <a16:creationId xmlns:a16="http://schemas.microsoft.com/office/drawing/2014/main" id="{7BDF0160-B199-4B25-8F36-E8088933038A}"/>
              </a:ext>
            </a:extLst>
          </p:cNvPr>
          <p:cNvSpPr>
            <a:spLocks noGrp="1" noChangeArrowheads="1"/>
          </p:cNvSpPr>
          <p:nvPr>
            <p:ph type="body" idx="1"/>
          </p:nvPr>
        </p:nvSpPr>
        <p:spPr/>
        <p:txBody>
          <a:bodyPr/>
          <a:lstStyle/>
          <a:p>
            <a:pPr>
              <a:lnSpc>
                <a:spcPct val="80000"/>
              </a:lnSpc>
            </a:pPr>
            <a:r>
              <a:rPr lang="en-US" altLang="en-US" sz="2400"/>
              <a:t>To find percentiles and percentile ranks, two new columns are placed in the frequency distribution table: One is for cumulative frequency (cf) and the other is for cumulative percentage (c%).  </a:t>
            </a:r>
          </a:p>
          <a:p>
            <a:pPr>
              <a:lnSpc>
                <a:spcPct val="80000"/>
              </a:lnSpc>
            </a:pPr>
            <a:r>
              <a:rPr lang="en-US" altLang="en-US" sz="2400"/>
              <a:t>Each cumulative percentage identifies the percentile rank for the upper real limit of the corresponding score or class interval.  When scores or percentages do not correspond to upper real limits or cumulative percentages, you must use interpolation to determine the corresponding ranks and percentiles.  </a:t>
            </a:r>
            <a:r>
              <a:rPr lang="en-US" altLang="en-US" sz="2400" b="1"/>
              <a:t>Interpolation</a:t>
            </a:r>
            <a:r>
              <a:rPr lang="en-US" altLang="en-US" sz="2400"/>
              <a:t> is a mathematical process based on the assumption that the scores and the percentages change in a regular, linear fashion as you move through an interval from one end to the other.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A2CA9F2-1771-41AB-A8A7-166B38972A59}"/>
              </a:ext>
            </a:extLst>
          </p:cNvPr>
          <p:cNvSpPr>
            <a:spLocks noGrp="1"/>
          </p:cNvSpPr>
          <p:nvPr>
            <p:ph type="sldNum" sz="quarter" idx="12"/>
          </p:nvPr>
        </p:nvSpPr>
        <p:spPr/>
        <p:txBody>
          <a:bodyPr/>
          <a:lstStyle/>
          <a:p>
            <a:fld id="{2546044A-0306-452B-B151-6F0D113F0D19}" type="slidenum">
              <a:rPr lang="en-US" altLang="en-US"/>
              <a:pPr/>
              <a:t>26</a:t>
            </a:fld>
            <a:endParaRPr lang="en-US" altLang="en-US"/>
          </a:p>
        </p:txBody>
      </p:sp>
      <p:sp>
        <p:nvSpPr>
          <p:cNvPr id="31746" name="Rectangle 2">
            <a:extLst>
              <a:ext uri="{FF2B5EF4-FFF2-40B4-BE49-F238E27FC236}">
                <a16:creationId xmlns:a16="http://schemas.microsoft.com/office/drawing/2014/main" id="{26C7BC62-5662-46C2-8611-546032AE5B6C}"/>
              </a:ext>
            </a:extLst>
          </p:cNvPr>
          <p:cNvSpPr>
            <a:spLocks noGrp="1" noChangeArrowheads="1"/>
          </p:cNvSpPr>
          <p:nvPr>
            <p:ph type="title"/>
          </p:nvPr>
        </p:nvSpPr>
        <p:spPr/>
        <p:txBody>
          <a:bodyPr/>
          <a:lstStyle/>
          <a:p>
            <a:r>
              <a:rPr lang="en-US" altLang="en-US"/>
              <a:t>Interpolation</a:t>
            </a:r>
          </a:p>
        </p:txBody>
      </p:sp>
      <p:sp>
        <p:nvSpPr>
          <p:cNvPr id="31747" name="Rectangle 3">
            <a:extLst>
              <a:ext uri="{FF2B5EF4-FFF2-40B4-BE49-F238E27FC236}">
                <a16:creationId xmlns:a16="http://schemas.microsoft.com/office/drawing/2014/main" id="{4F6C8D43-C0C4-45D2-B132-13125E23DE75}"/>
              </a:ext>
            </a:extLst>
          </p:cNvPr>
          <p:cNvSpPr>
            <a:spLocks noGrp="1" noChangeArrowheads="1"/>
          </p:cNvSpPr>
          <p:nvPr>
            <p:ph type="body" idx="1"/>
          </p:nvPr>
        </p:nvSpPr>
        <p:spPr/>
        <p:txBody>
          <a:bodyPr/>
          <a:lstStyle/>
          <a:p>
            <a:r>
              <a:rPr lang="en-US" altLang="en-US"/>
              <a:t>When scores or percentages do not correspond to upper real limits or cumulative percentages, you must use interpolation to determine the corresponding ranks and percentiles.  </a:t>
            </a:r>
          </a:p>
          <a:p>
            <a:r>
              <a:rPr lang="en-US" altLang="en-US" b="1"/>
              <a:t>Interpolation</a:t>
            </a:r>
            <a:r>
              <a:rPr lang="en-US" altLang="en-US"/>
              <a:t> is a mathematical process based on the assumption that the scores and the percentages change in a regular, linear fashion as you move through an interval from one end to the other. </a:t>
            </a:r>
          </a:p>
          <a:p>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5" name="Picture 5">
            <a:extLst>
              <a:ext uri="{FF2B5EF4-FFF2-40B4-BE49-F238E27FC236}">
                <a16:creationId xmlns:a16="http://schemas.microsoft.com/office/drawing/2014/main" id="{C10CC31B-5017-4703-BEFF-2714E04493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2900" y="1003300"/>
            <a:ext cx="8966200" cy="4851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703BB86-28EF-421F-AA03-20ED046CAA6A}"/>
              </a:ext>
            </a:extLst>
          </p:cNvPr>
          <p:cNvSpPr>
            <a:spLocks noGrp="1"/>
          </p:cNvSpPr>
          <p:nvPr>
            <p:ph type="sldNum" sz="quarter" idx="12"/>
          </p:nvPr>
        </p:nvSpPr>
        <p:spPr/>
        <p:txBody>
          <a:bodyPr/>
          <a:lstStyle/>
          <a:p>
            <a:fld id="{E8D8FEC7-B13B-4E3B-A5B2-C17F56FAB453}" type="slidenum">
              <a:rPr lang="en-US" altLang="en-US"/>
              <a:pPr/>
              <a:t>28</a:t>
            </a:fld>
            <a:endParaRPr lang="en-US" altLang="en-US"/>
          </a:p>
        </p:txBody>
      </p:sp>
      <p:sp>
        <p:nvSpPr>
          <p:cNvPr id="29698" name="Rectangle 2">
            <a:extLst>
              <a:ext uri="{FF2B5EF4-FFF2-40B4-BE49-F238E27FC236}">
                <a16:creationId xmlns:a16="http://schemas.microsoft.com/office/drawing/2014/main" id="{6825260E-D73D-4051-8A10-72D535D00A70}"/>
              </a:ext>
            </a:extLst>
          </p:cNvPr>
          <p:cNvSpPr>
            <a:spLocks noGrp="1" noChangeArrowheads="1"/>
          </p:cNvSpPr>
          <p:nvPr>
            <p:ph type="title"/>
          </p:nvPr>
        </p:nvSpPr>
        <p:spPr/>
        <p:txBody>
          <a:bodyPr/>
          <a:lstStyle/>
          <a:p>
            <a:r>
              <a:rPr lang="en-US" altLang="en-US"/>
              <a:t>Stem-and-Leaf Displays</a:t>
            </a:r>
          </a:p>
        </p:txBody>
      </p:sp>
      <p:sp>
        <p:nvSpPr>
          <p:cNvPr id="29699" name="Rectangle 3">
            <a:extLst>
              <a:ext uri="{FF2B5EF4-FFF2-40B4-BE49-F238E27FC236}">
                <a16:creationId xmlns:a16="http://schemas.microsoft.com/office/drawing/2014/main" id="{9FFFE75D-1A12-4F6D-B7F0-CA652EA4D7AC}"/>
              </a:ext>
            </a:extLst>
          </p:cNvPr>
          <p:cNvSpPr>
            <a:spLocks noGrp="1" noChangeArrowheads="1"/>
          </p:cNvSpPr>
          <p:nvPr>
            <p:ph type="body" idx="1"/>
          </p:nvPr>
        </p:nvSpPr>
        <p:spPr>
          <a:xfrm>
            <a:off x="1981200" y="1295400"/>
            <a:ext cx="8229600" cy="5181600"/>
          </a:xfrm>
        </p:spPr>
        <p:txBody>
          <a:bodyPr/>
          <a:lstStyle/>
          <a:p>
            <a:pPr>
              <a:lnSpc>
                <a:spcPct val="80000"/>
              </a:lnSpc>
            </a:pPr>
            <a:r>
              <a:rPr lang="en-US" altLang="en-US"/>
              <a:t>A </a:t>
            </a:r>
            <a:r>
              <a:rPr lang="en-US" altLang="en-US" b="1"/>
              <a:t>stem-and-leaf display</a:t>
            </a:r>
            <a:r>
              <a:rPr lang="en-US" altLang="en-US"/>
              <a:t> provides a very efficient method for obtaining and displaying a frequency distribution.  </a:t>
            </a:r>
          </a:p>
          <a:p>
            <a:pPr>
              <a:lnSpc>
                <a:spcPct val="80000"/>
              </a:lnSpc>
            </a:pPr>
            <a:r>
              <a:rPr lang="en-US" altLang="en-US"/>
              <a:t>Each score is divided into a </a:t>
            </a:r>
            <a:r>
              <a:rPr lang="en-US" altLang="en-US" b="1"/>
              <a:t>stem</a:t>
            </a:r>
            <a:r>
              <a:rPr lang="en-US" altLang="en-US"/>
              <a:t> consisting of the first digit or digits, and a </a:t>
            </a:r>
            <a:r>
              <a:rPr lang="en-US" altLang="en-US" b="1"/>
              <a:t>leaf</a:t>
            </a:r>
            <a:r>
              <a:rPr lang="en-US" altLang="en-US"/>
              <a:t> consisting of the final digit. </a:t>
            </a:r>
          </a:p>
          <a:p>
            <a:pPr>
              <a:lnSpc>
                <a:spcPct val="80000"/>
              </a:lnSpc>
            </a:pPr>
            <a:r>
              <a:rPr lang="en-US" altLang="en-US"/>
              <a:t>Finally, you go through the list of scores, one at a time, and write the leaf for each score beside its stem.  </a:t>
            </a:r>
          </a:p>
          <a:p>
            <a:pPr>
              <a:lnSpc>
                <a:spcPct val="80000"/>
              </a:lnSpc>
            </a:pPr>
            <a:r>
              <a:rPr lang="en-US" altLang="en-US"/>
              <a:t>The resulting display provides an organized picture of the entire distribution.  The number of leafs beside each stem corresponds to the frequency, and the individual leafs identify the individual scores.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7" name="Picture 5">
            <a:extLst>
              <a:ext uri="{FF2B5EF4-FFF2-40B4-BE49-F238E27FC236}">
                <a16:creationId xmlns:a16="http://schemas.microsoft.com/office/drawing/2014/main" id="{B65541FC-F004-4D8E-8B4B-A0C7F20DA2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700" y="685800"/>
            <a:ext cx="7848600" cy="3036888"/>
          </a:xfrm>
          <a:prstGeom prst="rect">
            <a:avLst/>
          </a:prstGeom>
          <a:noFill/>
          <a:extLst>
            <a:ext uri="{909E8E84-426E-40DD-AFC4-6F175D3DCCD1}">
              <a14:hiddenFill xmlns:a14="http://schemas.microsoft.com/office/drawing/2010/main">
                <a:solidFill>
                  <a:srgbClr val="FFFFFF"/>
                </a:solidFill>
              </a14:hiddenFill>
            </a:ext>
          </a:extLst>
        </p:spPr>
      </p:pic>
      <p:pic>
        <p:nvPicPr>
          <p:cNvPr id="28678" name="Picture 6">
            <a:extLst>
              <a:ext uri="{FF2B5EF4-FFF2-40B4-BE49-F238E27FC236}">
                <a16:creationId xmlns:a16="http://schemas.microsoft.com/office/drawing/2014/main" id="{D78D31E9-3A20-47F9-A29A-EDA401C058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8775" y="4256089"/>
            <a:ext cx="4343400" cy="1658937"/>
          </a:xfrm>
          <a:prstGeom prst="rect">
            <a:avLst/>
          </a:prstGeom>
          <a:noFill/>
          <a:extLst>
            <a:ext uri="{909E8E84-426E-40DD-AFC4-6F175D3DCCD1}">
              <a14:hiddenFill xmlns:a14="http://schemas.microsoft.com/office/drawing/2010/main">
                <a:solidFill>
                  <a:srgbClr val="FFFFFF"/>
                </a:solidFill>
              </a14:hiddenFill>
            </a:ext>
          </a:extLst>
        </p:spPr>
      </p:pic>
      <p:pic>
        <p:nvPicPr>
          <p:cNvPr id="28679" name="Picture 7">
            <a:extLst>
              <a:ext uri="{FF2B5EF4-FFF2-40B4-BE49-F238E27FC236}">
                <a16:creationId xmlns:a16="http://schemas.microsoft.com/office/drawing/2014/main" id="{C799A2E1-D066-40B2-9DDF-9BD92FC3C3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4446589"/>
            <a:ext cx="3962400" cy="13160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7A1EF67-4291-4D93-B265-2069FC682961}"/>
              </a:ext>
            </a:extLst>
          </p:cNvPr>
          <p:cNvSpPr>
            <a:spLocks noGrp="1"/>
          </p:cNvSpPr>
          <p:nvPr>
            <p:ph type="sldNum" sz="quarter" idx="12"/>
          </p:nvPr>
        </p:nvSpPr>
        <p:spPr/>
        <p:txBody>
          <a:bodyPr/>
          <a:lstStyle/>
          <a:p>
            <a:fld id="{E4A507CA-E874-4273-9AF2-6B3E1032D446}" type="slidenum">
              <a:rPr lang="en-US" altLang="en-US"/>
              <a:pPr/>
              <a:t>3</a:t>
            </a:fld>
            <a:endParaRPr lang="en-US" altLang="en-US"/>
          </a:p>
        </p:txBody>
      </p:sp>
      <p:sp>
        <p:nvSpPr>
          <p:cNvPr id="4098" name="Rectangle 2">
            <a:extLst>
              <a:ext uri="{FF2B5EF4-FFF2-40B4-BE49-F238E27FC236}">
                <a16:creationId xmlns:a16="http://schemas.microsoft.com/office/drawing/2014/main" id="{31CFD1C7-EF66-4D13-994E-FC9ACE256A11}"/>
              </a:ext>
            </a:extLst>
          </p:cNvPr>
          <p:cNvSpPr>
            <a:spLocks noGrp="1" noChangeArrowheads="1"/>
          </p:cNvSpPr>
          <p:nvPr>
            <p:ph type="title"/>
          </p:nvPr>
        </p:nvSpPr>
        <p:spPr/>
        <p:txBody>
          <a:bodyPr/>
          <a:lstStyle/>
          <a:p>
            <a:r>
              <a:rPr lang="en-US" altLang="en-US"/>
              <a:t>Frequency Distributions (cont.)</a:t>
            </a:r>
          </a:p>
        </p:txBody>
      </p:sp>
      <p:sp>
        <p:nvSpPr>
          <p:cNvPr id="4099" name="Rectangle 3">
            <a:extLst>
              <a:ext uri="{FF2B5EF4-FFF2-40B4-BE49-F238E27FC236}">
                <a16:creationId xmlns:a16="http://schemas.microsoft.com/office/drawing/2014/main" id="{C4E8D044-031B-440D-9D55-1AE8F7D143C8}"/>
              </a:ext>
            </a:extLst>
          </p:cNvPr>
          <p:cNvSpPr>
            <a:spLocks noGrp="1" noChangeArrowheads="1"/>
          </p:cNvSpPr>
          <p:nvPr>
            <p:ph type="body" idx="1"/>
          </p:nvPr>
        </p:nvSpPr>
        <p:spPr/>
        <p:txBody>
          <a:bodyPr/>
          <a:lstStyle/>
          <a:p>
            <a:r>
              <a:rPr lang="en-US" altLang="en-US"/>
              <a:t>A </a:t>
            </a:r>
            <a:r>
              <a:rPr lang="en-US" altLang="en-US" b="1"/>
              <a:t>frequency distribution</a:t>
            </a:r>
            <a:r>
              <a:rPr lang="en-US" altLang="en-US"/>
              <a:t> is an organized tabulation showing exactly how many individuals are located in each category on the scale of measurement.  A frequency distribution presents an organized picture of the entire set of scores, and it shows where each individual is located relative to others in the distribution. </a:t>
            </a:r>
          </a:p>
          <a:p>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FB8609-BA81-412C-874F-EF4035889663}"/>
              </a:ext>
            </a:extLst>
          </p:cNvPr>
          <p:cNvSpPr>
            <a:spLocks noGrp="1"/>
          </p:cNvSpPr>
          <p:nvPr>
            <p:ph type="title"/>
          </p:nvPr>
        </p:nvSpPr>
        <p:spPr/>
        <p:txBody>
          <a:bodyPr/>
          <a:lstStyle/>
          <a:p>
            <a:r>
              <a:rPr lang="en-US"/>
              <a:t>Thank you </a:t>
            </a:r>
          </a:p>
        </p:txBody>
      </p:sp>
      <p:sp>
        <p:nvSpPr>
          <p:cNvPr id="5" name="Text Placeholder 4">
            <a:extLst>
              <a:ext uri="{FF2B5EF4-FFF2-40B4-BE49-F238E27FC236}">
                <a16:creationId xmlns:a16="http://schemas.microsoft.com/office/drawing/2014/main" id="{AA683E89-0106-470A-B418-6B3DA8620BB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49449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38EDE4C-FF64-4E8B-A143-39A16013CA58}"/>
              </a:ext>
            </a:extLst>
          </p:cNvPr>
          <p:cNvSpPr>
            <a:spLocks noGrp="1"/>
          </p:cNvSpPr>
          <p:nvPr>
            <p:ph type="sldNum" sz="quarter" idx="12"/>
          </p:nvPr>
        </p:nvSpPr>
        <p:spPr/>
        <p:txBody>
          <a:bodyPr/>
          <a:lstStyle/>
          <a:p>
            <a:fld id="{FAF0BB3F-33B1-4372-B853-279E33A6E7E6}" type="slidenum">
              <a:rPr lang="en-US" altLang="en-US"/>
              <a:pPr/>
              <a:t>4</a:t>
            </a:fld>
            <a:endParaRPr lang="en-US" altLang="en-US"/>
          </a:p>
        </p:txBody>
      </p:sp>
      <p:sp>
        <p:nvSpPr>
          <p:cNvPr id="5122" name="Rectangle 2">
            <a:extLst>
              <a:ext uri="{FF2B5EF4-FFF2-40B4-BE49-F238E27FC236}">
                <a16:creationId xmlns:a16="http://schemas.microsoft.com/office/drawing/2014/main" id="{70B97865-5D3D-425D-8E27-0CEF59D20376}"/>
              </a:ext>
            </a:extLst>
          </p:cNvPr>
          <p:cNvSpPr>
            <a:spLocks noGrp="1" noChangeArrowheads="1"/>
          </p:cNvSpPr>
          <p:nvPr>
            <p:ph type="title"/>
          </p:nvPr>
        </p:nvSpPr>
        <p:spPr/>
        <p:txBody>
          <a:bodyPr/>
          <a:lstStyle/>
          <a:p>
            <a:r>
              <a:rPr lang="en-US" altLang="en-US"/>
              <a:t>Frequency Distribution Tables</a:t>
            </a:r>
          </a:p>
        </p:txBody>
      </p:sp>
      <p:sp>
        <p:nvSpPr>
          <p:cNvPr id="5123" name="Rectangle 3">
            <a:extLst>
              <a:ext uri="{FF2B5EF4-FFF2-40B4-BE49-F238E27FC236}">
                <a16:creationId xmlns:a16="http://schemas.microsoft.com/office/drawing/2014/main" id="{5370B454-01FF-43B7-8F3B-ED5039698B0E}"/>
              </a:ext>
            </a:extLst>
          </p:cNvPr>
          <p:cNvSpPr>
            <a:spLocks noGrp="1" noChangeArrowheads="1"/>
          </p:cNvSpPr>
          <p:nvPr>
            <p:ph type="body" idx="1"/>
          </p:nvPr>
        </p:nvSpPr>
        <p:spPr/>
        <p:txBody>
          <a:bodyPr/>
          <a:lstStyle/>
          <a:p>
            <a:pPr>
              <a:lnSpc>
                <a:spcPct val="80000"/>
              </a:lnSpc>
            </a:pPr>
            <a:r>
              <a:rPr lang="en-US" altLang="en-US"/>
              <a:t>A </a:t>
            </a:r>
            <a:r>
              <a:rPr lang="en-US" altLang="en-US" b="1"/>
              <a:t>frequency distribution table</a:t>
            </a:r>
            <a:r>
              <a:rPr lang="en-US" altLang="en-US"/>
              <a:t> consists of at least two columns - one listing categories on the scale of measurement (X) and another for frequency (f).  </a:t>
            </a:r>
          </a:p>
          <a:p>
            <a:pPr>
              <a:lnSpc>
                <a:spcPct val="80000"/>
              </a:lnSpc>
            </a:pPr>
            <a:r>
              <a:rPr lang="en-US" altLang="en-US"/>
              <a:t>In the X column, values are listed from the highest to lowest, without skipping any.  </a:t>
            </a:r>
          </a:p>
          <a:p>
            <a:pPr>
              <a:lnSpc>
                <a:spcPct val="80000"/>
              </a:lnSpc>
            </a:pPr>
            <a:r>
              <a:rPr lang="en-US" altLang="en-US"/>
              <a:t>For the frequency column, tallies are determined for each value (how often each X value occurs in the data set).  These tallies are the frequencies for each X value.  </a:t>
            </a:r>
          </a:p>
          <a:p>
            <a:pPr>
              <a:lnSpc>
                <a:spcPct val="80000"/>
              </a:lnSpc>
            </a:pPr>
            <a:r>
              <a:rPr lang="en-US" altLang="en-US"/>
              <a:t>The sum of the frequencies should equal 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76CFEC-5267-46BF-9007-FE4AA4FAC129}"/>
              </a:ext>
            </a:extLst>
          </p:cNvPr>
          <p:cNvSpPr>
            <a:spLocks noGrp="1"/>
          </p:cNvSpPr>
          <p:nvPr>
            <p:ph type="sldNum" sz="quarter" idx="12"/>
          </p:nvPr>
        </p:nvSpPr>
        <p:spPr/>
        <p:txBody>
          <a:bodyPr/>
          <a:lstStyle/>
          <a:p>
            <a:fld id="{D163464B-9F32-4477-A7AF-D94FC8B7B886}" type="slidenum">
              <a:rPr lang="en-US" altLang="en-US"/>
              <a:pPr/>
              <a:t>5</a:t>
            </a:fld>
            <a:endParaRPr lang="en-US" altLang="en-US"/>
          </a:p>
        </p:txBody>
      </p:sp>
      <p:sp>
        <p:nvSpPr>
          <p:cNvPr id="6146" name="Rectangle 2">
            <a:extLst>
              <a:ext uri="{FF2B5EF4-FFF2-40B4-BE49-F238E27FC236}">
                <a16:creationId xmlns:a16="http://schemas.microsoft.com/office/drawing/2014/main" id="{AD5145C4-D8C2-4443-A794-A7785B71269E}"/>
              </a:ext>
            </a:extLst>
          </p:cNvPr>
          <p:cNvSpPr>
            <a:spLocks noGrp="1" noChangeArrowheads="1"/>
          </p:cNvSpPr>
          <p:nvPr>
            <p:ph type="title"/>
          </p:nvPr>
        </p:nvSpPr>
        <p:spPr/>
        <p:txBody>
          <a:bodyPr/>
          <a:lstStyle/>
          <a:p>
            <a:r>
              <a:rPr lang="en-US" altLang="en-US" sz="3800"/>
              <a:t>Frequency Distribution Tables (cont.)</a:t>
            </a:r>
          </a:p>
        </p:txBody>
      </p:sp>
      <p:sp>
        <p:nvSpPr>
          <p:cNvPr id="6147" name="Rectangle 3">
            <a:extLst>
              <a:ext uri="{FF2B5EF4-FFF2-40B4-BE49-F238E27FC236}">
                <a16:creationId xmlns:a16="http://schemas.microsoft.com/office/drawing/2014/main" id="{61B1F443-E669-4F52-8160-067FDB416AD8}"/>
              </a:ext>
            </a:extLst>
          </p:cNvPr>
          <p:cNvSpPr>
            <a:spLocks noGrp="1" noChangeArrowheads="1"/>
          </p:cNvSpPr>
          <p:nvPr>
            <p:ph type="body" idx="1"/>
          </p:nvPr>
        </p:nvSpPr>
        <p:spPr>
          <a:xfrm>
            <a:off x="1981200" y="1600200"/>
            <a:ext cx="8229600" cy="4648200"/>
          </a:xfrm>
        </p:spPr>
        <p:txBody>
          <a:bodyPr/>
          <a:lstStyle/>
          <a:p>
            <a:pPr>
              <a:lnSpc>
                <a:spcPct val="90000"/>
              </a:lnSpc>
            </a:pPr>
            <a:r>
              <a:rPr lang="en-US" altLang="en-US"/>
              <a:t>A third column can be used for the proportion (p) for each category:  p = f/N.  The sum of the p column should equal 1.00. </a:t>
            </a:r>
          </a:p>
          <a:p>
            <a:pPr>
              <a:lnSpc>
                <a:spcPct val="90000"/>
              </a:lnSpc>
            </a:pPr>
            <a:r>
              <a:rPr lang="en-US" altLang="en-US"/>
              <a:t>A fourth column can display the percentage of the distribution corresponding to each X value.  The percentage is found by multiplying p by 100.  The sum of the percentage column is 100%. </a:t>
            </a:r>
          </a:p>
          <a:p>
            <a:pPr>
              <a:lnSpc>
                <a:spcPct val="90000"/>
              </a:lnSpc>
            </a:pP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EED579-EFE1-4D1E-96B2-2373B0E7453B}"/>
              </a:ext>
            </a:extLst>
          </p:cNvPr>
          <p:cNvSpPr>
            <a:spLocks noGrp="1"/>
          </p:cNvSpPr>
          <p:nvPr>
            <p:ph type="sldNum" sz="quarter" idx="12"/>
          </p:nvPr>
        </p:nvSpPr>
        <p:spPr/>
        <p:txBody>
          <a:bodyPr/>
          <a:lstStyle/>
          <a:p>
            <a:fld id="{19FEAB85-A76A-48CA-9145-C2B346F1D259}" type="slidenum">
              <a:rPr lang="en-US" altLang="en-US"/>
              <a:pPr/>
              <a:t>6</a:t>
            </a:fld>
            <a:endParaRPr lang="en-US" altLang="en-US"/>
          </a:p>
        </p:txBody>
      </p:sp>
      <p:sp>
        <p:nvSpPr>
          <p:cNvPr id="7170" name="Rectangle 2">
            <a:extLst>
              <a:ext uri="{FF2B5EF4-FFF2-40B4-BE49-F238E27FC236}">
                <a16:creationId xmlns:a16="http://schemas.microsoft.com/office/drawing/2014/main" id="{435829E3-7964-4A5F-91B0-57097A4E0443}"/>
              </a:ext>
            </a:extLst>
          </p:cNvPr>
          <p:cNvSpPr>
            <a:spLocks noGrp="1" noChangeArrowheads="1"/>
          </p:cNvSpPr>
          <p:nvPr>
            <p:ph type="title"/>
          </p:nvPr>
        </p:nvSpPr>
        <p:spPr/>
        <p:txBody>
          <a:bodyPr/>
          <a:lstStyle/>
          <a:p>
            <a:r>
              <a:rPr lang="en-US" altLang="en-US"/>
              <a:t>Regular Frequency Distribution</a:t>
            </a:r>
          </a:p>
        </p:txBody>
      </p:sp>
      <p:sp>
        <p:nvSpPr>
          <p:cNvPr id="7171" name="Rectangle 3">
            <a:extLst>
              <a:ext uri="{FF2B5EF4-FFF2-40B4-BE49-F238E27FC236}">
                <a16:creationId xmlns:a16="http://schemas.microsoft.com/office/drawing/2014/main" id="{A695EEEC-705B-4A74-B56B-AFECAEF6E528}"/>
              </a:ext>
            </a:extLst>
          </p:cNvPr>
          <p:cNvSpPr>
            <a:spLocks noGrp="1" noChangeArrowheads="1"/>
          </p:cNvSpPr>
          <p:nvPr>
            <p:ph type="body" idx="1"/>
          </p:nvPr>
        </p:nvSpPr>
        <p:spPr/>
        <p:txBody>
          <a:bodyPr/>
          <a:lstStyle/>
          <a:p>
            <a:r>
              <a:rPr lang="en-US" altLang="en-US"/>
              <a:t>When a frequency distribution table lists all of the individual categories (X values) it is called a </a:t>
            </a:r>
            <a:r>
              <a:rPr lang="en-US" altLang="en-US" b="1"/>
              <a:t>regular frequency distribution</a:t>
            </a:r>
            <a:r>
              <a:rPr lang="en-US" altLang="en-US"/>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7F98A87-CBCB-4FA3-ACFA-BE35FBBC21F8}"/>
              </a:ext>
            </a:extLst>
          </p:cNvPr>
          <p:cNvSpPr>
            <a:spLocks noGrp="1"/>
          </p:cNvSpPr>
          <p:nvPr>
            <p:ph type="sldNum" sz="quarter" idx="12"/>
          </p:nvPr>
        </p:nvSpPr>
        <p:spPr/>
        <p:txBody>
          <a:bodyPr/>
          <a:lstStyle/>
          <a:p>
            <a:fld id="{A5D6AD6A-7394-49F8-8A2E-A69EFC06D862}" type="slidenum">
              <a:rPr lang="en-US" altLang="en-US"/>
              <a:pPr/>
              <a:t>7</a:t>
            </a:fld>
            <a:endParaRPr lang="en-US" altLang="en-US"/>
          </a:p>
        </p:txBody>
      </p:sp>
      <p:sp>
        <p:nvSpPr>
          <p:cNvPr id="8194" name="Rectangle 2">
            <a:extLst>
              <a:ext uri="{FF2B5EF4-FFF2-40B4-BE49-F238E27FC236}">
                <a16:creationId xmlns:a16="http://schemas.microsoft.com/office/drawing/2014/main" id="{D836ADD4-3486-4870-B5BC-89C7AD299142}"/>
              </a:ext>
            </a:extLst>
          </p:cNvPr>
          <p:cNvSpPr>
            <a:spLocks noGrp="1" noChangeArrowheads="1"/>
          </p:cNvSpPr>
          <p:nvPr>
            <p:ph type="title"/>
          </p:nvPr>
        </p:nvSpPr>
        <p:spPr/>
        <p:txBody>
          <a:bodyPr/>
          <a:lstStyle/>
          <a:p>
            <a:r>
              <a:rPr lang="en-US" altLang="en-US"/>
              <a:t>Grouped Frequency Distribution</a:t>
            </a:r>
          </a:p>
        </p:txBody>
      </p:sp>
      <p:sp>
        <p:nvSpPr>
          <p:cNvPr id="8195" name="Rectangle 3">
            <a:extLst>
              <a:ext uri="{FF2B5EF4-FFF2-40B4-BE49-F238E27FC236}">
                <a16:creationId xmlns:a16="http://schemas.microsoft.com/office/drawing/2014/main" id="{68EE5AD8-CAD3-491C-BE45-31244FD95DE6}"/>
              </a:ext>
            </a:extLst>
          </p:cNvPr>
          <p:cNvSpPr>
            <a:spLocks noGrp="1" noChangeArrowheads="1"/>
          </p:cNvSpPr>
          <p:nvPr>
            <p:ph type="body" idx="1"/>
          </p:nvPr>
        </p:nvSpPr>
        <p:spPr/>
        <p:txBody>
          <a:bodyPr/>
          <a:lstStyle/>
          <a:p>
            <a:r>
              <a:rPr lang="en-US" altLang="en-US"/>
              <a:t>Sometimes, however, a set of scores covers a wide range of values.  In these situations, a list of all the X values would be quite long - too long to be a “simple” presentation of the data.  </a:t>
            </a:r>
          </a:p>
          <a:p>
            <a:r>
              <a:rPr lang="en-US" altLang="en-US"/>
              <a:t>To remedy this situation, a </a:t>
            </a:r>
            <a:r>
              <a:rPr lang="en-US" altLang="en-US" b="1"/>
              <a:t>grouped frequency distribution</a:t>
            </a:r>
            <a:r>
              <a:rPr lang="en-US" altLang="en-US"/>
              <a:t> table is used.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070CEF0-6FBC-4A70-82CB-64D7C392FD70}"/>
              </a:ext>
            </a:extLst>
          </p:cNvPr>
          <p:cNvSpPr>
            <a:spLocks noGrp="1"/>
          </p:cNvSpPr>
          <p:nvPr>
            <p:ph type="sldNum" sz="quarter" idx="12"/>
          </p:nvPr>
        </p:nvSpPr>
        <p:spPr/>
        <p:txBody>
          <a:bodyPr/>
          <a:lstStyle/>
          <a:p>
            <a:fld id="{969066A3-72C0-4AFE-81FD-9BEEA1A2FF6F}" type="slidenum">
              <a:rPr lang="en-US" altLang="en-US"/>
              <a:pPr/>
              <a:t>8</a:t>
            </a:fld>
            <a:endParaRPr lang="en-US" altLang="en-US"/>
          </a:p>
        </p:txBody>
      </p:sp>
      <p:sp>
        <p:nvSpPr>
          <p:cNvPr id="9218" name="Rectangle 2">
            <a:extLst>
              <a:ext uri="{FF2B5EF4-FFF2-40B4-BE49-F238E27FC236}">
                <a16:creationId xmlns:a16="http://schemas.microsoft.com/office/drawing/2014/main" id="{8BF4F0DC-DFBC-4B57-A962-C44E67BE28A8}"/>
              </a:ext>
            </a:extLst>
          </p:cNvPr>
          <p:cNvSpPr>
            <a:spLocks noGrp="1" noChangeArrowheads="1"/>
          </p:cNvSpPr>
          <p:nvPr>
            <p:ph type="title"/>
          </p:nvPr>
        </p:nvSpPr>
        <p:spPr/>
        <p:txBody>
          <a:bodyPr/>
          <a:lstStyle/>
          <a:p>
            <a:r>
              <a:rPr lang="en-US" altLang="en-US" sz="3600"/>
              <a:t>Grouped Frequency Distribution (cont.)</a:t>
            </a:r>
          </a:p>
        </p:txBody>
      </p:sp>
      <p:sp>
        <p:nvSpPr>
          <p:cNvPr id="9219" name="Rectangle 3">
            <a:extLst>
              <a:ext uri="{FF2B5EF4-FFF2-40B4-BE49-F238E27FC236}">
                <a16:creationId xmlns:a16="http://schemas.microsoft.com/office/drawing/2014/main" id="{332DF502-7C28-4BE8-906C-0FB02E6D8215}"/>
              </a:ext>
            </a:extLst>
          </p:cNvPr>
          <p:cNvSpPr>
            <a:spLocks noGrp="1" noChangeArrowheads="1"/>
          </p:cNvSpPr>
          <p:nvPr>
            <p:ph type="body" idx="1"/>
          </p:nvPr>
        </p:nvSpPr>
        <p:spPr/>
        <p:txBody>
          <a:bodyPr/>
          <a:lstStyle/>
          <a:p>
            <a:r>
              <a:rPr lang="en-US" altLang="en-US"/>
              <a:t>In a grouped table, the X column lists groups of scores, called </a:t>
            </a:r>
            <a:r>
              <a:rPr lang="en-US" altLang="en-US" b="1"/>
              <a:t>class intervals</a:t>
            </a:r>
            <a:r>
              <a:rPr lang="en-US" altLang="en-US"/>
              <a:t>, rather than individual values.  </a:t>
            </a:r>
          </a:p>
          <a:p>
            <a:r>
              <a:rPr lang="en-US" altLang="en-US"/>
              <a:t>These intervals all have the same width, usually a simple number such as 2, 5, 10, and so on.  </a:t>
            </a:r>
          </a:p>
          <a:p>
            <a:r>
              <a:rPr lang="en-US" altLang="en-US"/>
              <a:t>Each interval begins with a value that is a multiple of the interval width.  The interval width is selected so that the table will have approximately ten intervals.</a:t>
            </a:r>
          </a:p>
          <a:p>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3574131-4E5E-4198-9629-AB4470CB5176}"/>
              </a:ext>
            </a:extLst>
          </p:cNvPr>
          <p:cNvSpPr>
            <a:spLocks noGrp="1"/>
          </p:cNvSpPr>
          <p:nvPr>
            <p:ph type="sldNum" sz="quarter" idx="12"/>
          </p:nvPr>
        </p:nvSpPr>
        <p:spPr/>
        <p:txBody>
          <a:bodyPr/>
          <a:lstStyle/>
          <a:p>
            <a:fld id="{1A53B52B-18CA-480D-A7CF-238F7000443C}" type="slidenum">
              <a:rPr lang="en-US" altLang="en-US"/>
              <a:pPr/>
              <a:t>9</a:t>
            </a:fld>
            <a:endParaRPr lang="en-US" altLang="en-US"/>
          </a:p>
        </p:txBody>
      </p:sp>
      <p:sp>
        <p:nvSpPr>
          <p:cNvPr id="10242" name="Rectangle 2">
            <a:extLst>
              <a:ext uri="{FF2B5EF4-FFF2-40B4-BE49-F238E27FC236}">
                <a16:creationId xmlns:a16="http://schemas.microsoft.com/office/drawing/2014/main" id="{3E18E3D9-1E22-478C-9D45-00C3DED3556F}"/>
              </a:ext>
            </a:extLst>
          </p:cNvPr>
          <p:cNvSpPr>
            <a:spLocks noGrp="1" noChangeArrowheads="1"/>
          </p:cNvSpPr>
          <p:nvPr>
            <p:ph type="title"/>
          </p:nvPr>
        </p:nvSpPr>
        <p:spPr/>
        <p:txBody>
          <a:bodyPr/>
          <a:lstStyle/>
          <a:p>
            <a:r>
              <a:rPr lang="en-US" altLang="en-US"/>
              <a:t>Frequency Distribution Graphs</a:t>
            </a:r>
          </a:p>
        </p:txBody>
      </p:sp>
      <p:sp>
        <p:nvSpPr>
          <p:cNvPr id="10243" name="Rectangle 3">
            <a:extLst>
              <a:ext uri="{FF2B5EF4-FFF2-40B4-BE49-F238E27FC236}">
                <a16:creationId xmlns:a16="http://schemas.microsoft.com/office/drawing/2014/main" id="{C7074738-C171-4AE0-AF04-34EABE3F1AC6}"/>
              </a:ext>
            </a:extLst>
          </p:cNvPr>
          <p:cNvSpPr>
            <a:spLocks noGrp="1" noChangeArrowheads="1"/>
          </p:cNvSpPr>
          <p:nvPr>
            <p:ph type="body" idx="1"/>
          </p:nvPr>
        </p:nvSpPr>
        <p:spPr/>
        <p:txBody>
          <a:bodyPr/>
          <a:lstStyle/>
          <a:p>
            <a:r>
              <a:rPr lang="en-US" altLang="en-US"/>
              <a:t>In a </a:t>
            </a:r>
            <a:r>
              <a:rPr lang="en-US" altLang="en-US" b="1"/>
              <a:t>frequency distribution graph</a:t>
            </a:r>
            <a:r>
              <a:rPr lang="en-US" altLang="en-US"/>
              <a:t>, the score categories (X values) are listed on the X axis and the frequencies are listed on the Y axis.  </a:t>
            </a:r>
          </a:p>
          <a:p>
            <a:r>
              <a:rPr lang="en-US" altLang="en-US"/>
              <a:t>When the score categories consist of numerical scores from an interval or ratio scale, the graph should be either a histogram or a polygon.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1738</Words>
  <Application>Microsoft Office PowerPoint</Application>
  <PresentationFormat>Widescreen</PresentationFormat>
  <Paragraphs>118</Paragraphs>
  <Slides>30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Frequency Distributions</vt:lpstr>
      <vt:lpstr>Frequency Distributions</vt:lpstr>
      <vt:lpstr>Frequency Distributions (cont.)</vt:lpstr>
      <vt:lpstr>Frequency Distribution Tables</vt:lpstr>
      <vt:lpstr>Frequency Distribution Tables (cont.)</vt:lpstr>
      <vt:lpstr>Regular Frequency Distribution</vt:lpstr>
      <vt:lpstr>Grouped Frequency Distribution</vt:lpstr>
      <vt:lpstr>Grouped Frequency Distribution (cont.)</vt:lpstr>
      <vt:lpstr>Frequency Distribution Graphs</vt:lpstr>
      <vt:lpstr>Histograms</vt:lpstr>
      <vt:lpstr>PowerPoint Presentation</vt:lpstr>
      <vt:lpstr>Polygons</vt:lpstr>
      <vt:lpstr>PowerPoint Presentation</vt:lpstr>
      <vt:lpstr>Bar graphs</vt:lpstr>
      <vt:lpstr>PowerPoint Presentation</vt:lpstr>
      <vt:lpstr>Relative frequency</vt:lpstr>
      <vt:lpstr>PowerPoint Presentation</vt:lpstr>
      <vt:lpstr>Smooth curve</vt:lpstr>
      <vt:lpstr>PowerPoint Presentation</vt:lpstr>
      <vt:lpstr>Frequency distribution graphs</vt:lpstr>
      <vt:lpstr>Shape</vt:lpstr>
      <vt:lpstr>Positively and Negatively  Skewed Distributions</vt:lpstr>
      <vt:lpstr>PowerPoint Presentation</vt:lpstr>
      <vt:lpstr>Percentiles, Percentile Ranks,  and Interpolation</vt:lpstr>
      <vt:lpstr>Percentiles, Percentile Ranks,  and Interpolation (cont.)</vt:lpstr>
      <vt:lpstr>Interpolation</vt:lpstr>
      <vt:lpstr>PowerPoint Presentation</vt:lpstr>
      <vt:lpstr>Stem-and-Leaf Displays</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Frequency Distributions</dc:title>
  <dc:creator>SAAD Motaz</dc:creator>
  <cp:lastModifiedBy>SAAD Motaz</cp:lastModifiedBy>
  <cp:revision>3</cp:revision>
  <dcterms:created xsi:type="dcterms:W3CDTF">2022-11-13T05:50:26Z</dcterms:created>
  <dcterms:modified xsi:type="dcterms:W3CDTF">2022-11-13T05:59:17Z</dcterms:modified>
</cp:coreProperties>
</file>