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 id="2147483749" r:id="rId2"/>
  </p:sldMasterIdLst>
  <p:notesMasterIdLst>
    <p:notesMasterId r:id="rId32"/>
  </p:notesMasterIdLst>
  <p:sldIdLst>
    <p:sldId id="256" r:id="rId3"/>
    <p:sldId id="258" r:id="rId4"/>
    <p:sldId id="333" r:id="rId5"/>
    <p:sldId id="334" r:id="rId6"/>
    <p:sldId id="337" r:id="rId7"/>
    <p:sldId id="338" r:id="rId8"/>
    <p:sldId id="335" r:id="rId9"/>
    <p:sldId id="341" r:id="rId10"/>
    <p:sldId id="336" r:id="rId11"/>
    <p:sldId id="339" r:id="rId12"/>
    <p:sldId id="313" r:id="rId13"/>
    <p:sldId id="340" r:id="rId14"/>
    <p:sldId id="327" r:id="rId15"/>
    <p:sldId id="317" r:id="rId16"/>
    <p:sldId id="342" r:id="rId17"/>
    <p:sldId id="328" r:id="rId18"/>
    <p:sldId id="343" r:id="rId19"/>
    <p:sldId id="329" r:id="rId20"/>
    <p:sldId id="319" r:id="rId21"/>
    <p:sldId id="332" r:id="rId22"/>
    <p:sldId id="320" r:id="rId23"/>
    <p:sldId id="330" r:id="rId24"/>
    <p:sldId id="324" r:id="rId25"/>
    <p:sldId id="344" r:id="rId26"/>
    <p:sldId id="345" r:id="rId27"/>
    <p:sldId id="346" r:id="rId28"/>
    <p:sldId id="347" r:id="rId29"/>
    <p:sldId id="289" r:id="rId30"/>
    <p:sldId id="262"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533" userDrawn="1">
          <p15:clr>
            <a:srgbClr val="A4A3A4"/>
          </p15:clr>
        </p15:guide>
        <p15:guide id="4" pos="52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9" autoAdjust="0"/>
    <p:restoredTop sz="80722" autoAdjust="0"/>
  </p:normalViewPr>
  <p:slideViewPr>
    <p:cSldViewPr snapToGrid="0">
      <p:cViewPr varScale="1">
        <p:scale>
          <a:sx n="98" d="100"/>
          <a:sy n="98" d="100"/>
        </p:scale>
        <p:origin x="1158" y="84"/>
      </p:cViewPr>
      <p:guideLst>
        <p:guide orient="horz" pos="2160"/>
        <p:guide pos="2880"/>
        <p:guide pos="533"/>
        <p:guide pos="52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extLst>
      <p:ext uri="{BB962C8B-B14F-4D97-AF65-F5344CB8AC3E}">
        <p14:creationId xmlns:p14="http://schemas.microsoft.com/office/powerpoint/2010/main" val="21087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Rootkit</a:t>
            </a:r>
            <a:r>
              <a:rPr lang="zh-CN" altLang="en-US" sz="1200" b="0" i="0" kern="1200" dirty="0">
                <a:solidFill>
                  <a:schemeClr val="tx1"/>
                </a:solidFill>
                <a:effectLst/>
                <a:latin typeface="+mn-lt"/>
                <a:ea typeface="+mn-ea"/>
                <a:cs typeface="+mn-cs"/>
              </a:rPr>
              <a:t>是指其主要功能为：隐藏其他程序进程的软件</a:t>
            </a:r>
            <a:endParaRPr kumimoji="1"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3442587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23</a:t>
            </a:fld>
            <a:endParaRPr lang="zh-CN" altLang="en-US"/>
          </a:p>
        </p:txBody>
      </p:sp>
    </p:spTree>
    <p:extLst>
      <p:ext uri="{BB962C8B-B14F-4D97-AF65-F5344CB8AC3E}">
        <p14:creationId xmlns:p14="http://schemas.microsoft.com/office/powerpoint/2010/main" val="3069993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在实现我们如何控制内核模块加载前，我们先简要介绍一下</a:t>
            </a:r>
            <a:r>
              <a:rPr lang="en-US" altLang="zh-CN" sz="1200" b="0" i="0" kern="1200" dirty="0" err="1">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的通知链机制。</a:t>
            </a:r>
          </a:p>
          <a:p>
            <a:r>
              <a:rPr lang="zh-CN" altLang="en-US" sz="1200" b="0" i="0" kern="1200" dirty="0">
                <a:solidFill>
                  <a:schemeClr val="tx1"/>
                </a:solidFill>
                <a:effectLst/>
                <a:latin typeface="+mn-lt"/>
                <a:ea typeface="+mn-ea"/>
                <a:cs typeface="+mn-cs"/>
              </a:rPr>
              <a:t>大多数的内核子系统都是相互独立的，因此有可能某个子系统对其他子系统产生的事件感兴趣。为了满足这个需求，</a:t>
            </a:r>
            <a:r>
              <a:rPr lang="en-US" altLang="zh-CN" sz="1200" b="0" i="0" kern="1200" dirty="0" err="1">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提供了通知链的机制，使得某个子系统在发生某个事件时通知其他的子系统。</a:t>
            </a:r>
          </a:p>
          <a:p>
            <a:r>
              <a:rPr lang="zh-CN" altLang="en-US" sz="1200" b="0" i="0" kern="1200" dirty="0">
                <a:solidFill>
                  <a:schemeClr val="tx1"/>
                </a:solidFill>
                <a:effectLst/>
                <a:latin typeface="+mn-lt"/>
                <a:ea typeface="+mn-ea"/>
                <a:cs typeface="+mn-cs"/>
              </a:rPr>
              <a:t>通知链的数据结构如下：</a:t>
            </a:r>
          </a:p>
          <a:p>
            <a:r>
              <a:rPr lang="en-US" altLang="zh-CN" dirty="0">
                <a:effectLst/>
              </a:rPr>
              <a:t>struct </a:t>
            </a:r>
            <a:r>
              <a:rPr lang="en-US" altLang="zh-CN" dirty="0" err="1">
                <a:effectLst/>
              </a:rPr>
              <a:t>notifier_block</a:t>
            </a:r>
            <a:br>
              <a:rPr lang="zh-CN" altLang="en-US" dirty="0"/>
            </a:br>
            <a:r>
              <a:rPr lang="en-US" altLang="zh-CN" dirty="0">
                <a:effectLst/>
              </a:rPr>
              <a:t>{</a:t>
            </a:r>
            <a:br>
              <a:rPr lang="zh-CN" altLang="en-US" dirty="0"/>
            </a:br>
            <a:r>
              <a:rPr lang="zh-CN" altLang="en-US" dirty="0">
                <a:effectLst/>
              </a:rPr>
              <a:t>  </a:t>
            </a:r>
            <a:r>
              <a:rPr lang="en-US" altLang="zh-CN" dirty="0">
                <a:effectLst/>
              </a:rPr>
              <a:t>int (*</a:t>
            </a:r>
            <a:r>
              <a:rPr lang="en-US" altLang="zh-CN" dirty="0" err="1">
                <a:effectLst/>
              </a:rPr>
              <a:t>notifier_call</a:t>
            </a:r>
            <a:r>
              <a:rPr lang="en-US" altLang="zh-CN" dirty="0">
                <a:effectLst/>
              </a:rPr>
              <a:t>)(struct </a:t>
            </a:r>
            <a:r>
              <a:rPr lang="en-US" altLang="zh-CN" dirty="0" err="1">
                <a:effectLst/>
              </a:rPr>
              <a:t>notifier_block</a:t>
            </a:r>
            <a:r>
              <a:rPr lang="en-US" altLang="zh-CN" dirty="0">
                <a:effectLst/>
              </a:rPr>
              <a:t> *self, unsigned long, void *);</a:t>
            </a:r>
            <a:br>
              <a:rPr lang="zh-CN" altLang="en-US" dirty="0"/>
            </a:br>
            <a:r>
              <a:rPr lang="zh-CN" altLang="en-US" dirty="0">
                <a:effectLst/>
              </a:rPr>
              <a:t>  </a:t>
            </a:r>
            <a:r>
              <a:rPr lang="en-US" altLang="zh-CN" dirty="0">
                <a:effectLst/>
              </a:rPr>
              <a:t>struct </a:t>
            </a:r>
            <a:r>
              <a:rPr lang="en-US" altLang="zh-CN" dirty="0" err="1">
                <a:effectLst/>
              </a:rPr>
              <a:t>notifier_block</a:t>
            </a:r>
            <a:r>
              <a:rPr lang="en-US" altLang="zh-CN" dirty="0">
                <a:effectLst/>
              </a:rPr>
              <a:t> *next;</a:t>
            </a:r>
            <a:br>
              <a:rPr lang="zh-CN" altLang="en-US" dirty="0"/>
            </a:br>
            <a:r>
              <a:rPr lang="zh-CN" altLang="en-US" dirty="0">
                <a:effectLst/>
              </a:rPr>
              <a:t>  </a:t>
            </a:r>
            <a:r>
              <a:rPr lang="en-US" altLang="zh-CN" dirty="0">
                <a:effectLst/>
              </a:rPr>
              <a:t>int priority;</a:t>
            </a:r>
            <a:br>
              <a:rPr lang="zh-CN" altLang="en-US" dirty="0"/>
            </a:br>
            <a:r>
              <a:rPr lang="en-US" altLang="zh-CN" dirty="0">
                <a:effectLst/>
              </a:rPr>
              <a:t>};</a:t>
            </a:r>
            <a:r>
              <a:rPr lang="zh-CN" altLang="en-US" sz="1200" b="0" i="0" kern="1200" dirty="0">
                <a:solidFill>
                  <a:schemeClr val="tx1"/>
                </a:solidFill>
                <a:effectLst/>
                <a:latin typeface="+mn-lt"/>
                <a:ea typeface="+mn-ea"/>
                <a:cs typeface="+mn-cs"/>
              </a:rPr>
              <a:t>所以这个数据结构是一个函数链表，每个节点都注册了一个函数，当某个事件发生时链表上的所有节点对应的函数就会被执行。</a:t>
            </a:r>
          </a:p>
          <a:p>
            <a:r>
              <a:rPr lang="zh-CN" altLang="en-US" sz="1200" b="0" i="0" kern="1200" dirty="0">
                <a:solidFill>
                  <a:schemeClr val="tx1"/>
                </a:solidFill>
                <a:effectLst/>
                <a:latin typeface="+mn-lt"/>
                <a:ea typeface="+mn-ea"/>
                <a:cs typeface="+mn-cs"/>
              </a:rPr>
              <a:t>另外通知这个事件使所运行的函数由被通知方决定，就是说被通知方可以在链表上注册一个通知函数，在发生某个事件的时候，这些函数就会得到执行，从而通知到被通知方。</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00264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我们这里的事件是加载模块。所以现在我们来分析一下内核中加载模块的代码。首先是</a:t>
            </a:r>
            <a:r>
              <a:rPr lang="en-US" altLang="zh-CN" sz="1200" b="0" i="0" kern="1200" dirty="0" err="1">
                <a:solidFill>
                  <a:schemeClr val="tx1"/>
                </a:solidFill>
                <a:effectLst/>
                <a:latin typeface="+mn-lt"/>
                <a:ea typeface="+mn-ea"/>
                <a:cs typeface="+mn-cs"/>
              </a:rPr>
              <a:t>init_module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init_module</a:t>
            </a:r>
            <a:r>
              <a:rPr lang="zh-CN" altLang="en-US" sz="1200" b="0" i="0" kern="1200" dirty="0">
                <a:solidFill>
                  <a:schemeClr val="tx1"/>
                </a:solidFill>
                <a:effectLst/>
                <a:latin typeface="+mn-lt"/>
                <a:ea typeface="+mn-ea"/>
                <a:cs typeface="+mn-cs"/>
              </a:rPr>
              <a:t>下函数会返回一个</a:t>
            </a:r>
            <a:r>
              <a:rPr lang="en-US" altLang="zh-CN" sz="1200" b="0" i="0" kern="1200" dirty="0" err="1">
                <a:solidFill>
                  <a:schemeClr val="tx1"/>
                </a:solidFill>
                <a:effectLst/>
                <a:latin typeface="+mn-lt"/>
                <a:ea typeface="+mn-ea"/>
                <a:cs typeface="+mn-cs"/>
              </a:rPr>
              <a:t>load_module</a:t>
            </a:r>
            <a:r>
              <a:rPr lang="zh-CN" altLang="en-US" sz="1200" b="0" i="0" kern="1200" dirty="0">
                <a:solidFill>
                  <a:schemeClr val="tx1"/>
                </a:solidFill>
                <a:effectLst/>
                <a:latin typeface="+mn-lt"/>
                <a:ea typeface="+mn-ea"/>
                <a:cs typeface="+mn-cs"/>
              </a:rPr>
              <a:t>函数，所以我们跟进到</a:t>
            </a:r>
            <a:r>
              <a:rPr lang="en-US" altLang="zh-CN" sz="1200" b="0" i="0" kern="1200" dirty="0" err="1">
                <a:solidFill>
                  <a:schemeClr val="tx1"/>
                </a:solidFill>
                <a:effectLst/>
                <a:latin typeface="+mn-lt"/>
                <a:ea typeface="+mn-ea"/>
                <a:cs typeface="+mn-cs"/>
              </a:rPr>
              <a:t>load_module</a:t>
            </a:r>
            <a:r>
              <a:rPr lang="zh-CN" altLang="en-US" sz="1200" b="0" i="0" kern="1200" dirty="0">
                <a:solidFill>
                  <a:schemeClr val="tx1"/>
                </a:solidFill>
                <a:effectLst/>
                <a:latin typeface="+mn-lt"/>
                <a:ea typeface="+mn-ea"/>
                <a:cs typeface="+mn-cs"/>
              </a:rPr>
              <a:t>函数，会发现有好多流程，比如检查签名、</a:t>
            </a:r>
            <a:r>
              <a:rPr lang="en-US" altLang="zh-CN" sz="1200" b="0" i="0" kern="1200" dirty="0" err="1">
                <a:solidFill>
                  <a:schemeClr val="tx1"/>
                </a:solidFill>
                <a:effectLst/>
                <a:latin typeface="+mn-lt"/>
                <a:ea typeface="+mn-ea"/>
                <a:cs typeface="+mn-cs"/>
              </a:rPr>
              <a:t>prepare_coming_module</a:t>
            </a:r>
            <a:r>
              <a:rPr lang="zh-CN" altLang="en-US" sz="1200" b="0" i="0" kern="1200" dirty="0">
                <a:solidFill>
                  <a:schemeClr val="tx1"/>
                </a:solidFill>
                <a:effectLst/>
                <a:latin typeface="+mn-lt"/>
                <a:ea typeface="+mn-ea"/>
                <a:cs typeface="+mn-cs"/>
              </a:rPr>
              <a:t>、使模块与</a:t>
            </a:r>
            <a:r>
              <a:rPr lang="en-US" altLang="zh-CN" sz="1200" b="0" i="0" kern="1200" dirty="0" err="1">
                <a:solidFill>
                  <a:schemeClr val="tx1"/>
                </a:solidFill>
                <a:effectLst/>
                <a:latin typeface="+mn-lt"/>
                <a:ea typeface="+mn-ea"/>
                <a:cs typeface="+mn-cs"/>
              </a:rPr>
              <a:t>sysfs</a:t>
            </a:r>
            <a:r>
              <a:rPr lang="zh-CN" altLang="en-US" sz="1200" b="0" i="0" kern="1200" dirty="0">
                <a:solidFill>
                  <a:schemeClr val="tx1"/>
                </a:solidFill>
                <a:effectLst/>
                <a:latin typeface="+mn-lt"/>
                <a:ea typeface="+mn-ea"/>
                <a:cs typeface="+mn-cs"/>
              </a:rPr>
              <a:t>发生联系、执行模块入口函数等等。我们关注的是</a:t>
            </a:r>
            <a:r>
              <a:rPr lang="en-US" altLang="zh-CN" sz="1200" b="0" i="0" kern="1200" dirty="0" err="1">
                <a:solidFill>
                  <a:schemeClr val="tx1"/>
                </a:solidFill>
                <a:effectLst/>
                <a:latin typeface="+mn-lt"/>
                <a:ea typeface="+mn-ea"/>
                <a:cs typeface="+mn-cs"/>
              </a:rPr>
              <a:t>prepare_coming_module</a:t>
            </a:r>
            <a:r>
              <a:rPr lang="zh-CN" altLang="en-US" sz="1200" b="0" i="0" kern="1200" dirty="0">
                <a:solidFill>
                  <a:schemeClr val="tx1"/>
                </a:solidFill>
                <a:effectLst/>
                <a:latin typeface="+mn-lt"/>
                <a:ea typeface="+mn-ea"/>
                <a:cs typeface="+mn-cs"/>
              </a:rPr>
              <a:t>，因为这里将会调用注册的通知处理函数。然后我们继续跟进到</a:t>
            </a:r>
            <a:r>
              <a:rPr lang="en-US" altLang="zh-CN" sz="1200" b="0" i="0" kern="1200" dirty="0" err="1">
                <a:solidFill>
                  <a:schemeClr val="tx1"/>
                </a:solidFill>
                <a:effectLst/>
                <a:latin typeface="+mn-lt"/>
                <a:ea typeface="+mn-ea"/>
                <a:cs typeface="+mn-cs"/>
              </a:rPr>
              <a:t>prepare_coming_module</a:t>
            </a:r>
            <a:r>
              <a:rPr lang="zh-CN" altLang="en-US" sz="1200" b="0" i="0" kern="1200" dirty="0">
                <a:solidFill>
                  <a:schemeClr val="tx1"/>
                </a:solidFill>
                <a:effectLst/>
                <a:latin typeface="+mn-lt"/>
                <a:ea typeface="+mn-ea"/>
                <a:cs typeface="+mn-cs"/>
              </a:rPr>
              <a:t>，会发现它有个</a:t>
            </a:r>
            <a:r>
              <a:rPr lang="en-US" altLang="zh-CN" sz="1200" b="0" i="0" kern="1200" dirty="0" err="1">
                <a:solidFill>
                  <a:schemeClr val="tx1"/>
                </a:solidFill>
                <a:effectLst/>
                <a:latin typeface="+mn-lt"/>
                <a:ea typeface="+mn-ea"/>
                <a:cs typeface="+mn-cs"/>
              </a:rPr>
              <a:t>blocking_notifier_call_chain</a:t>
            </a:r>
            <a:r>
              <a:rPr lang="zh-CN" altLang="en-US" sz="1200" b="0" i="0" kern="1200" dirty="0">
                <a:solidFill>
                  <a:schemeClr val="tx1"/>
                </a:solidFill>
                <a:effectLst/>
                <a:latin typeface="+mn-lt"/>
                <a:ea typeface="+mn-ea"/>
                <a:cs typeface="+mn-cs"/>
              </a:rPr>
              <a:t>函数传入了</a:t>
            </a:r>
            <a:r>
              <a:rPr lang="en-US" altLang="zh-CN" sz="1200" b="0" i="0" kern="1200" dirty="0">
                <a:solidFill>
                  <a:schemeClr val="tx1"/>
                </a:solidFill>
                <a:effectLst/>
                <a:latin typeface="+mn-lt"/>
                <a:ea typeface="+mn-ea"/>
                <a:cs typeface="+mn-cs"/>
              </a:rPr>
              <a:t>MODULE_STATE_COMING</a:t>
            </a:r>
            <a:r>
              <a:rPr lang="zh-CN" altLang="en-US" sz="1200" b="0" i="0" kern="1200" dirty="0">
                <a:solidFill>
                  <a:schemeClr val="tx1"/>
                </a:solidFill>
                <a:effectLst/>
                <a:latin typeface="+mn-lt"/>
                <a:ea typeface="+mn-ea"/>
                <a:cs typeface="+mn-cs"/>
              </a:rPr>
              <a:t>参数，还有通知链表</a:t>
            </a:r>
            <a:r>
              <a:rPr lang="en-US" altLang="zh-CN" sz="1200" b="0" i="0" kern="1200" dirty="0" err="1">
                <a:solidFill>
                  <a:schemeClr val="tx1"/>
                </a:solidFill>
                <a:effectLst/>
                <a:latin typeface="+mn-lt"/>
                <a:ea typeface="+mn-ea"/>
                <a:cs typeface="+mn-cs"/>
              </a:rPr>
              <a:t>module_notify_list</a:t>
            </a:r>
            <a:r>
              <a:rPr lang="zh-CN" altLang="en-US" sz="1200" b="0" i="0" kern="1200" dirty="0">
                <a:solidFill>
                  <a:schemeClr val="tx1"/>
                </a:solidFill>
                <a:effectLst/>
                <a:latin typeface="+mn-lt"/>
                <a:ea typeface="+mn-ea"/>
                <a:cs typeface="+mn-cs"/>
              </a:rPr>
              <a:t>。它会调用通知链中的通知处理函数。这里相当于内核告诉模块通知链的通知处理函数一个信：</a:t>
            </a:r>
            <a:r>
              <a:rPr lang="en-US" altLang="zh-CN" sz="1200" b="0" i="0" kern="1200" dirty="0">
                <a:solidFill>
                  <a:schemeClr val="tx1"/>
                </a:solidFill>
                <a:effectLst/>
                <a:latin typeface="+mn-lt"/>
                <a:ea typeface="+mn-ea"/>
                <a:cs typeface="+mn-cs"/>
              </a:rPr>
              <a:t>MODULE_STATE_COMING</a:t>
            </a:r>
            <a:r>
              <a:rPr lang="zh-CN" altLang="en-US" sz="1200" b="0" i="0" kern="1200" dirty="0">
                <a:solidFill>
                  <a:schemeClr val="tx1"/>
                </a:solidFill>
                <a:effectLst/>
                <a:latin typeface="+mn-lt"/>
                <a:ea typeface="+mn-ea"/>
                <a:cs typeface="+mn-cs"/>
              </a:rPr>
              <a:t>，即一个模块准备好了，同时把这个模块传递给处理函数。继续跟进，会发现有这样一行代码说明在这里调用我们的通知处理函数。</a:t>
            </a:r>
          </a:p>
          <a:p>
            <a:r>
              <a:rPr lang="en-US" altLang="zh-CN" sz="1200" kern="1200" dirty="0">
                <a:solidFill>
                  <a:schemeClr val="tx1"/>
                </a:solidFill>
                <a:effectLst/>
                <a:latin typeface="+mn-lt"/>
                <a:ea typeface="+mn-ea"/>
                <a:cs typeface="+mn-cs"/>
              </a:rPr>
              <a:t>ret</a:t>
            </a:r>
            <a:r>
              <a:rPr lang="en-US" altLang="zh-CN" dirty="0">
                <a:effectLst/>
              </a:rPr>
              <a:t> </a:t>
            </a:r>
            <a:r>
              <a:rPr lang="en-US" altLang="zh-CN" sz="1200" kern="1200" dirty="0">
                <a:solidFill>
                  <a:schemeClr val="tx1"/>
                </a:solidFill>
                <a:effectLst/>
                <a:latin typeface="+mn-lt"/>
                <a:ea typeface="+mn-ea"/>
                <a:cs typeface="+mn-cs"/>
              </a:rPr>
              <a:t>=</a:t>
            </a:r>
            <a:r>
              <a:rPr lang="en-US" altLang="zh-CN" dirty="0">
                <a:effectLst/>
              </a:rPr>
              <a:t> </a:t>
            </a:r>
            <a:r>
              <a:rPr lang="en-US" altLang="zh-CN" sz="1200" kern="1200" dirty="0" err="1">
                <a:solidFill>
                  <a:schemeClr val="tx1"/>
                </a:solidFill>
                <a:effectLst/>
                <a:latin typeface="+mn-lt"/>
                <a:ea typeface="+mn-ea"/>
                <a:cs typeface="+mn-cs"/>
              </a:rPr>
              <a:t>notifier_call_chain</a:t>
            </a:r>
            <a:r>
              <a:rPr lang="en-US" altLang="zh-CN" dirty="0">
                <a:effectLst/>
              </a:rPr>
              <a:t>(</a:t>
            </a:r>
            <a:r>
              <a:rPr lang="en-US" altLang="zh-CN" sz="1200" kern="1200" dirty="0">
                <a:solidFill>
                  <a:schemeClr val="tx1"/>
                </a:solidFill>
                <a:effectLst/>
                <a:latin typeface="+mn-lt"/>
                <a:ea typeface="+mn-ea"/>
                <a:cs typeface="+mn-cs"/>
              </a:rPr>
              <a:t>&amp;</a:t>
            </a:r>
            <a:r>
              <a:rPr lang="en-US" altLang="zh-CN" sz="1200" kern="1200" dirty="0" err="1">
                <a:solidFill>
                  <a:schemeClr val="tx1"/>
                </a:solidFill>
                <a:effectLst/>
                <a:latin typeface="+mn-lt"/>
                <a:ea typeface="+mn-ea"/>
                <a:cs typeface="+mn-cs"/>
              </a:rPr>
              <a:t>nh</a:t>
            </a:r>
            <a:r>
              <a:rPr lang="en-US" altLang="zh-CN" sz="1200" kern="1200" dirty="0">
                <a:solidFill>
                  <a:schemeClr val="tx1"/>
                </a:solidFill>
                <a:effectLst/>
                <a:latin typeface="+mn-lt"/>
                <a:ea typeface="+mn-ea"/>
                <a:cs typeface="+mn-cs"/>
              </a:rPr>
              <a:t>-&gt;head</a:t>
            </a:r>
            <a:r>
              <a:rPr lang="en-US" altLang="zh-CN" dirty="0">
                <a:effectLst/>
              </a:rPr>
              <a:t>, </a:t>
            </a:r>
            <a:r>
              <a:rPr lang="en-US" altLang="zh-CN" sz="1200" kern="1200" dirty="0" err="1">
                <a:solidFill>
                  <a:schemeClr val="tx1"/>
                </a:solidFill>
                <a:effectLst/>
                <a:latin typeface="+mn-lt"/>
                <a:ea typeface="+mn-ea"/>
                <a:cs typeface="+mn-cs"/>
              </a:rPr>
              <a:t>val</a:t>
            </a:r>
            <a:r>
              <a:rPr lang="en-US" altLang="zh-CN" dirty="0">
                <a:effectLst/>
              </a:rPr>
              <a:t>, </a:t>
            </a:r>
            <a:r>
              <a:rPr lang="en-US" altLang="zh-CN" sz="1200" kern="1200" dirty="0">
                <a:solidFill>
                  <a:schemeClr val="tx1"/>
                </a:solidFill>
                <a:effectLst/>
                <a:latin typeface="+mn-lt"/>
                <a:ea typeface="+mn-ea"/>
                <a:cs typeface="+mn-cs"/>
              </a:rPr>
              <a:t>v</a:t>
            </a:r>
            <a:r>
              <a:rPr lang="en-US" altLang="zh-CN" dirty="0">
                <a:effectLst/>
              </a:rPr>
              <a:t>, </a:t>
            </a:r>
            <a:r>
              <a:rPr lang="en-US" altLang="zh-CN" sz="1200" kern="1200" dirty="0" err="1">
                <a:solidFill>
                  <a:schemeClr val="tx1"/>
                </a:solidFill>
                <a:effectLst/>
                <a:latin typeface="+mn-lt"/>
                <a:ea typeface="+mn-ea"/>
                <a:cs typeface="+mn-cs"/>
              </a:rPr>
              <a:t>nr_to_call</a:t>
            </a:r>
            <a:r>
              <a:rPr lang="en-US" altLang="zh-CN" dirty="0" err="1">
                <a:effectLst/>
              </a:rPr>
              <a:t>,</a:t>
            </a:r>
            <a:r>
              <a:rPr lang="en-US" altLang="zh-CN" sz="1200" kern="1200" dirty="0" err="1">
                <a:solidFill>
                  <a:schemeClr val="tx1"/>
                </a:solidFill>
                <a:effectLst/>
                <a:latin typeface="+mn-lt"/>
                <a:ea typeface="+mn-ea"/>
                <a:cs typeface="+mn-cs"/>
              </a:rPr>
              <a:t>nr_calls</a:t>
            </a:r>
            <a:r>
              <a:rPr lang="en-US" altLang="zh-CN" dirty="0">
                <a:effectLst/>
              </a:rPr>
              <a:t>);</a:t>
            </a:r>
            <a:r>
              <a:rPr lang="zh-CN" altLang="en-US" sz="1200" b="0" i="0" kern="1200" dirty="0">
                <a:solidFill>
                  <a:schemeClr val="tx1"/>
                </a:solidFill>
                <a:effectLst/>
                <a:latin typeface="+mn-lt"/>
                <a:ea typeface="+mn-ea"/>
                <a:cs typeface="+mn-cs"/>
              </a:rPr>
              <a:t>所以，加载模块这个事件使用了</a:t>
            </a:r>
            <a:r>
              <a:rPr lang="en-US" altLang="zh-CN" sz="1200" b="0" i="0" kern="1200" dirty="0" err="1">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通知链的机制，即模块加载时会执行通知链表上的通知处理函数。于是我们就可以编写一个通知处理函数，当其他模块完成加载，开始初始化前的状态为</a:t>
            </a:r>
            <a:r>
              <a:rPr lang="en-US" altLang="zh-CN" sz="1200" b="0" i="0" kern="1200" dirty="0" err="1">
                <a:solidFill>
                  <a:schemeClr val="tx1"/>
                </a:solidFill>
                <a:effectLst/>
                <a:latin typeface="+mn-lt"/>
                <a:ea typeface="+mn-ea"/>
                <a:cs typeface="+mn-cs"/>
              </a:rPr>
              <a:t>module_state_coming</a:t>
            </a:r>
            <a:r>
              <a:rPr lang="zh-CN" altLang="en-US" sz="1200" b="0" i="0" kern="1200" dirty="0">
                <a:solidFill>
                  <a:schemeClr val="tx1"/>
                </a:solidFill>
                <a:effectLst/>
                <a:latin typeface="+mn-lt"/>
                <a:ea typeface="+mn-ea"/>
                <a:cs typeface="+mn-cs"/>
              </a:rPr>
              <a:t>时，我们篡改他的入口函数和出口函数，达到了其他模块伪加载的目的。</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32395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加锁的目的是为了保证篡改成功。就好比有人在高铁上厕所，如果不把门加锁，别人以为里面没人就把门打开和你一起上厕所了（大雾）。这里上锁也是为了防止竞争导致篡改失败。</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06609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7236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37343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6044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dirty="0" err="1">
                <a:solidFill>
                  <a:prstClr val="black"/>
                </a:solidFill>
                <a:latin typeface="PingFang SC" panose="020B0400000000000000" pitchFamily="34" charset="-122"/>
                <a:ea typeface="PingFang SC" panose="020B0400000000000000" pitchFamily="34" charset="-122"/>
              </a:rPr>
              <a:t>sysfs</a:t>
            </a:r>
            <a:r>
              <a:rPr lang="zh-CN" altLang="en-US" sz="1200" dirty="0">
                <a:solidFill>
                  <a:prstClr val="black"/>
                </a:solidFill>
                <a:latin typeface="PingFang SC" panose="020B0400000000000000" pitchFamily="34" charset="-122"/>
                <a:ea typeface="PingFang SC" panose="020B0400000000000000" pitchFamily="34" charset="-122"/>
              </a:rPr>
              <a:t>是文件系统中的一种，挂载在</a:t>
            </a:r>
            <a:r>
              <a:rPr lang="en-US" altLang="zh-CN" sz="1200" dirty="0">
                <a:solidFill>
                  <a:prstClr val="black"/>
                </a:solidFill>
                <a:latin typeface="PingFang SC" panose="020B0400000000000000" pitchFamily="34" charset="-122"/>
                <a:ea typeface="PingFang SC" panose="020B0400000000000000" pitchFamily="34" charset="-122"/>
              </a:rPr>
              <a:t>/sys/</a:t>
            </a:r>
            <a:r>
              <a:rPr lang="zh-CN" altLang="en-US" sz="1200" dirty="0">
                <a:solidFill>
                  <a:prstClr val="black"/>
                </a:solidFill>
                <a:latin typeface="PingFang SC" panose="020B0400000000000000" pitchFamily="34" charset="-122"/>
                <a:ea typeface="PingFang SC" panose="020B0400000000000000" pitchFamily="34" charset="-122"/>
              </a:rPr>
              <a:t>下，</a:t>
            </a:r>
            <a:r>
              <a:rPr lang="en-US" altLang="zh-CN" dirty="0" err="1"/>
              <a:t>sysfs</a:t>
            </a:r>
            <a:r>
              <a:rPr lang="zh-CN" altLang="en-US" dirty="0"/>
              <a:t>可以看成与</a:t>
            </a:r>
            <a:r>
              <a:rPr lang="en-US" altLang="zh-CN" dirty="0" err="1"/>
              <a:t>proc,devfs</a:t>
            </a:r>
            <a:r>
              <a:rPr lang="zh-CN" altLang="en-US" dirty="0"/>
              <a:t>和</a:t>
            </a:r>
            <a:r>
              <a:rPr lang="en-US" altLang="zh-CN" dirty="0" err="1"/>
              <a:t>devpty</a:t>
            </a:r>
            <a:r>
              <a:rPr lang="zh-CN" altLang="en-US" dirty="0"/>
              <a:t>同类别的文件系统，该文件系统是虚拟的文件系统，可以更方便对系统设备进行管理。它可以产生一个包含所有系统硬件层次视图，与提供进程和状态信息的</a:t>
            </a:r>
            <a:r>
              <a:rPr lang="en-US" altLang="zh-CN" dirty="0"/>
              <a:t>proc</a:t>
            </a:r>
            <a:r>
              <a:rPr lang="zh-CN" altLang="en-US" dirty="0"/>
              <a:t>文件系统十分类似。</a:t>
            </a:r>
          </a:p>
          <a:p>
            <a:r>
              <a:rPr lang="zh-CN" altLang="en-US" sz="1200" dirty="0">
                <a:solidFill>
                  <a:prstClr val="black"/>
                </a:solidFill>
                <a:latin typeface="PingFang SC" panose="020B0400000000000000" pitchFamily="34" charset="-122"/>
                <a:ea typeface="PingFang SC" panose="020B0400000000000000" pitchFamily="34" charset="-122"/>
              </a:rPr>
              <a:t>其中</a:t>
            </a:r>
            <a:r>
              <a:rPr lang="en-US" altLang="zh-CN" sz="1200" dirty="0">
                <a:solidFill>
                  <a:prstClr val="black"/>
                </a:solidFill>
                <a:latin typeface="PingFang SC" panose="020B0400000000000000" pitchFamily="34" charset="-122"/>
                <a:ea typeface="PingFang SC" panose="020B0400000000000000" pitchFamily="34" charset="-122"/>
              </a:rPr>
              <a:t>/sys/module</a:t>
            </a:r>
            <a:r>
              <a:rPr lang="zh-CN" altLang="en-US" sz="1200" dirty="0">
                <a:solidFill>
                  <a:prstClr val="black"/>
                </a:solidFill>
                <a:latin typeface="PingFang SC" panose="020B0400000000000000" pitchFamily="34" charset="-122"/>
                <a:ea typeface="PingFang SC" panose="020B0400000000000000" pitchFamily="34" charset="-122"/>
              </a:rPr>
              <a:t>目录下存放着所有模块的信息</a:t>
            </a:r>
            <a:endParaRPr lang="en-US" altLang="zh-CN" sz="1200" dirty="0">
              <a:solidFill>
                <a:prstClr val="black"/>
              </a:solidFill>
              <a:latin typeface="PingFang SC" panose="020B0400000000000000" pitchFamily="34" charset="-122"/>
              <a:ea typeface="PingFang SC" panose="020B0400000000000000" pitchFamily="34" charset="-122"/>
            </a:endParaRPr>
          </a:p>
          <a:p>
            <a:r>
              <a:rPr lang="zh-CN" altLang="en-US" sz="1200" dirty="0">
                <a:solidFill>
                  <a:prstClr val="black"/>
                </a:solidFill>
                <a:latin typeface="PingFang SC" panose="020B0400000000000000" pitchFamily="34" charset="-122"/>
                <a:ea typeface="PingFang SC" panose="020B0400000000000000" pitchFamily="34" charset="-122"/>
              </a:rPr>
              <a:t>，（不论是内联方式编译到内核映像文件，还是编译为外部模块）</a:t>
            </a:r>
            <a:endParaRPr lang="en-US" altLang="zh-CN" sz="1200" dirty="0">
              <a:solidFill>
                <a:prstClr val="black"/>
              </a:solidFill>
              <a:latin typeface="PingFang SC" panose="020B0400000000000000" pitchFamily="34" charset="-122"/>
              <a:ea typeface="PingFang SC" panose="020B0400000000000000" pitchFamily="34" charset="-122"/>
            </a:endParaRPr>
          </a:p>
          <a:p>
            <a:r>
              <a:rPr lang="en-US" altLang="zh-CN" sz="1200" b="0" i="0" kern="1200" dirty="0" err="1">
                <a:solidFill>
                  <a:schemeClr val="tx1"/>
                </a:solidFill>
                <a:effectLst/>
                <a:latin typeface="+mn-lt"/>
                <a:ea typeface="+mn-ea"/>
                <a:cs typeface="+mn-cs"/>
              </a:rPr>
              <a:t>Kobject</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设备模型提供了很多有用的功能，比如引用计数，接口抽象，父子关系等等</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59001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just">
              <a:lnSpc>
                <a:spcPct val="150000"/>
              </a:lnSpc>
              <a:buFont typeface="Wingdings" pitchFamily="2" charset="2"/>
              <a:buChar char="l"/>
              <a:defRPr/>
            </a:pPr>
            <a:r>
              <a:rPr lang="en" altLang="zh-CN" sz="1200" dirty="0">
                <a:solidFill>
                  <a:prstClr val="black"/>
                </a:solidFill>
                <a:latin typeface="PingFang SC" panose="020B0400000000000000" pitchFamily="34" charset="-122"/>
                <a:ea typeface="PingFang SC" panose="020B0400000000000000" pitchFamily="34" charset="-122"/>
              </a:rPr>
              <a:t>THIS_MODULE</a:t>
            </a:r>
            <a:r>
              <a:rPr lang="zh-CN" altLang="en-US" sz="1200" dirty="0">
                <a:solidFill>
                  <a:prstClr val="black"/>
                </a:solidFill>
                <a:latin typeface="PingFang SC" panose="020B0400000000000000" pitchFamily="34" charset="-122"/>
                <a:ea typeface="PingFang SC" panose="020B0400000000000000" pitchFamily="34" charset="-122"/>
              </a:rPr>
              <a:t>的作用是指向当前模块</a:t>
            </a:r>
          </a:p>
          <a:p>
            <a:pPr marL="342900" indent="-342900" algn="just">
              <a:lnSpc>
                <a:spcPct val="150000"/>
              </a:lnSpc>
              <a:buFont typeface="Wingdings" pitchFamily="2" charset="2"/>
              <a:buChar char="l"/>
              <a:defRPr/>
            </a:pPr>
            <a:r>
              <a:rPr lang="en-US" altLang="zh-CN" sz="1200" dirty="0">
                <a:solidFill>
                  <a:prstClr val="black"/>
                </a:solidFill>
                <a:latin typeface="PingFang SC" panose="020B0400000000000000" pitchFamily="34" charset="-122"/>
                <a:ea typeface="PingFang SC" panose="020B0400000000000000" pitchFamily="34" charset="-122"/>
              </a:rPr>
              <a:t>&amp;</a:t>
            </a:r>
            <a:r>
              <a:rPr lang="en" altLang="zh-CN" sz="1200" dirty="0">
                <a:solidFill>
                  <a:prstClr val="black"/>
                </a:solidFill>
                <a:latin typeface="PingFang SC" panose="020B0400000000000000" pitchFamily="34" charset="-122"/>
                <a:ea typeface="PingFang SC" panose="020B0400000000000000" pitchFamily="34" charset="-122"/>
              </a:rPr>
              <a:t>THIS_MODULE-&gt;mkobj.kobj</a:t>
            </a:r>
            <a:r>
              <a:rPr lang="zh-CN" altLang="en-US" sz="1200" dirty="0">
                <a:solidFill>
                  <a:prstClr val="black"/>
                </a:solidFill>
                <a:latin typeface="PingFang SC" panose="020B0400000000000000" pitchFamily="34" charset="-122"/>
                <a:ea typeface="PingFang SC" panose="020B0400000000000000" pitchFamily="34" charset="-122"/>
              </a:rPr>
              <a:t>则代表的是</a:t>
            </a:r>
            <a:r>
              <a:rPr lang="en" altLang="zh-CN" sz="1200" dirty="0">
                <a:solidFill>
                  <a:prstClr val="black"/>
                </a:solidFill>
                <a:latin typeface="PingFang SC" panose="020B0400000000000000" pitchFamily="34" charset="-122"/>
                <a:ea typeface="PingFang SC" panose="020B0400000000000000" pitchFamily="34" charset="-122"/>
              </a:rPr>
              <a:t>struct module</a:t>
            </a:r>
            <a:r>
              <a:rPr lang="zh-CN" altLang="en-US" sz="1200" dirty="0">
                <a:solidFill>
                  <a:prstClr val="black"/>
                </a:solidFill>
                <a:latin typeface="PingFang SC" panose="020B0400000000000000" pitchFamily="34" charset="-122"/>
                <a:ea typeface="PingFang SC" panose="020B0400000000000000" pitchFamily="34" charset="-122"/>
              </a:rPr>
              <a:t>结构体的成员</a:t>
            </a:r>
            <a:r>
              <a:rPr lang="en" altLang="zh-CN" sz="1200" dirty="0">
                <a:solidFill>
                  <a:prstClr val="black"/>
                </a:solidFill>
                <a:latin typeface="PingFang SC" panose="020B0400000000000000" pitchFamily="34" charset="-122"/>
                <a:ea typeface="PingFang SC" panose="020B0400000000000000" pitchFamily="34" charset="-122"/>
              </a:rPr>
              <a:t>struct module_kobject</a:t>
            </a:r>
            <a:r>
              <a:rPr lang="zh-CN" altLang="en-US" sz="1200" dirty="0">
                <a:solidFill>
                  <a:prstClr val="black"/>
                </a:solidFill>
                <a:latin typeface="PingFang SC" panose="020B0400000000000000" pitchFamily="34" charset="-122"/>
                <a:ea typeface="PingFang SC" panose="020B0400000000000000" pitchFamily="34" charset="-122"/>
              </a:rPr>
              <a:t>的一部分</a:t>
            </a:r>
            <a:endParaRPr lang="en-US" altLang="zh-CN" sz="12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endParaRPr lang="en-US" altLang="zh-CN" sz="12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r>
              <a:rPr lang="zh-CN" altLang="en-US" sz="1200" dirty="0">
                <a:solidFill>
                  <a:prstClr val="black"/>
                </a:solidFill>
                <a:latin typeface="PingFang SC" panose="020B0400000000000000" pitchFamily="34" charset="-122"/>
                <a:ea typeface="PingFang SC" panose="020B0400000000000000" pitchFamily="34" charset="-122"/>
              </a:rPr>
              <a:t>如果想要实现可逆的话需要对</a:t>
            </a:r>
            <a:r>
              <a:rPr lang="en-US" altLang="zh-CN" sz="1200" dirty="0" err="1">
                <a:solidFill>
                  <a:prstClr val="black"/>
                </a:solidFill>
                <a:latin typeface="PingFang SC" panose="020B0400000000000000" pitchFamily="34" charset="-122"/>
                <a:ea typeface="PingFang SC" panose="020B0400000000000000" pitchFamily="34" charset="-122"/>
              </a:rPr>
              <a:t>kobject</a:t>
            </a:r>
            <a:r>
              <a:rPr lang="zh-CN" altLang="en-US" sz="1200" dirty="0">
                <a:solidFill>
                  <a:prstClr val="black"/>
                </a:solidFill>
                <a:latin typeface="PingFang SC" panose="020B0400000000000000" pitchFamily="34" charset="-122"/>
                <a:ea typeface="PingFang SC" panose="020B0400000000000000" pitchFamily="34" charset="-122"/>
              </a:rPr>
              <a:t>结构中的</a:t>
            </a:r>
            <a:r>
              <a:rPr lang="en-US" altLang="zh-CN" sz="1200" dirty="0" err="1">
                <a:solidFill>
                  <a:prstClr val="black"/>
                </a:solidFill>
                <a:latin typeface="PingFang SC" panose="020B0400000000000000" pitchFamily="34" charset="-122"/>
                <a:ea typeface="PingFang SC" panose="020B0400000000000000" pitchFamily="34" charset="-122"/>
              </a:rPr>
              <a:t>sd</a:t>
            </a:r>
            <a:r>
              <a:rPr lang="zh-CN" altLang="en-US" sz="1200" dirty="0">
                <a:solidFill>
                  <a:prstClr val="black"/>
                </a:solidFill>
                <a:latin typeface="PingFang SC" panose="020B0400000000000000" pitchFamily="34" charset="-122"/>
                <a:ea typeface="PingFang SC" panose="020B0400000000000000" pitchFamily="34" charset="-122"/>
              </a:rPr>
              <a:t>进行操作，在此处不详细讲</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13845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just">
              <a:lnSpc>
                <a:spcPct val="150000"/>
              </a:lnSpc>
              <a:buFont typeface="Wingdings" pitchFamily="2" charset="2"/>
              <a:buChar char="l"/>
              <a:defRPr/>
            </a:pPr>
            <a:r>
              <a:rPr lang="en" altLang="zh-CN" sz="1200" dirty="0">
                <a:solidFill>
                  <a:prstClr val="black"/>
                </a:solidFill>
                <a:latin typeface="PingFang SC" panose="020B0400000000000000" pitchFamily="34" charset="-122"/>
                <a:ea typeface="PingFang SC" panose="020B0400000000000000" pitchFamily="34" charset="-122"/>
              </a:rPr>
              <a:t>THIS_MODULE</a:t>
            </a:r>
            <a:r>
              <a:rPr lang="zh-CN" altLang="en-US" sz="1200" dirty="0">
                <a:solidFill>
                  <a:prstClr val="black"/>
                </a:solidFill>
                <a:latin typeface="PingFang SC" panose="020B0400000000000000" pitchFamily="34" charset="-122"/>
                <a:ea typeface="PingFang SC" panose="020B0400000000000000" pitchFamily="34" charset="-122"/>
              </a:rPr>
              <a:t>的作用是指向当前模块</a:t>
            </a:r>
          </a:p>
          <a:p>
            <a:pPr marL="342900" indent="-342900" algn="just">
              <a:lnSpc>
                <a:spcPct val="150000"/>
              </a:lnSpc>
              <a:buFont typeface="Wingdings" pitchFamily="2" charset="2"/>
              <a:buChar char="l"/>
              <a:defRPr/>
            </a:pPr>
            <a:r>
              <a:rPr lang="en-US" altLang="zh-CN" sz="1200" dirty="0">
                <a:solidFill>
                  <a:prstClr val="black"/>
                </a:solidFill>
                <a:latin typeface="PingFang SC" panose="020B0400000000000000" pitchFamily="34" charset="-122"/>
                <a:ea typeface="PingFang SC" panose="020B0400000000000000" pitchFamily="34" charset="-122"/>
              </a:rPr>
              <a:t>&amp;</a:t>
            </a:r>
            <a:r>
              <a:rPr lang="en" altLang="zh-CN" sz="1200" dirty="0">
                <a:solidFill>
                  <a:prstClr val="black"/>
                </a:solidFill>
                <a:latin typeface="PingFang SC" panose="020B0400000000000000" pitchFamily="34" charset="-122"/>
                <a:ea typeface="PingFang SC" panose="020B0400000000000000" pitchFamily="34" charset="-122"/>
              </a:rPr>
              <a:t>THIS_MODULE-&gt;mkobj.kobj</a:t>
            </a:r>
            <a:r>
              <a:rPr lang="zh-CN" altLang="en-US" sz="1200" dirty="0">
                <a:solidFill>
                  <a:prstClr val="black"/>
                </a:solidFill>
                <a:latin typeface="PingFang SC" panose="020B0400000000000000" pitchFamily="34" charset="-122"/>
                <a:ea typeface="PingFang SC" panose="020B0400000000000000" pitchFamily="34" charset="-122"/>
              </a:rPr>
              <a:t>则代表的是</a:t>
            </a:r>
            <a:r>
              <a:rPr lang="en" altLang="zh-CN" sz="1200" dirty="0">
                <a:solidFill>
                  <a:prstClr val="black"/>
                </a:solidFill>
                <a:latin typeface="PingFang SC" panose="020B0400000000000000" pitchFamily="34" charset="-122"/>
                <a:ea typeface="PingFang SC" panose="020B0400000000000000" pitchFamily="34" charset="-122"/>
              </a:rPr>
              <a:t>struct module</a:t>
            </a:r>
            <a:r>
              <a:rPr lang="zh-CN" altLang="en-US" sz="1200" dirty="0">
                <a:solidFill>
                  <a:prstClr val="black"/>
                </a:solidFill>
                <a:latin typeface="PingFang SC" panose="020B0400000000000000" pitchFamily="34" charset="-122"/>
                <a:ea typeface="PingFang SC" panose="020B0400000000000000" pitchFamily="34" charset="-122"/>
              </a:rPr>
              <a:t>结构体的成员</a:t>
            </a:r>
            <a:r>
              <a:rPr lang="en" altLang="zh-CN" sz="1200" dirty="0">
                <a:solidFill>
                  <a:prstClr val="black"/>
                </a:solidFill>
                <a:latin typeface="PingFang SC" panose="020B0400000000000000" pitchFamily="34" charset="-122"/>
                <a:ea typeface="PingFang SC" panose="020B0400000000000000" pitchFamily="34" charset="-122"/>
              </a:rPr>
              <a:t>struct module_kobject</a:t>
            </a:r>
            <a:r>
              <a:rPr lang="zh-CN" altLang="en-US" sz="1200" dirty="0">
                <a:solidFill>
                  <a:prstClr val="black"/>
                </a:solidFill>
                <a:latin typeface="PingFang SC" panose="020B0400000000000000" pitchFamily="34" charset="-122"/>
                <a:ea typeface="PingFang SC" panose="020B0400000000000000" pitchFamily="34" charset="-122"/>
              </a:rPr>
              <a:t>的一部分</a:t>
            </a:r>
            <a:endParaRPr lang="en-US" altLang="zh-CN" sz="12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endParaRPr lang="en-US" altLang="zh-CN" sz="12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r>
              <a:rPr lang="zh-CN" altLang="en-US" sz="1200" dirty="0">
                <a:solidFill>
                  <a:prstClr val="black"/>
                </a:solidFill>
                <a:latin typeface="PingFang SC" panose="020B0400000000000000" pitchFamily="34" charset="-122"/>
                <a:ea typeface="PingFang SC" panose="020B0400000000000000" pitchFamily="34" charset="-122"/>
              </a:rPr>
              <a:t>如果想要实现可逆的话需要对</a:t>
            </a:r>
            <a:r>
              <a:rPr lang="en-US" altLang="zh-CN" sz="1200" dirty="0" err="1">
                <a:solidFill>
                  <a:prstClr val="black"/>
                </a:solidFill>
                <a:latin typeface="PingFang SC" panose="020B0400000000000000" pitchFamily="34" charset="-122"/>
                <a:ea typeface="PingFang SC" panose="020B0400000000000000" pitchFamily="34" charset="-122"/>
              </a:rPr>
              <a:t>kobject</a:t>
            </a:r>
            <a:r>
              <a:rPr lang="zh-CN" altLang="en-US" sz="1200" dirty="0">
                <a:solidFill>
                  <a:prstClr val="black"/>
                </a:solidFill>
                <a:latin typeface="PingFang SC" panose="020B0400000000000000" pitchFamily="34" charset="-122"/>
                <a:ea typeface="PingFang SC" panose="020B0400000000000000" pitchFamily="34" charset="-122"/>
              </a:rPr>
              <a:t>结构中的</a:t>
            </a:r>
            <a:r>
              <a:rPr lang="en-US" altLang="zh-CN" sz="1200" dirty="0" err="1">
                <a:solidFill>
                  <a:prstClr val="black"/>
                </a:solidFill>
                <a:latin typeface="PingFang SC" panose="020B0400000000000000" pitchFamily="34" charset="-122"/>
                <a:ea typeface="PingFang SC" panose="020B0400000000000000" pitchFamily="34" charset="-122"/>
              </a:rPr>
              <a:t>sd</a:t>
            </a:r>
            <a:r>
              <a:rPr lang="zh-CN" altLang="en-US" sz="1200" dirty="0">
                <a:solidFill>
                  <a:prstClr val="black"/>
                </a:solidFill>
                <a:latin typeface="PingFang SC" panose="020B0400000000000000" pitchFamily="34" charset="-122"/>
                <a:ea typeface="PingFang SC" panose="020B0400000000000000" pitchFamily="34" charset="-122"/>
              </a:rPr>
              <a:t>进行操作，在此处不详细讲</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47975-04F3-4B68-9A22-B7FCD9BDA76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719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可以直接钩</a:t>
            </a:r>
            <a:r>
              <a:rPr lang="en-US" altLang="zh-CN" sz="1200" dirty="0" err="1">
                <a:solidFill>
                  <a:prstClr val="black"/>
                </a:solidFill>
                <a:latin typeface="PingFang SC" panose="020B0400000000000000" pitchFamily="34" charset="-122"/>
                <a:ea typeface="PingFang SC" panose="020B0400000000000000" pitchFamily="34" charset="-122"/>
              </a:rPr>
              <a:t>getdents</a:t>
            </a:r>
            <a:r>
              <a:rPr lang="zh-CN" altLang="en-US" sz="1200" dirty="0">
                <a:solidFill>
                  <a:prstClr val="black"/>
                </a:solidFill>
                <a:latin typeface="PingFang SC" panose="020B0400000000000000" pitchFamily="34" charset="-122"/>
                <a:ea typeface="PingFang SC" panose="020B0400000000000000" pitchFamily="34" charset="-122"/>
              </a:rPr>
              <a:t>，</a:t>
            </a:r>
            <a:r>
              <a:rPr lang="en-US" altLang="zh-CN" sz="1200" b="0" i="0" kern="1200" dirty="0" err="1">
                <a:solidFill>
                  <a:schemeClr val="tx1"/>
                </a:solidFill>
                <a:effectLst/>
                <a:latin typeface="+mn-lt"/>
                <a:ea typeface="+mn-ea"/>
                <a:cs typeface="+mn-cs"/>
              </a:rPr>
              <a:t>getdents</a:t>
            </a:r>
            <a:r>
              <a:rPr lang="zh-CN" altLang="en-US" sz="1200" b="0" i="0" kern="1200" dirty="0">
                <a:solidFill>
                  <a:schemeClr val="tx1"/>
                </a:solidFill>
                <a:effectLst/>
                <a:latin typeface="+mn-lt"/>
                <a:ea typeface="+mn-ea"/>
                <a:cs typeface="+mn-cs"/>
              </a:rPr>
              <a:t>（）从打开文件描述符 </a:t>
            </a:r>
            <a:r>
              <a:rPr lang="en-US" altLang="zh-CN" sz="1200" b="0" i="0" kern="1200" dirty="0" err="1">
                <a:solidFill>
                  <a:schemeClr val="tx1"/>
                </a:solidFill>
                <a:effectLst/>
                <a:latin typeface="+mn-lt"/>
                <a:ea typeface="+mn-ea"/>
                <a:cs typeface="+mn-cs"/>
              </a:rPr>
              <a:t>fd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所引用的目录文件中遍历读取 </a:t>
            </a:r>
            <a:r>
              <a:rPr lang="en-US" altLang="zh-CN" sz="1200" b="0" i="0" kern="1200" dirty="0" err="1">
                <a:solidFill>
                  <a:schemeClr val="tx1"/>
                </a:solidFill>
                <a:effectLst/>
                <a:latin typeface="+mn-lt"/>
                <a:ea typeface="+mn-ea"/>
                <a:cs typeface="+mn-cs"/>
              </a:rPr>
              <a:t>linux_dirent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结构体到 </a:t>
            </a:r>
            <a:r>
              <a:rPr lang="en-US" altLang="zh-CN" sz="1200" b="0" i="0" kern="1200" dirty="0" err="1">
                <a:solidFill>
                  <a:schemeClr val="tx1"/>
                </a:solidFill>
                <a:effectLst/>
                <a:latin typeface="+mn-lt"/>
                <a:ea typeface="+mn-ea"/>
                <a:cs typeface="+mn-cs"/>
              </a:rPr>
              <a:t>dirp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所指向的大小为</a:t>
            </a:r>
            <a:r>
              <a:rPr lang="en-US" altLang="zh-CN" sz="1200" b="0" i="0" kern="1200" dirty="0">
                <a:solidFill>
                  <a:schemeClr val="tx1"/>
                </a:solidFill>
                <a:effectLst/>
                <a:latin typeface="+mn-lt"/>
                <a:ea typeface="+mn-ea"/>
                <a:cs typeface="+mn-cs"/>
              </a:rPr>
              <a:t>count </a:t>
            </a:r>
            <a:r>
              <a:rPr lang="zh-CN" altLang="en-US" sz="1200" b="0" i="0" kern="1200" dirty="0">
                <a:solidFill>
                  <a:schemeClr val="tx1"/>
                </a:solidFill>
                <a:effectLst/>
                <a:latin typeface="+mn-lt"/>
                <a:ea typeface="+mn-ea"/>
                <a:cs typeface="+mn-cs"/>
              </a:rPr>
              <a:t>的缓冲区中。也就是说，</a:t>
            </a:r>
            <a:r>
              <a:rPr lang="en-US" altLang="zh-CN" sz="1200" b="0" i="0" kern="1200" dirty="0">
                <a:solidFill>
                  <a:schemeClr val="tx1"/>
                </a:solidFill>
                <a:effectLst/>
                <a:latin typeface="+mn-lt"/>
                <a:ea typeface="+mn-ea"/>
                <a:cs typeface="+mn-cs"/>
              </a:rPr>
              <a:t>ls </a:t>
            </a:r>
            <a:r>
              <a:rPr lang="zh-CN" altLang="en-US" sz="1200" b="0" i="0" kern="1200" dirty="0">
                <a:solidFill>
                  <a:schemeClr val="tx1"/>
                </a:solidFill>
                <a:effectLst/>
                <a:latin typeface="+mn-lt"/>
                <a:ea typeface="+mn-ea"/>
                <a:cs typeface="+mn-cs"/>
              </a:rPr>
              <a:t>命令通过 </a:t>
            </a:r>
            <a:r>
              <a:rPr lang="en-US" altLang="zh-CN" sz="1200" b="0" i="0" kern="1200" dirty="0" err="1">
                <a:solidFill>
                  <a:schemeClr val="tx1"/>
                </a:solidFill>
                <a:effectLst/>
                <a:latin typeface="+mn-lt"/>
                <a:ea typeface="+mn-ea"/>
                <a:cs typeface="+mn-cs"/>
              </a:rPr>
              <a:t>getdents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来获取当前或者指定文件夹的问（包括文件夹），处理以后输出给调用 </a:t>
            </a:r>
            <a:r>
              <a:rPr lang="en-US" altLang="zh-CN" sz="1200" b="0" i="0" kern="1200" dirty="0">
                <a:solidFill>
                  <a:schemeClr val="tx1"/>
                </a:solidFill>
                <a:effectLst/>
                <a:latin typeface="+mn-lt"/>
                <a:ea typeface="+mn-ea"/>
                <a:cs typeface="+mn-cs"/>
              </a:rPr>
              <a:t>ls </a:t>
            </a:r>
            <a:r>
              <a:rPr lang="zh-CN" altLang="en-US" sz="1200" b="0" i="0" kern="1200" dirty="0">
                <a:solidFill>
                  <a:schemeClr val="tx1"/>
                </a:solidFill>
                <a:effectLst/>
                <a:latin typeface="+mn-lt"/>
                <a:ea typeface="+mn-ea"/>
                <a:cs typeface="+mn-cs"/>
              </a:rPr>
              <a:t>命令的用户。因此想要实现文件隐藏的一个思路就是对 </a:t>
            </a:r>
            <a:r>
              <a:rPr lang="en-US" altLang="zh-CN" sz="1200" b="0" i="0" kern="1200" dirty="0" err="1">
                <a:solidFill>
                  <a:schemeClr val="tx1"/>
                </a:solidFill>
                <a:effectLst/>
                <a:latin typeface="+mn-lt"/>
                <a:ea typeface="+mn-ea"/>
                <a:cs typeface="+mn-cs"/>
              </a:rPr>
              <a:t>getdents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或者 </a:t>
            </a:r>
            <a:r>
              <a:rPr lang="en-US" altLang="zh-CN" sz="1200" b="0" i="0" kern="1200" dirty="0">
                <a:solidFill>
                  <a:schemeClr val="tx1"/>
                </a:solidFill>
                <a:effectLst/>
                <a:latin typeface="+mn-lt"/>
                <a:ea typeface="+mn-ea"/>
                <a:cs typeface="+mn-cs"/>
              </a:rPr>
              <a:t>getdents64 </a:t>
            </a:r>
            <a:r>
              <a:rPr lang="zh-CN" altLang="en-US" sz="1200" b="0" i="0" kern="1200" dirty="0">
                <a:solidFill>
                  <a:schemeClr val="tx1"/>
                </a:solidFill>
                <a:effectLst/>
                <a:latin typeface="+mn-lt"/>
                <a:ea typeface="+mn-ea"/>
                <a:cs typeface="+mn-cs"/>
              </a:rPr>
              <a:t>的返回值对我们想要隐藏的信息进行过滤。</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11</a:t>
            </a:fld>
            <a:endParaRPr lang="zh-CN" altLang="en-US"/>
          </a:p>
        </p:txBody>
      </p:sp>
    </p:spTree>
    <p:extLst>
      <p:ext uri="{BB962C8B-B14F-4D97-AF65-F5344CB8AC3E}">
        <p14:creationId xmlns:p14="http://schemas.microsoft.com/office/powerpoint/2010/main" val="406337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可以直接钩</a:t>
            </a:r>
            <a:r>
              <a:rPr lang="en-US" altLang="zh-CN" sz="1200" dirty="0" err="1">
                <a:solidFill>
                  <a:prstClr val="black"/>
                </a:solidFill>
                <a:latin typeface="PingFang SC" panose="020B0400000000000000" pitchFamily="34" charset="-122"/>
                <a:ea typeface="PingFang SC" panose="020B0400000000000000" pitchFamily="34" charset="-122"/>
              </a:rPr>
              <a:t>getdents</a:t>
            </a:r>
            <a:r>
              <a:rPr lang="zh-CN" altLang="en-US" sz="1200" dirty="0">
                <a:solidFill>
                  <a:prstClr val="black"/>
                </a:solidFill>
                <a:latin typeface="PingFang SC" panose="020B0400000000000000" pitchFamily="34" charset="-122"/>
                <a:ea typeface="PingFang SC" panose="020B0400000000000000" pitchFamily="34" charset="-122"/>
              </a:rPr>
              <a:t>，</a:t>
            </a:r>
            <a:r>
              <a:rPr lang="en-US" altLang="zh-CN" sz="1200" b="0" i="0" kern="1200" dirty="0" err="1">
                <a:solidFill>
                  <a:schemeClr val="tx1"/>
                </a:solidFill>
                <a:effectLst/>
                <a:latin typeface="+mn-lt"/>
                <a:ea typeface="+mn-ea"/>
                <a:cs typeface="+mn-cs"/>
              </a:rPr>
              <a:t>getdents</a:t>
            </a:r>
            <a:r>
              <a:rPr lang="zh-CN" altLang="en-US" sz="1200" b="0" i="0" kern="1200" dirty="0">
                <a:solidFill>
                  <a:schemeClr val="tx1"/>
                </a:solidFill>
                <a:effectLst/>
                <a:latin typeface="+mn-lt"/>
                <a:ea typeface="+mn-ea"/>
                <a:cs typeface="+mn-cs"/>
              </a:rPr>
              <a:t>（）从打开文件描述符 </a:t>
            </a:r>
            <a:r>
              <a:rPr lang="en-US" altLang="zh-CN" sz="1200" b="0" i="0" kern="1200" dirty="0" err="1">
                <a:solidFill>
                  <a:schemeClr val="tx1"/>
                </a:solidFill>
                <a:effectLst/>
                <a:latin typeface="+mn-lt"/>
                <a:ea typeface="+mn-ea"/>
                <a:cs typeface="+mn-cs"/>
              </a:rPr>
              <a:t>fd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所引用的目录文件中遍历读取 </a:t>
            </a:r>
            <a:r>
              <a:rPr lang="en-US" altLang="zh-CN" sz="1200" b="0" i="0" kern="1200" dirty="0" err="1">
                <a:solidFill>
                  <a:schemeClr val="tx1"/>
                </a:solidFill>
                <a:effectLst/>
                <a:latin typeface="+mn-lt"/>
                <a:ea typeface="+mn-ea"/>
                <a:cs typeface="+mn-cs"/>
              </a:rPr>
              <a:t>linux_dirent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结构体到 </a:t>
            </a:r>
            <a:r>
              <a:rPr lang="en-US" altLang="zh-CN" sz="1200" b="0" i="0" kern="1200" dirty="0" err="1">
                <a:solidFill>
                  <a:schemeClr val="tx1"/>
                </a:solidFill>
                <a:effectLst/>
                <a:latin typeface="+mn-lt"/>
                <a:ea typeface="+mn-ea"/>
                <a:cs typeface="+mn-cs"/>
              </a:rPr>
              <a:t>dirp</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所指向的大小为</a:t>
            </a:r>
            <a:r>
              <a:rPr lang="en-US" altLang="zh-CN" sz="1200" b="0" i="0" kern="1200" dirty="0">
                <a:solidFill>
                  <a:schemeClr val="tx1"/>
                </a:solidFill>
                <a:effectLst/>
                <a:latin typeface="+mn-lt"/>
                <a:ea typeface="+mn-ea"/>
                <a:cs typeface="+mn-cs"/>
              </a:rPr>
              <a:t>count </a:t>
            </a:r>
            <a:r>
              <a:rPr lang="zh-CN" altLang="en-US" sz="1200" b="0" i="0" kern="1200" dirty="0">
                <a:solidFill>
                  <a:schemeClr val="tx1"/>
                </a:solidFill>
                <a:effectLst/>
                <a:latin typeface="+mn-lt"/>
                <a:ea typeface="+mn-ea"/>
                <a:cs typeface="+mn-cs"/>
              </a:rPr>
              <a:t>的缓冲区中。也就是说，</a:t>
            </a:r>
            <a:r>
              <a:rPr lang="en-US" altLang="zh-CN" sz="1200" b="0" i="0" kern="1200" dirty="0">
                <a:solidFill>
                  <a:schemeClr val="tx1"/>
                </a:solidFill>
                <a:effectLst/>
                <a:latin typeface="+mn-lt"/>
                <a:ea typeface="+mn-ea"/>
                <a:cs typeface="+mn-cs"/>
              </a:rPr>
              <a:t>ls </a:t>
            </a:r>
            <a:r>
              <a:rPr lang="zh-CN" altLang="en-US" sz="1200" b="0" i="0" kern="1200" dirty="0">
                <a:solidFill>
                  <a:schemeClr val="tx1"/>
                </a:solidFill>
                <a:effectLst/>
                <a:latin typeface="+mn-lt"/>
                <a:ea typeface="+mn-ea"/>
                <a:cs typeface="+mn-cs"/>
              </a:rPr>
              <a:t>命令通过 </a:t>
            </a:r>
            <a:r>
              <a:rPr lang="en-US" altLang="zh-CN" sz="1200" b="0" i="0" kern="1200" dirty="0" err="1">
                <a:solidFill>
                  <a:schemeClr val="tx1"/>
                </a:solidFill>
                <a:effectLst/>
                <a:latin typeface="+mn-lt"/>
                <a:ea typeface="+mn-ea"/>
                <a:cs typeface="+mn-cs"/>
              </a:rPr>
              <a:t>getdents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来获取当前或者指定文件夹的问（包括文件夹），处理以后输出给调用 </a:t>
            </a:r>
            <a:r>
              <a:rPr lang="en-US" altLang="zh-CN" sz="1200" b="0" i="0" kern="1200" dirty="0">
                <a:solidFill>
                  <a:schemeClr val="tx1"/>
                </a:solidFill>
                <a:effectLst/>
                <a:latin typeface="+mn-lt"/>
                <a:ea typeface="+mn-ea"/>
                <a:cs typeface="+mn-cs"/>
              </a:rPr>
              <a:t>ls </a:t>
            </a:r>
            <a:r>
              <a:rPr lang="zh-CN" altLang="en-US" sz="1200" b="0" i="0" kern="1200" dirty="0">
                <a:solidFill>
                  <a:schemeClr val="tx1"/>
                </a:solidFill>
                <a:effectLst/>
                <a:latin typeface="+mn-lt"/>
                <a:ea typeface="+mn-ea"/>
                <a:cs typeface="+mn-cs"/>
              </a:rPr>
              <a:t>命令的用户。因此想要实现文件隐藏的一个思路就是对 </a:t>
            </a:r>
            <a:r>
              <a:rPr lang="en-US" altLang="zh-CN" sz="1200" b="0" i="0" kern="1200" dirty="0" err="1">
                <a:solidFill>
                  <a:schemeClr val="tx1"/>
                </a:solidFill>
                <a:effectLst/>
                <a:latin typeface="+mn-lt"/>
                <a:ea typeface="+mn-ea"/>
                <a:cs typeface="+mn-cs"/>
              </a:rPr>
              <a:t>getdents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或者 </a:t>
            </a:r>
            <a:r>
              <a:rPr lang="en-US" altLang="zh-CN" sz="1200" b="0" i="0" kern="1200" dirty="0">
                <a:solidFill>
                  <a:schemeClr val="tx1"/>
                </a:solidFill>
                <a:effectLst/>
                <a:latin typeface="+mn-lt"/>
                <a:ea typeface="+mn-ea"/>
                <a:cs typeface="+mn-cs"/>
              </a:rPr>
              <a:t>getdents64 </a:t>
            </a:r>
            <a:r>
              <a:rPr lang="zh-CN" altLang="en-US" sz="1200" b="0" i="0" kern="1200" dirty="0">
                <a:solidFill>
                  <a:schemeClr val="tx1"/>
                </a:solidFill>
                <a:effectLst/>
                <a:latin typeface="+mn-lt"/>
                <a:ea typeface="+mn-ea"/>
                <a:cs typeface="+mn-cs"/>
              </a:rPr>
              <a:t>的返回值对我们想要隐藏的信息进行过滤。</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12</a:t>
            </a:fld>
            <a:endParaRPr lang="zh-CN" altLang="en-US"/>
          </a:p>
        </p:txBody>
      </p:sp>
    </p:spTree>
    <p:extLst>
      <p:ext uri="{BB962C8B-B14F-4D97-AF65-F5344CB8AC3E}">
        <p14:creationId xmlns:p14="http://schemas.microsoft.com/office/powerpoint/2010/main" val="71004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16</a:t>
            </a:fld>
            <a:endParaRPr lang="zh-CN" altLang="en-US"/>
          </a:p>
        </p:txBody>
      </p:sp>
    </p:spTree>
    <p:extLst>
      <p:ext uri="{BB962C8B-B14F-4D97-AF65-F5344CB8AC3E}">
        <p14:creationId xmlns:p14="http://schemas.microsoft.com/office/powerpoint/2010/main" val="122131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24802983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66214004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93808641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竖排文字">
    <p:spTree>
      <p:nvGrpSpPr>
        <p:cNvPr id="1" name=""/>
        <p:cNvGrpSpPr/>
        <p:nvPr/>
      </p:nvGrpSpPr>
      <p:grpSpPr>
        <a:xfrm>
          <a:off x="0" y="0"/>
          <a:ext cx="0" cy="0"/>
          <a:chOff x="0" y="0"/>
          <a:chExt cx="0" cy="0"/>
        </a:xfrm>
      </p:grpSpPr>
      <p:sp>
        <p:nvSpPr>
          <p:cNvPr id="7" name="矩形 6"/>
          <p:cNvSpPr/>
          <p:nvPr userDrawn="1"/>
        </p:nvSpPr>
        <p:spPr>
          <a:xfrm>
            <a:off x="7392764" y="571495"/>
            <a:ext cx="1751239"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p>
        </p:txBody>
      </p:sp>
      <p:cxnSp>
        <p:nvCxnSpPr>
          <p:cNvPr id="9" name="直接连接符 8"/>
          <p:cNvCxnSpPr/>
          <p:nvPr userDrawn="1"/>
        </p:nvCxnSpPr>
        <p:spPr>
          <a:xfrm>
            <a:off x="0" y="751109"/>
            <a:ext cx="9144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87895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内容与标题">
    <p:bg>
      <p:bgPr>
        <a:solidFill>
          <a:srgbClr val="24569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648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9" name="文本框 8"/>
          <p:cNvSpPr txBox="1"/>
          <p:nvPr/>
        </p:nvSpPr>
        <p:spPr>
          <a:xfrm>
            <a:off x="7997090" y="6134378"/>
            <a:ext cx="84099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8616543" y="6214061"/>
            <a:ext cx="226726"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8592798" y="6266940"/>
            <a:ext cx="274212"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extLst>
      <p:ext uri="{BB962C8B-B14F-4D97-AF65-F5344CB8AC3E}">
        <p14:creationId xmlns:p14="http://schemas.microsoft.com/office/powerpoint/2010/main" val="108811261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91345300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10870818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07344589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51103727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37337084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94574935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53640279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76986406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69116862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12576940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57500605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2802852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竖排文字">
    <p:spTree>
      <p:nvGrpSpPr>
        <p:cNvPr id="1" name=""/>
        <p:cNvGrpSpPr/>
        <p:nvPr/>
      </p:nvGrpSpPr>
      <p:grpSpPr>
        <a:xfrm>
          <a:off x="0" y="0"/>
          <a:ext cx="0" cy="0"/>
          <a:chOff x="0" y="0"/>
          <a:chExt cx="0" cy="0"/>
        </a:xfrm>
      </p:grpSpPr>
      <p:sp>
        <p:nvSpPr>
          <p:cNvPr id="7" name="矩形 6"/>
          <p:cNvSpPr/>
          <p:nvPr userDrawn="1"/>
        </p:nvSpPr>
        <p:spPr>
          <a:xfrm>
            <a:off x="7392764" y="571495"/>
            <a:ext cx="1751239"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cxnSp>
        <p:nvCxnSpPr>
          <p:cNvPr id="9" name="直接连接符 8"/>
          <p:cNvCxnSpPr/>
          <p:nvPr userDrawn="1"/>
        </p:nvCxnSpPr>
        <p:spPr>
          <a:xfrm>
            <a:off x="0" y="751109"/>
            <a:ext cx="9144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79494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内容与标题">
    <p:bg>
      <p:bgPr>
        <a:solidFill>
          <a:srgbClr val="24569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675886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9" name="文本框 8"/>
          <p:cNvSpPr txBox="1"/>
          <p:nvPr/>
        </p:nvSpPr>
        <p:spPr>
          <a:xfrm>
            <a:off x="7997090" y="6134378"/>
            <a:ext cx="84099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8616543" y="6214061"/>
            <a:ext cx="226726"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8592798" y="6266940"/>
            <a:ext cx="274212"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extLst>
      <p:ext uri="{BB962C8B-B14F-4D97-AF65-F5344CB8AC3E}">
        <p14:creationId xmlns:p14="http://schemas.microsoft.com/office/powerpoint/2010/main" val="933709007"/>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58564337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7703391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38612846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1869367382"/>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52757849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87345937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95634A-C50F-46BF-B642-326E8AB3DA92}"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3736518181"/>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407917236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656" r:id="rId13"/>
    <p:sldLayoutId id="2147483657" r:id="rId14"/>
  </p:sldLayoutIdLst>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t>2019/11/12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extLst>
      <p:ext uri="{BB962C8B-B14F-4D97-AF65-F5344CB8AC3E}">
        <p14:creationId xmlns:p14="http://schemas.microsoft.com/office/powerpoint/2010/main" val="278203567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680" r:id="rId13"/>
    <p:sldLayoutId id="2147483681" r:id="rId14"/>
  </p:sldLayoutIdLst>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notesSlide" Target="../notesSlides/notesSlide1.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slideLayout" Target="../slideLayouts/slideLayout7.xml"/><Relationship Id="rId2" Type="http://schemas.openxmlformats.org/officeDocument/2006/relationships/tags" Target="../tags/tag7.xml"/><Relationship Id="rId16" Type="http://schemas.openxmlformats.org/officeDocument/2006/relationships/tags" Target="../tags/tag21.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hyperlink" Target="https://elixir.bootlin.com/linux/v4.15/source/include/linux/module.h#L32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hyperlink" Target="https://elixir.bootlin.com/linux/v4.15/source/include/linux/kobject.h#L65"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852599" y="3513139"/>
            <a:ext cx="7488237" cy="1852492"/>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PA_遮罩2"/>
          <p:cNvSpPr/>
          <p:nvPr>
            <p:custDataLst>
              <p:tags r:id="rId2"/>
            </p:custDataLst>
          </p:nvPr>
        </p:nvSpPr>
        <p:spPr bwMode="auto">
          <a:xfrm>
            <a:off x="1445740" y="3072288"/>
            <a:ext cx="6356729"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PA_圆角矩形 6"/>
          <p:cNvSpPr/>
          <p:nvPr>
            <p:custDataLst>
              <p:tags r:id="rId3"/>
            </p:custDataLst>
          </p:nvPr>
        </p:nvSpPr>
        <p:spPr bwMode="auto">
          <a:xfrm>
            <a:off x="2304820" y="4321178"/>
            <a:ext cx="4608513" cy="2131383"/>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0" name="PA_组合 14"/>
          <p:cNvGrpSpPr>
            <a:grpSpLocks/>
          </p:cNvGrpSpPr>
          <p:nvPr>
            <p:custDataLst>
              <p:tags r:id="rId4"/>
            </p:custDataLst>
          </p:nvPr>
        </p:nvGrpSpPr>
        <p:grpSpPr bwMode="auto">
          <a:xfrm>
            <a:off x="4035936" y="1693864"/>
            <a:ext cx="1122545" cy="1122523"/>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 name="PA_文本框 1"/>
          <p:cNvSpPr txBox="1"/>
          <p:nvPr>
            <p:custDataLst>
              <p:tags r:id="rId5"/>
            </p:custDataLst>
          </p:nvPr>
        </p:nvSpPr>
        <p:spPr>
          <a:xfrm>
            <a:off x="1585034" y="3234248"/>
            <a:ext cx="6192721" cy="646331"/>
          </a:xfrm>
          <a:prstGeom prst="rect">
            <a:avLst/>
          </a:prstGeom>
          <a:noFill/>
        </p:spPr>
        <p:txBody>
          <a:bodyPr wrap="none" rtlCol="0">
            <a:spAutoFit/>
          </a:bodyPr>
          <a:lstStyle/>
          <a:p>
            <a:r>
              <a:rPr lang="en-US" altLang="zh-CN" sz="3600" b="1" dirty="0">
                <a:latin typeface="PingFang SC" panose="020B0400000000000000" pitchFamily="34" charset="-122"/>
                <a:ea typeface="PingFang SC" panose="020B0400000000000000" pitchFamily="34" charset="-122"/>
              </a:rPr>
              <a:t>Linux </a:t>
            </a:r>
            <a:r>
              <a:rPr lang="zh-CN" altLang="en-US" sz="3600" b="1" dirty="0">
                <a:latin typeface="PingFang SC" panose="020B0400000000000000" pitchFamily="34" charset="-122"/>
                <a:ea typeface="PingFang SC" panose="020B0400000000000000" pitchFamily="34" charset="-122"/>
              </a:rPr>
              <a:t>平台 </a:t>
            </a:r>
            <a:r>
              <a:rPr lang="en-US" altLang="zh-CN" sz="3600" b="1" dirty="0">
                <a:latin typeface="PingFang SC" panose="020B0400000000000000" pitchFamily="34" charset="-122"/>
                <a:ea typeface="PingFang SC" panose="020B0400000000000000" pitchFamily="34" charset="-122"/>
              </a:rPr>
              <a:t>Rootkit </a:t>
            </a:r>
            <a:r>
              <a:rPr lang="zh-CN" altLang="en-US" sz="3600" b="1" dirty="0">
                <a:latin typeface="PingFang SC" panose="020B0400000000000000" pitchFamily="34" charset="-122"/>
                <a:ea typeface="PingFang SC" panose="020B0400000000000000" pitchFamily="34" charset="-122"/>
              </a:rPr>
              <a:t>作业汇报</a:t>
            </a:r>
          </a:p>
        </p:txBody>
      </p:sp>
    </p:spTree>
    <p:extLst>
      <p:ext uri="{BB962C8B-B14F-4D97-AF65-F5344CB8AC3E}">
        <p14:creationId xmlns:p14="http://schemas.microsoft.com/office/powerpoint/2010/main" val="2032549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5A2172A-7BE6-AB4D-B910-82699A5E7362}"/>
              </a:ext>
            </a:extLst>
          </p:cNvPr>
          <p:cNvGrpSpPr/>
          <p:nvPr/>
        </p:nvGrpSpPr>
        <p:grpSpPr>
          <a:xfrm>
            <a:off x="0" y="571551"/>
            <a:ext cx="9144000" cy="180504"/>
            <a:chOff x="0" y="804235"/>
            <a:chExt cx="9144000" cy="180504"/>
          </a:xfrm>
        </p:grpSpPr>
        <p:cxnSp>
          <p:nvCxnSpPr>
            <p:cNvPr id="8" name="直线连接符 7">
              <a:extLst>
                <a:ext uri="{FF2B5EF4-FFF2-40B4-BE49-F238E27FC236}">
                  <a16:creationId xmlns:a16="http://schemas.microsoft.com/office/drawing/2014/main" id="{319C9BFC-BE71-E54A-9B07-79470324CF06}"/>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0BC4A61-7AA7-7A45-B26B-37B565B30451}"/>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0" name="文本框 9">
            <a:extLst>
              <a:ext uri="{FF2B5EF4-FFF2-40B4-BE49-F238E27FC236}">
                <a16:creationId xmlns:a16="http://schemas.microsoft.com/office/drawing/2014/main" id="{03258463-A5BA-B64D-AF74-E63FC8CFDB8D}"/>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文件隐藏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sp>
        <p:nvSpPr>
          <p:cNvPr id="15" name="矩形 14">
            <a:extLst>
              <a:ext uri="{FF2B5EF4-FFF2-40B4-BE49-F238E27FC236}">
                <a16:creationId xmlns:a16="http://schemas.microsoft.com/office/drawing/2014/main" id="{B47CD9A8-3E02-419C-94F9-FC45C95BC915}"/>
              </a:ext>
            </a:extLst>
          </p:cNvPr>
          <p:cNvSpPr/>
          <p:nvPr/>
        </p:nvSpPr>
        <p:spPr>
          <a:xfrm>
            <a:off x="358586" y="1135788"/>
            <a:ext cx="4196693"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寻找入口</a:t>
            </a:r>
            <a:endParaRPr lang="en-US" altLang="zh-CN"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endParaRPr>
          </a:p>
        </p:txBody>
      </p:sp>
      <p:sp>
        <p:nvSpPr>
          <p:cNvPr id="16" name="矩形 15">
            <a:extLst>
              <a:ext uri="{FF2B5EF4-FFF2-40B4-BE49-F238E27FC236}">
                <a16:creationId xmlns:a16="http://schemas.microsoft.com/office/drawing/2014/main" id="{EE82B52F-3B49-4270-BE48-B8318B47E380}"/>
              </a:ext>
            </a:extLst>
          </p:cNvPr>
          <p:cNvSpPr/>
          <p:nvPr/>
        </p:nvSpPr>
        <p:spPr>
          <a:xfrm>
            <a:off x="307275" y="2403946"/>
            <a:ext cx="8496008" cy="461665"/>
          </a:xfrm>
          <a:prstGeom prst="rect">
            <a:avLst/>
          </a:prstGeom>
        </p:spPr>
        <p:txBody>
          <a:bodyPr wrap="square">
            <a:spAutoFit/>
          </a:bodyPr>
          <a:lstStyle/>
          <a:p>
            <a:pPr>
              <a:defRPr/>
            </a:pPr>
            <a:r>
              <a:rPr lang="zh-CN" altLang="en-US" sz="2400" dirty="0">
                <a:solidFill>
                  <a:prstClr val="black"/>
                </a:solidFill>
                <a:latin typeface="PingFang SC" panose="020B0400000000000000" pitchFamily="34" charset="-122"/>
                <a:ea typeface="PingFang SC" panose="020B0400000000000000" pitchFamily="34" charset="-122"/>
              </a:rPr>
              <a:t>用户最常用的命令</a:t>
            </a:r>
            <a:r>
              <a:rPr lang="en-US" altLang="zh-CN" sz="2400" dirty="0">
                <a:solidFill>
                  <a:prstClr val="black"/>
                </a:solidFill>
                <a:latin typeface="PingFang SC" panose="020B0400000000000000" pitchFamily="34" charset="-122"/>
                <a:ea typeface="PingFang SC" panose="020B0400000000000000" pitchFamily="34" charset="-122"/>
              </a:rPr>
              <a:t>ls</a:t>
            </a:r>
            <a:r>
              <a:rPr lang="zh-CN" altLang="en-US" sz="2400" dirty="0">
                <a:solidFill>
                  <a:prstClr val="black"/>
                </a:solidFill>
                <a:latin typeface="PingFang SC" panose="020B0400000000000000" pitchFamily="34" charset="-122"/>
                <a:ea typeface="PingFang SC" panose="020B0400000000000000" pitchFamily="34" charset="-122"/>
              </a:rPr>
              <a:t>所经过的系统调用</a:t>
            </a:r>
          </a:p>
        </p:txBody>
      </p:sp>
      <p:pic>
        <p:nvPicPr>
          <p:cNvPr id="2" name="图片 1">
            <a:extLst>
              <a:ext uri="{FF2B5EF4-FFF2-40B4-BE49-F238E27FC236}">
                <a16:creationId xmlns:a16="http://schemas.microsoft.com/office/drawing/2014/main" id="{303E4414-4A4F-42E5-B64B-FF0083AEF23B}"/>
              </a:ext>
            </a:extLst>
          </p:cNvPr>
          <p:cNvPicPr>
            <a:picLocks noChangeAspect="1"/>
          </p:cNvPicPr>
          <p:nvPr/>
        </p:nvPicPr>
        <p:blipFill>
          <a:blip r:embed="rId2"/>
          <a:stretch>
            <a:fillRect/>
          </a:stretch>
        </p:blipFill>
        <p:spPr>
          <a:xfrm>
            <a:off x="358586" y="3180526"/>
            <a:ext cx="5267325" cy="1552575"/>
          </a:xfrm>
          <a:prstGeom prst="rect">
            <a:avLst/>
          </a:prstGeom>
        </p:spPr>
      </p:pic>
      <p:sp>
        <p:nvSpPr>
          <p:cNvPr id="17" name="矩形 16">
            <a:extLst>
              <a:ext uri="{FF2B5EF4-FFF2-40B4-BE49-F238E27FC236}">
                <a16:creationId xmlns:a16="http://schemas.microsoft.com/office/drawing/2014/main" id="{104574E6-145F-4D4B-B72A-9B59576EE143}"/>
              </a:ext>
            </a:extLst>
          </p:cNvPr>
          <p:cNvSpPr/>
          <p:nvPr/>
        </p:nvSpPr>
        <p:spPr>
          <a:xfrm>
            <a:off x="358586" y="5330009"/>
            <a:ext cx="8496008" cy="830997"/>
          </a:xfrm>
          <a:prstGeom prst="rect">
            <a:avLst/>
          </a:prstGeom>
        </p:spPr>
        <p:txBody>
          <a:bodyPr wrap="square">
            <a:spAutoFit/>
          </a:bodyPr>
          <a:lstStyle/>
          <a:p>
            <a:pPr>
              <a:defRPr/>
            </a:pPr>
            <a:r>
              <a:rPr lang="en-US" altLang="zh-CN" sz="2400" dirty="0" err="1">
                <a:solidFill>
                  <a:prstClr val="black"/>
                </a:solidFill>
                <a:latin typeface="PingFang SC" panose="020B0400000000000000" pitchFamily="34" charset="-122"/>
                <a:ea typeface="PingFang SC" panose="020B0400000000000000" pitchFamily="34" charset="-122"/>
              </a:rPr>
              <a:t>getdents</a:t>
            </a:r>
            <a:r>
              <a:rPr lang="zh-CN" altLang="en-US" sz="2400" dirty="0">
                <a:solidFill>
                  <a:prstClr val="black"/>
                </a:solidFill>
                <a:latin typeface="PingFang SC" panose="020B0400000000000000" pitchFamily="34" charset="-122"/>
                <a:ea typeface="PingFang SC" panose="020B0400000000000000" pitchFamily="34" charset="-122"/>
              </a:rPr>
              <a:t>函数获取内容返回，如果找到其返回值在哪，就可以对该返回值进行过滤操作来隐藏特定文件。</a:t>
            </a:r>
          </a:p>
        </p:txBody>
      </p:sp>
      <p:grpSp>
        <p:nvGrpSpPr>
          <p:cNvPr id="18" name="组合 17">
            <a:extLst>
              <a:ext uri="{FF2B5EF4-FFF2-40B4-BE49-F238E27FC236}">
                <a16:creationId xmlns:a16="http://schemas.microsoft.com/office/drawing/2014/main" id="{E898B390-A6B3-49C6-8778-8A28726965A8}"/>
              </a:ext>
            </a:extLst>
          </p:cNvPr>
          <p:cNvGrpSpPr/>
          <p:nvPr/>
        </p:nvGrpSpPr>
        <p:grpSpPr>
          <a:xfrm>
            <a:off x="0" y="1769203"/>
            <a:ext cx="9144000" cy="45719"/>
            <a:chOff x="6188759" y="3169896"/>
            <a:chExt cx="1842450" cy="40500"/>
          </a:xfrm>
        </p:grpSpPr>
        <p:sp>
          <p:nvSpPr>
            <p:cNvPr id="19" name="矩形 18">
              <a:extLst>
                <a:ext uri="{FF2B5EF4-FFF2-40B4-BE49-F238E27FC236}">
                  <a16:creationId xmlns:a16="http://schemas.microsoft.com/office/drawing/2014/main" id="{9F04CE50-5FF0-42E5-AB20-5950BF8198E5}"/>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E1CB5B71-4E68-4309-83CF-706AC7F13914}"/>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6494995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83135" y="1103943"/>
            <a:ext cx="8569570" cy="3622595"/>
          </a:xfrm>
          <a:prstGeom prst="rect">
            <a:avLst/>
          </a:prstGeom>
          <a:noFill/>
        </p:spPr>
        <p:txBody>
          <a:bodyPr wrap="square" rtlCol="0">
            <a:spAutoFit/>
          </a:bodyPr>
          <a:lstStyle/>
          <a:p>
            <a:pPr marL="457200" indent="-457200">
              <a:lnSpc>
                <a:spcPct val="150000"/>
              </a:lnSpc>
              <a:buFont typeface="Wingdings" pitchFamily="2" charset="2"/>
              <a:buChar char="l"/>
              <a:defRPr/>
            </a:pPr>
            <a:r>
              <a:rPr lang="en-US" altLang="zh-CN" sz="2600" b="1" dirty="0" err="1">
                <a:solidFill>
                  <a:prstClr val="black"/>
                </a:solidFill>
                <a:latin typeface="PingFang SC" panose="020B0400000000000000" pitchFamily="34" charset="-122"/>
                <a:ea typeface="PingFang SC" panose="020B0400000000000000" pitchFamily="34" charset="-122"/>
              </a:rPr>
              <a:t>getdents</a:t>
            </a:r>
            <a:r>
              <a:rPr lang="en-US" altLang="zh-CN" sz="2600" b="1" dirty="0">
                <a:solidFill>
                  <a:prstClr val="black"/>
                </a:solidFill>
                <a:latin typeface="PingFang SC" panose="020B0400000000000000" pitchFamily="34" charset="-122"/>
                <a:ea typeface="PingFang SC" panose="020B0400000000000000" pitchFamily="34" charset="-122"/>
              </a:rPr>
              <a:t>/getdents64</a:t>
            </a:r>
          </a:p>
          <a:p>
            <a:pPr>
              <a:lnSpc>
                <a:spcPct val="150000"/>
              </a:lnSpc>
              <a:defRPr/>
            </a:pPr>
            <a:endParaRPr lang="en-US" altLang="zh-CN" sz="2600" b="1" dirty="0">
              <a:solidFill>
                <a:prstClr val="black"/>
              </a:solidFill>
              <a:latin typeface="PingFang SC" panose="020B0400000000000000" pitchFamily="34" charset="-122"/>
              <a:ea typeface="PingFang SC" panose="020B0400000000000000" pitchFamily="34" charset="-122"/>
            </a:endParaRPr>
          </a:p>
          <a:p>
            <a:pPr>
              <a:lnSpc>
                <a:spcPct val="150000"/>
              </a:lnSpc>
              <a:defRPr/>
            </a:pPr>
            <a:r>
              <a:rPr lang="en-US" altLang="zh-CN" sz="2600" dirty="0" err="1">
                <a:solidFill>
                  <a:prstClr val="black"/>
                </a:solidFill>
                <a:latin typeface="PingFang SC" panose="020B0400000000000000" pitchFamily="34" charset="-122"/>
                <a:ea typeface="PingFang SC" panose="020B0400000000000000" pitchFamily="34" charset="-122"/>
              </a:rPr>
              <a:t>getdents</a:t>
            </a:r>
            <a:r>
              <a:rPr lang="en-US" altLang="zh-CN" sz="2600" dirty="0">
                <a:solidFill>
                  <a:prstClr val="black"/>
                </a:solidFill>
                <a:latin typeface="PingFang SC" panose="020B0400000000000000" pitchFamily="34" charset="-122"/>
                <a:ea typeface="PingFang SC" panose="020B0400000000000000" pitchFamily="34" charset="-122"/>
              </a:rPr>
              <a:t>/getdents64</a:t>
            </a:r>
            <a:r>
              <a:rPr lang="zh-CN" altLang="en-US" sz="2600" dirty="0">
                <a:solidFill>
                  <a:prstClr val="black"/>
                </a:solidFill>
                <a:latin typeface="PingFang SC" panose="020B0400000000000000" pitchFamily="34" charset="-122"/>
                <a:ea typeface="PingFang SC" panose="020B0400000000000000" pitchFamily="34" charset="-122"/>
              </a:rPr>
              <a:t>所返回的结果可以看作一条一条的记录，</a:t>
            </a:r>
            <a:r>
              <a:rPr lang="en-US" altLang="zh-CN" sz="2600" dirty="0">
                <a:solidFill>
                  <a:prstClr val="black"/>
                </a:solidFill>
                <a:latin typeface="PingFang SC" panose="020B0400000000000000" pitchFamily="34" charset="-122"/>
                <a:ea typeface="PingFang SC" panose="020B0400000000000000" pitchFamily="34" charset="-122"/>
              </a:rPr>
              <a:t>hook </a:t>
            </a:r>
            <a:r>
              <a:rPr lang="en-US" altLang="zh-CN" sz="2600" dirty="0" err="1">
                <a:solidFill>
                  <a:prstClr val="black"/>
                </a:solidFill>
                <a:latin typeface="PingFang SC" panose="020B0400000000000000" pitchFamily="34" charset="-122"/>
                <a:ea typeface="PingFang SC" panose="020B0400000000000000" pitchFamily="34" charset="-122"/>
              </a:rPr>
              <a:t>getdents</a:t>
            </a:r>
            <a:r>
              <a:rPr lang="zh-CN" altLang="en-US" sz="2600" dirty="0">
                <a:solidFill>
                  <a:prstClr val="black"/>
                </a:solidFill>
                <a:latin typeface="PingFang SC" panose="020B0400000000000000" pitchFamily="34" charset="-122"/>
                <a:ea typeface="PingFang SC" panose="020B0400000000000000" pitchFamily="34" charset="-122"/>
              </a:rPr>
              <a:t>的系统调用，在返回结果的缓冲区内进行查找，如果存在特定内容的文件的记录，则把该条记录丢弃。</a:t>
            </a:r>
            <a:endParaRPr lang="en-US" altLang="zh-CN" sz="2400" dirty="0">
              <a:solidFill>
                <a:prstClr val="black"/>
              </a:solidFill>
              <a:latin typeface="PingFang SC" panose="020B0400000000000000" pitchFamily="34" charset="-122"/>
              <a:ea typeface="PingFang SC" panose="020B0400000000000000" pitchFamily="34" charset="-122"/>
            </a:endParaRPr>
          </a:p>
        </p:txBody>
      </p:sp>
      <p:sp>
        <p:nvSpPr>
          <p:cNvPr id="8" name="文本框 7">
            <a:extLst>
              <a:ext uri="{FF2B5EF4-FFF2-40B4-BE49-F238E27FC236}">
                <a16:creationId xmlns:a16="http://schemas.microsoft.com/office/drawing/2014/main" id="{42451461-A75D-5D45-AB92-79DD6844A77E}"/>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文件隐藏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41B9B3E3-018D-5F49-B778-2E2F37522FFC}"/>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21E1671D-9CA1-C04F-B5CE-8DCBE4A18090}"/>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A492D7F5-CA8D-F64C-AD70-A66FD4B036FA}"/>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110920315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45888" y="1059120"/>
            <a:ext cx="8569570" cy="4228209"/>
          </a:xfrm>
          <a:prstGeom prst="rect">
            <a:avLst/>
          </a:prstGeom>
          <a:noFill/>
        </p:spPr>
        <p:txBody>
          <a:bodyPr wrap="square" rtlCol="0">
            <a:spAutoFit/>
          </a:bodyPr>
          <a:lstStyle/>
          <a:p>
            <a:pPr marL="457200" indent="-457200">
              <a:lnSpc>
                <a:spcPct val="150000"/>
              </a:lnSpc>
              <a:buFont typeface="Wingdings" pitchFamily="2" charset="2"/>
              <a:buChar char="l"/>
              <a:defRPr/>
            </a:pPr>
            <a:r>
              <a:rPr lang="en-US" altLang="zh-CN" sz="2600" b="1" dirty="0" err="1">
                <a:solidFill>
                  <a:prstClr val="black"/>
                </a:solidFill>
                <a:latin typeface="PingFang SC" panose="020B0400000000000000" pitchFamily="34" charset="-122"/>
                <a:ea typeface="PingFang SC" panose="020B0400000000000000" pitchFamily="34" charset="-122"/>
              </a:rPr>
              <a:t>getdents</a:t>
            </a:r>
            <a:r>
              <a:rPr lang="en-US" altLang="zh-CN" sz="2600" b="1" dirty="0">
                <a:solidFill>
                  <a:prstClr val="black"/>
                </a:solidFill>
                <a:latin typeface="PingFang SC" panose="020B0400000000000000" pitchFamily="34" charset="-122"/>
                <a:ea typeface="PingFang SC" panose="020B0400000000000000" pitchFamily="34" charset="-122"/>
              </a:rPr>
              <a:t>/getdents64</a:t>
            </a:r>
          </a:p>
          <a:p>
            <a:pPr>
              <a:lnSpc>
                <a:spcPct val="150000"/>
              </a:lnSpc>
              <a:defRPr/>
            </a:pPr>
            <a:r>
              <a:rPr lang="en-US" altLang="zh-CN" sz="2000" dirty="0" err="1">
                <a:solidFill>
                  <a:prstClr val="black"/>
                </a:solidFill>
                <a:latin typeface="PingFang SC" panose="020B0400000000000000" pitchFamily="34" charset="-122"/>
                <a:ea typeface="PingFang SC" panose="020B0400000000000000" pitchFamily="34" charset="-122"/>
              </a:rPr>
              <a:t>sys_getdents</a:t>
            </a:r>
            <a:r>
              <a:rPr lang="en-US" altLang="zh-CN" sz="2000" dirty="0">
                <a:solidFill>
                  <a:prstClr val="black"/>
                </a:solidFill>
                <a:latin typeface="PingFang SC" panose="020B0400000000000000" pitchFamily="34" charset="-122"/>
                <a:ea typeface="PingFang SC" panose="020B0400000000000000" pitchFamily="34" charset="-122"/>
              </a:rPr>
              <a:t> -&gt; </a:t>
            </a:r>
            <a:r>
              <a:rPr lang="en-US" altLang="zh-CN" sz="2000" dirty="0" err="1">
                <a:solidFill>
                  <a:prstClr val="black"/>
                </a:solidFill>
                <a:latin typeface="PingFang SC" panose="020B0400000000000000" pitchFamily="34" charset="-122"/>
                <a:ea typeface="PingFang SC" panose="020B0400000000000000" pitchFamily="34" charset="-122"/>
              </a:rPr>
              <a:t>iterate_dir</a:t>
            </a:r>
            <a:r>
              <a:rPr lang="en-US" altLang="zh-CN" sz="2000" dirty="0">
                <a:solidFill>
                  <a:prstClr val="black"/>
                </a:solidFill>
                <a:latin typeface="PingFang SC" panose="020B0400000000000000" pitchFamily="34" charset="-122"/>
                <a:ea typeface="PingFang SC" panose="020B0400000000000000" pitchFamily="34" charset="-122"/>
              </a:rPr>
              <a:t> -&gt; struct </a:t>
            </a:r>
            <a:r>
              <a:rPr lang="en-US" altLang="zh-CN" sz="2000" dirty="0" err="1">
                <a:solidFill>
                  <a:prstClr val="black"/>
                </a:solidFill>
                <a:latin typeface="PingFang SC" panose="020B0400000000000000" pitchFamily="34" charset="-122"/>
                <a:ea typeface="PingFang SC" panose="020B0400000000000000" pitchFamily="34" charset="-122"/>
              </a:rPr>
              <a:t>file_operations.iterate</a:t>
            </a:r>
            <a:r>
              <a:rPr lang="en-US" altLang="zh-CN" sz="2000" dirty="0">
                <a:solidFill>
                  <a:prstClr val="black"/>
                </a:solidFill>
                <a:latin typeface="PingFang SC" panose="020B0400000000000000" pitchFamily="34" charset="-122"/>
                <a:ea typeface="PingFang SC" panose="020B0400000000000000" pitchFamily="34" charset="-122"/>
              </a:rPr>
              <a:t> -&gt;  </a:t>
            </a:r>
            <a:r>
              <a:rPr lang="zh-CN" altLang="en-US" sz="2000" dirty="0">
                <a:solidFill>
                  <a:prstClr val="black"/>
                </a:solidFill>
                <a:latin typeface="PingFang SC" panose="020B0400000000000000" pitchFamily="34" charset="-122"/>
                <a:ea typeface="PingFang SC" panose="020B0400000000000000" pitchFamily="34" charset="-122"/>
              </a:rPr>
              <a:t>中间省略 </a:t>
            </a:r>
            <a:r>
              <a:rPr lang="en-US" altLang="zh-CN" sz="2000" dirty="0">
                <a:solidFill>
                  <a:prstClr val="black"/>
                </a:solidFill>
                <a:latin typeface="PingFang SC" panose="020B0400000000000000" pitchFamily="34" charset="-122"/>
                <a:ea typeface="PingFang SC" panose="020B0400000000000000" pitchFamily="34" charset="-122"/>
              </a:rPr>
              <a:t>-&gt; struct </a:t>
            </a:r>
            <a:r>
              <a:rPr lang="en-US" altLang="zh-CN" sz="2000" dirty="0" err="1">
                <a:solidFill>
                  <a:prstClr val="black"/>
                </a:solidFill>
                <a:latin typeface="PingFang SC" panose="020B0400000000000000" pitchFamily="34" charset="-122"/>
                <a:ea typeface="PingFang SC" panose="020B0400000000000000" pitchFamily="34" charset="-122"/>
              </a:rPr>
              <a:t>dir_context.actor</a:t>
            </a:r>
            <a:r>
              <a:rPr lang="en-US" altLang="zh-CN" sz="2000" dirty="0">
                <a:solidFill>
                  <a:prstClr val="black"/>
                </a:solidFill>
                <a:latin typeface="PingFang SC" panose="020B0400000000000000" pitchFamily="34" charset="-122"/>
                <a:ea typeface="PingFang SC" panose="020B0400000000000000" pitchFamily="34" charset="-122"/>
              </a:rPr>
              <a:t>(</a:t>
            </a:r>
            <a:r>
              <a:rPr lang="zh-CN" altLang="en-US" sz="2000" dirty="0">
                <a:solidFill>
                  <a:prstClr val="black"/>
                </a:solidFill>
                <a:latin typeface="PingFang SC" panose="020B0400000000000000" pitchFamily="34" charset="-122"/>
                <a:ea typeface="PingFang SC" panose="020B0400000000000000" pitchFamily="34" charset="-122"/>
              </a:rPr>
              <a:t>也就是</a:t>
            </a:r>
            <a:r>
              <a:rPr lang="en-US" altLang="zh-CN" sz="2000" dirty="0" err="1">
                <a:solidFill>
                  <a:prstClr val="black"/>
                </a:solidFill>
                <a:latin typeface="PingFang SC" panose="020B0400000000000000" pitchFamily="34" charset="-122"/>
                <a:ea typeface="PingFang SC" panose="020B0400000000000000" pitchFamily="34" charset="-122"/>
              </a:rPr>
              <a:t>filldir</a:t>
            </a:r>
            <a:r>
              <a:rPr lang="en-US" altLang="zh-CN" sz="2000" dirty="0">
                <a:solidFill>
                  <a:prstClr val="black"/>
                </a:solidFill>
                <a:latin typeface="PingFang SC" panose="020B0400000000000000" pitchFamily="34" charset="-122"/>
                <a:ea typeface="PingFang SC" panose="020B0400000000000000" pitchFamily="34" charset="-122"/>
              </a:rPr>
              <a:t>)</a:t>
            </a:r>
          </a:p>
          <a:p>
            <a:pPr>
              <a:lnSpc>
                <a:spcPct val="150000"/>
              </a:lnSpc>
              <a:defRPr/>
            </a:pPr>
            <a:endParaRPr lang="en-US" altLang="zh-CN" sz="2000" dirty="0">
              <a:solidFill>
                <a:prstClr val="black"/>
              </a:solidFill>
              <a:latin typeface="PingFang SC" panose="020B0400000000000000" pitchFamily="34" charset="-122"/>
              <a:ea typeface="PingFang SC" panose="020B0400000000000000" pitchFamily="34" charset="-122"/>
            </a:endParaRPr>
          </a:p>
          <a:p>
            <a:pPr>
              <a:lnSpc>
                <a:spcPct val="150000"/>
              </a:lnSpc>
              <a:defRPr/>
            </a:pPr>
            <a:r>
              <a:rPr lang="zh-CN" altLang="en-US" sz="2400" dirty="0">
                <a:solidFill>
                  <a:prstClr val="black"/>
                </a:solidFill>
                <a:latin typeface="PingFang SC" panose="020B0400000000000000" pitchFamily="34" charset="-122"/>
                <a:ea typeface="PingFang SC" panose="020B0400000000000000" pitchFamily="34" charset="-122"/>
              </a:rPr>
              <a:t>通过跟踪</a:t>
            </a:r>
            <a:r>
              <a:rPr lang="en-US" altLang="zh-CN" sz="2400" dirty="0" err="1">
                <a:solidFill>
                  <a:prstClr val="black"/>
                </a:solidFill>
                <a:latin typeface="PingFang SC" panose="020B0400000000000000" pitchFamily="34" charset="-122"/>
                <a:ea typeface="PingFang SC" panose="020B0400000000000000" pitchFamily="34" charset="-122"/>
              </a:rPr>
              <a:t>getdents</a:t>
            </a:r>
            <a:r>
              <a:rPr lang="zh-CN" altLang="en-US" sz="2400" dirty="0">
                <a:solidFill>
                  <a:prstClr val="black"/>
                </a:solidFill>
                <a:latin typeface="PingFang SC" panose="020B0400000000000000" pitchFamily="34" charset="-122"/>
                <a:ea typeface="PingFang SC" panose="020B0400000000000000" pitchFamily="34" charset="-122"/>
              </a:rPr>
              <a:t>的调用发现最终负责把每一项记录（文件或目录）填冲到缓冲区的函数</a:t>
            </a:r>
            <a:r>
              <a:rPr lang="en-US" altLang="zh-CN" sz="2400" dirty="0" err="1">
                <a:solidFill>
                  <a:prstClr val="black"/>
                </a:solidFill>
                <a:latin typeface="PingFang SC" panose="020B0400000000000000" pitchFamily="34" charset="-122"/>
                <a:ea typeface="PingFang SC" panose="020B0400000000000000" pitchFamily="34" charset="-122"/>
              </a:rPr>
              <a:t>filldir</a:t>
            </a:r>
            <a:r>
              <a:rPr lang="zh-CN" altLang="en-US" sz="2400" dirty="0">
                <a:solidFill>
                  <a:prstClr val="black"/>
                </a:solidFill>
                <a:latin typeface="PingFang SC" panose="020B0400000000000000" pitchFamily="34" charset="-122"/>
                <a:ea typeface="PingFang SC" panose="020B0400000000000000" pitchFamily="34" charset="-122"/>
              </a:rPr>
              <a:t>，因此</a:t>
            </a:r>
            <a:r>
              <a:rPr lang="en-US" altLang="zh-CN" sz="2400" dirty="0">
                <a:solidFill>
                  <a:prstClr val="black"/>
                </a:solidFill>
                <a:latin typeface="PingFang SC" panose="020B0400000000000000" pitchFamily="34" charset="-122"/>
                <a:ea typeface="PingFang SC" panose="020B0400000000000000" pitchFamily="34" charset="-122"/>
              </a:rPr>
              <a:t>hook</a:t>
            </a:r>
            <a:r>
              <a:rPr lang="zh-CN" altLang="en-US" sz="2400" dirty="0">
                <a:solidFill>
                  <a:prstClr val="black"/>
                </a:solidFill>
                <a:latin typeface="PingFang SC" panose="020B0400000000000000" pitchFamily="34" charset="-122"/>
                <a:ea typeface="PingFang SC" panose="020B0400000000000000" pitchFamily="34" charset="-122"/>
              </a:rPr>
              <a:t>该</a:t>
            </a:r>
            <a:r>
              <a:rPr lang="en-US" altLang="zh-CN" sz="2400" dirty="0" err="1">
                <a:solidFill>
                  <a:prstClr val="black"/>
                </a:solidFill>
                <a:latin typeface="PingFang SC" panose="020B0400000000000000" pitchFamily="34" charset="-122"/>
                <a:ea typeface="PingFang SC" panose="020B0400000000000000" pitchFamily="34" charset="-122"/>
              </a:rPr>
              <a:t>filldir</a:t>
            </a:r>
            <a:r>
              <a:rPr lang="zh-CN" altLang="en-US" sz="2400" dirty="0">
                <a:solidFill>
                  <a:prstClr val="black"/>
                </a:solidFill>
                <a:latin typeface="PingFang SC" panose="020B0400000000000000" pitchFamily="34" charset="-122"/>
                <a:ea typeface="PingFang SC" panose="020B0400000000000000" pitchFamily="34" charset="-122"/>
              </a:rPr>
              <a:t>函数，并替换相应位置的内容，在假的</a:t>
            </a:r>
            <a:r>
              <a:rPr lang="en-US" altLang="zh-CN" sz="2400" dirty="0" err="1">
                <a:solidFill>
                  <a:prstClr val="black"/>
                </a:solidFill>
                <a:latin typeface="PingFang SC" panose="020B0400000000000000" pitchFamily="34" charset="-122"/>
                <a:ea typeface="PingFang SC" panose="020B0400000000000000" pitchFamily="34" charset="-122"/>
              </a:rPr>
              <a:t>filldir</a:t>
            </a:r>
            <a:r>
              <a:rPr lang="zh-CN" altLang="en-US" sz="2400" dirty="0">
                <a:solidFill>
                  <a:prstClr val="black"/>
                </a:solidFill>
                <a:latin typeface="PingFang SC" panose="020B0400000000000000" pitchFamily="34" charset="-122"/>
                <a:ea typeface="PingFang SC" panose="020B0400000000000000" pitchFamily="34" charset="-122"/>
              </a:rPr>
              <a:t>函数中通过判断是否有指定标志的文件或目录来决定记录是否填充到缓冲区。</a:t>
            </a:r>
            <a:endParaRPr lang="en-US" altLang="zh-CN" sz="2400" dirty="0">
              <a:solidFill>
                <a:prstClr val="black"/>
              </a:solidFill>
              <a:latin typeface="PingFang SC" panose="020B0400000000000000" pitchFamily="34" charset="-122"/>
              <a:ea typeface="PingFang SC" panose="020B0400000000000000" pitchFamily="34" charset="-122"/>
            </a:endParaRPr>
          </a:p>
        </p:txBody>
      </p:sp>
      <p:sp>
        <p:nvSpPr>
          <p:cNvPr id="8" name="文本框 7">
            <a:extLst>
              <a:ext uri="{FF2B5EF4-FFF2-40B4-BE49-F238E27FC236}">
                <a16:creationId xmlns:a16="http://schemas.microsoft.com/office/drawing/2014/main" id="{42451461-A75D-5D45-AB92-79DD6844A77E}"/>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文件隐藏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41B9B3E3-018D-5F49-B778-2E2F37522FFC}"/>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21E1671D-9CA1-C04F-B5CE-8DCBE4A18090}"/>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A492D7F5-CA8D-F64C-AD70-A66FD4B036FA}"/>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216451004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451461-A75D-5D45-AB92-79DD6844A77E}"/>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文件隐藏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41B9B3E3-018D-5F49-B778-2E2F37522FFC}"/>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21E1671D-9CA1-C04F-B5CE-8DCBE4A18090}"/>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A492D7F5-CA8D-F64C-AD70-A66FD4B036FA}"/>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pic>
        <p:nvPicPr>
          <p:cNvPr id="3" name="图片 2">
            <a:extLst>
              <a:ext uri="{FF2B5EF4-FFF2-40B4-BE49-F238E27FC236}">
                <a16:creationId xmlns:a16="http://schemas.microsoft.com/office/drawing/2014/main" id="{5C190B35-1ACC-430D-B273-E43F7DB6F7C7}"/>
              </a:ext>
            </a:extLst>
          </p:cNvPr>
          <p:cNvPicPr>
            <a:picLocks noChangeAspect="1"/>
          </p:cNvPicPr>
          <p:nvPr/>
        </p:nvPicPr>
        <p:blipFill>
          <a:blip r:embed="rId2"/>
          <a:stretch>
            <a:fillRect/>
          </a:stretch>
        </p:blipFill>
        <p:spPr>
          <a:xfrm>
            <a:off x="1134596" y="1841407"/>
            <a:ext cx="5924550" cy="4143375"/>
          </a:xfrm>
          <a:prstGeom prst="rect">
            <a:avLst/>
          </a:prstGeom>
        </p:spPr>
      </p:pic>
      <p:grpSp>
        <p:nvGrpSpPr>
          <p:cNvPr id="15" name="组合 14">
            <a:extLst>
              <a:ext uri="{FF2B5EF4-FFF2-40B4-BE49-F238E27FC236}">
                <a16:creationId xmlns:a16="http://schemas.microsoft.com/office/drawing/2014/main" id="{9AB6A841-7A14-4318-85BF-FB1E2C88F7A2}"/>
              </a:ext>
            </a:extLst>
          </p:cNvPr>
          <p:cNvGrpSpPr/>
          <p:nvPr/>
        </p:nvGrpSpPr>
        <p:grpSpPr>
          <a:xfrm>
            <a:off x="0" y="1769203"/>
            <a:ext cx="9144000" cy="45719"/>
            <a:chOff x="6188759" y="3169896"/>
            <a:chExt cx="1842450" cy="40500"/>
          </a:xfrm>
        </p:grpSpPr>
        <p:sp>
          <p:nvSpPr>
            <p:cNvPr id="16" name="矩形 15">
              <a:extLst>
                <a:ext uri="{FF2B5EF4-FFF2-40B4-BE49-F238E27FC236}">
                  <a16:creationId xmlns:a16="http://schemas.microsoft.com/office/drawing/2014/main" id="{1AFB676A-781D-4462-9314-1CF592249509}"/>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FB115C7B-ACA7-42AA-AA31-4635898E1008}"/>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23" name="矩形 3">
            <a:extLst>
              <a:ext uri="{FF2B5EF4-FFF2-40B4-BE49-F238E27FC236}">
                <a16:creationId xmlns:a16="http://schemas.microsoft.com/office/drawing/2014/main" id="{E4C31FDE-32A3-4E95-8F6C-6C9A2C42D0F5}"/>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演示</a:t>
            </a:r>
          </a:p>
        </p:txBody>
      </p:sp>
    </p:spTree>
    <p:extLst>
      <p:ext uri="{BB962C8B-B14F-4D97-AF65-F5344CB8AC3E}">
        <p14:creationId xmlns:p14="http://schemas.microsoft.com/office/powerpoint/2010/main" val="1164180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52614" y="2296358"/>
            <a:ext cx="8541077" cy="1200329"/>
          </a:xfrm>
          <a:prstGeom prst="rect">
            <a:avLst/>
          </a:prstGeom>
          <a:noFill/>
        </p:spPr>
        <p:txBody>
          <a:bodyPr wrap="square" rtlCol="0">
            <a:spAutoFit/>
          </a:bodyPr>
          <a:lstStyle/>
          <a:p>
            <a:pPr marL="285750" indent="-285750" algn="just">
              <a:buSzPct val="100000"/>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Linux 上纯用户态枚举并获取进程信息，/proc是唯一的去处。所以，对用户态隐藏进程，我们可以隐藏掉/proc下面的目录，这样用户态能枚举出来进程就在我们的控制下了。</a:t>
            </a:r>
          </a:p>
        </p:txBody>
      </p:sp>
      <p:sp>
        <p:nvSpPr>
          <p:cNvPr id="7" name="文本框 6"/>
          <p:cNvSpPr txBox="1"/>
          <p:nvPr/>
        </p:nvSpPr>
        <p:spPr>
          <a:xfrm>
            <a:off x="519954" y="4652080"/>
            <a:ext cx="7475326" cy="1477328"/>
          </a:xfrm>
          <a:prstGeom prst="rect">
            <a:avLst/>
          </a:prstGeom>
          <a:noFill/>
        </p:spPr>
        <p:txBody>
          <a:bodyPr wrap="square" rtlCol="0">
            <a:spAutoFit/>
          </a:bodyPr>
          <a:lstStyle/>
          <a:p>
            <a:pPr algn="just">
              <a:buSzPct val="100000"/>
              <a:defRPr/>
            </a:pPr>
            <a:r>
              <a:rPr lang="zh-CN" altLang="en-US" sz="2400" dirty="0">
                <a:solidFill>
                  <a:prstClr val="black"/>
                </a:solidFill>
                <a:latin typeface="PingFang SC" panose="020B0400000000000000" pitchFamily="34" charset="-122"/>
                <a:ea typeface="PingFang SC" panose="020B0400000000000000" pitchFamily="34" charset="-122"/>
              </a:rPr>
              <a:t>隐藏进程模块的实现基于隐藏文件模块，只需要把隐藏文件模块中的</a:t>
            </a:r>
            <a:r>
              <a:rPr lang="en-US" altLang="zh-CN" sz="2400" dirty="0" err="1">
                <a:solidFill>
                  <a:prstClr val="black"/>
                </a:solidFill>
                <a:latin typeface="PingFang SC" panose="020B0400000000000000" pitchFamily="34" charset="-122"/>
                <a:ea typeface="PingFang SC" panose="020B0400000000000000" pitchFamily="34" charset="-122"/>
              </a:rPr>
              <a:t>fake_filldir</a:t>
            </a:r>
            <a:r>
              <a:rPr lang="zh-CN" altLang="en-US" sz="2400" dirty="0">
                <a:solidFill>
                  <a:prstClr val="black"/>
                </a:solidFill>
                <a:latin typeface="PingFang SC" panose="020B0400000000000000" pitchFamily="34" charset="-122"/>
                <a:ea typeface="PingFang SC" panose="020B0400000000000000" pitchFamily="34" charset="-122"/>
              </a:rPr>
              <a:t>函数修改一下，改为匹配相应的进程号即可</a:t>
            </a:r>
          </a:p>
          <a:p>
            <a:pPr algn="just">
              <a:defRPr/>
            </a:pPr>
            <a:endParaRPr lang="zh-CN" altLang="en-US" dirty="0">
              <a:solidFill>
                <a:prstClr val="black"/>
              </a:solidFill>
              <a:latin typeface="Verdana"/>
              <a:ea typeface="微软雅黑" panose="020B0503020204020204" pitchFamily="34" charset="-122"/>
            </a:endParaRPr>
          </a:p>
        </p:txBody>
      </p:sp>
      <p:sp>
        <p:nvSpPr>
          <p:cNvPr id="8" name="文本框 7">
            <a:extLst>
              <a:ext uri="{FF2B5EF4-FFF2-40B4-BE49-F238E27FC236}">
                <a16:creationId xmlns:a16="http://schemas.microsoft.com/office/drawing/2014/main" id="{E0353725-82E4-164D-A7FB-0B553866B0CC}"/>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进程隐藏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19EDFADF-8EE7-7A4E-849B-5C2AEDA49823}"/>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97DC9479-10C9-894B-A20E-938157696C65}"/>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0D3736B-B732-2744-B3C6-87AF805514A4}"/>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grpSp>
        <p:nvGrpSpPr>
          <p:cNvPr id="17" name="组合 16">
            <a:extLst>
              <a:ext uri="{FF2B5EF4-FFF2-40B4-BE49-F238E27FC236}">
                <a16:creationId xmlns:a16="http://schemas.microsoft.com/office/drawing/2014/main" id="{1FA08FC4-C8BE-47F4-889D-D02CEC62C317}"/>
              </a:ext>
            </a:extLst>
          </p:cNvPr>
          <p:cNvGrpSpPr/>
          <p:nvPr/>
        </p:nvGrpSpPr>
        <p:grpSpPr>
          <a:xfrm>
            <a:off x="0" y="1769203"/>
            <a:ext cx="9144000" cy="45719"/>
            <a:chOff x="6188759" y="3169896"/>
            <a:chExt cx="1842450" cy="40500"/>
          </a:xfrm>
        </p:grpSpPr>
        <p:sp>
          <p:nvSpPr>
            <p:cNvPr id="19" name="矩形 18">
              <a:extLst>
                <a:ext uri="{FF2B5EF4-FFF2-40B4-BE49-F238E27FC236}">
                  <a16:creationId xmlns:a16="http://schemas.microsoft.com/office/drawing/2014/main" id="{1C369E69-7714-4421-A4A9-09C6EBE42546}"/>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2B44AC86-7199-4FE4-920C-3E970951CBC8}"/>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21" name="矩形 3">
            <a:extLst>
              <a:ext uri="{FF2B5EF4-FFF2-40B4-BE49-F238E27FC236}">
                <a16:creationId xmlns:a16="http://schemas.microsoft.com/office/drawing/2014/main" id="{5B286343-9455-41D8-AD4A-D923C468C185}"/>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原理</a:t>
            </a:r>
          </a:p>
        </p:txBody>
      </p:sp>
      <p:sp>
        <p:nvSpPr>
          <p:cNvPr id="2" name="文本框 1">
            <a:extLst>
              <a:ext uri="{FF2B5EF4-FFF2-40B4-BE49-F238E27FC236}">
                <a16:creationId xmlns:a16="http://schemas.microsoft.com/office/drawing/2014/main" id="{056AD71E-0885-438E-AB49-106446535D29}"/>
              </a:ext>
            </a:extLst>
          </p:cNvPr>
          <p:cNvSpPr txBox="1"/>
          <p:nvPr/>
        </p:nvSpPr>
        <p:spPr>
          <a:xfrm>
            <a:off x="341760" y="3807173"/>
            <a:ext cx="1415772" cy="461665"/>
          </a:xfrm>
          <a:prstGeom prst="rect">
            <a:avLst/>
          </a:prstGeom>
          <a:noFill/>
        </p:spPr>
        <p:txBody>
          <a:bodyPr wrap="none" rtlCol="0">
            <a:spAutoFit/>
          </a:bodyPr>
          <a:lstStyle/>
          <a:p>
            <a:r>
              <a:rPr lang="zh-CN" altLang="en-US" sz="2400" b="1" dirty="0"/>
              <a:t>实现思路</a:t>
            </a:r>
          </a:p>
        </p:txBody>
      </p:sp>
    </p:spTree>
    <p:extLst>
      <p:ext uri="{BB962C8B-B14F-4D97-AF65-F5344CB8AC3E}">
        <p14:creationId xmlns:p14="http://schemas.microsoft.com/office/powerpoint/2010/main" val="3738027065"/>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0353725-82E4-164D-A7FB-0B553866B0CC}"/>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进程隐藏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19EDFADF-8EE7-7A4E-849B-5C2AEDA49823}"/>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97DC9479-10C9-894B-A20E-938157696C65}"/>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0D3736B-B732-2744-B3C6-87AF805514A4}"/>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7" name="矩形 3">
            <a:extLst>
              <a:ext uri="{FF2B5EF4-FFF2-40B4-BE49-F238E27FC236}">
                <a16:creationId xmlns:a16="http://schemas.microsoft.com/office/drawing/2014/main" id="{D42D551B-C309-482C-AFB0-88F8D63FC922}"/>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演示</a:t>
            </a:r>
          </a:p>
        </p:txBody>
      </p:sp>
      <p:grpSp>
        <p:nvGrpSpPr>
          <p:cNvPr id="19" name="组合 18">
            <a:extLst>
              <a:ext uri="{FF2B5EF4-FFF2-40B4-BE49-F238E27FC236}">
                <a16:creationId xmlns:a16="http://schemas.microsoft.com/office/drawing/2014/main" id="{3EFCE2E3-F284-4D56-BAA8-36C85BBD1594}"/>
              </a:ext>
            </a:extLst>
          </p:cNvPr>
          <p:cNvGrpSpPr/>
          <p:nvPr/>
        </p:nvGrpSpPr>
        <p:grpSpPr>
          <a:xfrm>
            <a:off x="0" y="1769203"/>
            <a:ext cx="9144000" cy="45719"/>
            <a:chOff x="6188759" y="3169896"/>
            <a:chExt cx="1842450" cy="40500"/>
          </a:xfrm>
        </p:grpSpPr>
        <p:sp>
          <p:nvSpPr>
            <p:cNvPr id="20" name="矩形 19">
              <a:extLst>
                <a:ext uri="{FF2B5EF4-FFF2-40B4-BE49-F238E27FC236}">
                  <a16:creationId xmlns:a16="http://schemas.microsoft.com/office/drawing/2014/main" id="{E0680781-418B-4930-9B2E-AEEA1ED2798B}"/>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4DA246F1-5C02-40CE-A158-F4AD2F18E948}"/>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86713681-0338-4BF7-9E20-487580B87610}"/>
              </a:ext>
            </a:extLst>
          </p:cNvPr>
          <p:cNvPicPr>
            <a:picLocks noChangeAspect="1"/>
          </p:cNvPicPr>
          <p:nvPr/>
        </p:nvPicPr>
        <p:blipFill>
          <a:blip r:embed="rId2"/>
          <a:stretch>
            <a:fillRect/>
          </a:stretch>
        </p:blipFill>
        <p:spPr>
          <a:xfrm>
            <a:off x="253813" y="1990725"/>
            <a:ext cx="6415928" cy="2452671"/>
          </a:xfrm>
          <a:prstGeom prst="rect">
            <a:avLst/>
          </a:prstGeom>
        </p:spPr>
      </p:pic>
      <p:pic>
        <p:nvPicPr>
          <p:cNvPr id="4" name="图片 3">
            <a:extLst>
              <a:ext uri="{FF2B5EF4-FFF2-40B4-BE49-F238E27FC236}">
                <a16:creationId xmlns:a16="http://schemas.microsoft.com/office/drawing/2014/main" id="{937C1D1A-1AB4-4244-87F7-A27354A2443E}"/>
              </a:ext>
            </a:extLst>
          </p:cNvPr>
          <p:cNvPicPr>
            <a:picLocks noChangeAspect="1"/>
          </p:cNvPicPr>
          <p:nvPr/>
        </p:nvPicPr>
        <p:blipFill>
          <a:blip r:embed="rId3"/>
          <a:stretch>
            <a:fillRect/>
          </a:stretch>
        </p:blipFill>
        <p:spPr>
          <a:xfrm>
            <a:off x="253813" y="4392806"/>
            <a:ext cx="6415929" cy="2465194"/>
          </a:xfrm>
          <a:prstGeom prst="rect">
            <a:avLst/>
          </a:prstGeom>
        </p:spPr>
      </p:pic>
    </p:spTree>
    <p:extLst>
      <p:ext uri="{BB962C8B-B14F-4D97-AF65-F5344CB8AC3E}">
        <p14:creationId xmlns:p14="http://schemas.microsoft.com/office/powerpoint/2010/main" val="34708174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87419" y="2014805"/>
            <a:ext cx="8541077" cy="1200329"/>
          </a:xfrm>
          <a:prstGeom prst="rect">
            <a:avLst/>
          </a:prstGeom>
          <a:noFill/>
        </p:spPr>
        <p:txBody>
          <a:bodyPr wrap="square" rtlCol="0">
            <a:spAutoFit/>
          </a:bodyPr>
          <a:lstStyle/>
          <a:p>
            <a:pPr marL="285750" indent="-285750" algn="just">
              <a:buSzPct val="100000"/>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向用户态隐藏端口，其实就是在用户进程读</a:t>
            </a:r>
            <a:r>
              <a:rPr lang="en-US" altLang="zh-CN" sz="2400" dirty="0">
                <a:solidFill>
                  <a:prstClr val="black"/>
                </a:solidFill>
                <a:latin typeface="PingFang SC" panose="020B0400000000000000" pitchFamily="34" charset="-122"/>
                <a:ea typeface="PingFang SC" panose="020B0400000000000000" pitchFamily="34" charset="-122"/>
              </a:rPr>
              <a:t>/</a:t>
            </a:r>
            <a:r>
              <a:rPr lang="en" altLang="zh-CN" sz="2400" dirty="0">
                <a:solidFill>
                  <a:prstClr val="black"/>
                </a:solidFill>
                <a:latin typeface="PingFang SC" panose="020B0400000000000000" pitchFamily="34" charset="-122"/>
                <a:ea typeface="PingFang SC" panose="020B0400000000000000" pitchFamily="34" charset="-122"/>
              </a:rPr>
              <a:t>proc</a:t>
            </a:r>
            <a:r>
              <a:rPr lang="zh-CN" altLang="en-US" sz="2400" dirty="0">
                <a:solidFill>
                  <a:prstClr val="black"/>
                </a:solidFill>
                <a:latin typeface="PingFang SC" panose="020B0400000000000000" pitchFamily="34" charset="-122"/>
                <a:ea typeface="PingFang SC" panose="020B0400000000000000" pitchFamily="34" charset="-122"/>
              </a:rPr>
              <a:t>下面的相关文件获取端口信息时，把需要隐藏的的端口的内容过滤掉，使得用户进程读到的内容里面没有我们想隐藏的端口。</a:t>
            </a:r>
          </a:p>
        </p:txBody>
      </p:sp>
      <p:sp>
        <p:nvSpPr>
          <p:cNvPr id="7" name="文本框 6"/>
          <p:cNvSpPr txBox="1"/>
          <p:nvPr/>
        </p:nvSpPr>
        <p:spPr>
          <a:xfrm>
            <a:off x="187417" y="5760495"/>
            <a:ext cx="8671466" cy="830997"/>
          </a:xfrm>
          <a:prstGeom prst="rect">
            <a:avLst/>
          </a:prstGeom>
          <a:noFill/>
        </p:spPr>
        <p:txBody>
          <a:bodyPr wrap="square" rtlCol="0">
            <a:spAutoFit/>
          </a:bodyPr>
          <a:lstStyle/>
          <a:p>
            <a:pPr algn="just">
              <a:buSzPct val="100000"/>
              <a:defRPr/>
            </a:pPr>
            <a:r>
              <a:rPr lang="zh-CN" altLang="en-US" sz="2400" dirty="0">
                <a:solidFill>
                  <a:prstClr val="black"/>
                </a:solidFill>
                <a:latin typeface="PingFang SC" panose="020B0400000000000000" pitchFamily="34" charset="-122"/>
                <a:ea typeface="PingFang SC" panose="020B0400000000000000" pitchFamily="34" charset="-122"/>
              </a:rPr>
              <a:t>寻找到获取端口信息时处理返回值的</a:t>
            </a:r>
            <a:r>
              <a:rPr lang="en" altLang="zh-CN" sz="2400" dirty="0">
                <a:solidFill>
                  <a:prstClr val="black"/>
                </a:solidFill>
                <a:latin typeface="PingFang SC" panose="020B0400000000000000" pitchFamily="34" charset="-122"/>
                <a:ea typeface="PingFang SC" panose="020B0400000000000000" pitchFamily="34" charset="-122"/>
              </a:rPr>
              <a:t>show</a:t>
            </a:r>
            <a:r>
              <a:rPr lang="zh-CN" altLang="en-US" sz="2400" dirty="0">
                <a:solidFill>
                  <a:prstClr val="black"/>
                </a:solidFill>
                <a:latin typeface="PingFang SC" panose="020B0400000000000000" pitchFamily="34" charset="-122"/>
                <a:ea typeface="PingFang SC" panose="020B0400000000000000" pitchFamily="34" charset="-122"/>
              </a:rPr>
              <a:t>函数</a:t>
            </a:r>
            <a:endParaRPr lang="en-US" altLang="zh-CN" sz="2400" dirty="0">
              <a:solidFill>
                <a:prstClr val="black"/>
              </a:solidFill>
              <a:latin typeface="PingFang SC" panose="020B0400000000000000" pitchFamily="34" charset="-122"/>
              <a:ea typeface="PingFang SC" panose="020B0400000000000000" pitchFamily="34" charset="-122"/>
            </a:endParaRPr>
          </a:p>
          <a:p>
            <a:pPr algn="just">
              <a:buSzPct val="100000"/>
              <a:defRPr/>
            </a:pPr>
            <a:r>
              <a:rPr lang="en-US" altLang="zh-CN" sz="2400" dirty="0">
                <a:solidFill>
                  <a:prstClr val="black"/>
                </a:solidFill>
                <a:latin typeface="PingFang SC" panose="020B0400000000000000" pitchFamily="34" charset="-122"/>
                <a:ea typeface="PingFang SC" panose="020B0400000000000000" pitchFamily="34" charset="-122"/>
              </a:rPr>
              <a:t>hook</a:t>
            </a:r>
            <a:r>
              <a:rPr lang="zh-CN" altLang="en-US" sz="2400" dirty="0">
                <a:solidFill>
                  <a:prstClr val="black"/>
                </a:solidFill>
                <a:latin typeface="PingFang SC" panose="020B0400000000000000" pitchFamily="34" charset="-122"/>
                <a:ea typeface="PingFang SC" panose="020B0400000000000000" pitchFamily="34" charset="-122"/>
              </a:rPr>
              <a:t>该函数，然后在</a:t>
            </a:r>
            <a:r>
              <a:rPr lang="en-US" altLang="zh-CN" sz="2400" dirty="0">
                <a:solidFill>
                  <a:prstClr val="black"/>
                </a:solidFill>
                <a:latin typeface="PingFang SC" panose="020B0400000000000000" pitchFamily="34" charset="-122"/>
                <a:ea typeface="PingFang SC" panose="020B0400000000000000" pitchFamily="34" charset="-122"/>
              </a:rPr>
              <a:t>show</a:t>
            </a:r>
            <a:r>
              <a:rPr lang="zh-CN" altLang="en-US" sz="2400" dirty="0">
                <a:solidFill>
                  <a:prstClr val="black"/>
                </a:solidFill>
                <a:latin typeface="PingFang SC" panose="020B0400000000000000" pitchFamily="34" charset="-122"/>
                <a:ea typeface="PingFang SC" panose="020B0400000000000000" pitchFamily="34" charset="-122"/>
              </a:rPr>
              <a:t>函数中增加过滤逻辑</a:t>
            </a:r>
          </a:p>
        </p:txBody>
      </p:sp>
      <p:sp>
        <p:nvSpPr>
          <p:cNvPr id="8" name="文本框 7">
            <a:extLst>
              <a:ext uri="{FF2B5EF4-FFF2-40B4-BE49-F238E27FC236}">
                <a16:creationId xmlns:a16="http://schemas.microsoft.com/office/drawing/2014/main" id="{E0353725-82E4-164D-A7FB-0B553866B0CC}"/>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端口隐藏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19EDFADF-8EE7-7A4E-849B-5C2AEDA49823}"/>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97DC9479-10C9-894B-A20E-938157696C65}"/>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0D3736B-B732-2744-B3C6-87AF805514A4}"/>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4" name="矩形 3">
            <a:extLst>
              <a:ext uri="{FF2B5EF4-FFF2-40B4-BE49-F238E27FC236}">
                <a16:creationId xmlns:a16="http://schemas.microsoft.com/office/drawing/2014/main" id="{A8FB79B6-5281-4EED-9615-C3A375D31540}"/>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原理</a:t>
            </a:r>
          </a:p>
        </p:txBody>
      </p:sp>
      <p:grpSp>
        <p:nvGrpSpPr>
          <p:cNvPr id="17" name="组合 16">
            <a:extLst>
              <a:ext uri="{FF2B5EF4-FFF2-40B4-BE49-F238E27FC236}">
                <a16:creationId xmlns:a16="http://schemas.microsoft.com/office/drawing/2014/main" id="{D6F16E28-E130-4DB2-95C1-144051A12613}"/>
              </a:ext>
            </a:extLst>
          </p:cNvPr>
          <p:cNvGrpSpPr/>
          <p:nvPr/>
        </p:nvGrpSpPr>
        <p:grpSpPr>
          <a:xfrm>
            <a:off x="0" y="1769203"/>
            <a:ext cx="9144000" cy="45719"/>
            <a:chOff x="6188759" y="3169896"/>
            <a:chExt cx="1842450" cy="40500"/>
          </a:xfrm>
        </p:grpSpPr>
        <p:sp>
          <p:nvSpPr>
            <p:cNvPr id="19" name="矩形 18">
              <a:extLst>
                <a:ext uri="{FF2B5EF4-FFF2-40B4-BE49-F238E27FC236}">
                  <a16:creationId xmlns:a16="http://schemas.microsoft.com/office/drawing/2014/main" id="{FE980542-9525-47D2-8F02-AB4A3015293C}"/>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6E36EEB-DC22-4C06-A462-0934EABC0ED9}"/>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3281A1AC-2CD1-4069-986C-3FC999AEDCBF}"/>
              </a:ext>
            </a:extLst>
          </p:cNvPr>
          <p:cNvPicPr>
            <a:picLocks noChangeAspect="1"/>
          </p:cNvPicPr>
          <p:nvPr/>
        </p:nvPicPr>
        <p:blipFill>
          <a:blip r:embed="rId3"/>
          <a:stretch>
            <a:fillRect/>
          </a:stretch>
        </p:blipFill>
        <p:spPr>
          <a:xfrm>
            <a:off x="632188" y="3373847"/>
            <a:ext cx="7781925" cy="1885950"/>
          </a:xfrm>
          <a:prstGeom prst="rect">
            <a:avLst/>
          </a:prstGeom>
        </p:spPr>
      </p:pic>
      <p:sp>
        <p:nvSpPr>
          <p:cNvPr id="21" name="文本框 20">
            <a:extLst>
              <a:ext uri="{FF2B5EF4-FFF2-40B4-BE49-F238E27FC236}">
                <a16:creationId xmlns:a16="http://schemas.microsoft.com/office/drawing/2014/main" id="{4AF25EEB-92C4-4F59-B3A2-1AF90DDF96E1}"/>
              </a:ext>
            </a:extLst>
          </p:cNvPr>
          <p:cNvSpPr txBox="1"/>
          <p:nvPr/>
        </p:nvSpPr>
        <p:spPr>
          <a:xfrm>
            <a:off x="313677" y="5281739"/>
            <a:ext cx="1415772" cy="461665"/>
          </a:xfrm>
          <a:prstGeom prst="rect">
            <a:avLst/>
          </a:prstGeom>
          <a:noFill/>
        </p:spPr>
        <p:txBody>
          <a:bodyPr wrap="none" rtlCol="0">
            <a:spAutoFit/>
          </a:bodyPr>
          <a:lstStyle/>
          <a:p>
            <a:r>
              <a:rPr lang="zh-CN" altLang="en-US" sz="2400" b="1" dirty="0"/>
              <a:t>实现思路</a:t>
            </a:r>
          </a:p>
        </p:txBody>
      </p:sp>
    </p:spTree>
    <p:extLst>
      <p:ext uri="{BB962C8B-B14F-4D97-AF65-F5344CB8AC3E}">
        <p14:creationId xmlns:p14="http://schemas.microsoft.com/office/powerpoint/2010/main" val="216896362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0353725-82E4-164D-A7FB-0B553866B0CC}"/>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端口隐藏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19EDFADF-8EE7-7A4E-849B-5C2AEDA49823}"/>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97DC9479-10C9-894B-A20E-938157696C65}"/>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0D3736B-B732-2744-B3C6-87AF805514A4}"/>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4" name="矩形 3">
            <a:extLst>
              <a:ext uri="{FF2B5EF4-FFF2-40B4-BE49-F238E27FC236}">
                <a16:creationId xmlns:a16="http://schemas.microsoft.com/office/drawing/2014/main" id="{5DD5EA17-EE80-4AD7-AD0D-90592BFC80EF}"/>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演示</a:t>
            </a:r>
          </a:p>
        </p:txBody>
      </p:sp>
      <p:grpSp>
        <p:nvGrpSpPr>
          <p:cNvPr id="17" name="组合 16">
            <a:extLst>
              <a:ext uri="{FF2B5EF4-FFF2-40B4-BE49-F238E27FC236}">
                <a16:creationId xmlns:a16="http://schemas.microsoft.com/office/drawing/2014/main" id="{E51C715E-BA6D-4A09-8EBB-AB5D372E1FEC}"/>
              </a:ext>
            </a:extLst>
          </p:cNvPr>
          <p:cNvGrpSpPr/>
          <p:nvPr/>
        </p:nvGrpSpPr>
        <p:grpSpPr>
          <a:xfrm>
            <a:off x="0" y="1769203"/>
            <a:ext cx="9144000" cy="45719"/>
            <a:chOff x="6188759" y="3169896"/>
            <a:chExt cx="1842450" cy="40500"/>
          </a:xfrm>
        </p:grpSpPr>
        <p:sp>
          <p:nvSpPr>
            <p:cNvPr id="19" name="矩形 18">
              <a:extLst>
                <a:ext uri="{FF2B5EF4-FFF2-40B4-BE49-F238E27FC236}">
                  <a16:creationId xmlns:a16="http://schemas.microsoft.com/office/drawing/2014/main" id="{23F9CD4F-F4EB-4252-BC03-742CC0E959D7}"/>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3EC32E66-1DA6-4FDB-A5BD-6A6C28923539}"/>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C72243B5-1571-4620-B871-D948A550F909}"/>
              </a:ext>
            </a:extLst>
          </p:cNvPr>
          <p:cNvPicPr>
            <a:picLocks noChangeAspect="1"/>
          </p:cNvPicPr>
          <p:nvPr/>
        </p:nvPicPr>
        <p:blipFill>
          <a:blip r:embed="rId2"/>
          <a:stretch>
            <a:fillRect/>
          </a:stretch>
        </p:blipFill>
        <p:spPr>
          <a:xfrm>
            <a:off x="85446" y="1922744"/>
            <a:ext cx="5589214" cy="2521340"/>
          </a:xfrm>
          <a:prstGeom prst="rect">
            <a:avLst/>
          </a:prstGeom>
        </p:spPr>
      </p:pic>
      <p:pic>
        <p:nvPicPr>
          <p:cNvPr id="6" name="图片 5">
            <a:extLst>
              <a:ext uri="{FF2B5EF4-FFF2-40B4-BE49-F238E27FC236}">
                <a16:creationId xmlns:a16="http://schemas.microsoft.com/office/drawing/2014/main" id="{2703FE92-FBF9-462B-92D2-C114B773F029}"/>
              </a:ext>
            </a:extLst>
          </p:cNvPr>
          <p:cNvPicPr>
            <a:picLocks noChangeAspect="1"/>
          </p:cNvPicPr>
          <p:nvPr/>
        </p:nvPicPr>
        <p:blipFill>
          <a:blip r:embed="rId3"/>
          <a:stretch>
            <a:fillRect/>
          </a:stretch>
        </p:blipFill>
        <p:spPr>
          <a:xfrm>
            <a:off x="3554786" y="4201785"/>
            <a:ext cx="5589214" cy="2609778"/>
          </a:xfrm>
          <a:prstGeom prst="rect">
            <a:avLst/>
          </a:prstGeom>
        </p:spPr>
      </p:pic>
    </p:spTree>
    <p:extLst>
      <p:ext uri="{BB962C8B-B14F-4D97-AF65-F5344CB8AC3E}">
        <p14:creationId xmlns:p14="http://schemas.microsoft.com/office/powerpoint/2010/main" val="3635478366"/>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451461-A75D-5D45-AB92-79DD6844A77E}"/>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提权后门</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41B9B3E3-018D-5F49-B778-2E2F37522FFC}"/>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21E1671D-9CA1-C04F-B5CE-8DCBE4A18090}"/>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A492D7F5-CA8D-F64C-AD70-A66FD4B036FA}"/>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6" name="文本框 15">
            <a:extLst>
              <a:ext uri="{FF2B5EF4-FFF2-40B4-BE49-F238E27FC236}">
                <a16:creationId xmlns:a16="http://schemas.microsoft.com/office/drawing/2014/main" id="{8DF6C9AB-E7BF-E74B-8699-62037FFA3C6F}"/>
              </a:ext>
            </a:extLst>
          </p:cNvPr>
          <p:cNvSpPr txBox="1"/>
          <p:nvPr/>
        </p:nvSpPr>
        <p:spPr>
          <a:xfrm>
            <a:off x="245886" y="4788809"/>
            <a:ext cx="8898114" cy="1569660"/>
          </a:xfrm>
          <a:prstGeom prst="rect">
            <a:avLst/>
          </a:prstGeom>
          <a:noFill/>
        </p:spPr>
        <p:txBody>
          <a:bodyPr wrap="square" rtlCol="0">
            <a:spAutoFit/>
          </a:bodyPr>
          <a:lstStyle/>
          <a:p>
            <a:pPr marL="457200" indent="-457200">
              <a:buFont typeface="+mj-lt"/>
              <a:buAutoNum type="arabicPeriod"/>
              <a:defRPr/>
            </a:pPr>
            <a:r>
              <a:rPr lang="zh-CN" altLang="en-US" sz="2400" dirty="0">
                <a:solidFill>
                  <a:prstClr val="black"/>
                </a:solidFill>
                <a:latin typeface="PingFang SC" panose="020B0400000000000000" pitchFamily="34" charset="-122"/>
                <a:ea typeface="PingFang SC" panose="020B0400000000000000" pitchFamily="34" charset="-122"/>
              </a:rPr>
              <a:t>向</a:t>
            </a:r>
            <a:r>
              <a:rPr lang="en-US" altLang="zh-CN" sz="2400" dirty="0">
                <a:solidFill>
                  <a:prstClr val="black"/>
                </a:solidFill>
                <a:latin typeface="PingFang SC" panose="020B0400000000000000" pitchFamily="34" charset="-122"/>
                <a:ea typeface="PingFang SC" panose="020B0400000000000000" pitchFamily="34" charset="-122"/>
              </a:rPr>
              <a:t>/</a:t>
            </a:r>
            <a:r>
              <a:rPr lang="en" altLang="zh-CN" sz="2400" dirty="0">
                <a:solidFill>
                  <a:prstClr val="black"/>
                </a:solidFill>
                <a:latin typeface="PingFang SC" panose="020B0400000000000000" pitchFamily="34" charset="-122"/>
                <a:ea typeface="PingFang SC" panose="020B0400000000000000" pitchFamily="34" charset="-122"/>
              </a:rPr>
              <a:t>proc/</a:t>
            </a:r>
            <a:r>
              <a:rPr lang="zh-CN" altLang="en-US" sz="2400" dirty="0">
                <a:solidFill>
                  <a:prstClr val="black"/>
                </a:solidFill>
                <a:latin typeface="PingFang SC" panose="020B0400000000000000" pitchFamily="34" charset="-122"/>
                <a:ea typeface="PingFang SC" panose="020B0400000000000000" pitchFamily="34" charset="-122"/>
              </a:rPr>
              <a:t>文件下创建指定文件</a:t>
            </a:r>
            <a:r>
              <a:rPr lang="en-US" altLang="zh-CN" sz="2400" dirty="0">
                <a:solidFill>
                  <a:prstClr val="black"/>
                </a:solidFill>
                <a:latin typeface="PingFang SC" panose="020B0400000000000000" pitchFamily="34" charset="-122"/>
                <a:ea typeface="PingFang SC" panose="020B0400000000000000" pitchFamily="34" charset="-122"/>
              </a:rPr>
              <a:t>&lt;filename&gt;</a:t>
            </a:r>
            <a:r>
              <a:rPr lang="zh-CN" altLang="en" sz="2400" dirty="0">
                <a:solidFill>
                  <a:prstClr val="black"/>
                </a:solidFill>
                <a:latin typeface="PingFang SC" panose="020B0400000000000000" pitchFamily="34" charset="-122"/>
                <a:ea typeface="PingFang SC" panose="020B0400000000000000" pitchFamily="34" charset="-122"/>
              </a:rPr>
              <a:t>（</a:t>
            </a:r>
            <a:r>
              <a:rPr lang="zh-CN" altLang="en-US" sz="2400" dirty="0">
                <a:solidFill>
                  <a:prstClr val="black"/>
                </a:solidFill>
                <a:latin typeface="PingFang SC" panose="020B0400000000000000" pitchFamily="34" charset="-122"/>
                <a:ea typeface="PingFang SC" panose="020B0400000000000000" pitchFamily="34" charset="-122"/>
              </a:rPr>
              <a:t>需隐藏）</a:t>
            </a:r>
          </a:p>
          <a:p>
            <a:pPr marL="457200" indent="-457200">
              <a:buFont typeface="+mj-lt"/>
              <a:buAutoNum type="arabicPeriod"/>
              <a:defRPr/>
            </a:pPr>
            <a:r>
              <a:rPr lang="zh-CN" altLang="en-US" sz="2400" dirty="0">
                <a:solidFill>
                  <a:prstClr val="black"/>
                </a:solidFill>
                <a:latin typeface="PingFang SC" panose="020B0400000000000000" pitchFamily="34" charset="-122"/>
                <a:ea typeface="PingFang SC" panose="020B0400000000000000" pitchFamily="34" charset="-122"/>
              </a:rPr>
              <a:t>当用户进程向</a:t>
            </a:r>
            <a:r>
              <a:rPr lang="en-US" altLang="zh-CN" sz="2400" dirty="0">
                <a:solidFill>
                  <a:prstClr val="black"/>
                </a:solidFill>
                <a:latin typeface="PingFang SC" panose="020B0400000000000000" pitchFamily="34" charset="-122"/>
                <a:ea typeface="PingFang SC" panose="020B0400000000000000" pitchFamily="34" charset="-122"/>
              </a:rPr>
              <a:t>/</a:t>
            </a:r>
            <a:r>
              <a:rPr lang="en" altLang="zh-CN" sz="2400" dirty="0">
                <a:solidFill>
                  <a:prstClr val="black"/>
                </a:solidFill>
                <a:latin typeface="PingFang SC" panose="020B0400000000000000" pitchFamily="34" charset="-122"/>
                <a:ea typeface="PingFang SC" panose="020B0400000000000000" pitchFamily="34" charset="-122"/>
              </a:rPr>
              <a:t>proc/&lt;</a:t>
            </a:r>
            <a:r>
              <a:rPr lang="en-US" altLang="zh-CN" sz="2400" dirty="0">
                <a:solidFill>
                  <a:prstClr val="black"/>
                </a:solidFill>
                <a:latin typeface="PingFang SC" panose="020B0400000000000000" pitchFamily="34" charset="-122"/>
                <a:ea typeface="PingFang SC" panose="020B0400000000000000" pitchFamily="34" charset="-122"/>
              </a:rPr>
              <a:t>filename</a:t>
            </a:r>
            <a:r>
              <a:rPr lang="en" altLang="zh-CN" sz="2400" dirty="0">
                <a:solidFill>
                  <a:prstClr val="black"/>
                </a:solidFill>
                <a:latin typeface="PingFang SC" panose="020B0400000000000000" pitchFamily="34" charset="-122"/>
                <a:ea typeface="PingFang SC" panose="020B0400000000000000" pitchFamily="34" charset="-122"/>
              </a:rPr>
              <a:t>&gt;</a:t>
            </a:r>
            <a:r>
              <a:rPr lang="zh-CN" altLang="en-US" sz="2400" dirty="0">
                <a:solidFill>
                  <a:prstClr val="black"/>
                </a:solidFill>
                <a:latin typeface="PingFang SC" panose="020B0400000000000000" pitchFamily="34" charset="-122"/>
                <a:ea typeface="PingFang SC" panose="020B0400000000000000" pitchFamily="34" charset="-122"/>
              </a:rPr>
              <a:t>文件写入指定内容后</a:t>
            </a:r>
            <a:endParaRPr lang="en-US" altLang="zh-CN" sz="2400" dirty="0">
              <a:solidFill>
                <a:prstClr val="black"/>
              </a:solidFill>
              <a:latin typeface="PingFang SC" panose="020B0400000000000000" pitchFamily="34" charset="-122"/>
              <a:ea typeface="PingFang SC" panose="020B0400000000000000" pitchFamily="34" charset="-122"/>
            </a:endParaRPr>
          </a:p>
          <a:p>
            <a:pPr marL="457200" indent="-457200">
              <a:buFont typeface="+mj-lt"/>
              <a:buAutoNum type="arabicPeriod"/>
              <a:defRPr/>
            </a:pPr>
            <a:r>
              <a:rPr lang="zh-CN" altLang="en-US" sz="2400" dirty="0">
                <a:solidFill>
                  <a:prstClr val="black"/>
                </a:solidFill>
                <a:latin typeface="PingFang SC" panose="020B0400000000000000" pitchFamily="34" charset="-122"/>
                <a:ea typeface="PingFang SC" panose="020B0400000000000000" pitchFamily="34" charset="-122"/>
              </a:rPr>
              <a:t>修改当前进程的</a:t>
            </a:r>
            <a:r>
              <a:rPr lang="en-US" altLang="zh-CN" sz="2400" dirty="0">
                <a:solidFill>
                  <a:prstClr val="black"/>
                </a:solidFill>
                <a:latin typeface="PingFang SC" panose="020B0400000000000000" pitchFamily="34" charset="-122"/>
                <a:ea typeface="PingFang SC" panose="020B0400000000000000" pitchFamily="34" charset="-122"/>
              </a:rPr>
              <a:t>cred</a:t>
            </a:r>
            <a:r>
              <a:rPr lang="zh-CN" altLang="en-US" sz="2400" dirty="0">
                <a:solidFill>
                  <a:prstClr val="black"/>
                </a:solidFill>
                <a:latin typeface="PingFang SC" panose="020B0400000000000000" pitchFamily="34" charset="-122"/>
                <a:ea typeface="PingFang SC" panose="020B0400000000000000" pitchFamily="34" charset="-122"/>
              </a:rPr>
              <a:t>，提升为</a:t>
            </a:r>
            <a:r>
              <a:rPr lang="en" altLang="zh-CN" sz="2400" dirty="0">
                <a:solidFill>
                  <a:prstClr val="black"/>
                </a:solidFill>
                <a:latin typeface="PingFang SC" panose="020B0400000000000000" pitchFamily="34" charset="-122"/>
                <a:ea typeface="PingFang SC" panose="020B0400000000000000" pitchFamily="34" charset="-122"/>
              </a:rPr>
              <a:t>root</a:t>
            </a:r>
            <a:r>
              <a:rPr lang="zh-CN" altLang="en-US" sz="2400" dirty="0">
                <a:solidFill>
                  <a:prstClr val="black"/>
                </a:solidFill>
                <a:latin typeface="PingFang SC" panose="020B0400000000000000" pitchFamily="34" charset="-122"/>
                <a:ea typeface="PingFang SC" panose="020B0400000000000000" pitchFamily="34" charset="-122"/>
              </a:rPr>
              <a:t>权限</a:t>
            </a:r>
            <a:endParaRPr lang="en-US" altLang="zh-CN" sz="2400" dirty="0">
              <a:solidFill>
                <a:prstClr val="black"/>
              </a:solidFill>
              <a:latin typeface="PingFang SC" panose="020B0400000000000000" pitchFamily="34" charset="-122"/>
              <a:ea typeface="PingFang SC" panose="020B0400000000000000" pitchFamily="34" charset="-122"/>
            </a:endParaRPr>
          </a:p>
          <a:p>
            <a:pPr marL="457200" indent="-457200">
              <a:buFont typeface="+mj-lt"/>
              <a:buAutoNum type="arabicPeriod"/>
              <a:defRPr/>
            </a:pPr>
            <a:endParaRPr lang="en-US" altLang="zh-CN" sz="2400" dirty="0">
              <a:solidFill>
                <a:prstClr val="black"/>
              </a:solidFill>
              <a:latin typeface="PingFang SC" panose="020B0400000000000000" pitchFamily="34" charset="-122"/>
              <a:ea typeface="PingFang SC" panose="020B0400000000000000" pitchFamily="34" charset="-122"/>
            </a:endParaRPr>
          </a:p>
        </p:txBody>
      </p:sp>
      <p:grpSp>
        <p:nvGrpSpPr>
          <p:cNvPr id="12" name="组合 11">
            <a:extLst>
              <a:ext uri="{FF2B5EF4-FFF2-40B4-BE49-F238E27FC236}">
                <a16:creationId xmlns:a16="http://schemas.microsoft.com/office/drawing/2014/main" id="{E1935979-FF79-460B-8E11-ABA3B4D9385A}"/>
              </a:ext>
            </a:extLst>
          </p:cNvPr>
          <p:cNvGrpSpPr/>
          <p:nvPr/>
        </p:nvGrpSpPr>
        <p:grpSpPr>
          <a:xfrm>
            <a:off x="0" y="1769203"/>
            <a:ext cx="9144000" cy="45719"/>
            <a:chOff x="6188759" y="3169896"/>
            <a:chExt cx="1842450" cy="40500"/>
          </a:xfrm>
        </p:grpSpPr>
        <p:sp>
          <p:nvSpPr>
            <p:cNvPr id="17" name="矩形 16">
              <a:extLst>
                <a:ext uri="{FF2B5EF4-FFF2-40B4-BE49-F238E27FC236}">
                  <a16:creationId xmlns:a16="http://schemas.microsoft.com/office/drawing/2014/main" id="{8438E509-6FBF-4DE5-BEF1-CA7F00D68474}"/>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7B2AF4AD-0DDC-4F4F-BDBD-D18C9F3311AF}"/>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20" name="矩形 3">
            <a:extLst>
              <a:ext uri="{FF2B5EF4-FFF2-40B4-BE49-F238E27FC236}">
                <a16:creationId xmlns:a16="http://schemas.microsoft.com/office/drawing/2014/main" id="{B102878C-DD64-4E69-A5F8-94CBBF8B3234}"/>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prstClr val="black"/>
                </a:solidFill>
                <a:latin typeface="PingFang SC" panose="020B0400000000000000" pitchFamily="34" charset="-122"/>
                <a:ea typeface="PingFang SC" panose="020B0400000000000000" pitchFamily="34" charset="-122"/>
              </a:rPr>
              <a:t>实现</a:t>
            </a:r>
            <a:endPar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endParaRPr>
          </a:p>
        </p:txBody>
      </p:sp>
      <p:sp>
        <p:nvSpPr>
          <p:cNvPr id="21" name="文本框 20">
            <a:extLst>
              <a:ext uri="{FF2B5EF4-FFF2-40B4-BE49-F238E27FC236}">
                <a16:creationId xmlns:a16="http://schemas.microsoft.com/office/drawing/2014/main" id="{6E2B19D8-777E-4D2C-BB16-B14F3DF46EF5}"/>
              </a:ext>
            </a:extLst>
          </p:cNvPr>
          <p:cNvSpPr txBox="1"/>
          <p:nvPr/>
        </p:nvSpPr>
        <p:spPr>
          <a:xfrm>
            <a:off x="245886" y="2385016"/>
            <a:ext cx="8898114" cy="1200329"/>
          </a:xfrm>
          <a:prstGeom prst="rect">
            <a:avLst/>
          </a:prstGeom>
          <a:noFill/>
        </p:spPr>
        <p:txBody>
          <a:bodyPr wrap="square" rtlCol="0">
            <a:spAutoFit/>
          </a:bodyPr>
          <a:lstStyle/>
          <a:p>
            <a:pPr marL="457200" indent="-457200">
              <a:buFont typeface="+mj-lt"/>
              <a:buAutoNum type="arabicPeriod"/>
              <a:defRPr/>
            </a:pPr>
            <a:r>
              <a:rPr lang="en-US" altLang="zh-CN" sz="2400" dirty="0">
                <a:solidFill>
                  <a:prstClr val="black"/>
                </a:solidFill>
                <a:latin typeface="PingFang SC" panose="020B0400000000000000" pitchFamily="34" charset="-122"/>
                <a:ea typeface="PingFang SC" panose="020B0400000000000000" pitchFamily="34" charset="-122"/>
              </a:rPr>
              <a:t>Hook kill</a:t>
            </a:r>
            <a:r>
              <a:rPr lang="zh-CN" altLang="en-US" sz="2400" dirty="0">
                <a:solidFill>
                  <a:prstClr val="black"/>
                </a:solidFill>
                <a:latin typeface="PingFang SC" panose="020B0400000000000000" pitchFamily="34" charset="-122"/>
                <a:ea typeface="PingFang SC" panose="020B0400000000000000" pitchFamily="34" charset="-122"/>
              </a:rPr>
              <a:t>函数，接收到指定</a:t>
            </a:r>
            <a:r>
              <a:rPr lang="en-US" altLang="zh-CN" sz="2400" dirty="0">
                <a:solidFill>
                  <a:prstClr val="black"/>
                </a:solidFill>
                <a:latin typeface="PingFang SC" panose="020B0400000000000000" pitchFamily="34" charset="-122"/>
                <a:ea typeface="PingFang SC" panose="020B0400000000000000" pitchFamily="34" charset="-122"/>
              </a:rPr>
              <a:t>Signal</a:t>
            </a:r>
            <a:endParaRPr lang="zh-CN" altLang="en-US" sz="2400" dirty="0">
              <a:solidFill>
                <a:prstClr val="black"/>
              </a:solidFill>
              <a:latin typeface="PingFang SC" panose="020B0400000000000000" pitchFamily="34" charset="-122"/>
              <a:ea typeface="PingFang SC" panose="020B0400000000000000" pitchFamily="34" charset="-122"/>
            </a:endParaRPr>
          </a:p>
          <a:p>
            <a:pPr marL="457200" indent="-457200">
              <a:buFont typeface="+mj-lt"/>
              <a:buAutoNum type="arabicPeriod"/>
              <a:defRPr/>
            </a:pPr>
            <a:r>
              <a:rPr lang="zh-CN" altLang="en-US" sz="2400" dirty="0">
                <a:solidFill>
                  <a:prstClr val="black"/>
                </a:solidFill>
                <a:latin typeface="PingFang SC" panose="020B0400000000000000" pitchFamily="34" charset="-122"/>
                <a:ea typeface="PingFang SC" panose="020B0400000000000000" pitchFamily="34" charset="-122"/>
              </a:rPr>
              <a:t>修改当前进程的</a:t>
            </a:r>
            <a:r>
              <a:rPr lang="en-US" altLang="zh-CN" sz="2400" dirty="0">
                <a:solidFill>
                  <a:prstClr val="black"/>
                </a:solidFill>
                <a:latin typeface="PingFang SC" panose="020B0400000000000000" pitchFamily="34" charset="-122"/>
                <a:ea typeface="PingFang SC" panose="020B0400000000000000" pitchFamily="34" charset="-122"/>
              </a:rPr>
              <a:t>cred</a:t>
            </a:r>
            <a:r>
              <a:rPr lang="zh-CN" altLang="en-US" sz="2400" dirty="0">
                <a:solidFill>
                  <a:prstClr val="black"/>
                </a:solidFill>
                <a:latin typeface="PingFang SC" panose="020B0400000000000000" pitchFamily="34" charset="-122"/>
                <a:ea typeface="PingFang SC" panose="020B0400000000000000" pitchFamily="34" charset="-122"/>
              </a:rPr>
              <a:t>，提升为</a:t>
            </a:r>
            <a:r>
              <a:rPr lang="en" altLang="zh-CN" sz="2400" dirty="0">
                <a:solidFill>
                  <a:prstClr val="black"/>
                </a:solidFill>
                <a:latin typeface="PingFang SC" panose="020B0400000000000000" pitchFamily="34" charset="-122"/>
                <a:ea typeface="PingFang SC" panose="020B0400000000000000" pitchFamily="34" charset="-122"/>
              </a:rPr>
              <a:t>root</a:t>
            </a:r>
            <a:r>
              <a:rPr lang="zh-CN" altLang="en-US" sz="2400" dirty="0">
                <a:solidFill>
                  <a:prstClr val="black"/>
                </a:solidFill>
                <a:latin typeface="PingFang SC" panose="020B0400000000000000" pitchFamily="34" charset="-122"/>
                <a:ea typeface="PingFang SC" panose="020B0400000000000000" pitchFamily="34" charset="-122"/>
              </a:rPr>
              <a:t>权限</a:t>
            </a:r>
            <a:endParaRPr lang="en-US" altLang="zh-CN" sz="2400" dirty="0">
              <a:solidFill>
                <a:prstClr val="black"/>
              </a:solidFill>
              <a:latin typeface="PingFang SC" panose="020B0400000000000000" pitchFamily="34" charset="-122"/>
              <a:ea typeface="PingFang SC" panose="020B0400000000000000" pitchFamily="34" charset="-122"/>
            </a:endParaRPr>
          </a:p>
          <a:p>
            <a:pPr marL="457200" indent="-457200">
              <a:buFont typeface="+mj-lt"/>
              <a:buAutoNum type="arabicPeriod"/>
              <a:defRPr/>
            </a:pPr>
            <a:endParaRPr lang="en-US" altLang="zh-CN" sz="2400" dirty="0">
              <a:solidFill>
                <a:prstClr val="black"/>
              </a:solidFill>
              <a:latin typeface="PingFang SC" panose="020B0400000000000000" pitchFamily="34" charset="-122"/>
              <a:ea typeface="PingFang SC" panose="020B0400000000000000" pitchFamily="34" charset="-122"/>
            </a:endParaRPr>
          </a:p>
        </p:txBody>
      </p:sp>
      <p:sp>
        <p:nvSpPr>
          <p:cNvPr id="22" name="文本框 21">
            <a:extLst>
              <a:ext uri="{FF2B5EF4-FFF2-40B4-BE49-F238E27FC236}">
                <a16:creationId xmlns:a16="http://schemas.microsoft.com/office/drawing/2014/main" id="{AC88EFC3-8FC2-4E15-9044-14DF9FC1C542}"/>
              </a:ext>
            </a:extLst>
          </p:cNvPr>
          <p:cNvSpPr txBox="1"/>
          <p:nvPr/>
        </p:nvSpPr>
        <p:spPr>
          <a:xfrm>
            <a:off x="313677" y="1911010"/>
            <a:ext cx="1415772" cy="461665"/>
          </a:xfrm>
          <a:prstGeom prst="rect">
            <a:avLst/>
          </a:prstGeom>
          <a:noFill/>
        </p:spPr>
        <p:txBody>
          <a:bodyPr wrap="none" rtlCol="0">
            <a:spAutoFit/>
          </a:bodyPr>
          <a:lstStyle/>
          <a:p>
            <a:r>
              <a:rPr lang="zh-CN" altLang="en-US" sz="2400" b="1" dirty="0"/>
              <a:t>直接提权</a:t>
            </a:r>
          </a:p>
        </p:txBody>
      </p:sp>
      <p:sp>
        <p:nvSpPr>
          <p:cNvPr id="23" name="文本框 22">
            <a:extLst>
              <a:ext uri="{FF2B5EF4-FFF2-40B4-BE49-F238E27FC236}">
                <a16:creationId xmlns:a16="http://schemas.microsoft.com/office/drawing/2014/main" id="{F601C4DA-0A28-4058-8758-663E37930AD8}"/>
              </a:ext>
            </a:extLst>
          </p:cNvPr>
          <p:cNvSpPr txBox="1"/>
          <p:nvPr/>
        </p:nvSpPr>
        <p:spPr>
          <a:xfrm>
            <a:off x="313677" y="4005635"/>
            <a:ext cx="3168881" cy="461665"/>
          </a:xfrm>
          <a:prstGeom prst="rect">
            <a:avLst/>
          </a:prstGeom>
          <a:noFill/>
        </p:spPr>
        <p:txBody>
          <a:bodyPr wrap="none" rtlCol="0">
            <a:spAutoFit/>
          </a:bodyPr>
          <a:lstStyle/>
          <a:p>
            <a:r>
              <a:rPr lang="zh-CN" altLang="en-US" sz="2400" b="1" dirty="0"/>
              <a:t>预留</a:t>
            </a:r>
            <a:r>
              <a:rPr lang="en-US" altLang="zh-CN" sz="2400" b="1" dirty="0"/>
              <a:t>/proc/</a:t>
            </a:r>
            <a:r>
              <a:rPr lang="zh-CN" altLang="en-US" sz="2400" b="1" dirty="0"/>
              <a:t>下后门文件</a:t>
            </a:r>
          </a:p>
        </p:txBody>
      </p:sp>
    </p:spTree>
    <p:extLst>
      <p:ext uri="{BB962C8B-B14F-4D97-AF65-F5344CB8AC3E}">
        <p14:creationId xmlns:p14="http://schemas.microsoft.com/office/powerpoint/2010/main" val="2723868654"/>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385709" y="1921193"/>
            <a:ext cx="5953036" cy="400110"/>
          </a:xfrm>
          <a:prstGeom prst="rect">
            <a:avLst/>
          </a:prstGeom>
          <a:noFill/>
        </p:spPr>
        <p:txBody>
          <a:bodyPr wrap="square" rtlCol="0">
            <a:spAutoFit/>
          </a:bodyPr>
          <a:lstStyle/>
          <a:p>
            <a:pPr marL="285750" lvl="0" indent="-285750">
              <a:buSzPct val="100000"/>
              <a:buFont typeface="Wingdings" pitchFamily="2" charset="2"/>
              <a:buChar char="l"/>
              <a:defRPr/>
            </a:pPr>
            <a:r>
              <a:rPr lang="en-US" altLang="zh-CN" sz="2000" b="1" dirty="0">
                <a:solidFill>
                  <a:prstClr val="black"/>
                </a:solidFill>
                <a:latin typeface="PingFang SC" panose="020B0400000000000000" pitchFamily="34" charset="-122"/>
                <a:ea typeface="PingFang SC" panose="020B0400000000000000" pitchFamily="34" charset="-122"/>
              </a:rPr>
              <a:t>Get Root </a:t>
            </a:r>
            <a:r>
              <a:rPr lang="en-US" altLang="zh-CN" sz="2000" b="1" dirty="0" err="1">
                <a:solidFill>
                  <a:prstClr val="black"/>
                </a:solidFill>
                <a:latin typeface="PingFang SC" panose="020B0400000000000000" pitchFamily="34" charset="-122"/>
                <a:ea typeface="PingFang SC" panose="020B0400000000000000" pitchFamily="34" charset="-122"/>
              </a:rPr>
              <a:t>Priviledge</a:t>
            </a:r>
            <a:r>
              <a:rPr lang="en-US" altLang="zh-CN" sz="2000" b="1" dirty="0">
                <a:solidFill>
                  <a:prstClr val="black"/>
                </a:solidFill>
                <a:latin typeface="PingFang SC" panose="020B0400000000000000" pitchFamily="34" charset="-122"/>
                <a:ea typeface="PingFang SC" panose="020B0400000000000000" pitchFamily="34" charset="-122"/>
              </a:rPr>
              <a:t> Directly</a:t>
            </a:r>
            <a:endParaRPr lang="zh-CN" altLang="en-US" sz="2000" b="1" dirty="0">
              <a:solidFill>
                <a:prstClr val="black"/>
              </a:solidFill>
              <a:latin typeface="PingFang SC" panose="020B0400000000000000" pitchFamily="34" charset="-122"/>
              <a:ea typeface="PingFang SC" panose="020B0400000000000000" pitchFamily="34" charset="-122"/>
            </a:endParaRPr>
          </a:p>
        </p:txBody>
      </p:sp>
      <p:sp>
        <p:nvSpPr>
          <p:cNvPr id="7" name="文本框 6"/>
          <p:cNvSpPr txBox="1"/>
          <p:nvPr/>
        </p:nvSpPr>
        <p:spPr>
          <a:xfrm>
            <a:off x="373672" y="3461164"/>
            <a:ext cx="8600536" cy="400110"/>
          </a:xfrm>
          <a:prstGeom prst="rect">
            <a:avLst/>
          </a:prstGeom>
        </p:spPr>
        <p:txBody>
          <a:bodyPr wrap="square" rtlCol="0">
            <a:spAutoFit/>
          </a:bodyPr>
          <a:lstStyle/>
          <a:p>
            <a:pPr marL="285750" indent="-285750">
              <a:buSzPct val="100000"/>
              <a:buFont typeface="Wingdings" pitchFamily="2" charset="2"/>
              <a:buChar char="l"/>
              <a:defRPr/>
            </a:pPr>
            <a:r>
              <a:rPr lang="en-US" altLang="zh-CN" sz="2000" b="1" dirty="0">
                <a:solidFill>
                  <a:prstClr val="black"/>
                </a:solidFill>
                <a:latin typeface="PingFang SC" panose="020B0400000000000000" pitchFamily="34" charset="-122"/>
                <a:ea typeface="PingFang SC" panose="020B0400000000000000" pitchFamily="34" charset="-122"/>
              </a:rPr>
              <a:t>Set Root </a:t>
            </a:r>
            <a:r>
              <a:rPr lang="en-US" altLang="zh-CN" sz="2000" b="1" dirty="0" err="1">
                <a:solidFill>
                  <a:prstClr val="black"/>
                </a:solidFill>
                <a:latin typeface="PingFang SC" panose="020B0400000000000000" pitchFamily="34" charset="-122"/>
                <a:ea typeface="PingFang SC" panose="020B0400000000000000" pitchFamily="34" charset="-122"/>
              </a:rPr>
              <a:t>BackDoor</a:t>
            </a:r>
            <a:r>
              <a:rPr lang="en-US" altLang="zh-CN" sz="2000" b="1" dirty="0">
                <a:solidFill>
                  <a:prstClr val="black"/>
                </a:solidFill>
                <a:latin typeface="PingFang SC" panose="020B0400000000000000" pitchFamily="34" charset="-122"/>
                <a:ea typeface="PingFang SC" panose="020B0400000000000000" pitchFamily="34" charset="-122"/>
              </a:rPr>
              <a:t> (Follow </a:t>
            </a:r>
            <a:r>
              <a:rPr lang="en-US" altLang="zh-CN" sz="2000" b="1" dirty="0" err="1">
                <a:solidFill>
                  <a:prstClr val="black"/>
                </a:solidFill>
                <a:latin typeface="PingFang SC" panose="020B0400000000000000" pitchFamily="34" charset="-122"/>
                <a:ea typeface="PingFang SC" panose="020B0400000000000000" pitchFamily="34" charset="-122"/>
              </a:rPr>
              <a:t>QuanZhi</a:t>
            </a:r>
            <a:r>
              <a:rPr lang="en-US" altLang="zh-CN" sz="2000" b="1" dirty="0">
                <a:solidFill>
                  <a:prstClr val="black"/>
                </a:solidFill>
                <a:latin typeface="PingFang SC" panose="020B0400000000000000" pitchFamily="34" charset="-122"/>
                <a:ea typeface="PingFang SC" panose="020B0400000000000000" pitchFamily="34" charset="-122"/>
              </a:rPr>
              <a:t> Backdoor Event)</a:t>
            </a:r>
            <a:endParaRPr lang="zh-CN" altLang="en-US" sz="2000" b="1" dirty="0">
              <a:solidFill>
                <a:prstClr val="black"/>
              </a:solidFill>
              <a:latin typeface="PingFang SC" panose="020B0400000000000000" pitchFamily="34" charset="-122"/>
              <a:ea typeface="PingFang SC" panose="020B0400000000000000" pitchFamily="34" charset="-122"/>
            </a:endParaRPr>
          </a:p>
        </p:txBody>
      </p:sp>
      <p:pic>
        <p:nvPicPr>
          <p:cNvPr id="9" name="图片 8">
            <a:extLst>
              <a:ext uri="{FF2B5EF4-FFF2-40B4-BE49-F238E27FC236}">
                <a16:creationId xmlns:a16="http://schemas.microsoft.com/office/drawing/2014/main" id="{73483964-229D-4625-BD8C-4B5EB8670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9" y="2323284"/>
            <a:ext cx="4467225" cy="1076325"/>
          </a:xfrm>
          <a:prstGeom prst="rect">
            <a:avLst/>
          </a:prstGeom>
        </p:spPr>
      </p:pic>
      <p:pic>
        <p:nvPicPr>
          <p:cNvPr id="11" name="图片 10">
            <a:extLst>
              <a:ext uri="{FF2B5EF4-FFF2-40B4-BE49-F238E27FC236}">
                <a16:creationId xmlns:a16="http://schemas.microsoft.com/office/drawing/2014/main" id="{BAA23DCB-3752-4073-8CA7-AE08F4338C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10" y="3998282"/>
            <a:ext cx="5761532" cy="1114847"/>
          </a:xfrm>
          <a:prstGeom prst="rect">
            <a:avLst/>
          </a:prstGeom>
        </p:spPr>
      </p:pic>
      <p:sp>
        <p:nvSpPr>
          <p:cNvPr id="12" name="矩形 11">
            <a:extLst>
              <a:ext uri="{FF2B5EF4-FFF2-40B4-BE49-F238E27FC236}">
                <a16:creationId xmlns:a16="http://schemas.microsoft.com/office/drawing/2014/main" id="{6A2D62E8-A25F-4577-950F-EBCF22245829}"/>
              </a:ext>
            </a:extLst>
          </p:cNvPr>
          <p:cNvSpPr/>
          <p:nvPr/>
        </p:nvSpPr>
        <p:spPr>
          <a:xfrm>
            <a:off x="385709" y="5174684"/>
            <a:ext cx="3070071" cy="400110"/>
          </a:xfrm>
          <a:prstGeom prst="rect">
            <a:avLst/>
          </a:prstGeom>
        </p:spPr>
        <p:txBody>
          <a:bodyPr wrap="none">
            <a:spAutoFit/>
          </a:bodyPr>
          <a:lstStyle/>
          <a:p>
            <a:pPr marL="285750" indent="-285750">
              <a:buSzPct val="100000"/>
              <a:buFont typeface="Wingdings" pitchFamily="2" charset="2"/>
              <a:buChar char="l"/>
              <a:defRPr/>
            </a:pPr>
            <a:r>
              <a:rPr lang="en-US" altLang="zh-CN" sz="2000" b="1" dirty="0">
                <a:solidFill>
                  <a:prstClr val="black"/>
                </a:solidFill>
                <a:latin typeface="PingFang SC" panose="020B0400000000000000" pitchFamily="34" charset="-122"/>
                <a:ea typeface="PingFang SC" panose="020B0400000000000000" pitchFamily="34" charset="-122"/>
              </a:rPr>
              <a:t>Clean The </a:t>
            </a:r>
            <a:r>
              <a:rPr lang="en-US" altLang="zh-CN" sz="2000" b="1" dirty="0" err="1">
                <a:solidFill>
                  <a:prstClr val="black"/>
                </a:solidFill>
                <a:latin typeface="PingFang SC" panose="020B0400000000000000" pitchFamily="34" charset="-122"/>
                <a:ea typeface="PingFang SC" panose="020B0400000000000000" pitchFamily="34" charset="-122"/>
              </a:rPr>
              <a:t>BackDoor</a:t>
            </a:r>
            <a:endParaRPr lang="zh-CN" altLang="en-US" sz="2000" b="1" dirty="0">
              <a:solidFill>
                <a:prstClr val="black"/>
              </a:solidFill>
              <a:latin typeface="PingFang SC" panose="020B0400000000000000" pitchFamily="34" charset="-122"/>
              <a:ea typeface="PingFang SC" panose="020B0400000000000000" pitchFamily="34" charset="-122"/>
            </a:endParaRPr>
          </a:p>
        </p:txBody>
      </p:sp>
      <p:pic>
        <p:nvPicPr>
          <p:cNvPr id="14" name="图片 13">
            <a:extLst>
              <a:ext uri="{FF2B5EF4-FFF2-40B4-BE49-F238E27FC236}">
                <a16:creationId xmlns:a16="http://schemas.microsoft.com/office/drawing/2014/main" id="{1C34B71C-256D-40F4-9768-A0BA2C56B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009" y="5583184"/>
            <a:ext cx="5761532" cy="1217955"/>
          </a:xfrm>
          <a:prstGeom prst="rect">
            <a:avLst/>
          </a:prstGeom>
        </p:spPr>
      </p:pic>
      <p:grpSp>
        <p:nvGrpSpPr>
          <p:cNvPr id="15" name="组合 14">
            <a:extLst>
              <a:ext uri="{FF2B5EF4-FFF2-40B4-BE49-F238E27FC236}">
                <a16:creationId xmlns:a16="http://schemas.microsoft.com/office/drawing/2014/main" id="{DC69780B-9E30-FF42-ACE4-EAE7B91E336E}"/>
              </a:ext>
            </a:extLst>
          </p:cNvPr>
          <p:cNvGrpSpPr/>
          <p:nvPr/>
        </p:nvGrpSpPr>
        <p:grpSpPr>
          <a:xfrm>
            <a:off x="0" y="571551"/>
            <a:ext cx="9144000" cy="180504"/>
            <a:chOff x="0" y="804235"/>
            <a:chExt cx="9144000" cy="180504"/>
          </a:xfrm>
        </p:grpSpPr>
        <p:cxnSp>
          <p:nvCxnSpPr>
            <p:cNvPr id="16" name="直线连接符 15">
              <a:extLst>
                <a:ext uri="{FF2B5EF4-FFF2-40B4-BE49-F238E27FC236}">
                  <a16:creationId xmlns:a16="http://schemas.microsoft.com/office/drawing/2014/main" id="{FF95043A-0171-014B-AB61-E339E2C8D121}"/>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8979921-0137-1A47-87CE-309DB77ACA33}"/>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21" name="矩形 3">
            <a:extLst>
              <a:ext uri="{FF2B5EF4-FFF2-40B4-BE49-F238E27FC236}">
                <a16:creationId xmlns:a16="http://schemas.microsoft.com/office/drawing/2014/main" id="{2AB45DF7-AC9C-474A-9C32-5C0D54FCDAB0}"/>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演示</a:t>
            </a:r>
          </a:p>
        </p:txBody>
      </p:sp>
      <p:grpSp>
        <p:nvGrpSpPr>
          <p:cNvPr id="22" name="组合 21">
            <a:extLst>
              <a:ext uri="{FF2B5EF4-FFF2-40B4-BE49-F238E27FC236}">
                <a16:creationId xmlns:a16="http://schemas.microsoft.com/office/drawing/2014/main" id="{89A3290E-429E-4DAE-A539-499B2B17ECF4}"/>
              </a:ext>
            </a:extLst>
          </p:cNvPr>
          <p:cNvGrpSpPr/>
          <p:nvPr/>
        </p:nvGrpSpPr>
        <p:grpSpPr>
          <a:xfrm>
            <a:off x="0" y="1769203"/>
            <a:ext cx="9144000" cy="45719"/>
            <a:chOff x="6188759" y="3169896"/>
            <a:chExt cx="1842450" cy="40500"/>
          </a:xfrm>
        </p:grpSpPr>
        <p:sp>
          <p:nvSpPr>
            <p:cNvPr id="23" name="矩形 22">
              <a:extLst>
                <a:ext uri="{FF2B5EF4-FFF2-40B4-BE49-F238E27FC236}">
                  <a16:creationId xmlns:a16="http://schemas.microsoft.com/office/drawing/2014/main" id="{ACC05774-521B-444C-84A9-04774A13B67B}"/>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CE3950BD-D1EC-4760-B3F5-BCE0E9152457}"/>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25" name="文本框 24">
            <a:extLst>
              <a:ext uri="{FF2B5EF4-FFF2-40B4-BE49-F238E27FC236}">
                <a16:creationId xmlns:a16="http://schemas.microsoft.com/office/drawing/2014/main" id="{04471481-4B23-4861-A9F7-D4AA9C0C7186}"/>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提权后门</a:t>
            </a:r>
            <a:endParaRPr lang="zh-CN" altLang="en-US" sz="3600" b="1" dirty="0">
              <a:solidFill>
                <a:prstClr val="black"/>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912885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3"/>
          <p:cNvSpPr/>
          <p:nvPr>
            <p:custDataLst>
              <p:tags r:id="rId1"/>
            </p:custDataLst>
          </p:nvPr>
        </p:nvSpPr>
        <p:spPr>
          <a:xfrm>
            <a:off x="-12357" y="-55606"/>
            <a:ext cx="3420478" cy="6944497"/>
          </a:xfrm>
          <a:prstGeom prst="rect">
            <a:avLst/>
          </a:prstGeom>
          <a:solidFill>
            <a:srgbClr val="24569D"/>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887565" y="3044285"/>
            <a:ext cx="184731" cy="769441"/>
          </a:xfrm>
          <a:prstGeom prst="rect">
            <a:avLst/>
          </a:prstGeom>
          <a:noFill/>
        </p:spPr>
        <p:txBody>
          <a:bodyPr wrap="none" rtlCol="0">
            <a:spAutoFit/>
          </a:bodyPr>
          <a:lstStyle/>
          <a:p>
            <a:endParaRPr lang="zh-CN" altLang="en-US" sz="4400" dirty="0"/>
          </a:p>
        </p:txBody>
      </p:sp>
      <p:sp>
        <p:nvSpPr>
          <p:cNvPr id="11" name="PA_文本框 10"/>
          <p:cNvSpPr txBox="1"/>
          <p:nvPr>
            <p:custDataLst>
              <p:tags r:id="rId2"/>
            </p:custDataLst>
          </p:nvPr>
        </p:nvSpPr>
        <p:spPr>
          <a:xfrm>
            <a:off x="173704" y="609465"/>
            <a:ext cx="8527476" cy="1107996"/>
          </a:xfrm>
          <a:prstGeom prst="rect">
            <a:avLst/>
          </a:prstGeom>
          <a:noFill/>
        </p:spPr>
        <p:txBody>
          <a:bodyPr wrap="square" rtlCol="0">
            <a:spAutoFit/>
          </a:bodyPr>
          <a:lstStyle/>
          <a:p>
            <a:r>
              <a:rPr lang="en-US" altLang="zh-CN" sz="6600" b="1" dirty="0">
                <a:solidFill>
                  <a:schemeClr val="bg1"/>
                </a:solidFill>
                <a:latin typeface="PingFang SC" panose="020B0400000000000000" pitchFamily="34" charset="-122"/>
                <a:ea typeface="PingFang SC" panose="020B0400000000000000" pitchFamily="34" charset="-122"/>
              </a:rPr>
              <a:t>Rootkit  </a:t>
            </a:r>
            <a:r>
              <a:rPr lang="zh-CN" altLang="en-US" sz="6600" b="1" dirty="0">
                <a:latin typeface="PingFang SC" panose="020B0400000000000000" pitchFamily="34" charset="-122"/>
                <a:ea typeface="PingFang SC" panose="020B0400000000000000" pitchFamily="34" charset="-122"/>
              </a:rPr>
              <a:t>主要功能</a:t>
            </a:r>
          </a:p>
        </p:txBody>
      </p:sp>
      <p:sp>
        <p:nvSpPr>
          <p:cNvPr id="16" name="PA_椭圆 15"/>
          <p:cNvSpPr/>
          <p:nvPr>
            <p:custDataLst>
              <p:tags r:id="rId3"/>
            </p:custDataLst>
          </p:nvPr>
        </p:nvSpPr>
        <p:spPr>
          <a:xfrm>
            <a:off x="3893085" y="2078038"/>
            <a:ext cx="464840" cy="46484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PA_文本框 20"/>
          <p:cNvSpPr txBox="1"/>
          <p:nvPr>
            <p:custDataLst>
              <p:tags r:id="rId4"/>
            </p:custDataLst>
          </p:nvPr>
        </p:nvSpPr>
        <p:spPr>
          <a:xfrm>
            <a:off x="4627256" y="2001376"/>
            <a:ext cx="5935523" cy="600934"/>
          </a:xfrm>
          <a:prstGeom prst="rect">
            <a:avLst/>
          </a:prstGeom>
          <a:noFill/>
        </p:spPr>
        <p:txBody>
          <a:bodyPr wrap="square" rtlCol="0">
            <a:spAutoFit/>
          </a:bodyPr>
          <a:lstStyle/>
          <a:p>
            <a:pPr>
              <a:lnSpc>
                <a:spcPct val="125000"/>
              </a:lnSpc>
            </a:pPr>
            <a:r>
              <a:rPr lang="zh-CN" altLang="en-US" sz="2800" dirty="0">
                <a:latin typeface="PingFang SC" panose="020B0400000000000000" pitchFamily="34" charset="-122"/>
                <a:ea typeface="PingFang SC" panose="020B0400000000000000" pitchFamily="34" charset="-122"/>
              </a:rPr>
              <a:t>模块隐藏</a:t>
            </a:r>
            <a:endParaRPr lang="en-US" altLang="zh-CN" sz="2800" dirty="0">
              <a:latin typeface="PingFang SC" panose="020B0400000000000000" pitchFamily="34" charset="-122"/>
              <a:ea typeface="PingFang SC" panose="020B0400000000000000" pitchFamily="34" charset="-122"/>
            </a:endParaRPr>
          </a:p>
        </p:txBody>
      </p:sp>
      <p:sp>
        <p:nvSpPr>
          <p:cNvPr id="25" name="PA_文本框 24"/>
          <p:cNvSpPr txBox="1"/>
          <p:nvPr>
            <p:custDataLst>
              <p:tags r:id="rId5"/>
            </p:custDataLst>
          </p:nvPr>
        </p:nvSpPr>
        <p:spPr>
          <a:xfrm>
            <a:off x="4627256" y="2667320"/>
            <a:ext cx="5935523" cy="600934"/>
          </a:xfrm>
          <a:prstGeom prst="rect">
            <a:avLst/>
          </a:prstGeom>
          <a:noFill/>
        </p:spPr>
        <p:txBody>
          <a:bodyPr wrap="square" rtlCol="0">
            <a:spAutoFit/>
          </a:bodyPr>
          <a:lstStyle/>
          <a:p>
            <a:pPr>
              <a:lnSpc>
                <a:spcPct val="125000"/>
              </a:lnSpc>
            </a:pPr>
            <a:r>
              <a:rPr lang="zh-CN" altLang="en-US" sz="2800" dirty="0">
                <a:latin typeface="PingFang SC" panose="020B0400000000000000" pitchFamily="34" charset="-122"/>
                <a:ea typeface="PingFang SC" panose="020B0400000000000000" pitchFamily="34" charset="-122"/>
              </a:rPr>
              <a:t>文件隐藏</a:t>
            </a:r>
            <a:endParaRPr lang="en-US" altLang="zh-CN" sz="2800" dirty="0">
              <a:latin typeface="PingFang SC" panose="020B0400000000000000" pitchFamily="34" charset="-122"/>
              <a:ea typeface="PingFang SC" panose="020B0400000000000000" pitchFamily="34" charset="-122"/>
            </a:endParaRPr>
          </a:p>
        </p:txBody>
      </p:sp>
      <p:sp>
        <p:nvSpPr>
          <p:cNvPr id="27" name="PA_文本框 26"/>
          <p:cNvSpPr txBox="1"/>
          <p:nvPr>
            <p:custDataLst>
              <p:tags r:id="rId6"/>
            </p:custDataLst>
          </p:nvPr>
        </p:nvSpPr>
        <p:spPr>
          <a:xfrm>
            <a:off x="4627256" y="4692212"/>
            <a:ext cx="5935523" cy="600934"/>
          </a:xfrm>
          <a:prstGeom prst="rect">
            <a:avLst/>
          </a:prstGeom>
          <a:noFill/>
        </p:spPr>
        <p:txBody>
          <a:bodyPr wrap="square" rtlCol="0">
            <a:spAutoFit/>
          </a:bodyPr>
          <a:lstStyle/>
          <a:p>
            <a:pPr>
              <a:lnSpc>
                <a:spcPct val="125000"/>
              </a:lnSpc>
            </a:pPr>
            <a:r>
              <a:rPr lang="zh-CN" altLang="en-US" sz="2800" dirty="0">
                <a:latin typeface="PingFang SC" panose="020B0400000000000000" pitchFamily="34" charset="-122"/>
                <a:ea typeface="PingFang SC" panose="020B0400000000000000" pitchFamily="34" charset="-122"/>
              </a:rPr>
              <a:t>提权后门</a:t>
            </a:r>
            <a:endParaRPr lang="en-US" altLang="zh-CN" sz="2800" dirty="0">
              <a:latin typeface="PingFang SC" panose="020B0400000000000000" pitchFamily="34" charset="-122"/>
              <a:ea typeface="PingFang SC" panose="020B0400000000000000" pitchFamily="34" charset="-122"/>
            </a:endParaRPr>
          </a:p>
        </p:txBody>
      </p:sp>
      <p:sp>
        <p:nvSpPr>
          <p:cNvPr id="15" name="PA_椭圆 15"/>
          <p:cNvSpPr/>
          <p:nvPr>
            <p:custDataLst>
              <p:tags r:id="rId7"/>
            </p:custDataLst>
          </p:nvPr>
        </p:nvSpPr>
        <p:spPr>
          <a:xfrm>
            <a:off x="3893681" y="2752587"/>
            <a:ext cx="464840" cy="46484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PA_椭圆 15"/>
          <p:cNvSpPr/>
          <p:nvPr>
            <p:custDataLst>
              <p:tags r:id="rId8"/>
            </p:custDataLst>
          </p:nvPr>
        </p:nvSpPr>
        <p:spPr>
          <a:xfrm>
            <a:off x="3893085" y="3384029"/>
            <a:ext cx="464840" cy="46484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PA_椭圆 15"/>
          <p:cNvSpPr/>
          <p:nvPr>
            <p:custDataLst>
              <p:tags r:id="rId9"/>
            </p:custDataLst>
          </p:nvPr>
        </p:nvSpPr>
        <p:spPr>
          <a:xfrm>
            <a:off x="3893085" y="4074193"/>
            <a:ext cx="464840" cy="46484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PA_椭圆 15"/>
          <p:cNvSpPr/>
          <p:nvPr>
            <p:custDataLst>
              <p:tags r:id="rId10"/>
            </p:custDataLst>
          </p:nvPr>
        </p:nvSpPr>
        <p:spPr>
          <a:xfrm>
            <a:off x="3893085" y="4761410"/>
            <a:ext cx="464840" cy="46484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PA_椭圆 15"/>
          <p:cNvSpPr/>
          <p:nvPr>
            <p:custDataLst>
              <p:tags r:id="rId11"/>
            </p:custDataLst>
          </p:nvPr>
        </p:nvSpPr>
        <p:spPr>
          <a:xfrm>
            <a:off x="3893085" y="5436271"/>
            <a:ext cx="464840" cy="46484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PA_文本框 24"/>
          <p:cNvSpPr txBox="1"/>
          <p:nvPr>
            <p:custDataLst>
              <p:tags r:id="rId12"/>
            </p:custDataLst>
          </p:nvPr>
        </p:nvSpPr>
        <p:spPr>
          <a:xfrm>
            <a:off x="4635880" y="3315789"/>
            <a:ext cx="5935523" cy="600934"/>
          </a:xfrm>
          <a:prstGeom prst="rect">
            <a:avLst/>
          </a:prstGeom>
          <a:noFill/>
        </p:spPr>
        <p:txBody>
          <a:bodyPr wrap="square" rtlCol="0">
            <a:spAutoFit/>
          </a:bodyPr>
          <a:lstStyle/>
          <a:p>
            <a:pPr>
              <a:lnSpc>
                <a:spcPct val="125000"/>
              </a:lnSpc>
            </a:pPr>
            <a:r>
              <a:rPr lang="zh-CN" altLang="en-US" sz="2800" dirty="0">
                <a:latin typeface="PingFang SC" panose="020B0400000000000000" pitchFamily="34" charset="-122"/>
                <a:ea typeface="PingFang SC" panose="020B0400000000000000" pitchFamily="34" charset="-122"/>
              </a:rPr>
              <a:t>进程隐藏</a:t>
            </a:r>
            <a:endParaRPr lang="en-US" altLang="zh-CN" sz="2800" dirty="0">
              <a:latin typeface="PingFang SC" panose="020B0400000000000000" pitchFamily="34" charset="-122"/>
              <a:ea typeface="PingFang SC" panose="020B0400000000000000" pitchFamily="34" charset="-122"/>
            </a:endParaRPr>
          </a:p>
        </p:txBody>
      </p:sp>
      <p:sp>
        <p:nvSpPr>
          <p:cNvPr id="29" name="PA_文本框 24"/>
          <p:cNvSpPr txBox="1"/>
          <p:nvPr>
            <p:custDataLst>
              <p:tags r:id="rId13"/>
            </p:custDataLst>
          </p:nvPr>
        </p:nvSpPr>
        <p:spPr>
          <a:xfrm>
            <a:off x="4627256" y="4004000"/>
            <a:ext cx="5935523" cy="600934"/>
          </a:xfrm>
          <a:prstGeom prst="rect">
            <a:avLst/>
          </a:prstGeom>
          <a:noFill/>
        </p:spPr>
        <p:txBody>
          <a:bodyPr wrap="square" rtlCol="0">
            <a:spAutoFit/>
          </a:bodyPr>
          <a:lstStyle/>
          <a:p>
            <a:pPr>
              <a:lnSpc>
                <a:spcPct val="125000"/>
              </a:lnSpc>
            </a:pPr>
            <a:r>
              <a:rPr lang="zh-CN" altLang="en-US" sz="2800" dirty="0">
                <a:latin typeface="PingFang SC" panose="020B0400000000000000" pitchFamily="34" charset="-122"/>
                <a:ea typeface="PingFang SC" panose="020B0400000000000000" pitchFamily="34" charset="-122"/>
              </a:rPr>
              <a:t>端口隐藏</a:t>
            </a:r>
            <a:endParaRPr lang="en-US" altLang="zh-CN" sz="2800" dirty="0">
              <a:latin typeface="PingFang SC" panose="020B0400000000000000" pitchFamily="34" charset="-122"/>
              <a:ea typeface="PingFang SC" panose="020B0400000000000000" pitchFamily="34" charset="-122"/>
            </a:endParaRPr>
          </a:p>
        </p:txBody>
      </p:sp>
      <p:sp>
        <p:nvSpPr>
          <p:cNvPr id="30" name="PA_文本框 26"/>
          <p:cNvSpPr txBox="1"/>
          <p:nvPr>
            <p:custDataLst>
              <p:tags r:id="rId14"/>
            </p:custDataLst>
          </p:nvPr>
        </p:nvSpPr>
        <p:spPr>
          <a:xfrm>
            <a:off x="4627256" y="5368065"/>
            <a:ext cx="5935523" cy="600934"/>
          </a:xfrm>
          <a:prstGeom prst="rect">
            <a:avLst/>
          </a:prstGeom>
          <a:noFill/>
        </p:spPr>
        <p:txBody>
          <a:bodyPr wrap="square" rtlCol="0">
            <a:spAutoFit/>
          </a:bodyPr>
          <a:lstStyle/>
          <a:p>
            <a:pPr>
              <a:lnSpc>
                <a:spcPct val="125000"/>
              </a:lnSpc>
            </a:pPr>
            <a:r>
              <a:rPr lang="zh-CN" altLang="en-US" sz="2800" dirty="0">
                <a:latin typeface="PingFang SC" panose="020B0400000000000000" pitchFamily="34" charset="-122"/>
                <a:ea typeface="PingFang SC" panose="020B0400000000000000" pitchFamily="34" charset="-122"/>
              </a:rPr>
              <a:t>持久化</a:t>
            </a:r>
            <a:endParaRPr lang="en-US" altLang="zh-CN" sz="2800" dirty="0">
              <a:latin typeface="PingFang SC" panose="020B0400000000000000" pitchFamily="34" charset="-122"/>
              <a:ea typeface="PingFang SC" panose="020B0400000000000000" pitchFamily="34" charset="-122"/>
            </a:endParaRPr>
          </a:p>
        </p:txBody>
      </p:sp>
      <p:sp>
        <p:nvSpPr>
          <p:cNvPr id="19" name="PA_椭圆 15">
            <a:extLst>
              <a:ext uri="{FF2B5EF4-FFF2-40B4-BE49-F238E27FC236}">
                <a16:creationId xmlns:a16="http://schemas.microsoft.com/office/drawing/2014/main" id="{2B61962A-663A-42A8-B273-237B2AF36F7B}"/>
              </a:ext>
            </a:extLst>
          </p:cNvPr>
          <p:cNvSpPr/>
          <p:nvPr>
            <p:custDataLst>
              <p:tags r:id="rId15"/>
            </p:custDataLst>
          </p:nvPr>
        </p:nvSpPr>
        <p:spPr>
          <a:xfrm>
            <a:off x="3893085" y="6066442"/>
            <a:ext cx="464840" cy="46484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PA_文本框 26">
            <a:extLst>
              <a:ext uri="{FF2B5EF4-FFF2-40B4-BE49-F238E27FC236}">
                <a16:creationId xmlns:a16="http://schemas.microsoft.com/office/drawing/2014/main" id="{7B90B9C6-E3E8-4B26-8728-17A03C7B8282}"/>
              </a:ext>
            </a:extLst>
          </p:cNvPr>
          <p:cNvSpPr txBox="1"/>
          <p:nvPr>
            <p:custDataLst>
              <p:tags r:id="rId16"/>
            </p:custDataLst>
          </p:nvPr>
        </p:nvSpPr>
        <p:spPr>
          <a:xfrm>
            <a:off x="4627256" y="6068631"/>
            <a:ext cx="5935523" cy="523220"/>
          </a:xfrm>
          <a:prstGeom prst="rect">
            <a:avLst/>
          </a:prstGeom>
          <a:noFill/>
        </p:spPr>
        <p:txBody>
          <a:bodyPr wrap="square" rtlCol="0">
            <a:spAutoFit/>
          </a:bodyPr>
          <a:lstStyle/>
          <a:p>
            <a:pPr lvl="0">
              <a:defRPr/>
            </a:pPr>
            <a:r>
              <a:rPr lang="zh-CN" altLang="en-US" sz="2800" dirty="0">
                <a:solidFill>
                  <a:prstClr val="black"/>
                </a:solidFill>
                <a:latin typeface="PingFang SC" panose="020B0400000000000000" pitchFamily="34" charset="-122"/>
                <a:ea typeface="PingFang SC" panose="020B0400000000000000" pitchFamily="34" charset="-122"/>
              </a:rPr>
              <a:t>阻止模块加载</a:t>
            </a:r>
          </a:p>
        </p:txBody>
      </p:sp>
    </p:spTree>
    <p:extLst>
      <p:ext uri="{BB962C8B-B14F-4D97-AF65-F5344CB8AC3E}">
        <p14:creationId xmlns:p14="http://schemas.microsoft.com/office/powerpoint/2010/main" val="361065693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Effect transition="in" filter="fade">
                                      <p:cBhvr>
                                        <p:cTn id="13" dur="350"/>
                                        <p:tgtEl>
                                          <p:spTgt spid="21"/>
                                        </p:tgtEl>
                                      </p:cBhvr>
                                    </p:animEffect>
                                  </p:childTnLst>
                                </p:cTn>
                              </p:par>
                              <p:par>
                                <p:cTn id="14" presetID="10" presetClass="entr" presetSubtype="0" fill="hold" grpId="0" nodeType="withEffect">
                                  <p:stCondLst>
                                    <p:cond delay="200"/>
                                  </p:stCondLst>
                                  <p:iterate type="lt">
                                    <p:tmPct val="10000"/>
                                  </p:iterate>
                                  <p:childTnLst>
                                    <p:set>
                                      <p:cBhvr>
                                        <p:cTn id="15" dur="1" fill="hold">
                                          <p:stCondLst>
                                            <p:cond delay="0"/>
                                          </p:stCondLst>
                                        </p:cTn>
                                        <p:tgtEl>
                                          <p:spTgt spid="25"/>
                                        </p:tgtEl>
                                        <p:attrNameLst>
                                          <p:attrName>style.visibility</p:attrName>
                                        </p:attrNameLst>
                                      </p:cBhvr>
                                      <p:to>
                                        <p:strVal val="visible"/>
                                      </p:to>
                                    </p:set>
                                    <p:animEffect transition="in" filter="fade">
                                      <p:cBhvr>
                                        <p:cTn id="16" dur="350"/>
                                        <p:tgtEl>
                                          <p:spTgt spid="25"/>
                                        </p:tgtEl>
                                      </p:cBhvr>
                                    </p:animEffect>
                                  </p:childTnLst>
                                </p:cTn>
                              </p:par>
                              <p:par>
                                <p:cTn id="17" presetID="10" presetClass="entr" presetSubtype="0" fill="hold" grpId="0" nodeType="withEffect">
                                  <p:stCondLst>
                                    <p:cond delay="800"/>
                                  </p:stCondLst>
                                  <p:iterate type="lt">
                                    <p:tmPct val="10000"/>
                                  </p:iterate>
                                  <p:childTnLst>
                                    <p:set>
                                      <p:cBhvr>
                                        <p:cTn id="18" dur="1" fill="hold">
                                          <p:stCondLst>
                                            <p:cond delay="0"/>
                                          </p:stCondLst>
                                        </p:cTn>
                                        <p:tgtEl>
                                          <p:spTgt spid="27"/>
                                        </p:tgtEl>
                                        <p:attrNameLst>
                                          <p:attrName>style.visibility</p:attrName>
                                        </p:attrNameLst>
                                      </p:cBhvr>
                                      <p:to>
                                        <p:strVal val="visible"/>
                                      </p:to>
                                    </p:set>
                                    <p:animEffect transition="in" filter="fade">
                                      <p:cBhvr>
                                        <p:cTn id="19" dur="350"/>
                                        <p:tgtEl>
                                          <p:spTgt spid="27"/>
                                        </p:tgtEl>
                                      </p:cBhvr>
                                    </p:animEffect>
                                  </p:childTnLst>
                                </p:cTn>
                              </p:par>
                              <p:par>
                                <p:cTn id="20" presetID="10" presetClass="entr" presetSubtype="0" fill="hold" grpId="0" nodeType="withEffect">
                                  <p:stCondLst>
                                    <p:cond delay="40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400"/>
                                  </p:stCondLst>
                                  <p:iterate type="lt">
                                    <p:tmPct val="10000"/>
                                  </p:iterate>
                                  <p:childTnLst>
                                    <p:set>
                                      <p:cBhvr>
                                        <p:cTn id="33" dur="1" fill="hold">
                                          <p:stCondLst>
                                            <p:cond delay="0"/>
                                          </p:stCondLst>
                                        </p:cTn>
                                        <p:tgtEl>
                                          <p:spTgt spid="28"/>
                                        </p:tgtEl>
                                        <p:attrNameLst>
                                          <p:attrName>style.visibility</p:attrName>
                                        </p:attrNameLst>
                                      </p:cBhvr>
                                      <p:to>
                                        <p:strVal val="visible"/>
                                      </p:to>
                                    </p:set>
                                    <p:animEffect transition="in" filter="fade">
                                      <p:cBhvr>
                                        <p:cTn id="34" dur="350"/>
                                        <p:tgtEl>
                                          <p:spTgt spid="28"/>
                                        </p:tgtEl>
                                      </p:cBhvr>
                                    </p:animEffect>
                                  </p:childTnLst>
                                </p:cTn>
                              </p:par>
                              <p:par>
                                <p:cTn id="35" presetID="10" presetClass="entr" presetSubtype="0" fill="hold" grpId="0" nodeType="withEffect">
                                  <p:stCondLst>
                                    <p:cond delay="600"/>
                                  </p:stCondLst>
                                  <p:iterate type="lt">
                                    <p:tmPct val="10000"/>
                                  </p:iterate>
                                  <p:childTnLst>
                                    <p:set>
                                      <p:cBhvr>
                                        <p:cTn id="36" dur="1" fill="hold">
                                          <p:stCondLst>
                                            <p:cond delay="0"/>
                                          </p:stCondLst>
                                        </p:cTn>
                                        <p:tgtEl>
                                          <p:spTgt spid="29"/>
                                        </p:tgtEl>
                                        <p:attrNameLst>
                                          <p:attrName>style.visibility</p:attrName>
                                        </p:attrNameLst>
                                      </p:cBhvr>
                                      <p:to>
                                        <p:strVal val="visible"/>
                                      </p:to>
                                    </p:set>
                                    <p:animEffect transition="in" filter="fade">
                                      <p:cBhvr>
                                        <p:cTn id="37" dur="350"/>
                                        <p:tgtEl>
                                          <p:spTgt spid="29"/>
                                        </p:tgtEl>
                                      </p:cBhvr>
                                    </p:animEffect>
                                  </p:childTnLst>
                                </p:cTn>
                              </p:par>
                              <p:par>
                                <p:cTn id="38" presetID="10" presetClass="entr" presetSubtype="0" fill="hold" grpId="0" nodeType="withEffect">
                                  <p:stCondLst>
                                    <p:cond delay="1000"/>
                                  </p:stCondLst>
                                  <p:iterate type="lt">
                                    <p:tmPct val="10000"/>
                                  </p:iterate>
                                  <p:childTnLst>
                                    <p:set>
                                      <p:cBhvr>
                                        <p:cTn id="39" dur="1" fill="hold">
                                          <p:stCondLst>
                                            <p:cond delay="0"/>
                                          </p:stCondLst>
                                        </p:cTn>
                                        <p:tgtEl>
                                          <p:spTgt spid="30"/>
                                        </p:tgtEl>
                                        <p:attrNameLst>
                                          <p:attrName>style.visibility</p:attrName>
                                        </p:attrNameLst>
                                      </p:cBhvr>
                                      <p:to>
                                        <p:strVal val="visible"/>
                                      </p:to>
                                    </p:set>
                                    <p:animEffect transition="in" filter="fade">
                                      <p:cBhvr>
                                        <p:cTn id="40" dur="350"/>
                                        <p:tgtEl>
                                          <p:spTgt spid="30"/>
                                        </p:tgtEl>
                                      </p:cBhvr>
                                    </p:animEffect>
                                  </p:childTnLst>
                                </p:cTn>
                              </p:par>
                              <p:par>
                                <p:cTn id="41" presetID="10" presetClass="entr" presetSubtype="0" fill="hold" grpId="0" nodeType="withEffect">
                                  <p:stCondLst>
                                    <p:cond delay="12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1200"/>
                                  </p:stCondLst>
                                  <p:iterate type="lt">
                                    <p:tmPct val="10000"/>
                                  </p:iterate>
                                  <p:childTnLst>
                                    <p:set>
                                      <p:cBhvr>
                                        <p:cTn id="45" dur="1" fill="hold">
                                          <p:stCondLst>
                                            <p:cond delay="0"/>
                                          </p:stCondLst>
                                        </p:cTn>
                                        <p:tgtEl>
                                          <p:spTgt spid="26"/>
                                        </p:tgtEl>
                                        <p:attrNameLst>
                                          <p:attrName>style.visibility</p:attrName>
                                        </p:attrNameLst>
                                      </p:cBhvr>
                                      <p:to>
                                        <p:strVal val="visible"/>
                                      </p:to>
                                    </p:set>
                                    <p:animEffect transition="in" filter="fade">
                                      <p:cBhvr>
                                        <p:cTn id="46" dur="3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p:bldP spid="25" grpId="0"/>
      <p:bldP spid="27" grpId="0"/>
      <p:bldP spid="15" grpId="0" animBg="1"/>
      <p:bldP spid="20" grpId="0" animBg="1"/>
      <p:bldP spid="22" grpId="0" animBg="1"/>
      <p:bldP spid="23" grpId="0" animBg="1"/>
      <p:bldP spid="24" grpId="0" animBg="1"/>
      <p:bldP spid="28" grpId="0"/>
      <p:bldP spid="29" grpId="0"/>
      <p:bldP spid="30" grpId="0"/>
      <p:bldP spid="19" grpId="0" animBg="1"/>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684" y="1634788"/>
            <a:ext cx="8776676" cy="830997"/>
          </a:xfrm>
          <a:prstGeom prst="rect">
            <a:avLst/>
          </a:prstGeom>
          <a:noFill/>
        </p:spPr>
        <p:txBody>
          <a:bodyPr wrap="square" rtlCol="0">
            <a:spAutoFit/>
          </a:bodyPr>
          <a:lstStyle/>
          <a:p>
            <a:r>
              <a:rPr lang="zh-CN" altLang="en-US" sz="2400" dirty="0">
                <a:latin typeface="PingFang SC" panose="020B0400000000000000" pitchFamily="34" charset="-122"/>
                <a:ea typeface="PingFang SC" panose="020B0400000000000000" pitchFamily="34" charset="-122"/>
              </a:rPr>
              <a:t>可以在</a:t>
            </a:r>
            <a:r>
              <a:rPr lang="en-US" altLang="zh-CN" sz="2400" dirty="0">
                <a:latin typeface="PingFang SC" panose="020B0400000000000000" pitchFamily="34" charset="-122"/>
                <a:ea typeface="PingFang SC" panose="020B0400000000000000" pitchFamily="34" charset="-122"/>
              </a:rPr>
              <a:t>/</a:t>
            </a:r>
            <a:r>
              <a:rPr lang="en" altLang="zh-CN" sz="2400" dirty="0">
                <a:latin typeface="PingFang SC" panose="020B0400000000000000" pitchFamily="34" charset="-122"/>
                <a:ea typeface="PingFang SC" panose="020B0400000000000000" pitchFamily="34" charset="-122"/>
              </a:rPr>
              <a:t>etc/modules</a:t>
            </a:r>
            <a:r>
              <a:rPr lang="zh-CN" altLang="en-US" sz="2400" dirty="0">
                <a:latin typeface="PingFang SC" panose="020B0400000000000000" pitchFamily="34" charset="-122"/>
                <a:ea typeface="PingFang SC" panose="020B0400000000000000" pitchFamily="34" charset="-122"/>
              </a:rPr>
              <a:t>文件里添加启动时需要加载的模块，但是不够隐蔽</a:t>
            </a:r>
          </a:p>
        </p:txBody>
      </p:sp>
      <p:sp>
        <p:nvSpPr>
          <p:cNvPr id="8" name="文本框 7">
            <a:extLst>
              <a:ext uri="{FF2B5EF4-FFF2-40B4-BE49-F238E27FC236}">
                <a16:creationId xmlns:a16="http://schemas.microsoft.com/office/drawing/2014/main" id="{EFE79286-7D89-8C44-80FD-48E303160396}"/>
              </a:ext>
            </a:extLst>
          </p:cNvPr>
          <p:cNvSpPr txBox="1"/>
          <p:nvPr/>
        </p:nvSpPr>
        <p:spPr>
          <a:xfrm>
            <a:off x="333639" y="92156"/>
            <a:ext cx="1569660"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持久化</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10" name="组合 9">
            <a:extLst>
              <a:ext uri="{FF2B5EF4-FFF2-40B4-BE49-F238E27FC236}">
                <a16:creationId xmlns:a16="http://schemas.microsoft.com/office/drawing/2014/main" id="{5D1C2F98-61B0-4146-9D6F-13B4DFF1E503}"/>
              </a:ext>
            </a:extLst>
          </p:cNvPr>
          <p:cNvGrpSpPr/>
          <p:nvPr/>
        </p:nvGrpSpPr>
        <p:grpSpPr>
          <a:xfrm>
            <a:off x="0" y="571551"/>
            <a:ext cx="9144000" cy="180504"/>
            <a:chOff x="0" y="804235"/>
            <a:chExt cx="9144000" cy="180504"/>
          </a:xfrm>
        </p:grpSpPr>
        <p:cxnSp>
          <p:nvCxnSpPr>
            <p:cNvPr id="11" name="直线连接符 10">
              <a:extLst>
                <a:ext uri="{FF2B5EF4-FFF2-40B4-BE49-F238E27FC236}">
                  <a16:creationId xmlns:a16="http://schemas.microsoft.com/office/drawing/2014/main" id="{A2716B65-04B3-954A-8820-51682E649260}"/>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F68E917-5EF2-E443-9C1E-9A44DCD0DA41}"/>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2" name="矩形 1">
            <a:extLst>
              <a:ext uri="{FF2B5EF4-FFF2-40B4-BE49-F238E27FC236}">
                <a16:creationId xmlns:a16="http://schemas.microsoft.com/office/drawing/2014/main" id="{E6295C0C-10E1-A14B-8E17-AD4104376FF9}"/>
              </a:ext>
            </a:extLst>
          </p:cNvPr>
          <p:cNvSpPr/>
          <p:nvPr/>
        </p:nvSpPr>
        <p:spPr>
          <a:xfrm>
            <a:off x="484110" y="2551837"/>
            <a:ext cx="6419851" cy="1754326"/>
          </a:xfrm>
          <a:prstGeom prst="rect">
            <a:avLst/>
          </a:prstGeom>
          <a:solidFill>
            <a:schemeClr val="tx1"/>
          </a:solidFill>
        </p:spPr>
        <p:txBody>
          <a:bodyPr wrap="square">
            <a:spAutoFit/>
          </a:bodyPr>
          <a:lstStyle/>
          <a:p>
            <a:r>
              <a:rPr lang="en-US" altLang="zh-CN" dirty="0">
                <a:solidFill>
                  <a:srgbClr val="6A9955"/>
                </a:solidFill>
                <a:latin typeface="Menlo" panose="020B0609030804020204" pitchFamily="49" charset="0"/>
              </a:rPr>
              <a:t>//</a:t>
            </a:r>
            <a:r>
              <a:rPr lang="zh-CN" altLang="en-US" dirty="0">
                <a:solidFill>
                  <a:srgbClr val="6A9955"/>
                </a:solidFill>
                <a:latin typeface="Menlo" panose="020B0609030804020204" pitchFamily="49" charset="0"/>
              </a:rPr>
              <a:t>将我的内核模块复制到驱动程序目录</a:t>
            </a:r>
            <a:r>
              <a:rPr lang="en-US" altLang="zh-CN" dirty="0">
                <a:solidFill>
                  <a:srgbClr val="6A9955"/>
                </a:solidFill>
                <a:latin typeface="Menlo" panose="020B0609030804020204" pitchFamily="49" charset="0"/>
              </a:rPr>
              <a:t>.</a:t>
            </a:r>
            <a:endParaRPr lang="zh-CN" altLang="en-US" dirty="0">
              <a:solidFill>
                <a:srgbClr val="D4D4D4"/>
              </a:solidFill>
              <a:latin typeface="Menlo" panose="020B0609030804020204" pitchFamily="49" charset="0"/>
            </a:endParaRPr>
          </a:p>
          <a:p>
            <a:r>
              <a:rPr lang="en-US" altLang="zh-CN" dirty="0">
                <a:solidFill>
                  <a:srgbClr val="D4D4D4"/>
                </a:solidFill>
                <a:latin typeface="Menlo" panose="020B0609030804020204" pitchFamily="49" charset="0"/>
              </a:rPr>
              <a:t>$</a:t>
            </a:r>
            <a:r>
              <a:rPr lang="en" altLang="zh-CN" dirty="0" err="1">
                <a:solidFill>
                  <a:srgbClr val="D4D4D4"/>
                </a:solidFill>
                <a:latin typeface="Menlo" panose="020B0609030804020204" pitchFamily="49" charset="0"/>
              </a:rPr>
              <a:t>sudo</a:t>
            </a:r>
            <a:r>
              <a:rPr lang="en" altLang="zh-CN" dirty="0">
                <a:solidFill>
                  <a:srgbClr val="D4D4D4"/>
                </a:solidFill>
                <a:latin typeface="Menlo" panose="020B0609030804020204" pitchFamily="49" charset="0"/>
              </a:rPr>
              <a:t> cp </a:t>
            </a:r>
            <a:r>
              <a:rPr lang="en" altLang="zh-CN" dirty="0" err="1">
                <a:solidFill>
                  <a:srgbClr val="D4D4D4"/>
                </a:solidFill>
                <a:latin typeface="Menlo" panose="020B0609030804020204" pitchFamily="49" charset="0"/>
              </a:rPr>
              <a:t>mymodule.ko</a:t>
            </a:r>
            <a:r>
              <a:rPr lang="en" altLang="zh-CN" dirty="0">
                <a:solidFill>
                  <a:srgbClr val="D4D4D4"/>
                </a:solidFill>
                <a:latin typeface="Menlo" panose="020B0609030804020204" pitchFamily="49" charset="0"/>
              </a:rPr>
              <a:t> /lib/modules/$(</a:t>
            </a:r>
            <a:r>
              <a:rPr lang="en" altLang="zh-CN" dirty="0" err="1">
                <a:solidFill>
                  <a:srgbClr val="D4D4D4"/>
                </a:solidFill>
                <a:latin typeface="Menlo" panose="020B0609030804020204" pitchFamily="49" charset="0"/>
              </a:rPr>
              <a:t>uname</a:t>
            </a:r>
            <a:r>
              <a:rPr lang="en" altLang="zh-CN" dirty="0">
                <a:solidFill>
                  <a:srgbClr val="D4D4D4"/>
                </a:solidFill>
                <a:latin typeface="Menlo" panose="020B0609030804020204" pitchFamily="49" charset="0"/>
              </a:rPr>
              <a:t> -r)/kernel/drivers/</a:t>
            </a:r>
          </a:p>
          <a:p>
            <a:r>
              <a:rPr lang="en" altLang="zh-CN" dirty="0">
                <a:solidFill>
                  <a:srgbClr val="6A9955"/>
                </a:solidFill>
                <a:latin typeface="Menlo" panose="020B0609030804020204" pitchFamily="49" charset="0"/>
              </a:rPr>
              <a:t>//</a:t>
            </a:r>
            <a:r>
              <a:rPr lang="zh-CN" altLang="en-US" dirty="0">
                <a:solidFill>
                  <a:srgbClr val="6A9955"/>
                </a:solidFill>
                <a:latin typeface="Menlo" panose="020B0609030804020204" pitchFamily="49" charset="0"/>
              </a:rPr>
              <a:t>将我的模块的简单名称添加到文件</a:t>
            </a:r>
            <a:r>
              <a:rPr lang="en-US" altLang="zh-CN" dirty="0">
                <a:solidFill>
                  <a:srgbClr val="6A9955"/>
                </a:solidFill>
                <a:latin typeface="Menlo" panose="020B0609030804020204" pitchFamily="49" charset="0"/>
              </a:rPr>
              <a:t>/ </a:t>
            </a:r>
            <a:r>
              <a:rPr lang="en" altLang="zh-CN" dirty="0" err="1">
                <a:solidFill>
                  <a:srgbClr val="6A9955"/>
                </a:solidFill>
                <a:latin typeface="Menlo" panose="020B0609030804020204" pitchFamily="49" charset="0"/>
              </a:rPr>
              <a:t>etc</a:t>
            </a:r>
            <a:r>
              <a:rPr lang="en" altLang="zh-CN" dirty="0">
                <a:solidFill>
                  <a:srgbClr val="6A9955"/>
                </a:solidFill>
                <a:latin typeface="Menlo" panose="020B0609030804020204" pitchFamily="49" charset="0"/>
              </a:rPr>
              <a:t> / modules</a:t>
            </a:r>
            <a:r>
              <a:rPr lang="zh-CN" altLang="en-US" dirty="0">
                <a:solidFill>
                  <a:srgbClr val="6A9955"/>
                </a:solidFill>
                <a:latin typeface="Menlo" panose="020B0609030804020204" pitchFamily="49" charset="0"/>
              </a:rPr>
              <a:t>中</a:t>
            </a:r>
            <a:endParaRPr lang="zh-CN" altLang="en-US" dirty="0">
              <a:solidFill>
                <a:srgbClr val="D4D4D4"/>
              </a:solidFill>
              <a:latin typeface="Menlo" panose="020B0609030804020204" pitchFamily="49" charset="0"/>
            </a:endParaRPr>
          </a:p>
          <a:p>
            <a:r>
              <a:rPr lang="en-US" altLang="zh-CN" dirty="0">
                <a:solidFill>
                  <a:srgbClr val="D4D4D4"/>
                </a:solidFill>
                <a:latin typeface="Menlo" panose="020B0609030804020204" pitchFamily="49" charset="0"/>
              </a:rPr>
              <a:t>$</a:t>
            </a:r>
            <a:r>
              <a:rPr lang="en" altLang="zh-CN" dirty="0">
                <a:solidFill>
                  <a:srgbClr val="D4D4D4"/>
                </a:solidFill>
                <a:latin typeface="Menlo" panose="020B0609030804020204" pitchFamily="49" charset="0"/>
              </a:rPr>
              <a:t>echo </a:t>
            </a:r>
            <a:r>
              <a:rPr lang="en" altLang="zh-CN" dirty="0">
                <a:solidFill>
                  <a:srgbClr val="CE9178"/>
                </a:solidFill>
                <a:latin typeface="Menlo" panose="020B0609030804020204" pitchFamily="49" charset="0"/>
              </a:rPr>
              <a:t>'</a:t>
            </a:r>
            <a:r>
              <a:rPr lang="en" altLang="zh-CN" dirty="0" err="1">
                <a:solidFill>
                  <a:srgbClr val="CE9178"/>
                </a:solidFill>
                <a:latin typeface="Menlo" panose="020B0609030804020204" pitchFamily="49" charset="0"/>
              </a:rPr>
              <a:t>mymodule</a:t>
            </a:r>
            <a:r>
              <a:rPr lang="en" altLang="zh-CN" dirty="0">
                <a:solidFill>
                  <a:srgbClr val="CE9178"/>
                </a:solidFill>
                <a:latin typeface="Menlo" panose="020B0609030804020204" pitchFamily="49" charset="0"/>
              </a:rPr>
              <a:t>'</a:t>
            </a:r>
            <a:r>
              <a:rPr lang="en" altLang="zh-CN" dirty="0">
                <a:solidFill>
                  <a:srgbClr val="D4D4D4"/>
                </a:solidFill>
                <a:latin typeface="Menlo" panose="020B0609030804020204" pitchFamily="49" charset="0"/>
              </a:rPr>
              <a:t> | </a:t>
            </a:r>
            <a:r>
              <a:rPr lang="en" altLang="zh-CN" dirty="0" err="1">
                <a:solidFill>
                  <a:srgbClr val="D4D4D4"/>
                </a:solidFill>
                <a:latin typeface="Menlo" panose="020B0609030804020204" pitchFamily="49" charset="0"/>
              </a:rPr>
              <a:t>sudo</a:t>
            </a:r>
            <a:r>
              <a:rPr lang="en" altLang="zh-CN" dirty="0">
                <a:solidFill>
                  <a:srgbClr val="D4D4D4"/>
                </a:solidFill>
                <a:latin typeface="Menlo" panose="020B0609030804020204" pitchFamily="49" charset="0"/>
              </a:rPr>
              <a:t> tee -a /</a:t>
            </a:r>
            <a:r>
              <a:rPr lang="en" altLang="zh-CN" dirty="0" err="1">
                <a:solidFill>
                  <a:srgbClr val="D4D4D4"/>
                </a:solidFill>
                <a:latin typeface="Menlo" panose="020B0609030804020204" pitchFamily="49" charset="0"/>
              </a:rPr>
              <a:t>etc</a:t>
            </a:r>
            <a:r>
              <a:rPr lang="en" altLang="zh-CN" dirty="0">
                <a:solidFill>
                  <a:srgbClr val="D4D4D4"/>
                </a:solidFill>
                <a:latin typeface="Menlo" panose="020B0609030804020204" pitchFamily="49" charset="0"/>
              </a:rPr>
              <a:t>/modules</a:t>
            </a:r>
          </a:p>
          <a:p>
            <a:r>
              <a:rPr lang="en" altLang="zh-CN" dirty="0">
                <a:solidFill>
                  <a:srgbClr val="6A9955"/>
                </a:solidFill>
                <a:latin typeface="Menlo" panose="020B0609030804020204" pitchFamily="49" charset="0"/>
              </a:rPr>
              <a:t>//</a:t>
            </a:r>
            <a:r>
              <a:rPr lang="zh-CN" altLang="en-US" dirty="0">
                <a:solidFill>
                  <a:srgbClr val="6A9955"/>
                </a:solidFill>
                <a:latin typeface="Menlo" panose="020B0609030804020204" pitchFamily="49" charset="0"/>
              </a:rPr>
              <a:t>更新模块依赖关系列表</a:t>
            </a:r>
            <a:r>
              <a:rPr lang="en-US" altLang="zh-CN" dirty="0">
                <a:solidFill>
                  <a:srgbClr val="6A9955"/>
                </a:solidFill>
                <a:latin typeface="Menlo" panose="020B0609030804020204" pitchFamily="49" charset="0"/>
              </a:rPr>
              <a:t>.</a:t>
            </a:r>
            <a:endParaRPr lang="zh-CN" altLang="en-US" dirty="0">
              <a:solidFill>
                <a:srgbClr val="D4D4D4"/>
              </a:solidFill>
              <a:latin typeface="Menlo" panose="020B0609030804020204" pitchFamily="49" charset="0"/>
            </a:endParaRPr>
          </a:p>
          <a:p>
            <a:r>
              <a:rPr lang="en-US" altLang="zh-CN" dirty="0">
                <a:solidFill>
                  <a:srgbClr val="D4D4D4"/>
                </a:solidFill>
                <a:latin typeface="Menlo" panose="020B0609030804020204" pitchFamily="49" charset="0"/>
              </a:rPr>
              <a:t>$</a:t>
            </a:r>
            <a:r>
              <a:rPr lang="en" altLang="zh-CN" dirty="0" err="1">
                <a:solidFill>
                  <a:srgbClr val="D4D4D4"/>
                </a:solidFill>
                <a:latin typeface="Menlo" panose="020B0609030804020204" pitchFamily="49" charset="0"/>
              </a:rPr>
              <a:t>sudo</a:t>
            </a:r>
            <a:r>
              <a:rPr lang="en" altLang="zh-CN" dirty="0">
                <a:solidFill>
                  <a:srgbClr val="D4D4D4"/>
                </a:solidFill>
                <a:latin typeface="Menlo" panose="020B0609030804020204" pitchFamily="49" charset="0"/>
              </a:rPr>
              <a:t> </a:t>
            </a:r>
            <a:r>
              <a:rPr lang="en" altLang="zh-CN" dirty="0" err="1">
                <a:solidFill>
                  <a:srgbClr val="D4D4D4"/>
                </a:solidFill>
                <a:latin typeface="Menlo" panose="020B0609030804020204" pitchFamily="49" charset="0"/>
              </a:rPr>
              <a:t>depmod</a:t>
            </a:r>
            <a:endParaRPr lang="en" altLang="zh-CN" b="0" dirty="0">
              <a:solidFill>
                <a:srgbClr val="D4D4D4"/>
              </a:solidFill>
              <a:effectLst/>
              <a:latin typeface="Menlo" panose="020B0609030804020204" pitchFamily="49" charset="0"/>
            </a:endParaRPr>
          </a:p>
        </p:txBody>
      </p:sp>
      <p:pic>
        <p:nvPicPr>
          <p:cNvPr id="14" name="图片 13">
            <a:extLst>
              <a:ext uri="{FF2B5EF4-FFF2-40B4-BE49-F238E27FC236}">
                <a16:creationId xmlns:a16="http://schemas.microsoft.com/office/drawing/2014/main" id="{CBBA0FD3-98A8-F44D-B809-B0DBA721C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10" y="4382837"/>
            <a:ext cx="6419851" cy="1390651"/>
          </a:xfrm>
          <a:prstGeom prst="rect">
            <a:avLst/>
          </a:prstGeom>
        </p:spPr>
      </p:pic>
      <p:pic>
        <p:nvPicPr>
          <p:cNvPr id="15" name="图片 14">
            <a:extLst>
              <a:ext uri="{FF2B5EF4-FFF2-40B4-BE49-F238E27FC236}">
                <a16:creationId xmlns:a16="http://schemas.microsoft.com/office/drawing/2014/main" id="{A0BC8921-57B7-034C-9795-2C5F98E651AF}"/>
              </a:ext>
            </a:extLst>
          </p:cNvPr>
          <p:cNvPicPr>
            <a:picLocks noChangeAspect="1"/>
          </p:cNvPicPr>
          <p:nvPr/>
        </p:nvPicPr>
        <p:blipFill rotWithShape="1">
          <a:blip r:embed="rId3">
            <a:extLst>
              <a:ext uri="{28A0092B-C50C-407E-A947-70E740481C1C}">
                <a14:useLocalDpi xmlns:a14="http://schemas.microsoft.com/office/drawing/2010/main" val="0"/>
              </a:ext>
            </a:extLst>
          </a:blip>
          <a:srcRect l="-438" r="-21358"/>
          <a:stretch/>
        </p:blipFill>
        <p:spPr>
          <a:xfrm>
            <a:off x="484111" y="5882519"/>
            <a:ext cx="6419851" cy="883325"/>
          </a:xfrm>
          <a:prstGeom prst="rect">
            <a:avLst/>
          </a:prstGeom>
          <a:solidFill>
            <a:schemeClr val="tx1"/>
          </a:solidFill>
        </p:spPr>
      </p:pic>
      <p:sp>
        <p:nvSpPr>
          <p:cNvPr id="16" name="矩形 3">
            <a:extLst>
              <a:ext uri="{FF2B5EF4-FFF2-40B4-BE49-F238E27FC236}">
                <a16:creationId xmlns:a16="http://schemas.microsoft.com/office/drawing/2014/main" id="{265668E8-769E-4FAB-8FB6-CE07D917FE8D}"/>
              </a:ext>
            </a:extLst>
          </p:cNvPr>
          <p:cNvSpPr>
            <a:spLocks noChangeArrowheads="1"/>
          </p:cNvSpPr>
          <p:nvPr/>
        </p:nvSpPr>
        <p:spPr bwMode="auto">
          <a:xfrm>
            <a:off x="372684" y="875576"/>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方案一：</a:t>
            </a:r>
          </a:p>
        </p:txBody>
      </p:sp>
      <p:grpSp>
        <p:nvGrpSpPr>
          <p:cNvPr id="17" name="组合 16">
            <a:extLst>
              <a:ext uri="{FF2B5EF4-FFF2-40B4-BE49-F238E27FC236}">
                <a16:creationId xmlns:a16="http://schemas.microsoft.com/office/drawing/2014/main" id="{DD9EA2AD-2C08-4DC6-95FE-E53260B152DB}"/>
              </a:ext>
            </a:extLst>
          </p:cNvPr>
          <p:cNvGrpSpPr/>
          <p:nvPr/>
        </p:nvGrpSpPr>
        <p:grpSpPr>
          <a:xfrm>
            <a:off x="0" y="1563014"/>
            <a:ext cx="9144000" cy="45719"/>
            <a:chOff x="6188759" y="3169896"/>
            <a:chExt cx="1842450" cy="40500"/>
          </a:xfrm>
        </p:grpSpPr>
        <p:sp>
          <p:nvSpPr>
            <p:cNvPr id="22" name="矩形 21">
              <a:extLst>
                <a:ext uri="{FF2B5EF4-FFF2-40B4-BE49-F238E27FC236}">
                  <a16:creationId xmlns:a16="http://schemas.microsoft.com/office/drawing/2014/main" id="{AE8BE6AC-42D2-4D1D-8261-89880AE69630}"/>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45BDE7C2-92DF-431F-B8C8-85F1D58FAF78}"/>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89433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FE79286-7D89-8C44-80FD-48E303160396}"/>
              </a:ext>
            </a:extLst>
          </p:cNvPr>
          <p:cNvSpPr txBox="1"/>
          <p:nvPr/>
        </p:nvSpPr>
        <p:spPr>
          <a:xfrm>
            <a:off x="333639" y="92156"/>
            <a:ext cx="1569660"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持久化</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10" name="组合 9">
            <a:extLst>
              <a:ext uri="{FF2B5EF4-FFF2-40B4-BE49-F238E27FC236}">
                <a16:creationId xmlns:a16="http://schemas.microsoft.com/office/drawing/2014/main" id="{5D1C2F98-61B0-4146-9D6F-13B4DFF1E503}"/>
              </a:ext>
            </a:extLst>
          </p:cNvPr>
          <p:cNvGrpSpPr/>
          <p:nvPr/>
        </p:nvGrpSpPr>
        <p:grpSpPr>
          <a:xfrm>
            <a:off x="0" y="571551"/>
            <a:ext cx="9144000" cy="180504"/>
            <a:chOff x="0" y="804235"/>
            <a:chExt cx="9144000" cy="180504"/>
          </a:xfrm>
        </p:grpSpPr>
        <p:cxnSp>
          <p:nvCxnSpPr>
            <p:cNvPr id="11" name="直线连接符 10">
              <a:extLst>
                <a:ext uri="{FF2B5EF4-FFF2-40B4-BE49-F238E27FC236}">
                  <a16:creationId xmlns:a16="http://schemas.microsoft.com/office/drawing/2014/main" id="{A2716B65-04B3-954A-8820-51682E649260}"/>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F68E917-5EF2-E443-9C1E-9A44DCD0DA41}"/>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9" name="矩形 3">
            <a:extLst>
              <a:ext uri="{FF2B5EF4-FFF2-40B4-BE49-F238E27FC236}">
                <a16:creationId xmlns:a16="http://schemas.microsoft.com/office/drawing/2014/main" id="{ABC423B1-67EC-4056-A8C8-202EC234647D}"/>
              </a:ext>
            </a:extLst>
          </p:cNvPr>
          <p:cNvSpPr>
            <a:spLocks noChangeArrowheads="1"/>
          </p:cNvSpPr>
          <p:nvPr/>
        </p:nvSpPr>
        <p:spPr bwMode="auto">
          <a:xfrm>
            <a:off x="372684" y="875576"/>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方案二：</a:t>
            </a:r>
          </a:p>
        </p:txBody>
      </p:sp>
      <p:grpSp>
        <p:nvGrpSpPr>
          <p:cNvPr id="14" name="组合 13">
            <a:extLst>
              <a:ext uri="{FF2B5EF4-FFF2-40B4-BE49-F238E27FC236}">
                <a16:creationId xmlns:a16="http://schemas.microsoft.com/office/drawing/2014/main" id="{BFB4F251-9CAD-4BF9-A862-0C17402D9FBC}"/>
              </a:ext>
            </a:extLst>
          </p:cNvPr>
          <p:cNvGrpSpPr/>
          <p:nvPr/>
        </p:nvGrpSpPr>
        <p:grpSpPr>
          <a:xfrm>
            <a:off x="0" y="1563014"/>
            <a:ext cx="9144000" cy="45719"/>
            <a:chOff x="6188759" y="3169896"/>
            <a:chExt cx="1842450" cy="40500"/>
          </a:xfrm>
        </p:grpSpPr>
        <p:sp>
          <p:nvSpPr>
            <p:cNvPr id="15" name="矩形 14">
              <a:extLst>
                <a:ext uri="{FF2B5EF4-FFF2-40B4-BE49-F238E27FC236}">
                  <a16:creationId xmlns:a16="http://schemas.microsoft.com/office/drawing/2014/main" id="{5B0AC88F-3C7D-44B8-AE06-F158B934AEA1}"/>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ED58A78F-9328-4AC3-8B8C-32508A38A9D5}"/>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D163E8DB-B96E-4C23-87F9-1CF4B99C002C}"/>
              </a:ext>
            </a:extLst>
          </p:cNvPr>
          <p:cNvSpPr txBox="1"/>
          <p:nvPr/>
        </p:nvSpPr>
        <p:spPr>
          <a:xfrm>
            <a:off x="372684" y="1634788"/>
            <a:ext cx="8776676" cy="461665"/>
          </a:xfrm>
          <a:prstGeom prst="rect">
            <a:avLst/>
          </a:prstGeom>
          <a:noFill/>
        </p:spPr>
        <p:txBody>
          <a:bodyPr wrap="square" rtlCol="0">
            <a:spAutoFit/>
          </a:bodyPr>
          <a:lstStyle/>
          <a:p>
            <a:r>
              <a:rPr lang="en-US" altLang="zh-CN" sz="2400" dirty="0" err="1">
                <a:latin typeface="PingFang SC" panose="020B0400000000000000" pitchFamily="34" charset="-122"/>
                <a:ea typeface="PingFang SC" panose="020B0400000000000000" pitchFamily="34" charset="-122"/>
              </a:rPr>
              <a:t>linux</a:t>
            </a:r>
            <a:r>
              <a:rPr lang="zh-CN" altLang="en-US" sz="2400" dirty="0">
                <a:latin typeface="PingFang SC" panose="020B0400000000000000" pitchFamily="34" charset="-122"/>
                <a:ea typeface="PingFang SC" panose="020B0400000000000000" pitchFamily="34" charset="-122"/>
              </a:rPr>
              <a:t>下模块的</a:t>
            </a:r>
            <a:r>
              <a:rPr lang="en-US" altLang="zh-CN" sz="2400" dirty="0" err="1">
                <a:latin typeface="PingFang SC" panose="020B0400000000000000" pitchFamily="34" charset="-122"/>
                <a:ea typeface="PingFang SC" panose="020B0400000000000000" pitchFamily="34" charset="-122"/>
              </a:rPr>
              <a:t>init</a:t>
            </a:r>
            <a:r>
              <a:rPr lang="zh-CN" altLang="en-US" sz="2400" dirty="0">
                <a:latin typeface="PingFang SC" panose="020B0400000000000000" pitchFamily="34" charset="-122"/>
                <a:ea typeface="PingFang SC" panose="020B0400000000000000" pitchFamily="34" charset="-122"/>
              </a:rPr>
              <a:t>与</a:t>
            </a:r>
            <a:r>
              <a:rPr lang="en-US" altLang="zh-CN" sz="2400" dirty="0">
                <a:latin typeface="PingFang SC" panose="020B0400000000000000" pitchFamily="34" charset="-122"/>
                <a:ea typeface="PingFang SC" panose="020B0400000000000000" pitchFamily="34" charset="-122"/>
              </a:rPr>
              <a:t>exit</a:t>
            </a:r>
            <a:r>
              <a:rPr lang="zh-CN" altLang="en-US" sz="2400" dirty="0">
                <a:latin typeface="PingFang SC" panose="020B0400000000000000" pitchFamily="34" charset="-122"/>
                <a:ea typeface="PingFang SC" panose="020B0400000000000000" pitchFamily="34" charset="-122"/>
              </a:rPr>
              <a:t>过程</a:t>
            </a:r>
          </a:p>
        </p:txBody>
      </p:sp>
      <p:pic>
        <p:nvPicPr>
          <p:cNvPr id="2" name="图片 1">
            <a:extLst>
              <a:ext uri="{FF2B5EF4-FFF2-40B4-BE49-F238E27FC236}">
                <a16:creationId xmlns:a16="http://schemas.microsoft.com/office/drawing/2014/main" id="{CAF08B5A-5186-471B-8F04-3FE3C8C35253}"/>
              </a:ext>
            </a:extLst>
          </p:cNvPr>
          <p:cNvPicPr>
            <a:picLocks noChangeAspect="1"/>
          </p:cNvPicPr>
          <p:nvPr/>
        </p:nvPicPr>
        <p:blipFill>
          <a:blip r:embed="rId2"/>
          <a:stretch>
            <a:fillRect/>
          </a:stretch>
        </p:blipFill>
        <p:spPr>
          <a:xfrm>
            <a:off x="333639" y="2491465"/>
            <a:ext cx="5157227" cy="3584984"/>
          </a:xfrm>
          <a:prstGeom prst="rect">
            <a:avLst/>
          </a:prstGeom>
        </p:spPr>
      </p:pic>
    </p:spTree>
    <p:extLst>
      <p:ext uri="{BB962C8B-B14F-4D97-AF65-F5344CB8AC3E}">
        <p14:creationId xmlns:p14="http://schemas.microsoft.com/office/powerpoint/2010/main" val="126241184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451461-A75D-5D45-AB92-79DD6844A77E}"/>
              </a:ext>
            </a:extLst>
          </p:cNvPr>
          <p:cNvSpPr txBox="1"/>
          <p:nvPr/>
        </p:nvSpPr>
        <p:spPr>
          <a:xfrm>
            <a:off x="333639" y="92156"/>
            <a:ext cx="1569660"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持久化</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41B9B3E3-018D-5F49-B778-2E2F37522FFC}"/>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21E1671D-9CA1-C04F-B5CE-8DCBE4A18090}"/>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A492D7F5-CA8D-F64C-AD70-A66FD4B036FA}"/>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2" name="矩形 1">
            <a:extLst>
              <a:ext uri="{FF2B5EF4-FFF2-40B4-BE49-F238E27FC236}">
                <a16:creationId xmlns:a16="http://schemas.microsoft.com/office/drawing/2014/main" id="{87BCF6F7-C430-4634-A223-53C21DFDD2D4}"/>
              </a:ext>
            </a:extLst>
          </p:cNvPr>
          <p:cNvSpPr/>
          <p:nvPr/>
        </p:nvSpPr>
        <p:spPr>
          <a:xfrm>
            <a:off x="333638" y="1819526"/>
            <a:ext cx="8173867" cy="923330"/>
          </a:xfrm>
          <a:prstGeom prst="rect">
            <a:avLst/>
          </a:prstGeom>
        </p:spPr>
        <p:txBody>
          <a:bodyPr wrap="square">
            <a:spAutoFit/>
          </a:bodyPr>
          <a:lstStyle/>
          <a:p>
            <a:r>
              <a:rPr lang="zh-CN" altLang="en-US" dirty="0">
                <a:latin typeface="PingFang SC" panose="020B0400000000000000" pitchFamily="34" charset="-122"/>
                <a:ea typeface="PingFang SC" panose="020B0400000000000000" pitchFamily="34" charset="-122"/>
              </a:rPr>
              <a:t>感染系统启动时会加载的默认模块，由于模块本身也是一个可重定位文件，劫持符号表，对其启动与退出的函数进行劫持，分别加入我们恶意模块的加载和清理函数。</a:t>
            </a:r>
          </a:p>
        </p:txBody>
      </p:sp>
      <p:sp>
        <p:nvSpPr>
          <p:cNvPr id="12" name="矩形 3">
            <a:extLst>
              <a:ext uri="{FF2B5EF4-FFF2-40B4-BE49-F238E27FC236}">
                <a16:creationId xmlns:a16="http://schemas.microsoft.com/office/drawing/2014/main" id="{DC7615D5-F327-41E8-BF92-E927E9E6A431}"/>
              </a:ext>
            </a:extLst>
          </p:cNvPr>
          <p:cNvSpPr>
            <a:spLocks noChangeArrowheads="1"/>
          </p:cNvSpPr>
          <p:nvPr/>
        </p:nvSpPr>
        <p:spPr bwMode="auto">
          <a:xfrm>
            <a:off x="372684" y="875576"/>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方案二：</a:t>
            </a:r>
          </a:p>
        </p:txBody>
      </p:sp>
      <p:grpSp>
        <p:nvGrpSpPr>
          <p:cNvPr id="14" name="组合 13">
            <a:extLst>
              <a:ext uri="{FF2B5EF4-FFF2-40B4-BE49-F238E27FC236}">
                <a16:creationId xmlns:a16="http://schemas.microsoft.com/office/drawing/2014/main" id="{8D907A43-5DD9-48A1-B65F-928409BA0E27}"/>
              </a:ext>
            </a:extLst>
          </p:cNvPr>
          <p:cNvGrpSpPr/>
          <p:nvPr/>
        </p:nvGrpSpPr>
        <p:grpSpPr>
          <a:xfrm>
            <a:off x="0" y="1563014"/>
            <a:ext cx="9144000" cy="45719"/>
            <a:chOff x="6188759" y="3169896"/>
            <a:chExt cx="1842450" cy="40500"/>
          </a:xfrm>
        </p:grpSpPr>
        <p:sp>
          <p:nvSpPr>
            <p:cNvPr id="15" name="矩形 14">
              <a:extLst>
                <a:ext uri="{FF2B5EF4-FFF2-40B4-BE49-F238E27FC236}">
                  <a16:creationId xmlns:a16="http://schemas.microsoft.com/office/drawing/2014/main" id="{E67ABC9D-5851-4D08-A238-7B52C24DECCF}"/>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BE3847A3-0193-4B7F-8587-DF0DC00EBB48}"/>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F9EA0D8A-D113-4F97-BAA1-4F2541D404C6}"/>
              </a:ext>
            </a:extLst>
          </p:cNvPr>
          <p:cNvPicPr>
            <a:picLocks noChangeAspect="1"/>
          </p:cNvPicPr>
          <p:nvPr/>
        </p:nvPicPr>
        <p:blipFill>
          <a:blip r:embed="rId2"/>
          <a:stretch>
            <a:fillRect/>
          </a:stretch>
        </p:blipFill>
        <p:spPr>
          <a:xfrm>
            <a:off x="333638" y="2953649"/>
            <a:ext cx="4512725" cy="1452044"/>
          </a:xfrm>
          <a:prstGeom prst="rect">
            <a:avLst/>
          </a:prstGeom>
        </p:spPr>
      </p:pic>
      <p:pic>
        <p:nvPicPr>
          <p:cNvPr id="5" name="图片 4">
            <a:extLst>
              <a:ext uri="{FF2B5EF4-FFF2-40B4-BE49-F238E27FC236}">
                <a16:creationId xmlns:a16="http://schemas.microsoft.com/office/drawing/2014/main" id="{E2112182-9ECB-43E7-A57B-1FF1A496D489}"/>
              </a:ext>
            </a:extLst>
          </p:cNvPr>
          <p:cNvPicPr>
            <a:picLocks noChangeAspect="1"/>
          </p:cNvPicPr>
          <p:nvPr/>
        </p:nvPicPr>
        <p:blipFill>
          <a:blip r:embed="rId3"/>
          <a:stretch>
            <a:fillRect/>
          </a:stretch>
        </p:blipFill>
        <p:spPr>
          <a:xfrm>
            <a:off x="4132730" y="4520822"/>
            <a:ext cx="4628570" cy="2114465"/>
          </a:xfrm>
          <a:prstGeom prst="rect">
            <a:avLst/>
          </a:prstGeom>
        </p:spPr>
      </p:pic>
    </p:spTree>
    <p:extLst>
      <p:ext uri="{BB962C8B-B14F-4D97-AF65-F5344CB8AC3E}">
        <p14:creationId xmlns:p14="http://schemas.microsoft.com/office/powerpoint/2010/main" val="56866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7542691-8F3F-C842-9DBA-B7875E5B1E15}"/>
              </a:ext>
            </a:extLst>
          </p:cNvPr>
          <p:cNvSpPr txBox="1"/>
          <p:nvPr/>
        </p:nvSpPr>
        <p:spPr>
          <a:xfrm>
            <a:off x="333639" y="92156"/>
            <a:ext cx="1569660"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持久化</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81D088FB-98BC-6944-AF38-751A812E7508}"/>
              </a:ext>
            </a:extLst>
          </p:cNvPr>
          <p:cNvGrpSpPr/>
          <p:nvPr/>
        </p:nvGrpSpPr>
        <p:grpSpPr>
          <a:xfrm>
            <a:off x="0" y="571551"/>
            <a:ext cx="9144000" cy="180504"/>
            <a:chOff x="0" y="804235"/>
            <a:chExt cx="9144000" cy="180504"/>
          </a:xfrm>
        </p:grpSpPr>
        <p:cxnSp>
          <p:nvCxnSpPr>
            <p:cNvPr id="10" name="直线连接符 9">
              <a:extLst>
                <a:ext uri="{FF2B5EF4-FFF2-40B4-BE49-F238E27FC236}">
                  <a16:creationId xmlns:a16="http://schemas.microsoft.com/office/drawing/2014/main" id="{90CADE81-1344-1D48-A9C2-F1CB3569BA42}"/>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2FCDF55E-C654-9B4B-B822-A19ADE69025C}"/>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pic>
        <p:nvPicPr>
          <p:cNvPr id="2" name="图片 1">
            <a:extLst>
              <a:ext uri="{FF2B5EF4-FFF2-40B4-BE49-F238E27FC236}">
                <a16:creationId xmlns:a16="http://schemas.microsoft.com/office/drawing/2014/main" id="{F02B1925-0926-447F-942A-55B356A6AAE1}"/>
              </a:ext>
            </a:extLst>
          </p:cNvPr>
          <p:cNvPicPr>
            <a:picLocks noChangeAspect="1"/>
          </p:cNvPicPr>
          <p:nvPr/>
        </p:nvPicPr>
        <p:blipFill>
          <a:blip r:embed="rId3"/>
          <a:stretch>
            <a:fillRect/>
          </a:stretch>
        </p:blipFill>
        <p:spPr>
          <a:xfrm>
            <a:off x="0" y="1922744"/>
            <a:ext cx="9144000" cy="3185879"/>
          </a:xfrm>
          <a:prstGeom prst="rect">
            <a:avLst/>
          </a:prstGeom>
        </p:spPr>
      </p:pic>
      <p:sp>
        <p:nvSpPr>
          <p:cNvPr id="16" name="矩形 3">
            <a:extLst>
              <a:ext uri="{FF2B5EF4-FFF2-40B4-BE49-F238E27FC236}">
                <a16:creationId xmlns:a16="http://schemas.microsoft.com/office/drawing/2014/main" id="{1BB5BA8B-CD4C-47FF-BA32-B24B2943567C}"/>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演示</a:t>
            </a:r>
          </a:p>
        </p:txBody>
      </p:sp>
      <p:grpSp>
        <p:nvGrpSpPr>
          <p:cNvPr id="17" name="组合 16">
            <a:extLst>
              <a:ext uri="{FF2B5EF4-FFF2-40B4-BE49-F238E27FC236}">
                <a16:creationId xmlns:a16="http://schemas.microsoft.com/office/drawing/2014/main" id="{F207E1B5-F56B-4A84-ABB8-47F26B160662}"/>
              </a:ext>
            </a:extLst>
          </p:cNvPr>
          <p:cNvGrpSpPr/>
          <p:nvPr/>
        </p:nvGrpSpPr>
        <p:grpSpPr>
          <a:xfrm>
            <a:off x="0" y="1769203"/>
            <a:ext cx="9144000" cy="45719"/>
            <a:chOff x="6188759" y="3169896"/>
            <a:chExt cx="1842450" cy="40500"/>
          </a:xfrm>
        </p:grpSpPr>
        <p:sp>
          <p:nvSpPr>
            <p:cNvPr id="18" name="矩形 17">
              <a:extLst>
                <a:ext uri="{FF2B5EF4-FFF2-40B4-BE49-F238E27FC236}">
                  <a16:creationId xmlns:a16="http://schemas.microsoft.com/office/drawing/2014/main" id="{150A87D2-FAF4-4407-9374-E3F0E187852C}"/>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A1A97A8E-4618-45E4-8255-DD2147520564}"/>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24A24641-D257-412C-9CF6-8B8A73476CEF}"/>
              </a:ext>
            </a:extLst>
          </p:cNvPr>
          <p:cNvSpPr txBox="1"/>
          <p:nvPr/>
        </p:nvSpPr>
        <p:spPr>
          <a:xfrm>
            <a:off x="0" y="5853655"/>
            <a:ext cx="6854762" cy="646331"/>
          </a:xfrm>
          <a:prstGeom prst="rect">
            <a:avLst/>
          </a:prstGeom>
          <a:noFill/>
        </p:spPr>
        <p:txBody>
          <a:bodyPr wrap="none" rtlCol="0">
            <a:spAutoFit/>
          </a:bodyPr>
          <a:lstStyle/>
          <a:p>
            <a:r>
              <a:rPr lang="en-US" altLang="zh-CN" dirty="0"/>
              <a:t>1.</a:t>
            </a:r>
            <a:r>
              <a:rPr lang="zh-CN" altLang="en-US" dirty="0"/>
              <a:t>需要选取合适的内核模块进行劫持，比如</a:t>
            </a:r>
            <a:r>
              <a:rPr lang="en-US" altLang="zh-CN" dirty="0"/>
              <a:t>video</a:t>
            </a:r>
            <a:r>
              <a:rPr lang="zh-CN" altLang="en-US" dirty="0"/>
              <a:t>模块，或者</a:t>
            </a:r>
            <a:r>
              <a:rPr lang="en-US" altLang="zh-CN" dirty="0"/>
              <a:t>ac</a:t>
            </a:r>
            <a:r>
              <a:rPr lang="zh-CN" altLang="en-US" dirty="0"/>
              <a:t>模块</a:t>
            </a:r>
            <a:endParaRPr lang="en-US" altLang="zh-CN" dirty="0"/>
          </a:p>
          <a:p>
            <a:r>
              <a:rPr lang="en-US" altLang="zh-CN" dirty="0"/>
              <a:t>2.</a:t>
            </a:r>
            <a:r>
              <a:rPr lang="zh-CN" altLang="en-US" dirty="0"/>
              <a:t>内核版本不同有不同的差异</a:t>
            </a:r>
          </a:p>
        </p:txBody>
      </p:sp>
      <p:pic>
        <p:nvPicPr>
          <p:cNvPr id="4" name="图片 3">
            <a:extLst>
              <a:ext uri="{FF2B5EF4-FFF2-40B4-BE49-F238E27FC236}">
                <a16:creationId xmlns:a16="http://schemas.microsoft.com/office/drawing/2014/main" id="{7B0621AE-F94D-4724-94E8-3A4A2B76B969}"/>
              </a:ext>
            </a:extLst>
          </p:cNvPr>
          <p:cNvPicPr>
            <a:picLocks noChangeAspect="1"/>
          </p:cNvPicPr>
          <p:nvPr/>
        </p:nvPicPr>
        <p:blipFill>
          <a:blip r:embed="rId4"/>
          <a:stretch>
            <a:fillRect/>
          </a:stretch>
        </p:blipFill>
        <p:spPr>
          <a:xfrm>
            <a:off x="4333113" y="1380538"/>
            <a:ext cx="4810887" cy="4294015"/>
          </a:xfrm>
          <a:prstGeom prst="rect">
            <a:avLst/>
          </a:prstGeom>
        </p:spPr>
      </p:pic>
    </p:spTree>
    <p:extLst>
      <p:ext uri="{BB962C8B-B14F-4D97-AF65-F5344CB8AC3E}">
        <p14:creationId xmlns:p14="http://schemas.microsoft.com/office/powerpoint/2010/main" val="66894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7">
            <a:extLst>
              <a:ext uri="{FF2B5EF4-FFF2-40B4-BE49-F238E27FC236}">
                <a16:creationId xmlns:a16="http://schemas.microsoft.com/office/drawing/2014/main" id="{49E7034D-2849-4314-9206-5AC81A637B8D}"/>
              </a:ext>
            </a:extLst>
          </p:cNvPr>
          <p:cNvSpPr txBox="1"/>
          <p:nvPr/>
        </p:nvSpPr>
        <p:spPr>
          <a:xfrm>
            <a:off x="878745" y="2438486"/>
            <a:ext cx="7074620" cy="2836610"/>
          </a:xfrm>
          <a:prstGeom prst="rect">
            <a:avLst/>
          </a:prstGeom>
          <a:noFill/>
        </p:spPr>
        <p:txBody>
          <a:bodyPr wrap="square" rtlCol="0">
            <a:spAutoFit/>
          </a:bodyPr>
          <a:lstStyle/>
          <a:p>
            <a:pPr marL="342900" indent="-342900">
              <a:lnSpc>
                <a:spcPct val="125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目的：把进来的漏洞补上，防止其他人进入系统。比如</a:t>
            </a:r>
            <a:r>
              <a:rPr lang="en-US" altLang="zh-CN" sz="2400" dirty="0">
                <a:solidFill>
                  <a:prstClr val="black"/>
                </a:solidFill>
                <a:latin typeface="PingFang SC" panose="020B0400000000000000" pitchFamily="34" charset="-122"/>
                <a:ea typeface="PingFang SC" panose="020B0400000000000000" pitchFamily="34" charset="-122"/>
              </a:rPr>
              <a:t>Anti-Rootkit</a:t>
            </a:r>
            <a:r>
              <a:rPr lang="zh-CN" altLang="en-US" sz="2400" dirty="0">
                <a:solidFill>
                  <a:prstClr val="black"/>
                </a:solidFill>
                <a:latin typeface="PingFang SC" panose="020B0400000000000000" pitchFamily="34" charset="-122"/>
                <a:ea typeface="PingFang SC" panose="020B0400000000000000" pitchFamily="34" charset="-122"/>
              </a:rPr>
              <a:t>等会影响到</a:t>
            </a:r>
            <a:r>
              <a:rPr lang="en-US" altLang="zh-CN" sz="2400" dirty="0">
                <a:solidFill>
                  <a:prstClr val="black"/>
                </a:solidFill>
                <a:latin typeface="PingFang SC" panose="020B0400000000000000" pitchFamily="34" charset="-122"/>
                <a:ea typeface="PingFang SC" panose="020B0400000000000000" pitchFamily="34" charset="-122"/>
              </a:rPr>
              <a:t>rootkit</a:t>
            </a:r>
            <a:r>
              <a:rPr lang="zh-CN" altLang="en-US" sz="2400" dirty="0">
                <a:solidFill>
                  <a:prstClr val="black"/>
                </a:solidFill>
                <a:latin typeface="PingFang SC" panose="020B0400000000000000" pitchFamily="34" charset="-122"/>
                <a:ea typeface="PingFang SC" panose="020B0400000000000000" pitchFamily="34" charset="-122"/>
              </a:rPr>
              <a:t>的模块，这里我们先实现控制普通内核模块的加载。</a:t>
            </a:r>
            <a:endParaRPr lang="en-US" altLang="zh-CN" sz="2400" dirty="0">
              <a:solidFill>
                <a:prstClr val="black"/>
              </a:solidFill>
              <a:latin typeface="PingFang SC" panose="020B0400000000000000" pitchFamily="34" charset="-122"/>
              <a:ea typeface="PingFang SC" panose="020B0400000000000000" pitchFamily="34" charset="-122"/>
            </a:endParaRPr>
          </a:p>
          <a:p>
            <a:pPr marL="342900" indent="-342900">
              <a:lnSpc>
                <a:spcPct val="125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就好比小偷潜入了银行，要成功拿到钱就要保证在潜入期间不被警察揪出来。所以小偷要设置陷阱阻碍警察进来，</a:t>
            </a:r>
            <a:r>
              <a:rPr lang="en-US" altLang="zh-CN" sz="2400" dirty="0">
                <a:solidFill>
                  <a:prstClr val="black"/>
                </a:solidFill>
                <a:latin typeface="PingFang SC" panose="020B0400000000000000" pitchFamily="34" charset="-122"/>
                <a:ea typeface="PingFang SC" panose="020B0400000000000000" pitchFamily="34" charset="-122"/>
              </a:rPr>
              <a:t>rootkit</a:t>
            </a:r>
            <a:r>
              <a:rPr lang="zh-CN" altLang="en-US" sz="2400" dirty="0">
                <a:solidFill>
                  <a:prstClr val="black"/>
                </a:solidFill>
                <a:latin typeface="PingFang SC" panose="020B0400000000000000" pitchFamily="34" charset="-122"/>
                <a:ea typeface="PingFang SC" panose="020B0400000000000000" pitchFamily="34" charset="-122"/>
              </a:rPr>
              <a:t>要阻止其他模块加载。</a:t>
            </a:r>
          </a:p>
        </p:txBody>
      </p:sp>
      <p:sp>
        <p:nvSpPr>
          <p:cNvPr id="31" name="半闭框 30">
            <a:extLst>
              <a:ext uri="{FF2B5EF4-FFF2-40B4-BE49-F238E27FC236}">
                <a16:creationId xmlns:a16="http://schemas.microsoft.com/office/drawing/2014/main" id="{8BBFD9A1-0F78-4D37-8849-1E5CC263411D}"/>
              </a:ext>
            </a:extLst>
          </p:cNvPr>
          <p:cNvSpPr/>
          <p:nvPr/>
        </p:nvSpPr>
        <p:spPr>
          <a:xfrm>
            <a:off x="252872" y="1710225"/>
            <a:ext cx="831945" cy="524239"/>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a:solidFill>
                <a:prstClr val="black"/>
              </a:solidFill>
              <a:latin typeface="Verdana"/>
              <a:ea typeface="微软雅黑" panose="020B0503020204020204" pitchFamily="34" charset="-122"/>
            </a:endParaRPr>
          </a:p>
        </p:txBody>
      </p:sp>
      <p:sp>
        <p:nvSpPr>
          <p:cNvPr id="32" name="半闭框 31">
            <a:extLst>
              <a:ext uri="{FF2B5EF4-FFF2-40B4-BE49-F238E27FC236}">
                <a16:creationId xmlns:a16="http://schemas.microsoft.com/office/drawing/2014/main" id="{27C905D0-FF4A-4A04-A488-A5CEEC8F8C72}"/>
              </a:ext>
            </a:extLst>
          </p:cNvPr>
          <p:cNvSpPr/>
          <p:nvPr/>
        </p:nvSpPr>
        <p:spPr>
          <a:xfrm flipH="1" flipV="1">
            <a:off x="7953365" y="5555597"/>
            <a:ext cx="831945" cy="524239"/>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a:solidFill>
                <a:prstClr val="black"/>
              </a:solidFill>
              <a:latin typeface="Verdana"/>
              <a:ea typeface="微软雅黑" panose="020B0503020204020204" pitchFamily="34" charset="-122"/>
            </a:endParaRPr>
          </a:p>
        </p:txBody>
      </p:sp>
      <p:sp>
        <p:nvSpPr>
          <p:cNvPr id="6" name="文本框 5">
            <a:extLst>
              <a:ext uri="{FF2B5EF4-FFF2-40B4-BE49-F238E27FC236}">
                <a16:creationId xmlns:a16="http://schemas.microsoft.com/office/drawing/2014/main" id="{FDF4945E-0BAD-574F-B360-583351BDF6DD}"/>
              </a:ext>
            </a:extLst>
          </p:cNvPr>
          <p:cNvSpPr txBox="1"/>
          <p:nvPr/>
        </p:nvSpPr>
        <p:spPr>
          <a:xfrm>
            <a:off x="333639" y="92156"/>
            <a:ext cx="295465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阻止模块加载</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7" name="组合 6">
            <a:extLst>
              <a:ext uri="{FF2B5EF4-FFF2-40B4-BE49-F238E27FC236}">
                <a16:creationId xmlns:a16="http://schemas.microsoft.com/office/drawing/2014/main" id="{B5A2172A-7BE6-AB4D-B910-82699A5E7362}"/>
              </a:ext>
            </a:extLst>
          </p:cNvPr>
          <p:cNvGrpSpPr/>
          <p:nvPr/>
        </p:nvGrpSpPr>
        <p:grpSpPr>
          <a:xfrm>
            <a:off x="0" y="571551"/>
            <a:ext cx="9144000" cy="180504"/>
            <a:chOff x="0" y="804235"/>
            <a:chExt cx="9144000" cy="180504"/>
          </a:xfrm>
        </p:grpSpPr>
        <p:cxnSp>
          <p:nvCxnSpPr>
            <p:cNvPr id="8" name="直线连接符 7">
              <a:extLst>
                <a:ext uri="{FF2B5EF4-FFF2-40B4-BE49-F238E27FC236}">
                  <a16:creationId xmlns:a16="http://schemas.microsoft.com/office/drawing/2014/main" id="{319C9BFC-BE71-E54A-9B07-79470324CF06}"/>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0BC4A61-7AA7-7A45-B26B-37B565B30451}"/>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129065284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750"/>
                                  </p:stCondLst>
                                  <p:childTnLst>
                                    <p:set>
                                      <p:cBhvr>
                                        <p:cTn id="6" dur="1" fill="hold">
                                          <p:stCondLst>
                                            <p:cond delay="0"/>
                                          </p:stCondLst>
                                        </p:cTn>
                                        <p:tgtEl>
                                          <p:spTgt spid="31"/>
                                        </p:tgtEl>
                                        <p:attrNameLst>
                                          <p:attrName>style.visibility</p:attrName>
                                        </p:attrNameLst>
                                      </p:cBhvr>
                                      <p:to>
                                        <p:strVal val="visible"/>
                                      </p:to>
                                    </p:set>
                                  </p:childTnLst>
                                </p:cTn>
                              </p:par>
                              <p:par>
                                <p:cTn id="7" presetID="63" presetClass="path" presetSubtype="0" decel="100000" fill="hold" grpId="1" nodeType="withEffect">
                                  <p:stCondLst>
                                    <p:cond delay="1750"/>
                                  </p:stCondLst>
                                  <p:childTnLst>
                                    <p:animMotion origin="layout" path="M -2.77778E-7 0 L 0.30382 0 " pathEditMode="relative" rAng="0" ptsTypes="AA">
                                      <p:cBhvr>
                                        <p:cTn id="8" dur="750" spd="-100000" fill="hold"/>
                                        <p:tgtEl>
                                          <p:spTgt spid="31"/>
                                        </p:tgtEl>
                                        <p:attrNameLst>
                                          <p:attrName>ppt_x</p:attrName>
                                          <p:attrName>ppt_y</p:attrName>
                                        </p:attrNameLst>
                                      </p:cBhvr>
                                      <p:rCtr x="15191" y="0"/>
                                    </p:animMotion>
                                  </p:childTnLst>
                                </p:cTn>
                              </p:par>
                              <p:par>
                                <p:cTn id="9" presetID="1" presetClass="entr" presetSubtype="0" fill="hold" grpId="0" nodeType="withEffect">
                                  <p:stCondLst>
                                    <p:cond delay="1750"/>
                                  </p:stCondLst>
                                  <p:childTnLst>
                                    <p:set>
                                      <p:cBhvr>
                                        <p:cTn id="10" dur="1" fill="hold">
                                          <p:stCondLst>
                                            <p:cond delay="0"/>
                                          </p:stCondLst>
                                        </p:cTn>
                                        <p:tgtEl>
                                          <p:spTgt spid="32"/>
                                        </p:tgtEl>
                                        <p:attrNameLst>
                                          <p:attrName>style.visibility</p:attrName>
                                        </p:attrNameLst>
                                      </p:cBhvr>
                                      <p:to>
                                        <p:strVal val="visible"/>
                                      </p:to>
                                    </p:set>
                                  </p:childTnLst>
                                </p:cTn>
                              </p:par>
                              <p:par>
                                <p:cTn id="11" presetID="35" presetClass="path" presetSubtype="0" decel="100000" fill="hold" grpId="1" nodeType="withEffect">
                                  <p:stCondLst>
                                    <p:cond delay="1750"/>
                                  </p:stCondLst>
                                  <p:childTnLst>
                                    <p:animMotion origin="layout" path="M 2.22222E-6 3.7037E-7 L -0.37327 3.7037E-7 " pathEditMode="relative" rAng="0" ptsTypes="AA">
                                      <p:cBhvr>
                                        <p:cTn id="12" dur="750" spd="-100000" fill="hold"/>
                                        <p:tgtEl>
                                          <p:spTgt spid="32"/>
                                        </p:tgtEl>
                                        <p:attrNameLst>
                                          <p:attrName>ppt_x</p:attrName>
                                          <p:attrName>ppt_y</p:attrName>
                                        </p:attrNameLst>
                                      </p:cBhvr>
                                      <p:rCtr x="-18663" y="0"/>
                                    </p:animMotion>
                                  </p:childTnLst>
                                </p:cTn>
                              </p:par>
                              <p:par>
                                <p:cTn id="13" presetID="42" presetClass="entr" presetSubtype="0" fill="hold" grpId="0" nodeType="withEffect">
                                  <p:stCondLst>
                                    <p:cond delay="200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anim calcmode="lin" valueType="num">
                                      <p:cBhvr>
                                        <p:cTn id="16" dur="500" fill="hold"/>
                                        <p:tgtEl>
                                          <p:spTgt spid="30"/>
                                        </p:tgtEl>
                                        <p:attrNameLst>
                                          <p:attrName>ppt_x</p:attrName>
                                        </p:attrNameLst>
                                      </p:cBhvr>
                                      <p:tavLst>
                                        <p:tav tm="0">
                                          <p:val>
                                            <p:strVal val="#ppt_x"/>
                                          </p:val>
                                        </p:tav>
                                        <p:tav tm="100000">
                                          <p:val>
                                            <p:strVal val="#ppt_x"/>
                                          </p:val>
                                        </p:tav>
                                      </p:tavLst>
                                    </p:anim>
                                    <p:anim calcmode="lin" valueType="num">
                                      <p:cBhvr>
                                        <p:cTn id="17"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1" grpId="1" animBg="1"/>
      <p:bldP spid="32" grpId="0" animBg="1"/>
      <p:bldP spid="3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a:extLst>
              <a:ext uri="{FF2B5EF4-FFF2-40B4-BE49-F238E27FC236}">
                <a16:creationId xmlns:a16="http://schemas.microsoft.com/office/drawing/2014/main" id="{FDFC79CF-635B-4046-8866-AD79E1B538F0}"/>
              </a:ext>
            </a:extLst>
          </p:cNvPr>
          <p:cNvSpPr>
            <a:spLocks noChangeArrowheads="1"/>
          </p:cNvSpPr>
          <p:nvPr/>
        </p:nvSpPr>
        <p:spPr bwMode="auto">
          <a:xfrm>
            <a:off x="333639" y="1094387"/>
            <a:ext cx="3785217"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en-US" altLang="zh-CN" sz="3200" b="1" dirty="0" err="1">
                <a:solidFill>
                  <a:srgbClr val="24569D"/>
                </a:solidFill>
                <a:latin typeface="PingFang SC" panose="020B0400000000000000" pitchFamily="34" charset="-122"/>
                <a:ea typeface="PingFang SC" panose="020B0400000000000000" pitchFamily="34" charset="-122"/>
                <a:cs typeface="Arial" panose="020B0604020202020204" pitchFamily="34" charset="0"/>
              </a:rPr>
              <a:t>linux</a:t>
            </a: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通知链机制</a:t>
            </a:r>
          </a:p>
        </p:txBody>
      </p:sp>
      <p:grpSp>
        <p:nvGrpSpPr>
          <p:cNvPr id="13" name="组合 12">
            <a:extLst>
              <a:ext uri="{FF2B5EF4-FFF2-40B4-BE49-F238E27FC236}">
                <a16:creationId xmlns:a16="http://schemas.microsoft.com/office/drawing/2014/main" id="{AA37ABD3-5C13-4A6B-B63D-1009765D3626}"/>
              </a:ext>
            </a:extLst>
          </p:cNvPr>
          <p:cNvGrpSpPr/>
          <p:nvPr/>
        </p:nvGrpSpPr>
        <p:grpSpPr>
          <a:xfrm>
            <a:off x="0" y="1716018"/>
            <a:ext cx="3956920" cy="65136"/>
            <a:chOff x="6188759" y="3169896"/>
            <a:chExt cx="1842450" cy="40500"/>
          </a:xfrm>
        </p:grpSpPr>
        <p:sp>
          <p:nvSpPr>
            <p:cNvPr id="14" name="矩形 13">
              <a:extLst>
                <a:ext uri="{FF2B5EF4-FFF2-40B4-BE49-F238E27FC236}">
                  <a16:creationId xmlns:a16="http://schemas.microsoft.com/office/drawing/2014/main" id="{59374CFA-B237-49F8-B8F0-4817E7D2760A}"/>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E2261A45-EC72-4BAE-996C-3CE5EC28EFA3}"/>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16" name="矩形 47">
            <a:extLst>
              <a:ext uri="{FF2B5EF4-FFF2-40B4-BE49-F238E27FC236}">
                <a16:creationId xmlns:a16="http://schemas.microsoft.com/office/drawing/2014/main" id="{C0166311-7FD0-49D9-A89E-E87EAC3C5D0C}"/>
              </a:ext>
            </a:extLst>
          </p:cNvPr>
          <p:cNvSpPr>
            <a:spLocks noChangeArrowheads="1"/>
          </p:cNvSpPr>
          <p:nvPr/>
        </p:nvSpPr>
        <p:spPr bwMode="auto">
          <a:xfrm>
            <a:off x="187080" y="2106088"/>
            <a:ext cx="4207038" cy="47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342900" indent="-342900" algn="just">
              <a:lnSpc>
                <a:spcPct val="150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子系统相互独立</a:t>
            </a:r>
            <a:endParaRPr lang="en-US" altLang="zh-CN" sz="24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满足子系统相互通信的需求</a:t>
            </a:r>
            <a:endParaRPr lang="en-US" altLang="zh-CN" sz="24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通知链是个函数链表</a:t>
            </a:r>
            <a:endParaRPr lang="en-US" altLang="zh-CN" sz="24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事件发生时，会遍历通知链表，从而执行每个节点的通知处理函数</a:t>
            </a:r>
            <a:endParaRPr lang="en-US" altLang="zh-CN" sz="24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通知事件所运行的函数由被通知方决定</a:t>
            </a:r>
            <a:endParaRPr lang="en-US" altLang="zh-CN" sz="2400" dirty="0">
              <a:solidFill>
                <a:prstClr val="black"/>
              </a:solidFill>
              <a:latin typeface="PingFang SC" panose="020B0400000000000000" pitchFamily="34" charset="-122"/>
              <a:ea typeface="PingFang SC" panose="020B0400000000000000" pitchFamily="34" charset="-122"/>
            </a:endParaRPr>
          </a:p>
          <a:p>
            <a:pPr marL="285750" indent="-285750" algn="just">
              <a:buFont typeface="Wingdings" pitchFamily="2" charset="2"/>
              <a:buChar char="l"/>
              <a:defRPr/>
            </a:pPr>
            <a:endParaRPr lang="en-US" altLang="zh-CN" dirty="0">
              <a:solidFill>
                <a:prstClr val="black"/>
              </a:solidFill>
              <a:latin typeface="PingFang SC" panose="020B0400000000000000" pitchFamily="34" charset="-122"/>
              <a:ea typeface="PingFang SC" panose="020B0400000000000000" pitchFamily="34" charset="-122"/>
            </a:endParaRPr>
          </a:p>
        </p:txBody>
      </p:sp>
      <p:sp>
        <p:nvSpPr>
          <p:cNvPr id="4" name="矩形 3">
            <a:extLst>
              <a:ext uri="{FF2B5EF4-FFF2-40B4-BE49-F238E27FC236}">
                <a16:creationId xmlns:a16="http://schemas.microsoft.com/office/drawing/2014/main" id="{81B85198-6DC5-47ED-ADAA-E75116DECEF5}"/>
              </a:ext>
            </a:extLst>
          </p:cNvPr>
          <p:cNvSpPr/>
          <p:nvPr/>
        </p:nvSpPr>
        <p:spPr>
          <a:xfrm>
            <a:off x="4980431" y="2902527"/>
            <a:ext cx="3976490" cy="3785652"/>
          </a:xfrm>
          <a:prstGeom prst="rect">
            <a:avLst/>
          </a:prstGeom>
        </p:spPr>
        <p:txBody>
          <a:bodyPr wrap="square">
            <a:spAutoFit/>
          </a:bodyPr>
          <a:lstStyle/>
          <a:p>
            <a:pPr>
              <a:defRPr/>
            </a:pPr>
            <a:r>
              <a:rPr lang="zh-CN" altLang="en-US" sz="2400" dirty="0">
                <a:solidFill>
                  <a:prstClr val="black"/>
                </a:solidFill>
                <a:latin typeface="PingFang SC" panose="020B0400000000000000" pitchFamily="34" charset="-122"/>
                <a:ea typeface="PingFang SC" panose="020B0400000000000000" pitchFamily="34" charset="-122"/>
              </a:rPr>
              <a:t>struct notifier_block</a:t>
            </a:r>
          </a:p>
          <a:p>
            <a:pPr>
              <a:defRPr/>
            </a:pPr>
            <a:r>
              <a:rPr lang="zh-CN" altLang="en-US" sz="2400" dirty="0">
                <a:solidFill>
                  <a:prstClr val="black"/>
                </a:solidFill>
                <a:latin typeface="PingFang SC" panose="020B0400000000000000" pitchFamily="34" charset="-122"/>
                <a:ea typeface="PingFang SC" panose="020B0400000000000000" pitchFamily="34" charset="-122"/>
              </a:rPr>
              <a:t>{</a:t>
            </a:r>
          </a:p>
          <a:p>
            <a:pPr>
              <a:defRPr/>
            </a:pPr>
            <a:r>
              <a:rPr lang="zh-CN" altLang="en-US" sz="2400" dirty="0">
                <a:solidFill>
                  <a:prstClr val="black"/>
                </a:solidFill>
                <a:latin typeface="PingFang SC" panose="020B0400000000000000" pitchFamily="34" charset="-122"/>
                <a:ea typeface="PingFang SC" panose="020B0400000000000000" pitchFamily="34" charset="-122"/>
              </a:rPr>
              <a:t>    int (*notifier_call)(struct notifier_block *self, unsigned long, void *);</a:t>
            </a:r>
          </a:p>
          <a:p>
            <a:pPr>
              <a:defRPr/>
            </a:pPr>
            <a:r>
              <a:rPr lang="zh-CN" altLang="en-US" sz="2400" dirty="0">
                <a:solidFill>
                  <a:prstClr val="black"/>
                </a:solidFill>
                <a:latin typeface="PingFang SC" panose="020B0400000000000000" pitchFamily="34" charset="-122"/>
                <a:ea typeface="PingFang SC" panose="020B0400000000000000" pitchFamily="34" charset="-122"/>
              </a:rPr>
              <a:t>    struct notifier_block *next;</a:t>
            </a:r>
          </a:p>
          <a:p>
            <a:pPr>
              <a:defRPr/>
            </a:pPr>
            <a:r>
              <a:rPr lang="zh-CN" altLang="en-US" sz="2400" dirty="0">
                <a:solidFill>
                  <a:prstClr val="black"/>
                </a:solidFill>
                <a:latin typeface="PingFang SC" panose="020B0400000000000000" pitchFamily="34" charset="-122"/>
                <a:ea typeface="PingFang SC" panose="020B0400000000000000" pitchFamily="34" charset="-122"/>
              </a:rPr>
              <a:t>    int priority;</a:t>
            </a:r>
          </a:p>
          <a:p>
            <a:pPr>
              <a:defRPr/>
            </a:pPr>
            <a:r>
              <a:rPr lang="zh-CN" altLang="en-US" sz="2400" dirty="0">
                <a:solidFill>
                  <a:prstClr val="black"/>
                </a:solidFill>
                <a:latin typeface="PingFang SC" panose="020B0400000000000000" pitchFamily="34" charset="-122"/>
                <a:ea typeface="PingFang SC" panose="020B0400000000000000" pitchFamily="34" charset="-122"/>
              </a:rPr>
              <a:t>};</a:t>
            </a:r>
          </a:p>
          <a:p>
            <a:pPr algn="just">
              <a:defRPr/>
            </a:pPr>
            <a:endParaRPr lang="en-US" altLang="zh-CN" sz="2400" dirty="0">
              <a:solidFill>
                <a:prstClr val="black"/>
              </a:solidFill>
              <a:latin typeface="PingFang SC" panose="020B0400000000000000" pitchFamily="34" charset="-122"/>
              <a:ea typeface="PingFang SC" panose="020B0400000000000000" pitchFamily="34" charset="-122"/>
            </a:endParaRPr>
          </a:p>
        </p:txBody>
      </p:sp>
      <p:sp>
        <p:nvSpPr>
          <p:cNvPr id="5" name="矩形 4">
            <a:extLst>
              <a:ext uri="{FF2B5EF4-FFF2-40B4-BE49-F238E27FC236}">
                <a16:creationId xmlns:a16="http://schemas.microsoft.com/office/drawing/2014/main" id="{60841247-18CB-4CFC-BCEF-5DE71F0E4CA7}"/>
              </a:ext>
            </a:extLst>
          </p:cNvPr>
          <p:cNvSpPr/>
          <p:nvPr/>
        </p:nvSpPr>
        <p:spPr>
          <a:xfrm>
            <a:off x="5024099" y="1998405"/>
            <a:ext cx="2646878" cy="461665"/>
          </a:xfrm>
          <a:prstGeom prst="rect">
            <a:avLst/>
          </a:prstGeom>
        </p:spPr>
        <p:txBody>
          <a:bodyPr wrap="none">
            <a:spAutoFit/>
          </a:bodyPr>
          <a:lstStyle/>
          <a:p>
            <a:pPr algn="just">
              <a:defRPr/>
            </a:pPr>
            <a:r>
              <a:rPr lang="zh-CN" altLang="en-US" sz="2400" dirty="0">
                <a:solidFill>
                  <a:prstClr val="black"/>
                </a:solidFill>
                <a:latin typeface="PingFang SC" panose="020B0400000000000000" pitchFamily="34" charset="-122"/>
                <a:ea typeface="PingFang SC" panose="020B0400000000000000" pitchFamily="34" charset="-122"/>
              </a:rPr>
              <a:t>通知链的数据结构</a:t>
            </a:r>
            <a:endParaRPr lang="en-US" altLang="zh-CN" sz="2400" dirty="0">
              <a:solidFill>
                <a:prstClr val="black"/>
              </a:solidFill>
              <a:latin typeface="PingFang SC" panose="020B0400000000000000" pitchFamily="34" charset="-122"/>
              <a:ea typeface="PingFang SC" panose="020B0400000000000000" pitchFamily="34" charset="-122"/>
            </a:endParaRPr>
          </a:p>
        </p:txBody>
      </p:sp>
      <p:sp>
        <p:nvSpPr>
          <p:cNvPr id="20" name="矩形 19">
            <a:extLst>
              <a:ext uri="{FF2B5EF4-FFF2-40B4-BE49-F238E27FC236}">
                <a16:creationId xmlns:a16="http://schemas.microsoft.com/office/drawing/2014/main" id="{A275B6E9-3A47-4A49-9433-EE0ACBF10A26}"/>
              </a:ext>
            </a:extLst>
          </p:cNvPr>
          <p:cNvSpPr/>
          <p:nvPr/>
        </p:nvSpPr>
        <p:spPr>
          <a:xfrm>
            <a:off x="4696274" y="1998405"/>
            <a:ext cx="171167" cy="4231063"/>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a:ea typeface="宋体" panose="02010600030101010101" pitchFamily="2" charset="-122"/>
            </a:endParaRPr>
          </a:p>
        </p:txBody>
      </p:sp>
      <p:grpSp>
        <p:nvGrpSpPr>
          <p:cNvPr id="21" name="组合 20">
            <a:extLst>
              <a:ext uri="{FF2B5EF4-FFF2-40B4-BE49-F238E27FC236}">
                <a16:creationId xmlns:a16="http://schemas.microsoft.com/office/drawing/2014/main" id="{0ED9DF91-76C4-47BA-B614-4591C643B3F1}"/>
              </a:ext>
            </a:extLst>
          </p:cNvPr>
          <p:cNvGrpSpPr/>
          <p:nvPr/>
        </p:nvGrpSpPr>
        <p:grpSpPr>
          <a:xfrm>
            <a:off x="5000000" y="2568259"/>
            <a:ext cx="3956920" cy="65136"/>
            <a:chOff x="6188759" y="3169896"/>
            <a:chExt cx="1842450" cy="40500"/>
          </a:xfrm>
        </p:grpSpPr>
        <p:sp>
          <p:nvSpPr>
            <p:cNvPr id="22" name="矩形 21">
              <a:extLst>
                <a:ext uri="{FF2B5EF4-FFF2-40B4-BE49-F238E27FC236}">
                  <a16:creationId xmlns:a16="http://schemas.microsoft.com/office/drawing/2014/main" id="{3B7252F8-2A19-4728-B456-241CA390444C}"/>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D896BCE3-6941-402F-9715-45210466DA16}"/>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8BED34D8-395C-DF4E-B0B5-BA4724FFB6D8}"/>
              </a:ext>
            </a:extLst>
          </p:cNvPr>
          <p:cNvSpPr txBox="1"/>
          <p:nvPr/>
        </p:nvSpPr>
        <p:spPr>
          <a:xfrm>
            <a:off x="333639" y="92156"/>
            <a:ext cx="295465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阻止模块加载</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18" name="组合 17">
            <a:extLst>
              <a:ext uri="{FF2B5EF4-FFF2-40B4-BE49-F238E27FC236}">
                <a16:creationId xmlns:a16="http://schemas.microsoft.com/office/drawing/2014/main" id="{7C318303-6D60-8F4E-B9AB-4B80B6FCB445}"/>
              </a:ext>
            </a:extLst>
          </p:cNvPr>
          <p:cNvGrpSpPr/>
          <p:nvPr/>
        </p:nvGrpSpPr>
        <p:grpSpPr>
          <a:xfrm>
            <a:off x="0" y="571551"/>
            <a:ext cx="9144000" cy="180504"/>
            <a:chOff x="0" y="804235"/>
            <a:chExt cx="9144000" cy="180504"/>
          </a:xfrm>
        </p:grpSpPr>
        <p:cxnSp>
          <p:nvCxnSpPr>
            <p:cNvPr id="19" name="直线连接符 18">
              <a:extLst>
                <a:ext uri="{FF2B5EF4-FFF2-40B4-BE49-F238E27FC236}">
                  <a16:creationId xmlns:a16="http://schemas.microsoft.com/office/drawing/2014/main" id="{5494B3BC-2588-1242-A436-8BD3697D049C}"/>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474759B-97D1-2B4B-93E0-2390208F2F6D}"/>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1129521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E1D4C03-F2F6-4327-8BFE-ECE1D6654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30" y="212732"/>
            <a:ext cx="4056526" cy="6905315"/>
          </a:xfrm>
          <a:prstGeom prst="rect">
            <a:avLst/>
          </a:prstGeom>
        </p:spPr>
      </p:pic>
      <p:sp>
        <p:nvSpPr>
          <p:cNvPr id="10" name="箭头: 右 9">
            <a:extLst>
              <a:ext uri="{FF2B5EF4-FFF2-40B4-BE49-F238E27FC236}">
                <a16:creationId xmlns:a16="http://schemas.microsoft.com/office/drawing/2014/main" id="{95B6DBF0-1238-4946-B96B-ABD4EAD65BC9}"/>
              </a:ext>
            </a:extLst>
          </p:cNvPr>
          <p:cNvSpPr/>
          <p:nvPr/>
        </p:nvSpPr>
        <p:spPr>
          <a:xfrm rot="19329435">
            <a:off x="2337231" y="4858659"/>
            <a:ext cx="3063735" cy="655129"/>
          </a:xfrm>
          <a:prstGeom prst="rightArrow">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Verdana"/>
              <a:ea typeface="微软雅黑" panose="020B0503020204020204" pitchFamily="34" charset="-122"/>
            </a:endParaRPr>
          </a:p>
        </p:txBody>
      </p:sp>
      <p:sp>
        <p:nvSpPr>
          <p:cNvPr id="12" name="爆炸形: 8 pt  11">
            <a:extLst>
              <a:ext uri="{FF2B5EF4-FFF2-40B4-BE49-F238E27FC236}">
                <a16:creationId xmlns:a16="http://schemas.microsoft.com/office/drawing/2014/main" id="{B91E2802-F010-46BC-9BFA-CDC7F528D0FF}"/>
              </a:ext>
            </a:extLst>
          </p:cNvPr>
          <p:cNvSpPr/>
          <p:nvPr/>
        </p:nvSpPr>
        <p:spPr>
          <a:xfrm>
            <a:off x="4398380" y="2555240"/>
            <a:ext cx="4439920" cy="1747520"/>
          </a:xfrm>
          <a:prstGeom prst="irregularSeal1">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dirty="0">
                <a:solidFill>
                  <a:prstClr val="white"/>
                </a:solidFill>
                <a:latin typeface="Verdana"/>
                <a:ea typeface="微软雅黑" panose="020B0503020204020204" pitchFamily="34" charset="-122"/>
              </a:rPr>
              <a:t>调用了通知处理函数</a:t>
            </a:r>
          </a:p>
        </p:txBody>
      </p:sp>
      <p:sp>
        <p:nvSpPr>
          <p:cNvPr id="8" name="文本框 7">
            <a:extLst>
              <a:ext uri="{FF2B5EF4-FFF2-40B4-BE49-F238E27FC236}">
                <a16:creationId xmlns:a16="http://schemas.microsoft.com/office/drawing/2014/main" id="{3C179CB2-2A52-834C-B4BA-29A7E9024EE2}"/>
              </a:ext>
            </a:extLst>
          </p:cNvPr>
          <p:cNvSpPr txBox="1"/>
          <p:nvPr/>
        </p:nvSpPr>
        <p:spPr>
          <a:xfrm>
            <a:off x="333639" y="92156"/>
            <a:ext cx="295465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阻止模块加载</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9" name="组合 8">
            <a:extLst>
              <a:ext uri="{FF2B5EF4-FFF2-40B4-BE49-F238E27FC236}">
                <a16:creationId xmlns:a16="http://schemas.microsoft.com/office/drawing/2014/main" id="{D07FEA7E-1276-B442-93B6-0B11D336E625}"/>
              </a:ext>
            </a:extLst>
          </p:cNvPr>
          <p:cNvGrpSpPr/>
          <p:nvPr/>
        </p:nvGrpSpPr>
        <p:grpSpPr>
          <a:xfrm>
            <a:off x="0" y="571551"/>
            <a:ext cx="9144000" cy="180504"/>
            <a:chOff x="0" y="804235"/>
            <a:chExt cx="9144000" cy="180504"/>
          </a:xfrm>
        </p:grpSpPr>
        <p:cxnSp>
          <p:nvCxnSpPr>
            <p:cNvPr id="11" name="直线连接符 10">
              <a:extLst>
                <a:ext uri="{FF2B5EF4-FFF2-40B4-BE49-F238E27FC236}">
                  <a16:creationId xmlns:a16="http://schemas.microsoft.com/office/drawing/2014/main" id="{ECE48421-75DE-8840-B48B-20E904388798}"/>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085976C-D77A-9B4C-A44B-4BCCAFD218E1}"/>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3961132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B5153A03-40B8-4D74-9CE0-2ED2613F9571}"/>
              </a:ext>
            </a:extLst>
          </p:cNvPr>
          <p:cNvSpPr>
            <a:spLocks noChangeArrowheads="1"/>
          </p:cNvSpPr>
          <p:nvPr/>
        </p:nvSpPr>
        <p:spPr bwMode="auto">
          <a:xfrm>
            <a:off x="1362477" y="1111217"/>
            <a:ext cx="1115707"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实现</a:t>
            </a:r>
          </a:p>
        </p:txBody>
      </p:sp>
      <p:grpSp>
        <p:nvGrpSpPr>
          <p:cNvPr id="9" name="组合 8">
            <a:extLst>
              <a:ext uri="{FF2B5EF4-FFF2-40B4-BE49-F238E27FC236}">
                <a16:creationId xmlns:a16="http://schemas.microsoft.com/office/drawing/2014/main" id="{2F633A79-EDEB-4CDD-B637-FDAD1B31A331}"/>
              </a:ext>
            </a:extLst>
          </p:cNvPr>
          <p:cNvGrpSpPr/>
          <p:nvPr/>
        </p:nvGrpSpPr>
        <p:grpSpPr>
          <a:xfrm>
            <a:off x="0" y="1769203"/>
            <a:ext cx="3956920" cy="65136"/>
            <a:chOff x="6188759" y="3169896"/>
            <a:chExt cx="1842450" cy="40500"/>
          </a:xfrm>
        </p:grpSpPr>
        <p:sp>
          <p:nvSpPr>
            <p:cNvPr id="11" name="矩形 10">
              <a:extLst>
                <a:ext uri="{FF2B5EF4-FFF2-40B4-BE49-F238E27FC236}">
                  <a16:creationId xmlns:a16="http://schemas.microsoft.com/office/drawing/2014/main" id="{11609ABC-0AAA-40B7-A012-0D18B6D7C062}"/>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CAE2CA1-B3C0-4845-A287-8087E40EB72C}"/>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14" name="矩形 47">
            <a:extLst>
              <a:ext uri="{FF2B5EF4-FFF2-40B4-BE49-F238E27FC236}">
                <a16:creationId xmlns:a16="http://schemas.microsoft.com/office/drawing/2014/main" id="{F6F740E3-D05A-478D-9C97-0D60ABB7D1E5}"/>
              </a:ext>
            </a:extLst>
          </p:cNvPr>
          <p:cNvSpPr>
            <a:spLocks noChangeArrowheads="1"/>
          </p:cNvSpPr>
          <p:nvPr/>
        </p:nvSpPr>
        <p:spPr bwMode="auto">
          <a:xfrm>
            <a:off x="177143" y="2177872"/>
            <a:ext cx="5692101" cy="256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342900" indent="-342900" algn="just">
              <a:lnSpc>
                <a:spcPct val="150000"/>
              </a:lnSpc>
              <a:buFont typeface="Wingdings" pitchFamily="2" charset="2"/>
              <a:buChar char="l"/>
              <a:defRPr/>
            </a:pPr>
            <a:r>
              <a:rPr lang="zh-CN" altLang="en-US" dirty="0">
                <a:solidFill>
                  <a:prstClr val="black"/>
                </a:solidFill>
                <a:latin typeface="PingFang SC" panose="020B0400000000000000" pitchFamily="34" charset="-122"/>
                <a:ea typeface="PingFang SC" panose="020B0400000000000000" pitchFamily="34" charset="-122"/>
              </a:rPr>
              <a:t>实现通知处理函数</a:t>
            </a:r>
            <a:endParaRPr lang="en-US" altLang="zh-CN" dirty="0">
              <a:solidFill>
                <a:prstClr val="black"/>
              </a:solidFill>
              <a:latin typeface="PingFang SC" panose="020B0400000000000000" pitchFamily="34" charset="-122"/>
              <a:ea typeface="PingFang SC" panose="020B0400000000000000" pitchFamily="34" charset="-122"/>
            </a:endParaRPr>
          </a:p>
          <a:p>
            <a:pPr marL="800088" lvl="1" indent="-342900" algn="just">
              <a:lnSpc>
                <a:spcPct val="150000"/>
              </a:lnSpc>
              <a:buFont typeface="Arial" panose="020B0604020202020204" pitchFamily="34" charset="0"/>
              <a:buChar char="•"/>
              <a:defRPr/>
            </a:pPr>
            <a:r>
              <a:rPr lang="zh-CN" altLang="en-US" dirty="0">
                <a:solidFill>
                  <a:prstClr val="black"/>
                </a:solidFill>
                <a:latin typeface="PingFang SC" panose="020B0400000000000000" pitchFamily="34" charset="-122"/>
                <a:ea typeface="PingFang SC" panose="020B0400000000000000" pitchFamily="34" charset="-122"/>
              </a:rPr>
              <a:t>加锁</a:t>
            </a:r>
            <a:endParaRPr lang="en-US" altLang="zh-CN" dirty="0">
              <a:solidFill>
                <a:prstClr val="black"/>
              </a:solidFill>
              <a:latin typeface="PingFang SC" panose="020B0400000000000000" pitchFamily="34" charset="-122"/>
              <a:ea typeface="PingFang SC" panose="020B0400000000000000" pitchFamily="34" charset="-122"/>
            </a:endParaRPr>
          </a:p>
          <a:p>
            <a:pPr marL="800088" lvl="1" indent="-342900" algn="just">
              <a:lnSpc>
                <a:spcPct val="150000"/>
              </a:lnSpc>
              <a:buFont typeface="Arial" panose="020B0604020202020204" pitchFamily="34" charset="0"/>
              <a:buChar char="•"/>
              <a:defRPr/>
            </a:pPr>
            <a:r>
              <a:rPr lang="zh-CN" altLang="en-US" dirty="0">
                <a:solidFill>
                  <a:prstClr val="black"/>
                </a:solidFill>
                <a:latin typeface="PingFang SC" panose="020B0400000000000000" pitchFamily="34" charset="-122"/>
                <a:ea typeface="PingFang SC" panose="020B0400000000000000" pitchFamily="34" charset="-122"/>
              </a:rPr>
              <a:t>模块状态为</a:t>
            </a:r>
            <a:r>
              <a:rPr lang="en-US" altLang="zh-CN" dirty="0" err="1">
                <a:solidFill>
                  <a:prstClr val="black"/>
                </a:solidFill>
                <a:latin typeface="PingFang SC" panose="020B0400000000000000" pitchFamily="34" charset="-122"/>
                <a:ea typeface="PingFang SC" panose="020B0400000000000000" pitchFamily="34" charset="-122"/>
              </a:rPr>
              <a:t>module_state_coming</a:t>
            </a:r>
            <a:endParaRPr lang="en-US" altLang="zh-CN" dirty="0">
              <a:solidFill>
                <a:prstClr val="black"/>
              </a:solidFill>
              <a:latin typeface="PingFang SC" panose="020B0400000000000000" pitchFamily="34" charset="-122"/>
              <a:ea typeface="PingFang SC" panose="020B0400000000000000" pitchFamily="34" charset="-122"/>
            </a:endParaRPr>
          </a:p>
          <a:p>
            <a:pPr marL="800088" lvl="1" indent="-342900" algn="just">
              <a:lnSpc>
                <a:spcPct val="150000"/>
              </a:lnSpc>
              <a:buFont typeface="Arial" panose="020B0604020202020204" pitchFamily="34" charset="0"/>
              <a:buChar char="•"/>
              <a:defRPr/>
            </a:pPr>
            <a:r>
              <a:rPr lang="zh-CN" altLang="en-US" dirty="0">
                <a:solidFill>
                  <a:prstClr val="black"/>
                </a:solidFill>
                <a:latin typeface="PingFang SC" panose="020B0400000000000000" pitchFamily="34" charset="-122"/>
                <a:ea typeface="PingFang SC" panose="020B0400000000000000" pitchFamily="34" charset="-122"/>
              </a:rPr>
              <a:t>篡改入口函数与出口函数</a:t>
            </a:r>
            <a:endParaRPr lang="en-US" altLang="zh-CN" dirty="0">
              <a:solidFill>
                <a:prstClr val="black"/>
              </a:solidFill>
              <a:latin typeface="PingFang SC" panose="020B0400000000000000" pitchFamily="34" charset="-122"/>
              <a:ea typeface="PingFang SC" panose="020B0400000000000000" pitchFamily="34" charset="-122"/>
            </a:endParaRPr>
          </a:p>
          <a:p>
            <a:pPr marL="800088" lvl="1" indent="-342900" algn="just">
              <a:lnSpc>
                <a:spcPct val="150000"/>
              </a:lnSpc>
              <a:buFont typeface="Arial" panose="020B0604020202020204" pitchFamily="34" charset="0"/>
              <a:buChar char="•"/>
              <a:defRPr/>
            </a:pPr>
            <a:r>
              <a:rPr lang="zh-CN" altLang="en-US" dirty="0">
                <a:solidFill>
                  <a:prstClr val="black"/>
                </a:solidFill>
                <a:latin typeface="PingFang SC" panose="020B0400000000000000" pitchFamily="34" charset="-122"/>
                <a:ea typeface="PingFang SC" panose="020B0400000000000000" pitchFamily="34" charset="-122"/>
              </a:rPr>
              <a:t>解锁</a:t>
            </a:r>
            <a:endParaRPr lang="en-US" altLang="zh-CN" sz="1400" dirty="0">
              <a:solidFill>
                <a:prstClr val="black"/>
              </a:solidFill>
              <a:latin typeface="PingFang SC" panose="020B0400000000000000" pitchFamily="34" charset="-122"/>
              <a:ea typeface="PingFang SC" panose="020B0400000000000000" pitchFamily="34" charset="-122"/>
            </a:endParaRPr>
          </a:p>
          <a:p>
            <a:pPr marL="342900" indent="-342900" algn="just">
              <a:lnSpc>
                <a:spcPct val="150000"/>
              </a:lnSpc>
              <a:buFont typeface="Wingdings" pitchFamily="2" charset="2"/>
              <a:buChar char="l"/>
              <a:defRPr/>
            </a:pPr>
            <a:r>
              <a:rPr lang="zh-CN" altLang="en-US" dirty="0">
                <a:solidFill>
                  <a:prstClr val="black"/>
                </a:solidFill>
                <a:latin typeface="PingFang SC" panose="020B0400000000000000" pitchFamily="34" charset="-122"/>
                <a:ea typeface="PingFang SC" panose="020B0400000000000000" pitchFamily="34" charset="-122"/>
              </a:rPr>
              <a:t>注册入口函数与注销出口函数</a:t>
            </a:r>
            <a:endParaRPr lang="en-US" altLang="zh-CN" dirty="0">
              <a:solidFill>
                <a:prstClr val="black"/>
              </a:solidFill>
              <a:latin typeface="PingFang SC" panose="020B0400000000000000" pitchFamily="34" charset="-122"/>
              <a:ea typeface="PingFang SC" panose="020B0400000000000000" pitchFamily="34" charset="-122"/>
            </a:endParaRPr>
          </a:p>
        </p:txBody>
      </p:sp>
      <p:pic>
        <p:nvPicPr>
          <p:cNvPr id="19" name="图片 18">
            <a:extLst>
              <a:ext uri="{FF2B5EF4-FFF2-40B4-BE49-F238E27FC236}">
                <a16:creationId xmlns:a16="http://schemas.microsoft.com/office/drawing/2014/main" id="{07E94E2E-EB14-4725-A4A1-4B0240FF4D2E}"/>
              </a:ext>
            </a:extLst>
          </p:cNvPr>
          <p:cNvPicPr>
            <a:picLocks noChangeAspect="1"/>
          </p:cNvPicPr>
          <p:nvPr/>
        </p:nvPicPr>
        <p:blipFill rotWithShape="1">
          <a:blip r:embed="rId3"/>
          <a:srcRect r="4925"/>
          <a:stretch/>
        </p:blipFill>
        <p:spPr>
          <a:xfrm>
            <a:off x="4651305" y="1951754"/>
            <a:ext cx="4492695" cy="3171009"/>
          </a:xfrm>
          <a:prstGeom prst="rect">
            <a:avLst/>
          </a:prstGeom>
        </p:spPr>
      </p:pic>
      <p:sp>
        <p:nvSpPr>
          <p:cNvPr id="20" name="矩形 3">
            <a:extLst>
              <a:ext uri="{FF2B5EF4-FFF2-40B4-BE49-F238E27FC236}">
                <a16:creationId xmlns:a16="http://schemas.microsoft.com/office/drawing/2014/main" id="{C25EC413-17DC-4812-BFD2-0A09007A76F6}"/>
              </a:ext>
            </a:extLst>
          </p:cNvPr>
          <p:cNvSpPr>
            <a:spLocks noChangeArrowheads="1"/>
          </p:cNvSpPr>
          <p:nvPr/>
        </p:nvSpPr>
        <p:spPr bwMode="auto">
          <a:xfrm>
            <a:off x="5605662" y="1092288"/>
            <a:ext cx="3785217"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部分核心代码</a:t>
            </a:r>
          </a:p>
        </p:txBody>
      </p:sp>
      <p:grpSp>
        <p:nvGrpSpPr>
          <p:cNvPr id="21" name="组合 20">
            <a:extLst>
              <a:ext uri="{FF2B5EF4-FFF2-40B4-BE49-F238E27FC236}">
                <a16:creationId xmlns:a16="http://schemas.microsoft.com/office/drawing/2014/main" id="{F739FE3B-40DC-44BB-92DC-AC82C14EC65E}"/>
              </a:ext>
            </a:extLst>
          </p:cNvPr>
          <p:cNvGrpSpPr/>
          <p:nvPr/>
        </p:nvGrpSpPr>
        <p:grpSpPr>
          <a:xfrm>
            <a:off x="5187080" y="1782005"/>
            <a:ext cx="3956920" cy="65136"/>
            <a:chOff x="6188759" y="3169896"/>
            <a:chExt cx="1842450" cy="40500"/>
          </a:xfrm>
        </p:grpSpPr>
        <p:sp>
          <p:nvSpPr>
            <p:cNvPr id="22" name="矩形 21">
              <a:extLst>
                <a:ext uri="{FF2B5EF4-FFF2-40B4-BE49-F238E27FC236}">
                  <a16:creationId xmlns:a16="http://schemas.microsoft.com/office/drawing/2014/main" id="{1A573372-E209-47EE-8F4C-850FD41A55A3}"/>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6E3F4028-F376-45AA-837B-29F0CA89885A}"/>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15" name="文本框 14">
            <a:extLst>
              <a:ext uri="{FF2B5EF4-FFF2-40B4-BE49-F238E27FC236}">
                <a16:creationId xmlns:a16="http://schemas.microsoft.com/office/drawing/2014/main" id="{AFF5DF54-9249-C342-81F9-438B9EF60E42}"/>
              </a:ext>
            </a:extLst>
          </p:cNvPr>
          <p:cNvSpPr txBox="1"/>
          <p:nvPr/>
        </p:nvSpPr>
        <p:spPr>
          <a:xfrm>
            <a:off x="333639" y="92156"/>
            <a:ext cx="295465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阻止模块加载</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16" name="组合 15">
            <a:extLst>
              <a:ext uri="{FF2B5EF4-FFF2-40B4-BE49-F238E27FC236}">
                <a16:creationId xmlns:a16="http://schemas.microsoft.com/office/drawing/2014/main" id="{43DAC967-AEF6-C24E-BE2E-877D8E7BAE9A}"/>
              </a:ext>
            </a:extLst>
          </p:cNvPr>
          <p:cNvGrpSpPr/>
          <p:nvPr/>
        </p:nvGrpSpPr>
        <p:grpSpPr>
          <a:xfrm>
            <a:off x="0" y="571551"/>
            <a:ext cx="9144000" cy="180504"/>
            <a:chOff x="0" y="804235"/>
            <a:chExt cx="9144000" cy="180504"/>
          </a:xfrm>
        </p:grpSpPr>
        <p:cxnSp>
          <p:nvCxnSpPr>
            <p:cNvPr id="17" name="直线连接符 16">
              <a:extLst>
                <a:ext uri="{FF2B5EF4-FFF2-40B4-BE49-F238E27FC236}">
                  <a16:creationId xmlns:a16="http://schemas.microsoft.com/office/drawing/2014/main" id="{5AF02AF8-D19F-6043-9B17-C828825E1606}"/>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566D6753-B7A1-D54C-95A6-D11098558424}"/>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811818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47">
            <a:extLst>
              <a:ext uri="{FF2B5EF4-FFF2-40B4-BE49-F238E27FC236}">
                <a16:creationId xmlns:a16="http://schemas.microsoft.com/office/drawing/2014/main" id="{73C53DD8-DBA1-4E42-A587-B1A9FFB06D01}"/>
              </a:ext>
            </a:extLst>
          </p:cNvPr>
          <p:cNvSpPr>
            <a:spLocks noChangeArrowheads="1"/>
          </p:cNvSpPr>
          <p:nvPr/>
        </p:nvSpPr>
        <p:spPr bwMode="auto">
          <a:xfrm>
            <a:off x="230426" y="2098450"/>
            <a:ext cx="4269076" cy="41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214313" indent="-214313" algn="just" defTabSz="685800">
              <a:lnSpc>
                <a:spcPct val="15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正常情况下加载一个普通模块</a:t>
            </a: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05DAD07-0AA3-4FF4-A718-FC621FE4777B}"/>
              </a:ext>
            </a:extLst>
          </p:cNvPr>
          <p:cNvPicPr>
            <a:picLocks noChangeAspect="1"/>
          </p:cNvPicPr>
          <p:nvPr/>
        </p:nvPicPr>
        <p:blipFill>
          <a:blip r:embed="rId3"/>
          <a:stretch>
            <a:fillRect/>
          </a:stretch>
        </p:blipFill>
        <p:spPr>
          <a:xfrm>
            <a:off x="735109" y="2742083"/>
            <a:ext cx="8057420" cy="776802"/>
          </a:xfrm>
          <a:prstGeom prst="rect">
            <a:avLst/>
          </a:prstGeom>
        </p:spPr>
      </p:pic>
      <p:sp>
        <p:nvSpPr>
          <p:cNvPr id="24" name="矩形 47">
            <a:extLst>
              <a:ext uri="{FF2B5EF4-FFF2-40B4-BE49-F238E27FC236}">
                <a16:creationId xmlns:a16="http://schemas.microsoft.com/office/drawing/2014/main" id="{24243E5E-8055-4D93-A55C-A366EDC4DC82}"/>
              </a:ext>
            </a:extLst>
          </p:cNvPr>
          <p:cNvSpPr>
            <a:spLocks noChangeArrowheads="1"/>
          </p:cNvSpPr>
          <p:nvPr/>
        </p:nvSpPr>
        <p:spPr bwMode="auto">
          <a:xfrm>
            <a:off x="302923" y="3697977"/>
            <a:ext cx="7248497" cy="41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marL="214313" indent="-214313" algn="just" defTabSz="685800">
              <a:lnSpc>
                <a:spcPct val="15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而当加载了</a:t>
            </a:r>
            <a:r>
              <a:rPr lang="en-US" altLang="zh-CN" dirty="0" err="1">
                <a:solidFill>
                  <a:prstClr val="black"/>
                </a:solidFill>
                <a:latin typeface="微软雅黑" panose="020B0503020204020204" pitchFamily="34" charset="-122"/>
                <a:ea typeface="微软雅黑" panose="020B0503020204020204" pitchFamily="34" charset="-122"/>
              </a:rPr>
              <a:t>module_block</a:t>
            </a:r>
            <a:r>
              <a:rPr lang="zh-CN" altLang="en-US" dirty="0">
                <a:solidFill>
                  <a:prstClr val="black"/>
                </a:solidFill>
                <a:latin typeface="微软雅黑" panose="020B0503020204020204" pitchFamily="34" charset="-122"/>
                <a:ea typeface="微软雅黑" panose="020B0503020204020204" pitchFamily="34" charset="-122"/>
              </a:rPr>
              <a:t>模块后，简单模块被其阻止加载了</a:t>
            </a: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AF1B46E9-EAE3-49A2-98FC-1B9D91ABE5F9}"/>
              </a:ext>
            </a:extLst>
          </p:cNvPr>
          <p:cNvPicPr>
            <a:picLocks noChangeAspect="1"/>
          </p:cNvPicPr>
          <p:nvPr/>
        </p:nvPicPr>
        <p:blipFill>
          <a:blip r:embed="rId4"/>
          <a:stretch>
            <a:fillRect/>
          </a:stretch>
        </p:blipFill>
        <p:spPr>
          <a:xfrm>
            <a:off x="541333" y="4295576"/>
            <a:ext cx="8401945" cy="1774596"/>
          </a:xfrm>
          <a:prstGeom prst="rect">
            <a:avLst/>
          </a:prstGeom>
        </p:spPr>
      </p:pic>
      <p:sp>
        <p:nvSpPr>
          <p:cNvPr id="12" name="文本框 11">
            <a:extLst>
              <a:ext uri="{FF2B5EF4-FFF2-40B4-BE49-F238E27FC236}">
                <a16:creationId xmlns:a16="http://schemas.microsoft.com/office/drawing/2014/main" id="{DB09784C-2666-4584-9926-A04AE87A2478}"/>
              </a:ext>
            </a:extLst>
          </p:cNvPr>
          <p:cNvSpPr txBox="1"/>
          <p:nvPr/>
        </p:nvSpPr>
        <p:spPr>
          <a:xfrm>
            <a:off x="302923" y="145945"/>
            <a:ext cx="295465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阻止模块加载</a:t>
            </a:r>
            <a:endParaRPr lang="zh-CN" altLang="en-US" sz="3600" b="1" dirty="0">
              <a:solidFill>
                <a:prstClr val="black"/>
              </a:solidFill>
              <a:latin typeface="PingFang SC" panose="020B0400000000000000" pitchFamily="34" charset="-122"/>
              <a:ea typeface="PingFang SC" panose="020B0400000000000000" pitchFamily="34" charset="-122"/>
            </a:endParaRPr>
          </a:p>
        </p:txBody>
      </p:sp>
      <p:sp>
        <p:nvSpPr>
          <p:cNvPr id="14" name="矩形 3">
            <a:extLst>
              <a:ext uri="{FF2B5EF4-FFF2-40B4-BE49-F238E27FC236}">
                <a16:creationId xmlns:a16="http://schemas.microsoft.com/office/drawing/2014/main" id="{9E039A1C-AE8F-4302-9FFA-434922981A81}"/>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演示</a:t>
            </a:r>
          </a:p>
        </p:txBody>
      </p:sp>
      <p:grpSp>
        <p:nvGrpSpPr>
          <p:cNvPr id="15" name="组合 14">
            <a:extLst>
              <a:ext uri="{FF2B5EF4-FFF2-40B4-BE49-F238E27FC236}">
                <a16:creationId xmlns:a16="http://schemas.microsoft.com/office/drawing/2014/main" id="{1F334C45-80AE-4C60-A28B-8AABCE1861BD}"/>
              </a:ext>
            </a:extLst>
          </p:cNvPr>
          <p:cNvGrpSpPr/>
          <p:nvPr/>
        </p:nvGrpSpPr>
        <p:grpSpPr>
          <a:xfrm>
            <a:off x="0" y="1769203"/>
            <a:ext cx="9144000" cy="45719"/>
            <a:chOff x="6188759" y="3169896"/>
            <a:chExt cx="1842450" cy="40500"/>
          </a:xfrm>
        </p:grpSpPr>
        <p:sp>
          <p:nvSpPr>
            <p:cNvPr id="16" name="矩形 15">
              <a:extLst>
                <a:ext uri="{FF2B5EF4-FFF2-40B4-BE49-F238E27FC236}">
                  <a16:creationId xmlns:a16="http://schemas.microsoft.com/office/drawing/2014/main" id="{71199A75-C517-438B-8F78-0D4BB85E7E86}"/>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29986330-8375-4A1F-97E8-5625B79AC353}"/>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080027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anim calcmode="lin" valueType="num">
                                      <p:cBhvr>
                                        <p:cTn id="8" dur="750" fill="hold"/>
                                        <p:tgtEl>
                                          <p:spTgt spid="18"/>
                                        </p:tgtEl>
                                        <p:attrNameLst>
                                          <p:attrName>ppt_x</p:attrName>
                                        </p:attrNameLst>
                                      </p:cBhvr>
                                      <p:tavLst>
                                        <p:tav tm="0">
                                          <p:val>
                                            <p:strVal val="#ppt_x"/>
                                          </p:val>
                                        </p:tav>
                                        <p:tav tm="100000">
                                          <p:val>
                                            <p:strVal val="#ppt_x"/>
                                          </p:val>
                                        </p:tav>
                                      </p:tavLst>
                                    </p:anim>
                                    <p:anim calcmode="lin" valueType="num">
                                      <p:cBhvr>
                                        <p:cTn id="9" dur="75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750"/>
                                        <p:tgtEl>
                                          <p:spTgt spid="24"/>
                                        </p:tgtEl>
                                      </p:cBhvr>
                                    </p:animEffect>
                                    <p:anim calcmode="lin" valueType="num">
                                      <p:cBhvr>
                                        <p:cTn id="13" dur="750" fill="hold"/>
                                        <p:tgtEl>
                                          <p:spTgt spid="24"/>
                                        </p:tgtEl>
                                        <p:attrNameLst>
                                          <p:attrName>ppt_x</p:attrName>
                                        </p:attrNameLst>
                                      </p:cBhvr>
                                      <p:tavLst>
                                        <p:tav tm="0">
                                          <p:val>
                                            <p:strVal val="#ppt_x"/>
                                          </p:val>
                                        </p:tav>
                                        <p:tav tm="100000">
                                          <p:val>
                                            <p:strVal val="#ppt_x"/>
                                          </p:val>
                                        </p:tav>
                                      </p:tavLst>
                                    </p:anim>
                                    <p:anim calcmode="lin" valueType="num">
                                      <p:cBhvr>
                                        <p:cTn id="14"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382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732697" y="2206526"/>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Tree>
    <p:extLst>
      <p:ext uri="{BB962C8B-B14F-4D97-AF65-F5344CB8AC3E}">
        <p14:creationId xmlns:p14="http://schemas.microsoft.com/office/powerpoint/2010/main" val="255793861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par>
                                <p:cTn id="11" presetID="8" presetClass="emph" presetSubtype="0" fill="hold" nodeType="withEffect">
                                  <p:stCondLst>
                                    <p:cond delay="500"/>
                                  </p:stCondLst>
                                  <p:childTnLst>
                                    <p:animRot by="5400000">
                                      <p:cBhvr>
                                        <p:cTn id="12" dur="10" fill="hold"/>
                                        <p:tgtEl>
                                          <p:spTgt spid="6"/>
                                        </p:tgtEl>
                                        <p:attrNameLst>
                                          <p:attrName>r</p:attrName>
                                        </p:attrNameLst>
                                      </p:cBhvr>
                                    </p:animRot>
                                  </p:childTnLst>
                                </p:cTn>
                              </p:par>
                              <p:par>
                                <p:cTn id="13" presetID="8" presetClass="emph" presetSubtype="0" decel="100000" fill="hold" nodeType="withEffect">
                                  <p:stCondLst>
                                    <p:cond delay="500"/>
                                  </p:stCondLst>
                                  <p:childTnLst>
                                    <p:animRot by="-5400000">
                                      <p:cBhvr>
                                        <p:cTn id="14" dur="1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7">
            <a:extLst>
              <a:ext uri="{FF2B5EF4-FFF2-40B4-BE49-F238E27FC236}">
                <a16:creationId xmlns:a16="http://schemas.microsoft.com/office/drawing/2014/main" id="{49E7034D-2849-4314-9206-5AC81A637B8D}"/>
              </a:ext>
            </a:extLst>
          </p:cNvPr>
          <p:cNvSpPr txBox="1"/>
          <p:nvPr/>
        </p:nvSpPr>
        <p:spPr>
          <a:xfrm>
            <a:off x="878744" y="2601478"/>
            <a:ext cx="7265511" cy="2498313"/>
          </a:xfrm>
          <a:prstGeom prst="rect">
            <a:avLst/>
          </a:prstGeom>
          <a:noFill/>
        </p:spPr>
        <p:txBody>
          <a:bodyPr wrap="square" rtlCol="0">
            <a:spAutoFit/>
          </a:bodyPr>
          <a:lstStyle/>
          <a:p>
            <a:pPr marL="342900" indent="-342900">
              <a:lnSpc>
                <a:spcPct val="125000"/>
              </a:lnSpc>
              <a:buFont typeface="Wingdings" pitchFamily="2" charset="2"/>
              <a:buChar char="l"/>
              <a:defRPr/>
            </a:pPr>
            <a:r>
              <a:rPr lang="zh-CN" altLang="en-US" sz="3200" dirty="0">
                <a:solidFill>
                  <a:prstClr val="black"/>
                </a:solidFill>
                <a:latin typeface="PingFang SC" panose="020B0400000000000000" pitchFamily="34" charset="-122"/>
                <a:ea typeface="PingFang SC" panose="020B0400000000000000" pitchFamily="34" charset="-122"/>
              </a:rPr>
              <a:t>目的：</a:t>
            </a:r>
            <a:r>
              <a:rPr lang="en-US" altLang="zh-CN" sz="3200" dirty="0">
                <a:solidFill>
                  <a:prstClr val="black"/>
                </a:solidFill>
                <a:latin typeface="PingFang SC" panose="020B0400000000000000" pitchFamily="34" charset="-122"/>
                <a:ea typeface="PingFang SC" panose="020B0400000000000000" pitchFamily="34" charset="-122"/>
              </a:rPr>
              <a:t>Linux</a:t>
            </a:r>
            <a:r>
              <a:rPr lang="zh-CN" altLang="en-US" sz="3200" dirty="0">
                <a:solidFill>
                  <a:prstClr val="black"/>
                </a:solidFill>
                <a:latin typeface="PingFang SC" panose="020B0400000000000000" pitchFamily="34" charset="-122"/>
                <a:ea typeface="PingFang SC" panose="020B0400000000000000" pitchFamily="34" charset="-122"/>
              </a:rPr>
              <a:t>内核模块在加载到系统后的相关信息可以被用户获取。为了实现其隐蔽性，需要对</a:t>
            </a:r>
            <a:r>
              <a:rPr lang="en-US" altLang="zh-CN" sz="3200" dirty="0">
                <a:solidFill>
                  <a:prstClr val="black"/>
                </a:solidFill>
                <a:latin typeface="PingFang SC" panose="020B0400000000000000" pitchFamily="34" charset="-122"/>
                <a:ea typeface="PingFang SC" panose="020B0400000000000000" pitchFamily="34" charset="-122"/>
              </a:rPr>
              <a:t>Rootkit</a:t>
            </a:r>
            <a:r>
              <a:rPr lang="zh-CN" altLang="en-US" sz="3200" dirty="0">
                <a:solidFill>
                  <a:prstClr val="black"/>
                </a:solidFill>
                <a:latin typeface="PingFang SC" panose="020B0400000000000000" pitchFamily="34" charset="-122"/>
                <a:ea typeface="PingFang SC" panose="020B0400000000000000" pitchFamily="34" charset="-122"/>
              </a:rPr>
              <a:t>模块进行隐藏。</a:t>
            </a:r>
            <a:endParaRPr lang="en-US" altLang="zh-CN" sz="3200" dirty="0">
              <a:solidFill>
                <a:prstClr val="black"/>
              </a:solidFill>
              <a:latin typeface="PingFang SC" panose="020B0400000000000000" pitchFamily="34" charset="-122"/>
              <a:ea typeface="PingFang SC" panose="020B0400000000000000" pitchFamily="34" charset="-122"/>
            </a:endParaRPr>
          </a:p>
        </p:txBody>
      </p:sp>
      <p:sp>
        <p:nvSpPr>
          <p:cNvPr id="31" name="半闭框 30">
            <a:extLst>
              <a:ext uri="{FF2B5EF4-FFF2-40B4-BE49-F238E27FC236}">
                <a16:creationId xmlns:a16="http://schemas.microsoft.com/office/drawing/2014/main" id="{8BBFD9A1-0F78-4D37-8849-1E5CC263411D}"/>
              </a:ext>
            </a:extLst>
          </p:cNvPr>
          <p:cNvSpPr/>
          <p:nvPr/>
        </p:nvSpPr>
        <p:spPr>
          <a:xfrm>
            <a:off x="252872" y="1710225"/>
            <a:ext cx="831945" cy="524239"/>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a:solidFill>
                <a:prstClr val="black"/>
              </a:solidFill>
              <a:latin typeface="Verdana"/>
              <a:ea typeface="微软雅黑" panose="020B0503020204020204" pitchFamily="34" charset="-122"/>
            </a:endParaRPr>
          </a:p>
        </p:txBody>
      </p:sp>
      <p:sp>
        <p:nvSpPr>
          <p:cNvPr id="32" name="半闭框 31">
            <a:extLst>
              <a:ext uri="{FF2B5EF4-FFF2-40B4-BE49-F238E27FC236}">
                <a16:creationId xmlns:a16="http://schemas.microsoft.com/office/drawing/2014/main" id="{27C905D0-FF4A-4A04-A488-A5CEEC8F8C72}"/>
              </a:ext>
            </a:extLst>
          </p:cNvPr>
          <p:cNvSpPr/>
          <p:nvPr/>
        </p:nvSpPr>
        <p:spPr>
          <a:xfrm flipH="1" flipV="1">
            <a:off x="7953365" y="5555597"/>
            <a:ext cx="831945" cy="524239"/>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a:solidFill>
                <a:prstClr val="black"/>
              </a:solidFill>
              <a:latin typeface="Verdana"/>
              <a:ea typeface="微软雅黑" panose="020B0503020204020204" pitchFamily="34" charset="-122"/>
            </a:endParaRPr>
          </a:p>
        </p:txBody>
      </p:sp>
      <p:grpSp>
        <p:nvGrpSpPr>
          <p:cNvPr id="7" name="组合 6">
            <a:extLst>
              <a:ext uri="{FF2B5EF4-FFF2-40B4-BE49-F238E27FC236}">
                <a16:creationId xmlns:a16="http://schemas.microsoft.com/office/drawing/2014/main" id="{B5A2172A-7BE6-AB4D-B910-82699A5E7362}"/>
              </a:ext>
            </a:extLst>
          </p:cNvPr>
          <p:cNvGrpSpPr/>
          <p:nvPr/>
        </p:nvGrpSpPr>
        <p:grpSpPr>
          <a:xfrm>
            <a:off x="0" y="571551"/>
            <a:ext cx="9144000" cy="180504"/>
            <a:chOff x="0" y="804235"/>
            <a:chExt cx="9144000" cy="180504"/>
          </a:xfrm>
        </p:grpSpPr>
        <p:cxnSp>
          <p:nvCxnSpPr>
            <p:cNvPr id="8" name="直线连接符 7">
              <a:extLst>
                <a:ext uri="{FF2B5EF4-FFF2-40B4-BE49-F238E27FC236}">
                  <a16:creationId xmlns:a16="http://schemas.microsoft.com/office/drawing/2014/main" id="{319C9BFC-BE71-E54A-9B07-79470324CF06}"/>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0BC4A61-7AA7-7A45-B26B-37B565B30451}"/>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0" name="文本框 9">
            <a:extLst>
              <a:ext uri="{FF2B5EF4-FFF2-40B4-BE49-F238E27FC236}">
                <a16:creationId xmlns:a16="http://schemas.microsoft.com/office/drawing/2014/main" id="{03258463-A5BA-B64D-AF74-E63FC8CFDB8D}"/>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模块隐藏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27593873"/>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750"/>
                                  </p:stCondLst>
                                  <p:childTnLst>
                                    <p:set>
                                      <p:cBhvr>
                                        <p:cTn id="6" dur="1" fill="hold">
                                          <p:stCondLst>
                                            <p:cond delay="0"/>
                                          </p:stCondLst>
                                        </p:cTn>
                                        <p:tgtEl>
                                          <p:spTgt spid="31"/>
                                        </p:tgtEl>
                                        <p:attrNameLst>
                                          <p:attrName>style.visibility</p:attrName>
                                        </p:attrNameLst>
                                      </p:cBhvr>
                                      <p:to>
                                        <p:strVal val="visible"/>
                                      </p:to>
                                    </p:set>
                                  </p:childTnLst>
                                </p:cTn>
                              </p:par>
                              <p:par>
                                <p:cTn id="7" presetID="63" presetClass="path" presetSubtype="0" decel="100000" fill="hold" grpId="1" nodeType="withEffect">
                                  <p:stCondLst>
                                    <p:cond delay="1750"/>
                                  </p:stCondLst>
                                  <p:childTnLst>
                                    <p:animMotion origin="layout" path="M -2.77778E-7 0 L 0.30382 0 " pathEditMode="relative" rAng="0" ptsTypes="AA">
                                      <p:cBhvr>
                                        <p:cTn id="8" dur="750" spd="-100000" fill="hold"/>
                                        <p:tgtEl>
                                          <p:spTgt spid="31"/>
                                        </p:tgtEl>
                                        <p:attrNameLst>
                                          <p:attrName>ppt_x</p:attrName>
                                          <p:attrName>ppt_y</p:attrName>
                                        </p:attrNameLst>
                                      </p:cBhvr>
                                      <p:rCtr x="15191" y="0"/>
                                    </p:animMotion>
                                  </p:childTnLst>
                                </p:cTn>
                              </p:par>
                              <p:par>
                                <p:cTn id="9" presetID="1" presetClass="entr" presetSubtype="0" fill="hold" grpId="0" nodeType="withEffect">
                                  <p:stCondLst>
                                    <p:cond delay="1750"/>
                                  </p:stCondLst>
                                  <p:childTnLst>
                                    <p:set>
                                      <p:cBhvr>
                                        <p:cTn id="10" dur="1" fill="hold">
                                          <p:stCondLst>
                                            <p:cond delay="0"/>
                                          </p:stCondLst>
                                        </p:cTn>
                                        <p:tgtEl>
                                          <p:spTgt spid="32"/>
                                        </p:tgtEl>
                                        <p:attrNameLst>
                                          <p:attrName>style.visibility</p:attrName>
                                        </p:attrNameLst>
                                      </p:cBhvr>
                                      <p:to>
                                        <p:strVal val="visible"/>
                                      </p:to>
                                    </p:set>
                                  </p:childTnLst>
                                </p:cTn>
                              </p:par>
                              <p:par>
                                <p:cTn id="11" presetID="35" presetClass="path" presetSubtype="0" decel="100000" fill="hold" grpId="1" nodeType="withEffect">
                                  <p:stCondLst>
                                    <p:cond delay="1750"/>
                                  </p:stCondLst>
                                  <p:childTnLst>
                                    <p:animMotion origin="layout" path="M 2.22222E-6 3.7037E-7 L -0.37327 3.7037E-7 " pathEditMode="relative" rAng="0" ptsTypes="AA">
                                      <p:cBhvr>
                                        <p:cTn id="12" dur="750" spd="-100000" fill="hold"/>
                                        <p:tgtEl>
                                          <p:spTgt spid="32"/>
                                        </p:tgtEl>
                                        <p:attrNameLst>
                                          <p:attrName>ppt_x</p:attrName>
                                          <p:attrName>ppt_y</p:attrName>
                                        </p:attrNameLst>
                                      </p:cBhvr>
                                      <p:rCtr x="-18663" y="0"/>
                                    </p:animMotion>
                                  </p:childTnLst>
                                </p:cTn>
                              </p:par>
                              <p:par>
                                <p:cTn id="13" presetID="42" presetClass="entr" presetSubtype="0" fill="hold" grpId="0" nodeType="withEffect">
                                  <p:stCondLst>
                                    <p:cond delay="200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anim calcmode="lin" valueType="num">
                                      <p:cBhvr>
                                        <p:cTn id="16" dur="500" fill="hold"/>
                                        <p:tgtEl>
                                          <p:spTgt spid="30"/>
                                        </p:tgtEl>
                                        <p:attrNameLst>
                                          <p:attrName>ppt_x</p:attrName>
                                        </p:attrNameLst>
                                      </p:cBhvr>
                                      <p:tavLst>
                                        <p:tav tm="0">
                                          <p:val>
                                            <p:strVal val="#ppt_x"/>
                                          </p:val>
                                        </p:tav>
                                        <p:tav tm="100000">
                                          <p:val>
                                            <p:strVal val="#ppt_x"/>
                                          </p:val>
                                        </p:tav>
                                      </p:tavLst>
                                    </p:anim>
                                    <p:anim calcmode="lin" valueType="num">
                                      <p:cBhvr>
                                        <p:cTn id="17"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1" grpId="1" animBg="1"/>
      <p:bldP spid="32" grpId="0" animBg="1"/>
      <p:bldP spid="3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3">
            <a:extLst>
              <a:ext uri="{FF2B5EF4-FFF2-40B4-BE49-F238E27FC236}">
                <a16:creationId xmlns:a16="http://schemas.microsoft.com/office/drawing/2014/main" id="{FDFC79CF-635B-4046-8866-AD79E1B538F0}"/>
              </a:ext>
            </a:extLst>
          </p:cNvPr>
          <p:cNvSpPr>
            <a:spLocks noChangeArrowheads="1"/>
          </p:cNvSpPr>
          <p:nvPr/>
        </p:nvSpPr>
        <p:spPr bwMode="auto">
          <a:xfrm>
            <a:off x="242051" y="1006361"/>
            <a:ext cx="5880845"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用户态下查看模块方式</a:t>
            </a:r>
          </a:p>
        </p:txBody>
      </p:sp>
      <p:sp>
        <p:nvSpPr>
          <p:cNvPr id="16" name="矩形 47">
            <a:extLst>
              <a:ext uri="{FF2B5EF4-FFF2-40B4-BE49-F238E27FC236}">
                <a16:creationId xmlns:a16="http://schemas.microsoft.com/office/drawing/2014/main" id="{C0166311-7FD0-49D9-A89E-E87EAC3C5D0C}"/>
              </a:ext>
            </a:extLst>
          </p:cNvPr>
          <p:cNvSpPr>
            <a:spLocks noChangeArrowheads="1"/>
          </p:cNvSpPr>
          <p:nvPr/>
        </p:nvSpPr>
        <p:spPr bwMode="auto">
          <a:xfrm>
            <a:off x="333639" y="2425688"/>
            <a:ext cx="3990307" cy="166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342900" indent="-342900" algn="just">
              <a:lnSpc>
                <a:spcPct val="150000"/>
              </a:lnSpc>
              <a:buFont typeface="Wingdings" pitchFamily="2" charset="2"/>
              <a:buChar char="l"/>
              <a:defRPr/>
            </a:pPr>
            <a:r>
              <a:rPr lang="en" altLang="zh-CN" sz="2400" dirty="0" err="1">
                <a:solidFill>
                  <a:prstClr val="black"/>
                </a:solidFill>
                <a:latin typeface="PingFang SC" panose="020B0400000000000000" pitchFamily="34" charset="-122"/>
                <a:ea typeface="PingFang SC" panose="020B0400000000000000" pitchFamily="34" charset="-122"/>
              </a:rPr>
              <a:t>lsmod</a:t>
            </a:r>
            <a:r>
              <a:rPr lang="zh-CN" altLang="en-US" sz="2400" dirty="0">
                <a:solidFill>
                  <a:prstClr val="black"/>
                </a:solidFill>
                <a:latin typeface="PingFang SC" panose="020B0400000000000000" pitchFamily="34" charset="-122"/>
                <a:ea typeface="PingFang SC" panose="020B0400000000000000" pitchFamily="34" charset="-122"/>
              </a:rPr>
              <a:t>命令</a:t>
            </a:r>
          </a:p>
          <a:p>
            <a:pPr marL="342900" indent="-342900" algn="just">
              <a:lnSpc>
                <a:spcPct val="150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查看</a:t>
            </a:r>
            <a:r>
              <a:rPr lang="en-US" altLang="zh-CN" sz="2400" dirty="0">
                <a:solidFill>
                  <a:prstClr val="black"/>
                </a:solidFill>
                <a:latin typeface="PingFang SC" panose="020B0400000000000000" pitchFamily="34" charset="-122"/>
                <a:ea typeface="PingFang SC" panose="020B0400000000000000" pitchFamily="34" charset="-122"/>
              </a:rPr>
              <a:t>/</a:t>
            </a:r>
            <a:r>
              <a:rPr lang="en" altLang="zh-CN" sz="2400" dirty="0">
                <a:solidFill>
                  <a:prstClr val="black"/>
                </a:solidFill>
                <a:latin typeface="PingFang SC" panose="020B0400000000000000" pitchFamily="34" charset="-122"/>
                <a:ea typeface="PingFang SC" panose="020B0400000000000000" pitchFamily="34" charset="-122"/>
              </a:rPr>
              <a:t>proc/modules</a:t>
            </a:r>
            <a:r>
              <a:rPr lang="zh-CN" altLang="en-US" sz="2400" dirty="0">
                <a:solidFill>
                  <a:prstClr val="black"/>
                </a:solidFill>
                <a:latin typeface="PingFang SC" panose="020B0400000000000000" pitchFamily="34" charset="-122"/>
                <a:ea typeface="PingFang SC" panose="020B0400000000000000" pitchFamily="34" charset="-122"/>
              </a:rPr>
              <a:t>文件</a:t>
            </a:r>
          </a:p>
          <a:p>
            <a:pPr marL="342900" indent="-342900" algn="just">
              <a:lnSpc>
                <a:spcPct val="150000"/>
              </a:lnSpc>
              <a:buFont typeface="Wingdings" pitchFamily="2" charset="2"/>
              <a:buChar char="l"/>
              <a:defRPr/>
            </a:pPr>
            <a:r>
              <a:rPr lang="zh-CN" altLang="en-US" sz="2400" dirty="0">
                <a:solidFill>
                  <a:prstClr val="black"/>
                </a:solidFill>
                <a:latin typeface="PingFang SC" panose="020B0400000000000000" pitchFamily="34" charset="-122"/>
                <a:ea typeface="PingFang SC" panose="020B0400000000000000" pitchFamily="34" charset="-122"/>
              </a:rPr>
              <a:t>查看</a:t>
            </a:r>
            <a:r>
              <a:rPr lang="en-US" altLang="zh-CN" sz="2400" dirty="0">
                <a:solidFill>
                  <a:prstClr val="black"/>
                </a:solidFill>
                <a:latin typeface="PingFang SC" panose="020B0400000000000000" pitchFamily="34" charset="-122"/>
                <a:ea typeface="PingFang SC" panose="020B0400000000000000" pitchFamily="34" charset="-122"/>
              </a:rPr>
              <a:t>/</a:t>
            </a:r>
            <a:r>
              <a:rPr lang="en" altLang="zh-CN" sz="2400" dirty="0">
                <a:solidFill>
                  <a:prstClr val="black"/>
                </a:solidFill>
                <a:latin typeface="PingFang SC" panose="020B0400000000000000" pitchFamily="34" charset="-122"/>
                <a:ea typeface="PingFang SC" panose="020B0400000000000000" pitchFamily="34" charset="-122"/>
              </a:rPr>
              <a:t>sys/module</a:t>
            </a:r>
            <a:r>
              <a:rPr lang="zh-CN" altLang="en-US" sz="2400" dirty="0">
                <a:solidFill>
                  <a:prstClr val="black"/>
                </a:solidFill>
                <a:latin typeface="PingFang SC" panose="020B0400000000000000" pitchFamily="34" charset="-122"/>
                <a:ea typeface="PingFang SC" panose="020B0400000000000000" pitchFamily="34" charset="-122"/>
              </a:rPr>
              <a:t>目录</a:t>
            </a:r>
          </a:p>
        </p:txBody>
      </p:sp>
      <p:sp>
        <p:nvSpPr>
          <p:cNvPr id="4" name="矩形 3">
            <a:extLst>
              <a:ext uri="{FF2B5EF4-FFF2-40B4-BE49-F238E27FC236}">
                <a16:creationId xmlns:a16="http://schemas.microsoft.com/office/drawing/2014/main" id="{81B85198-6DC5-47ED-ADAA-E75116DECEF5}"/>
              </a:ext>
            </a:extLst>
          </p:cNvPr>
          <p:cNvSpPr/>
          <p:nvPr/>
        </p:nvSpPr>
        <p:spPr>
          <a:xfrm>
            <a:off x="396980" y="4500288"/>
            <a:ext cx="8496008" cy="830997"/>
          </a:xfrm>
          <a:prstGeom prst="rect">
            <a:avLst/>
          </a:prstGeom>
        </p:spPr>
        <p:txBody>
          <a:bodyPr wrap="square">
            <a:spAutoFit/>
          </a:bodyPr>
          <a:lstStyle/>
          <a:p>
            <a:pPr>
              <a:defRPr/>
            </a:pPr>
            <a:r>
              <a:rPr lang="zh-CN" altLang="en-US" sz="2400" dirty="0">
                <a:solidFill>
                  <a:prstClr val="black"/>
                </a:solidFill>
                <a:latin typeface="PingFang SC" panose="020B0400000000000000" pitchFamily="34" charset="-122"/>
                <a:ea typeface="PingFang SC" panose="020B0400000000000000" pitchFamily="34" charset="-122"/>
              </a:rPr>
              <a:t>lsmod命令通过读取/proc/modules文件来获取模块信息，因此实际上用户态下查看模块的方式可以归类为两种。</a:t>
            </a:r>
          </a:p>
        </p:txBody>
      </p:sp>
      <p:grpSp>
        <p:nvGrpSpPr>
          <p:cNvPr id="18" name="组合 17">
            <a:extLst>
              <a:ext uri="{FF2B5EF4-FFF2-40B4-BE49-F238E27FC236}">
                <a16:creationId xmlns:a16="http://schemas.microsoft.com/office/drawing/2014/main" id="{7C318303-6D60-8F4E-B9AB-4B80B6FCB445}"/>
              </a:ext>
            </a:extLst>
          </p:cNvPr>
          <p:cNvGrpSpPr/>
          <p:nvPr/>
        </p:nvGrpSpPr>
        <p:grpSpPr>
          <a:xfrm>
            <a:off x="0" y="571551"/>
            <a:ext cx="9144000" cy="180504"/>
            <a:chOff x="0" y="804235"/>
            <a:chExt cx="9144000" cy="180504"/>
          </a:xfrm>
        </p:grpSpPr>
        <p:cxnSp>
          <p:nvCxnSpPr>
            <p:cNvPr id="19" name="直线连接符 18">
              <a:extLst>
                <a:ext uri="{FF2B5EF4-FFF2-40B4-BE49-F238E27FC236}">
                  <a16:creationId xmlns:a16="http://schemas.microsoft.com/office/drawing/2014/main" id="{5494B3BC-2588-1242-A436-8BD3697D049C}"/>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474759B-97D1-2B4B-93E0-2390208F2F6D}"/>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25" name="文本框 24">
            <a:extLst>
              <a:ext uri="{FF2B5EF4-FFF2-40B4-BE49-F238E27FC236}">
                <a16:creationId xmlns:a16="http://schemas.microsoft.com/office/drawing/2014/main" id="{826AA894-9A6C-6647-BC33-64E7A2078A2F}"/>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模块隐藏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grpSp>
        <p:nvGrpSpPr>
          <p:cNvPr id="17" name="组合 16">
            <a:extLst>
              <a:ext uri="{FF2B5EF4-FFF2-40B4-BE49-F238E27FC236}">
                <a16:creationId xmlns:a16="http://schemas.microsoft.com/office/drawing/2014/main" id="{715A7407-E9F4-4558-883A-2BC8764757AA}"/>
              </a:ext>
            </a:extLst>
          </p:cNvPr>
          <p:cNvGrpSpPr/>
          <p:nvPr/>
        </p:nvGrpSpPr>
        <p:grpSpPr>
          <a:xfrm>
            <a:off x="0" y="1769203"/>
            <a:ext cx="9144000" cy="45719"/>
            <a:chOff x="6188759" y="3169896"/>
            <a:chExt cx="1842450" cy="40500"/>
          </a:xfrm>
        </p:grpSpPr>
        <p:sp>
          <p:nvSpPr>
            <p:cNvPr id="26" name="矩形 25">
              <a:extLst>
                <a:ext uri="{FF2B5EF4-FFF2-40B4-BE49-F238E27FC236}">
                  <a16:creationId xmlns:a16="http://schemas.microsoft.com/office/drawing/2014/main" id="{6EA70397-E198-4CBE-B05C-06F9A704DB8B}"/>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F7C620D8-A8FD-49C7-B8D2-0DFFCBB3B551}"/>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69032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B85198-6DC5-47ED-ADAA-E75116DECEF5}"/>
              </a:ext>
            </a:extLst>
          </p:cNvPr>
          <p:cNvSpPr/>
          <p:nvPr/>
        </p:nvSpPr>
        <p:spPr>
          <a:xfrm>
            <a:off x="208163" y="2105114"/>
            <a:ext cx="7528377" cy="1200329"/>
          </a:xfrm>
          <a:prstGeom prst="rect">
            <a:avLst/>
          </a:prstGeom>
        </p:spPr>
        <p:txBody>
          <a:bodyPr wrap="square">
            <a:spAutoFit/>
          </a:bodyPr>
          <a:lstStyle/>
          <a:p>
            <a:pPr>
              <a:defRPr/>
            </a:pPr>
            <a:r>
              <a:rPr lang="zh-CN" altLang="en-US" sz="2400" dirty="0">
                <a:solidFill>
                  <a:prstClr val="black"/>
                </a:solidFill>
                <a:latin typeface="PingFang SC" panose="020B0400000000000000" pitchFamily="34" charset="-122"/>
                <a:ea typeface="PingFang SC" panose="020B0400000000000000" pitchFamily="34" charset="-122"/>
              </a:rPr>
              <a:t>/proc/modules文件中的模块信息是利用struct modules结构体中的</a:t>
            </a:r>
            <a:r>
              <a:rPr lang="en-US" altLang="zh-CN" sz="2400" dirty="0" err="1">
                <a:solidFill>
                  <a:prstClr val="black"/>
                </a:solidFill>
                <a:latin typeface="PingFang SC" panose="020B0400000000000000" pitchFamily="34" charset="-122"/>
                <a:ea typeface="PingFang SC" panose="020B0400000000000000" pitchFamily="34" charset="-122"/>
              </a:rPr>
              <a:t>list_head</a:t>
            </a:r>
            <a:r>
              <a:rPr lang="zh-CN" altLang="en-US" sz="2400" dirty="0">
                <a:solidFill>
                  <a:prstClr val="black"/>
                </a:solidFill>
                <a:latin typeface="PingFang SC" panose="020B0400000000000000" pitchFamily="34" charset="-122"/>
                <a:ea typeface="PingFang SC" panose="020B0400000000000000" pitchFamily="34" charset="-122"/>
              </a:rPr>
              <a:t>链表来遍历获得</a:t>
            </a:r>
          </a:p>
          <a:p>
            <a:pPr algn="just">
              <a:defRPr/>
            </a:pPr>
            <a:endParaRPr lang="en-US" altLang="zh-CN" sz="2400" dirty="0">
              <a:solidFill>
                <a:prstClr val="black"/>
              </a:solidFill>
              <a:latin typeface="PingFang SC" panose="020B0400000000000000" pitchFamily="34" charset="-122"/>
              <a:ea typeface="PingFang SC" panose="020B0400000000000000" pitchFamily="34" charset="-122"/>
            </a:endParaRPr>
          </a:p>
        </p:txBody>
      </p:sp>
      <p:sp>
        <p:nvSpPr>
          <p:cNvPr id="5" name="矩形 4">
            <a:extLst>
              <a:ext uri="{FF2B5EF4-FFF2-40B4-BE49-F238E27FC236}">
                <a16:creationId xmlns:a16="http://schemas.microsoft.com/office/drawing/2014/main" id="{60841247-18CB-4CFC-BCEF-5DE71F0E4CA7}"/>
              </a:ext>
            </a:extLst>
          </p:cNvPr>
          <p:cNvSpPr/>
          <p:nvPr/>
        </p:nvSpPr>
        <p:spPr>
          <a:xfrm>
            <a:off x="333639" y="1040087"/>
            <a:ext cx="4196693"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pPr>
            <a:r>
              <a:rPr lang="en-US" altLang="zh-CN"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/proc/modules</a:t>
            </a:r>
          </a:p>
        </p:txBody>
      </p:sp>
      <p:grpSp>
        <p:nvGrpSpPr>
          <p:cNvPr id="18" name="组合 17">
            <a:extLst>
              <a:ext uri="{FF2B5EF4-FFF2-40B4-BE49-F238E27FC236}">
                <a16:creationId xmlns:a16="http://schemas.microsoft.com/office/drawing/2014/main" id="{7C318303-6D60-8F4E-B9AB-4B80B6FCB445}"/>
              </a:ext>
            </a:extLst>
          </p:cNvPr>
          <p:cNvGrpSpPr/>
          <p:nvPr/>
        </p:nvGrpSpPr>
        <p:grpSpPr>
          <a:xfrm>
            <a:off x="0" y="571551"/>
            <a:ext cx="9144000" cy="180504"/>
            <a:chOff x="0" y="804235"/>
            <a:chExt cx="9144000" cy="180504"/>
          </a:xfrm>
        </p:grpSpPr>
        <p:cxnSp>
          <p:nvCxnSpPr>
            <p:cNvPr id="19" name="直线连接符 18">
              <a:extLst>
                <a:ext uri="{FF2B5EF4-FFF2-40B4-BE49-F238E27FC236}">
                  <a16:creationId xmlns:a16="http://schemas.microsoft.com/office/drawing/2014/main" id="{5494B3BC-2588-1242-A436-8BD3697D049C}"/>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474759B-97D1-2B4B-93E0-2390208F2F6D}"/>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25" name="文本框 24">
            <a:extLst>
              <a:ext uri="{FF2B5EF4-FFF2-40B4-BE49-F238E27FC236}">
                <a16:creationId xmlns:a16="http://schemas.microsoft.com/office/drawing/2014/main" id="{826AA894-9A6C-6647-BC33-64E7A2078A2F}"/>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模块隐藏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pic>
        <p:nvPicPr>
          <p:cNvPr id="2" name="图片 1">
            <a:extLst>
              <a:ext uri="{FF2B5EF4-FFF2-40B4-BE49-F238E27FC236}">
                <a16:creationId xmlns:a16="http://schemas.microsoft.com/office/drawing/2014/main" id="{C71A2615-23E5-4B9A-A1AA-8105C59CF819}"/>
              </a:ext>
            </a:extLst>
          </p:cNvPr>
          <p:cNvPicPr>
            <a:picLocks noChangeAspect="1"/>
          </p:cNvPicPr>
          <p:nvPr/>
        </p:nvPicPr>
        <p:blipFill>
          <a:blip r:embed="rId3"/>
          <a:stretch>
            <a:fillRect/>
          </a:stretch>
        </p:blipFill>
        <p:spPr>
          <a:xfrm>
            <a:off x="333640" y="3211903"/>
            <a:ext cx="8030432" cy="3135352"/>
          </a:xfrm>
          <a:prstGeom prst="rect">
            <a:avLst/>
          </a:prstGeom>
        </p:spPr>
      </p:pic>
      <p:sp>
        <p:nvSpPr>
          <p:cNvPr id="26" name="矩形 25">
            <a:extLst>
              <a:ext uri="{FF2B5EF4-FFF2-40B4-BE49-F238E27FC236}">
                <a16:creationId xmlns:a16="http://schemas.microsoft.com/office/drawing/2014/main" id="{D615FE0C-1D98-4D0D-B0D3-0C90723D0167}"/>
              </a:ext>
            </a:extLst>
          </p:cNvPr>
          <p:cNvSpPr/>
          <p:nvPr/>
        </p:nvSpPr>
        <p:spPr>
          <a:xfrm>
            <a:off x="333639" y="6367375"/>
            <a:ext cx="7770425" cy="369332"/>
          </a:xfrm>
          <a:prstGeom prst="rect">
            <a:avLst/>
          </a:prstGeom>
        </p:spPr>
        <p:txBody>
          <a:bodyPr wrap="square">
            <a:spAutoFit/>
          </a:bodyPr>
          <a:lstStyle/>
          <a:p>
            <a:r>
              <a:rPr lang="en-US" altLang="zh-CN" dirty="0">
                <a:hlinkClick r:id="rId4"/>
              </a:rPr>
              <a:t>https://elixir.bootlin.com/linux/v4.15/source/include/linux/module.h#L328</a:t>
            </a:r>
            <a:endParaRPr lang="zh-CN" altLang="en-US" dirty="0"/>
          </a:p>
        </p:txBody>
      </p:sp>
      <p:grpSp>
        <p:nvGrpSpPr>
          <p:cNvPr id="28" name="组合 27">
            <a:extLst>
              <a:ext uri="{FF2B5EF4-FFF2-40B4-BE49-F238E27FC236}">
                <a16:creationId xmlns:a16="http://schemas.microsoft.com/office/drawing/2014/main" id="{3DC7148C-5B80-46C6-84B2-29DA181D034A}"/>
              </a:ext>
            </a:extLst>
          </p:cNvPr>
          <p:cNvGrpSpPr/>
          <p:nvPr/>
        </p:nvGrpSpPr>
        <p:grpSpPr>
          <a:xfrm>
            <a:off x="0" y="1769203"/>
            <a:ext cx="9144000" cy="45719"/>
            <a:chOff x="6188759" y="3169896"/>
            <a:chExt cx="1842450" cy="40500"/>
          </a:xfrm>
        </p:grpSpPr>
        <p:sp>
          <p:nvSpPr>
            <p:cNvPr id="29" name="矩形 28">
              <a:extLst>
                <a:ext uri="{FF2B5EF4-FFF2-40B4-BE49-F238E27FC236}">
                  <a16:creationId xmlns:a16="http://schemas.microsoft.com/office/drawing/2014/main" id="{BC79A65C-3E7C-4EC0-8B06-F211CAF0FFC0}"/>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BE2B195B-6709-4E26-859E-97D3500E3A7C}"/>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13505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B85198-6DC5-47ED-ADAA-E75116DECEF5}"/>
              </a:ext>
            </a:extLst>
          </p:cNvPr>
          <p:cNvSpPr/>
          <p:nvPr/>
        </p:nvSpPr>
        <p:spPr>
          <a:xfrm>
            <a:off x="208163" y="2105114"/>
            <a:ext cx="8344166" cy="1569660"/>
          </a:xfrm>
          <a:prstGeom prst="rect">
            <a:avLst/>
          </a:prstGeom>
        </p:spPr>
        <p:txBody>
          <a:bodyPr wrap="square">
            <a:spAutoFit/>
          </a:bodyPr>
          <a:lstStyle/>
          <a:p>
            <a:pPr algn="just">
              <a:defRPr/>
            </a:pPr>
            <a:r>
              <a:rPr lang="en-US" altLang="zh-CN" sz="2400" dirty="0">
                <a:solidFill>
                  <a:prstClr val="black"/>
                </a:solidFill>
                <a:latin typeface="PingFang SC" panose="020B0400000000000000" pitchFamily="34" charset="-122"/>
                <a:ea typeface="PingFang SC" panose="020B0400000000000000" pitchFamily="34" charset="-122"/>
              </a:rPr>
              <a:t>/sys/module</a:t>
            </a:r>
            <a:r>
              <a:rPr lang="zh-CN" altLang="en-US" sz="2400" dirty="0">
                <a:solidFill>
                  <a:prstClr val="black"/>
                </a:solidFill>
                <a:latin typeface="PingFang SC" panose="020B0400000000000000" pitchFamily="34" charset="-122"/>
                <a:ea typeface="PingFang SC" panose="020B0400000000000000" pitchFamily="34" charset="-122"/>
              </a:rPr>
              <a:t>目录下存放着当前加载的所有模块的信息，这些信息存放在</a:t>
            </a:r>
            <a:r>
              <a:rPr lang="en-US" altLang="zh-CN" sz="2400" dirty="0" err="1">
                <a:solidFill>
                  <a:prstClr val="black"/>
                </a:solidFill>
                <a:latin typeface="PingFang SC" panose="020B0400000000000000" pitchFamily="34" charset="-122"/>
                <a:ea typeface="PingFang SC" panose="020B0400000000000000" pitchFamily="34" charset="-122"/>
              </a:rPr>
              <a:t>kobject</a:t>
            </a:r>
            <a:r>
              <a:rPr lang="zh-CN" altLang="en-US" sz="2400" dirty="0">
                <a:solidFill>
                  <a:prstClr val="black"/>
                </a:solidFill>
                <a:latin typeface="PingFang SC" panose="020B0400000000000000" pitchFamily="34" charset="-122"/>
                <a:ea typeface="PingFang SC" panose="020B0400000000000000" pitchFamily="34" charset="-122"/>
              </a:rPr>
              <a:t>结构中，</a:t>
            </a:r>
            <a:r>
              <a:rPr lang="en-US" altLang="zh-CN" sz="2400" dirty="0" err="1">
                <a:solidFill>
                  <a:prstClr val="black"/>
                </a:solidFill>
                <a:latin typeface="PingFang SC" panose="020B0400000000000000" pitchFamily="34" charset="-122"/>
                <a:ea typeface="PingFang SC" panose="020B0400000000000000" pitchFamily="34" charset="-122"/>
              </a:rPr>
              <a:t>kobject</a:t>
            </a:r>
            <a:r>
              <a:rPr lang="zh-CN" altLang="en-US" sz="2400" dirty="0">
                <a:solidFill>
                  <a:prstClr val="black"/>
                </a:solidFill>
                <a:latin typeface="PingFang SC" panose="020B0400000000000000" pitchFamily="34" charset="-122"/>
                <a:ea typeface="PingFang SC" panose="020B0400000000000000" pitchFamily="34" charset="-122"/>
              </a:rPr>
              <a:t>可以看作是</a:t>
            </a:r>
            <a:r>
              <a:rPr lang="en-US" altLang="zh-CN" sz="2400" dirty="0">
                <a:solidFill>
                  <a:prstClr val="black"/>
                </a:solidFill>
                <a:latin typeface="PingFang SC" panose="020B0400000000000000" pitchFamily="34" charset="-122"/>
                <a:ea typeface="PingFang SC" panose="020B0400000000000000" pitchFamily="34" charset="-122"/>
              </a:rPr>
              <a:t>Linux</a:t>
            </a:r>
            <a:r>
              <a:rPr lang="zh-CN" altLang="en-US" sz="2400" dirty="0">
                <a:solidFill>
                  <a:prstClr val="black"/>
                </a:solidFill>
                <a:latin typeface="PingFang SC" panose="020B0400000000000000" pitchFamily="34" charset="-122"/>
                <a:ea typeface="PingFang SC" panose="020B0400000000000000" pitchFamily="34" charset="-122"/>
              </a:rPr>
              <a:t>设备模型的基础，一般内嵌在其他结构体来发挥作用。</a:t>
            </a:r>
            <a:endParaRPr lang="en-US" altLang="zh-CN" sz="2400" dirty="0">
              <a:solidFill>
                <a:prstClr val="black"/>
              </a:solidFill>
              <a:latin typeface="PingFang SC" panose="020B0400000000000000" pitchFamily="34" charset="-122"/>
              <a:ea typeface="PingFang SC" panose="020B0400000000000000" pitchFamily="34" charset="-122"/>
            </a:endParaRPr>
          </a:p>
          <a:p>
            <a:pPr algn="just">
              <a:defRPr/>
            </a:pPr>
            <a:r>
              <a:rPr lang="zh-CN" altLang="en-US" sz="2400" dirty="0">
                <a:solidFill>
                  <a:prstClr val="black"/>
                </a:solidFill>
                <a:latin typeface="PingFang SC" panose="020B0400000000000000" pitchFamily="34" charset="-122"/>
                <a:ea typeface="PingFang SC" panose="020B0400000000000000" pitchFamily="34" charset="-122"/>
              </a:rPr>
              <a:t>抽象理解：一个</a:t>
            </a:r>
            <a:r>
              <a:rPr lang="en-US" altLang="zh-CN" sz="2400" dirty="0" err="1">
                <a:solidFill>
                  <a:prstClr val="black"/>
                </a:solidFill>
                <a:latin typeface="PingFang SC" panose="020B0400000000000000" pitchFamily="34" charset="-122"/>
                <a:ea typeface="PingFang SC" panose="020B0400000000000000" pitchFamily="34" charset="-122"/>
              </a:rPr>
              <a:t>kobject</a:t>
            </a:r>
            <a:r>
              <a:rPr lang="zh-CN" altLang="en-US" sz="2400" dirty="0">
                <a:solidFill>
                  <a:prstClr val="black"/>
                </a:solidFill>
                <a:latin typeface="PingFang SC" panose="020B0400000000000000" pitchFamily="34" charset="-122"/>
                <a:ea typeface="PingFang SC" panose="020B0400000000000000" pitchFamily="34" charset="-122"/>
              </a:rPr>
              <a:t>对象对应其中一个目录或者文件</a:t>
            </a:r>
            <a:endParaRPr lang="en-US" altLang="zh-CN" sz="2400" dirty="0">
              <a:solidFill>
                <a:prstClr val="black"/>
              </a:solidFill>
              <a:latin typeface="PingFang SC" panose="020B0400000000000000" pitchFamily="34" charset="-122"/>
              <a:ea typeface="PingFang SC" panose="020B0400000000000000" pitchFamily="34" charset="-122"/>
            </a:endParaRPr>
          </a:p>
        </p:txBody>
      </p:sp>
      <p:sp>
        <p:nvSpPr>
          <p:cNvPr id="5" name="矩形 4">
            <a:extLst>
              <a:ext uri="{FF2B5EF4-FFF2-40B4-BE49-F238E27FC236}">
                <a16:creationId xmlns:a16="http://schemas.microsoft.com/office/drawing/2014/main" id="{60841247-18CB-4CFC-BCEF-5DE71F0E4CA7}"/>
              </a:ext>
            </a:extLst>
          </p:cNvPr>
          <p:cNvSpPr/>
          <p:nvPr/>
        </p:nvSpPr>
        <p:spPr>
          <a:xfrm>
            <a:off x="372684" y="1094399"/>
            <a:ext cx="4196693"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pPr>
            <a:r>
              <a:rPr lang="en-US" altLang="zh-CN"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/sys/module</a:t>
            </a:r>
          </a:p>
        </p:txBody>
      </p:sp>
      <p:grpSp>
        <p:nvGrpSpPr>
          <p:cNvPr id="18" name="组合 17">
            <a:extLst>
              <a:ext uri="{FF2B5EF4-FFF2-40B4-BE49-F238E27FC236}">
                <a16:creationId xmlns:a16="http://schemas.microsoft.com/office/drawing/2014/main" id="{7C318303-6D60-8F4E-B9AB-4B80B6FCB445}"/>
              </a:ext>
            </a:extLst>
          </p:cNvPr>
          <p:cNvGrpSpPr/>
          <p:nvPr/>
        </p:nvGrpSpPr>
        <p:grpSpPr>
          <a:xfrm>
            <a:off x="0" y="571551"/>
            <a:ext cx="9144000" cy="180504"/>
            <a:chOff x="0" y="804235"/>
            <a:chExt cx="9144000" cy="180504"/>
          </a:xfrm>
        </p:grpSpPr>
        <p:cxnSp>
          <p:nvCxnSpPr>
            <p:cNvPr id="19" name="直线连接符 18">
              <a:extLst>
                <a:ext uri="{FF2B5EF4-FFF2-40B4-BE49-F238E27FC236}">
                  <a16:creationId xmlns:a16="http://schemas.microsoft.com/office/drawing/2014/main" id="{5494B3BC-2588-1242-A436-8BD3697D049C}"/>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474759B-97D1-2B4B-93E0-2390208F2F6D}"/>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25" name="文本框 24">
            <a:extLst>
              <a:ext uri="{FF2B5EF4-FFF2-40B4-BE49-F238E27FC236}">
                <a16:creationId xmlns:a16="http://schemas.microsoft.com/office/drawing/2014/main" id="{826AA894-9A6C-6647-BC33-64E7A2078A2F}"/>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模块隐藏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pic>
        <p:nvPicPr>
          <p:cNvPr id="6" name="图片 5">
            <a:extLst>
              <a:ext uri="{FF2B5EF4-FFF2-40B4-BE49-F238E27FC236}">
                <a16:creationId xmlns:a16="http://schemas.microsoft.com/office/drawing/2014/main" id="{9ED74883-C72A-45E1-966C-546B37768123}"/>
              </a:ext>
            </a:extLst>
          </p:cNvPr>
          <p:cNvPicPr>
            <a:picLocks noChangeAspect="1"/>
          </p:cNvPicPr>
          <p:nvPr/>
        </p:nvPicPr>
        <p:blipFill>
          <a:blip r:embed="rId3"/>
          <a:stretch>
            <a:fillRect/>
          </a:stretch>
        </p:blipFill>
        <p:spPr>
          <a:xfrm>
            <a:off x="385168" y="3674774"/>
            <a:ext cx="7012094" cy="2891020"/>
          </a:xfrm>
          <a:prstGeom prst="rect">
            <a:avLst/>
          </a:prstGeom>
        </p:spPr>
      </p:pic>
      <p:sp>
        <p:nvSpPr>
          <p:cNvPr id="7" name="矩形 6">
            <a:extLst>
              <a:ext uri="{FF2B5EF4-FFF2-40B4-BE49-F238E27FC236}">
                <a16:creationId xmlns:a16="http://schemas.microsoft.com/office/drawing/2014/main" id="{F2D358CF-0D60-4B74-88C2-C65960E83863}"/>
              </a:ext>
            </a:extLst>
          </p:cNvPr>
          <p:cNvSpPr/>
          <p:nvPr/>
        </p:nvSpPr>
        <p:spPr>
          <a:xfrm>
            <a:off x="104911" y="6504088"/>
            <a:ext cx="8550669" cy="369332"/>
          </a:xfrm>
          <a:prstGeom prst="rect">
            <a:avLst/>
          </a:prstGeom>
        </p:spPr>
        <p:txBody>
          <a:bodyPr wrap="square">
            <a:spAutoFit/>
          </a:bodyPr>
          <a:lstStyle/>
          <a:p>
            <a:r>
              <a:rPr lang="en-US" altLang="zh-CN" dirty="0">
                <a:hlinkClick r:id="rId4"/>
              </a:rPr>
              <a:t>https://elixir.bootlin.com/linux/v4.15/source/include/linux/kobject.h#L65</a:t>
            </a:r>
            <a:endParaRPr lang="zh-CN" altLang="en-US" dirty="0"/>
          </a:p>
        </p:txBody>
      </p:sp>
      <p:grpSp>
        <p:nvGrpSpPr>
          <p:cNvPr id="15" name="组合 14">
            <a:extLst>
              <a:ext uri="{FF2B5EF4-FFF2-40B4-BE49-F238E27FC236}">
                <a16:creationId xmlns:a16="http://schemas.microsoft.com/office/drawing/2014/main" id="{81F7ACED-E17E-478E-9F42-C3503D751A10}"/>
              </a:ext>
            </a:extLst>
          </p:cNvPr>
          <p:cNvGrpSpPr/>
          <p:nvPr/>
        </p:nvGrpSpPr>
        <p:grpSpPr>
          <a:xfrm>
            <a:off x="0" y="1769203"/>
            <a:ext cx="9144000" cy="45719"/>
            <a:chOff x="6188759" y="3169896"/>
            <a:chExt cx="1842450" cy="40500"/>
          </a:xfrm>
        </p:grpSpPr>
        <p:sp>
          <p:nvSpPr>
            <p:cNvPr id="16" name="矩形 15">
              <a:extLst>
                <a:ext uri="{FF2B5EF4-FFF2-40B4-BE49-F238E27FC236}">
                  <a16:creationId xmlns:a16="http://schemas.microsoft.com/office/drawing/2014/main" id="{1FB00649-E71F-45BD-ABEB-A6E622107B1A}"/>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67F618D4-F8BF-44E3-BFFB-49C04C0F6773}"/>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37460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B5153A03-40B8-4D74-9CE0-2ED2613F9571}"/>
              </a:ext>
            </a:extLst>
          </p:cNvPr>
          <p:cNvSpPr>
            <a:spLocks noChangeArrowheads="1"/>
          </p:cNvSpPr>
          <p:nvPr/>
        </p:nvSpPr>
        <p:spPr bwMode="auto">
          <a:xfrm>
            <a:off x="372684" y="1099695"/>
            <a:ext cx="1115707"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实现</a:t>
            </a:r>
          </a:p>
        </p:txBody>
      </p:sp>
      <p:grpSp>
        <p:nvGrpSpPr>
          <p:cNvPr id="9" name="组合 8">
            <a:extLst>
              <a:ext uri="{FF2B5EF4-FFF2-40B4-BE49-F238E27FC236}">
                <a16:creationId xmlns:a16="http://schemas.microsoft.com/office/drawing/2014/main" id="{2F633A79-EDEB-4CDD-B637-FDAD1B31A331}"/>
              </a:ext>
            </a:extLst>
          </p:cNvPr>
          <p:cNvGrpSpPr/>
          <p:nvPr/>
        </p:nvGrpSpPr>
        <p:grpSpPr>
          <a:xfrm>
            <a:off x="0" y="1769203"/>
            <a:ext cx="9144000" cy="45719"/>
            <a:chOff x="6188759" y="3169896"/>
            <a:chExt cx="1842450" cy="40500"/>
          </a:xfrm>
        </p:grpSpPr>
        <p:sp>
          <p:nvSpPr>
            <p:cNvPr id="11" name="矩形 10">
              <a:extLst>
                <a:ext uri="{FF2B5EF4-FFF2-40B4-BE49-F238E27FC236}">
                  <a16:creationId xmlns:a16="http://schemas.microsoft.com/office/drawing/2014/main" id="{11609ABC-0AAA-40B7-A012-0D18B6D7C062}"/>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CAE2CA1-B3C0-4845-A287-8087E40EB72C}"/>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14" name="矩形 47">
            <a:extLst>
              <a:ext uri="{FF2B5EF4-FFF2-40B4-BE49-F238E27FC236}">
                <a16:creationId xmlns:a16="http://schemas.microsoft.com/office/drawing/2014/main" id="{F6F740E3-D05A-478D-9C97-0D60ABB7D1E5}"/>
              </a:ext>
            </a:extLst>
          </p:cNvPr>
          <p:cNvSpPr>
            <a:spLocks noChangeArrowheads="1"/>
          </p:cNvSpPr>
          <p:nvPr/>
        </p:nvSpPr>
        <p:spPr bwMode="auto">
          <a:xfrm>
            <a:off x="177143" y="2177872"/>
            <a:ext cx="8809695" cy="222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marL="342900" indent="-342900" algn="just">
              <a:lnSpc>
                <a:spcPct val="150000"/>
              </a:lnSpc>
              <a:buFont typeface="Wingdings" pitchFamily="2" charset="2"/>
              <a:buChar char="l"/>
              <a:defRPr/>
            </a:pPr>
            <a:r>
              <a:rPr lang="en-US" altLang="zh-CN" sz="2400" dirty="0" err="1">
                <a:solidFill>
                  <a:prstClr val="black"/>
                </a:solidFill>
                <a:ea typeface="PingFang SC" panose="020B0400000000000000"/>
              </a:rPr>
              <a:t>list_del</a:t>
            </a:r>
            <a:r>
              <a:rPr lang="en-US" altLang="zh-CN" sz="2400" dirty="0">
                <a:solidFill>
                  <a:prstClr val="black"/>
                </a:solidFill>
                <a:ea typeface="PingFang SC" panose="020B0400000000000000"/>
              </a:rPr>
              <a:t>(&amp;THIS_MODULE-&gt;list);</a:t>
            </a:r>
            <a:endParaRPr lang="en" altLang="zh-CN" sz="2400" dirty="0">
              <a:solidFill>
                <a:prstClr val="black"/>
              </a:solidFill>
              <a:ea typeface="PingFang SC" panose="020B0400000000000000"/>
            </a:endParaRPr>
          </a:p>
          <a:p>
            <a:pPr algn="just">
              <a:lnSpc>
                <a:spcPct val="150000"/>
              </a:lnSpc>
              <a:defRPr/>
            </a:pPr>
            <a:r>
              <a:rPr lang="en" altLang="zh-CN" sz="2400" dirty="0">
                <a:solidFill>
                  <a:prstClr val="black"/>
                </a:solidFill>
                <a:latin typeface="PingFang SC" panose="020B0400000000000000" pitchFamily="34" charset="-122"/>
                <a:ea typeface="PingFang SC" panose="020B0400000000000000"/>
              </a:rPr>
              <a:t>    //</a:t>
            </a:r>
            <a:r>
              <a:rPr lang="zh-CN" altLang="en-US" sz="2400" dirty="0">
                <a:solidFill>
                  <a:prstClr val="black"/>
                </a:solidFill>
                <a:latin typeface="PingFang SC" panose="020B0400000000000000" pitchFamily="34" charset="-122"/>
                <a:ea typeface="PingFang SC" panose="020B0400000000000000"/>
              </a:rPr>
              <a:t>从全局链表中删除模块信息</a:t>
            </a:r>
          </a:p>
          <a:p>
            <a:pPr marL="342900" indent="-342900" algn="just">
              <a:lnSpc>
                <a:spcPct val="150000"/>
              </a:lnSpc>
              <a:buFont typeface="Wingdings" pitchFamily="2" charset="2"/>
              <a:buChar char="l"/>
              <a:defRPr/>
            </a:pPr>
            <a:r>
              <a:rPr lang="en-US" altLang="zh-CN" sz="2400" dirty="0" err="1">
                <a:solidFill>
                  <a:prstClr val="black"/>
                </a:solidFill>
                <a:ea typeface="PingFang SC" panose="020B0400000000000000"/>
              </a:rPr>
              <a:t>kobject_del</a:t>
            </a:r>
            <a:r>
              <a:rPr lang="en-US" altLang="zh-CN" sz="2400" dirty="0">
                <a:solidFill>
                  <a:prstClr val="black"/>
                </a:solidFill>
                <a:ea typeface="PingFang SC" panose="020B0400000000000000"/>
              </a:rPr>
              <a:t>(&amp;THIS_MODULE-&gt;</a:t>
            </a:r>
            <a:r>
              <a:rPr lang="en-US" altLang="zh-CN" sz="2400" dirty="0" err="1">
                <a:solidFill>
                  <a:prstClr val="black"/>
                </a:solidFill>
                <a:ea typeface="PingFang SC" panose="020B0400000000000000"/>
              </a:rPr>
              <a:t>mkobj.kobj</a:t>
            </a:r>
            <a:r>
              <a:rPr lang="en-US" altLang="zh-CN" sz="2400" dirty="0">
                <a:solidFill>
                  <a:prstClr val="black"/>
                </a:solidFill>
                <a:ea typeface="PingFang SC" panose="020B0400000000000000"/>
              </a:rPr>
              <a:t>);</a:t>
            </a:r>
          </a:p>
          <a:p>
            <a:pPr algn="just">
              <a:lnSpc>
                <a:spcPct val="150000"/>
              </a:lnSpc>
              <a:defRPr/>
            </a:pPr>
            <a:r>
              <a:rPr lang="en-US" altLang="zh-CN" sz="2400" dirty="0">
                <a:solidFill>
                  <a:prstClr val="black"/>
                </a:solidFill>
                <a:ea typeface="PingFang SC" panose="020B0400000000000000"/>
              </a:rPr>
              <a:t>     //</a:t>
            </a:r>
            <a:r>
              <a:rPr lang="zh-CN" altLang="en-US" sz="2400" dirty="0">
                <a:solidFill>
                  <a:prstClr val="black"/>
                </a:solidFill>
                <a:ea typeface="PingFang SC" panose="020B0400000000000000"/>
              </a:rPr>
              <a:t>从</a:t>
            </a:r>
            <a:r>
              <a:rPr lang="en-US" altLang="zh-CN" sz="2400" dirty="0" err="1">
                <a:solidFill>
                  <a:prstClr val="black"/>
                </a:solidFill>
                <a:ea typeface="PingFang SC" panose="020B0400000000000000"/>
              </a:rPr>
              <a:t>kobject</a:t>
            </a:r>
            <a:r>
              <a:rPr lang="zh-CN" altLang="en-US" sz="2400" dirty="0">
                <a:solidFill>
                  <a:prstClr val="black"/>
                </a:solidFill>
                <a:ea typeface="PingFang SC" panose="020B0400000000000000"/>
              </a:rPr>
              <a:t>链表中摘除自己</a:t>
            </a:r>
          </a:p>
        </p:txBody>
      </p:sp>
      <p:grpSp>
        <p:nvGrpSpPr>
          <p:cNvPr id="16" name="组合 15">
            <a:extLst>
              <a:ext uri="{FF2B5EF4-FFF2-40B4-BE49-F238E27FC236}">
                <a16:creationId xmlns:a16="http://schemas.microsoft.com/office/drawing/2014/main" id="{43DAC967-AEF6-C24E-BE2E-877D8E7BAE9A}"/>
              </a:ext>
            </a:extLst>
          </p:cNvPr>
          <p:cNvGrpSpPr/>
          <p:nvPr/>
        </p:nvGrpSpPr>
        <p:grpSpPr>
          <a:xfrm>
            <a:off x="0" y="571551"/>
            <a:ext cx="9144000" cy="180504"/>
            <a:chOff x="0" y="804235"/>
            <a:chExt cx="9144000" cy="180504"/>
          </a:xfrm>
        </p:grpSpPr>
        <p:cxnSp>
          <p:nvCxnSpPr>
            <p:cNvPr id="17" name="直线连接符 16">
              <a:extLst>
                <a:ext uri="{FF2B5EF4-FFF2-40B4-BE49-F238E27FC236}">
                  <a16:creationId xmlns:a16="http://schemas.microsoft.com/office/drawing/2014/main" id="{5AF02AF8-D19F-6043-9B17-C828825E1606}"/>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566D6753-B7A1-D54C-95A6-D11098558424}"/>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2" name="文本框 11">
            <a:extLst>
              <a:ext uri="{FF2B5EF4-FFF2-40B4-BE49-F238E27FC236}">
                <a16:creationId xmlns:a16="http://schemas.microsoft.com/office/drawing/2014/main" id="{A81CBB5B-375E-4949-B317-359F7FEB0E7D}"/>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模块隐藏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cxnSp>
        <p:nvCxnSpPr>
          <p:cNvPr id="3" name="直接箭头连接符 2">
            <a:extLst>
              <a:ext uri="{FF2B5EF4-FFF2-40B4-BE49-F238E27FC236}">
                <a16:creationId xmlns:a16="http://schemas.microsoft.com/office/drawing/2014/main" id="{799740F6-C837-4A0F-8F84-E3434CCDDECF}"/>
              </a:ext>
            </a:extLst>
          </p:cNvPr>
          <p:cNvCxnSpPr>
            <a:cxnSpLocks/>
          </p:cNvCxnSpPr>
          <p:nvPr/>
        </p:nvCxnSpPr>
        <p:spPr>
          <a:xfrm>
            <a:off x="4572000" y="4078941"/>
            <a:ext cx="1272988" cy="10936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1DF3C38-F9D7-49EB-91D0-D3F606C101E6}"/>
              </a:ext>
            </a:extLst>
          </p:cNvPr>
          <p:cNvSpPr txBox="1"/>
          <p:nvPr/>
        </p:nvSpPr>
        <p:spPr>
          <a:xfrm>
            <a:off x="4769224" y="5460600"/>
            <a:ext cx="3603872" cy="369332"/>
          </a:xfrm>
          <a:prstGeom prst="rect">
            <a:avLst/>
          </a:prstGeom>
          <a:noFill/>
        </p:spPr>
        <p:txBody>
          <a:bodyPr wrap="none" rtlCol="0">
            <a:spAutoFit/>
          </a:bodyPr>
          <a:lstStyle/>
          <a:p>
            <a:r>
              <a:rPr lang="zh-CN" altLang="en-US" b="1" dirty="0"/>
              <a:t>引用计数会变成</a:t>
            </a:r>
            <a:r>
              <a:rPr lang="en-US" altLang="zh-CN" b="1" dirty="0"/>
              <a:t>-2</a:t>
            </a:r>
            <a:r>
              <a:rPr lang="zh-CN" altLang="en-US" b="1" dirty="0"/>
              <a:t>，导致无法恢复</a:t>
            </a:r>
            <a:endParaRPr lang="en-US" altLang="zh-CN" b="1" dirty="0"/>
          </a:p>
        </p:txBody>
      </p:sp>
    </p:spTree>
    <p:extLst>
      <p:ext uri="{BB962C8B-B14F-4D97-AF65-F5344CB8AC3E}">
        <p14:creationId xmlns:p14="http://schemas.microsoft.com/office/powerpoint/2010/main" val="3565100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B5153A03-40B8-4D74-9CE0-2ED2613F9571}"/>
              </a:ext>
            </a:extLst>
          </p:cNvPr>
          <p:cNvSpPr>
            <a:spLocks noChangeArrowheads="1"/>
          </p:cNvSpPr>
          <p:nvPr/>
        </p:nvSpPr>
        <p:spPr bwMode="auto">
          <a:xfrm>
            <a:off x="372684" y="1099695"/>
            <a:ext cx="1992280"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spcBef>
                <a:spcPct val="0"/>
              </a:spcBef>
              <a:defRPr/>
            </a:pPr>
            <a:r>
              <a:rPr lang="zh-CN" altLang="en-US" sz="3200" b="1" dirty="0">
                <a:solidFill>
                  <a:srgbClr val="24569D"/>
                </a:solidFill>
                <a:latin typeface="PingFang SC" panose="020B0400000000000000" pitchFamily="34" charset="-122"/>
                <a:ea typeface="PingFang SC" panose="020B0400000000000000" pitchFamily="34" charset="-122"/>
                <a:cs typeface="Arial" panose="020B0604020202020204" pitchFamily="34" charset="0"/>
              </a:rPr>
              <a:t>演示</a:t>
            </a:r>
          </a:p>
        </p:txBody>
      </p:sp>
      <p:grpSp>
        <p:nvGrpSpPr>
          <p:cNvPr id="9" name="组合 8">
            <a:extLst>
              <a:ext uri="{FF2B5EF4-FFF2-40B4-BE49-F238E27FC236}">
                <a16:creationId xmlns:a16="http://schemas.microsoft.com/office/drawing/2014/main" id="{2F633A79-EDEB-4CDD-B637-FDAD1B31A331}"/>
              </a:ext>
            </a:extLst>
          </p:cNvPr>
          <p:cNvGrpSpPr/>
          <p:nvPr/>
        </p:nvGrpSpPr>
        <p:grpSpPr>
          <a:xfrm>
            <a:off x="0" y="1769203"/>
            <a:ext cx="9144000" cy="45719"/>
            <a:chOff x="6188759" y="3169896"/>
            <a:chExt cx="1842450" cy="40500"/>
          </a:xfrm>
        </p:grpSpPr>
        <p:sp>
          <p:nvSpPr>
            <p:cNvPr id="11" name="矩形 10">
              <a:extLst>
                <a:ext uri="{FF2B5EF4-FFF2-40B4-BE49-F238E27FC236}">
                  <a16:creationId xmlns:a16="http://schemas.microsoft.com/office/drawing/2014/main" id="{11609ABC-0AAA-40B7-A012-0D18B6D7C062}"/>
                </a:ext>
              </a:extLst>
            </p:cNvPr>
            <p:cNvSpPr/>
            <p:nvPr/>
          </p:nvSpPr>
          <p:spPr>
            <a:xfrm>
              <a:off x="6188759" y="3169896"/>
              <a:ext cx="599800" cy="40500"/>
            </a:xfrm>
            <a:prstGeom prst="rect">
              <a:avLst/>
            </a:prstGeom>
            <a:solidFill>
              <a:srgbClr val="202A36"/>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CAE2CA1-B3C0-4845-A287-8087E40EB72C}"/>
                </a:ext>
              </a:extLst>
            </p:cNvPr>
            <p:cNvSpPr/>
            <p:nvPr/>
          </p:nvSpPr>
          <p:spPr>
            <a:xfrm>
              <a:off x="6816209" y="3169896"/>
              <a:ext cx="1215000" cy="40500"/>
            </a:xfrm>
            <a:prstGeom prst="rect">
              <a:avLst/>
            </a:prstGeom>
            <a:solidFill>
              <a:srgbClr val="34495E"/>
            </a:solidFill>
            <a:ln w="25400" cap="flat" cmpd="sng" algn="ctr">
              <a:noFill/>
              <a:prstDash val="solid"/>
            </a:ln>
            <a:effectLst/>
          </p:spPr>
          <p:txBody>
            <a:bodyPr lIns="68576" tIns="34287" rIns="68576" bIns="34287" rtlCol="0" anchor="ctr"/>
            <a:lstStyle/>
            <a:p>
              <a:pPr algn="ctr">
                <a:defRPr/>
              </a:pPr>
              <a:endParaRPr lang="zh-CN" altLang="en-US" kern="0">
                <a:solidFill>
                  <a:prstClr val="black">
                    <a:lumMod val="65000"/>
                    <a:lumOff val="35000"/>
                  </a:prstClr>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43DAC967-AEF6-C24E-BE2E-877D8E7BAE9A}"/>
              </a:ext>
            </a:extLst>
          </p:cNvPr>
          <p:cNvGrpSpPr/>
          <p:nvPr/>
        </p:nvGrpSpPr>
        <p:grpSpPr>
          <a:xfrm>
            <a:off x="0" y="571551"/>
            <a:ext cx="9144000" cy="180504"/>
            <a:chOff x="0" y="804235"/>
            <a:chExt cx="9144000" cy="180504"/>
          </a:xfrm>
        </p:grpSpPr>
        <p:cxnSp>
          <p:nvCxnSpPr>
            <p:cNvPr id="17" name="直线连接符 16">
              <a:extLst>
                <a:ext uri="{FF2B5EF4-FFF2-40B4-BE49-F238E27FC236}">
                  <a16:creationId xmlns:a16="http://schemas.microsoft.com/office/drawing/2014/main" id="{5AF02AF8-D19F-6043-9B17-C828825E1606}"/>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566D6753-B7A1-D54C-95A6-D11098558424}"/>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2" name="文本框 11">
            <a:extLst>
              <a:ext uri="{FF2B5EF4-FFF2-40B4-BE49-F238E27FC236}">
                <a16:creationId xmlns:a16="http://schemas.microsoft.com/office/drawing/2014/main" id="{A81CBB5B-375E-4949-B317-359F7FEB0E7D}"/>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模块隐藏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pic>
        <p:nvPicPr>
          <p:cNvPr id="4" name="图片 3">
            <a:extLst>
              <a:ext uri="{FF2B5EF4-FFF2-40B4-BE49-F238E27FC236}">
                <a16:creationId xmlns:a16="http://schemas.microsoft.com/office/drawing/2014/main" id="{EAC099FF-FBC9-47C0-9F4E-6B21AF0A33E0}"/>
              </a:ext>
            </a:extLst>
          </p:cNvPr>
          <p:cNvPicPr>
            <a:picLocks noChangeAspect="1"/>
          </p:cNvPicPr>
          <p:nvPr/>
        </p:nvPicPr>
        <p:blipFill>
          <a:blip r:embed="rId3"/>
          <a:stretch>
            <a:fillRect/>
          </a:stretch>
        </p:blipFill>
        <p:spPr>
          <a:xfrm>
            <a:off x="1038505" y="2308412"/>
            <a:ext cx="5991225" cy="3962400"/>
          </a:xfrm>
          <a:prstGeom prst="rect">
            <a:avLst/>
          </a:prstGeom>
        </p:spPr>
      </p:pic>
    </p:spTree>
    <p:extLst>
      <p:ext uri="{BB962C8B-B14F-4D97-AF65-F5344CB8AC3E}">
        <p14:creationId xmlns:p14="http://schemas.microsoft.com/office/powerpoint/2010/main" val="2304976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半闭框 30">
            <a:extLst>
              <a:ext uri="{FF2B5EF4-FFF2-40B4-BE49-F238E27FC236}">
                <a16:creationId xmlns:a16="http://schemas.microsoft.com/office/drawing/2014/main" id="{8BBFD9A1-0F78-4D37-8849-1E5CC263411D}"/>
              </a:ext>
            </a:extLst>
          </p:cNvPr>
          <p:cNvSpPr/>
          <p:nvPr/>
        </p:nvSpPr>
        <p:spPr>
          <a:xfrm>
            <a:off x="252872" y="1710225"/>
            <a:ext cx="831945" cy="524239"/>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a:solidFill>
                <a:prstClr val="black"/>
              </a:solidFill>
              <a:latin typeface="Verdana"/>
              <a:ea typeface="微软雅黑" panose="020B0503020204020204" pitchFamily="34" charset="-122"/>
            </a:endParaRPr>
          </a:p>
        </p:txBody>
      </p:sp>
      <p:sp>
        <p:nvSpPr>
          <p:cNvPr id="32" name="半闭框 31">
            <a:extLst>
              <a:ext uri="{FF2B5EF4-FFF2-40B4-BE49-F238E27FC236}">
                <a16:creationId xmlns:a16="http://schemas.microsoft.com/office/drawing/2014/main" id="{27C905D0-FF4A-4A04-A488-A5CEEC8F8C72}"/>
              </a:ext>
            </a:extLst>
          </p:cNvPr>
          <p:cNvSpPr/>
          <p:nvPr/>
        </p:nvSpPr>
        <p:spPr>
          <a:xfrm flipH="1" flipV="1">
            <a:off x="7953365" y="5555597"/>
            <a:ext cx="831945" cy="524239"/>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a:solidFill>
                <a:prstClr val="black"/>
              </a:solidFill>
              <a:latin typeface="Verdana"/>
              <a:ea typeface="微软雅黑" panose="020B0503020204020204" pitchFamily="34" charset="-122"/>
            </a:endParaRPr>
          </a:p>
        </p:txBody>
      </p:sp>
      <p:grpSp>
        <p:nvGrpSpPr>
          <p:cNvPr id="7" name="组合 6">
            <a:extLst>
              <a:ext uri="{FF2B5EF4-FFF2-40B4-BE49-F238E27FC236}">
                <a16:creationId xmlns:a16="http://schemas.microsoft.com/office/drawing/2014/main" id="{B5A2172A-7BE6-AB4D-B910-82699A5E7362}"/>
              </a:ext>
            </a:extLst>
          </p:cNvPr>
          <p:cNvGrpSpPr/>
          <p:nvPr/>
        </p:nvGrpSpPr>
        <p:grpSpPr>
          <a:xfrm>
            <a:off x="0" y="571551"/>
            <a:ext cx="9144000" cy="180504"/>
            <a:chOff x="0" y="804235"/>
            <a:chExt cx="9144000" cy="180504"/>
          </a:xfrm>
        </p:grpSpPr>
        <p:cxnSp>
          <p:nvCxnSpPr>
            <p:cNvPr id="8" name="直线连接符 7">
              <a:extLst>
                <a:ext uri="{FF2B5EF4-FFF2-40B4-BE49-F238E27FC236}">
                  <a16:creationId xmlns:a16="http://schemas.microsoft.com/office/drawing/2014/main" id="{319C9BFC-BE71-E54A-9B07-79470324CF06}"/>
                </a:ext>
              </a:extLst>
            </p:cNvPr>
            <p:cNvCxnSpPr>
              <a:cxnSpLocks/>
            </p:cNvCxnSpPr>
            <p:nvPr/>
          </p:nvCxnSpPr>
          <p:spPr>
            <a:xfrm>
              <a:off x="0" y="984739"/>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0BC4A61-7AA7-7A45-B26B-37B565B30451}"/>
                </a:ext>
              </a:extLst>
            </p:cNvPr>
            <p:cNvSpPr/>
            <p:nvPr/>
          </p:nvSpPr>
          <p:spPr>
            <a:xfrm>
              <a:off x="7397262" y="804235"/>
              <a:ext cx="1746738" cy="180121"/>
            </a:xfrm>
            <a:prstGeom prst="rect">
              <a:avLst/>
            </a:prstGeom>
            <a:solidFill>
              <a:srgbClr val="24569D"/>
            </a:solidFill>
            <a:ln w="25400" cap="flat" cmpd="sng" algn="ctr">
              <a:noFill/>
              <a:prstDash val="solid"/>
            </a:ln>
            <a:effectLst/>
          </p:spPr>
          <p:txBody>
            <a:bodyPr rtlCol="0" anchor="ctr"/>
            <a:lstStyle/>
            <a:p>
              <a:pPr algn="ctr">
                <a:defRPr/>
              </a:pPr>
              <a:endParaRPr lang="zh-CN" altLang="en-US" kern="0">
                <a:solidFill>
                  <a:prstClr val="white"/>
                </a:solidFill>
                <a:latin typeface="Calibri" panose="020F0502020204030204"/>
                <a:ea typeface="宋体" panose="02010600030101010101" pitchFamily="2" charset="-122"/>
              </a:endParaRPr>
            </a:p>
          </p:txBody>
        </p:sp>
      </p:grpSp>
      <p:sp>
        <p:nvSpPr>
          <p:cNvPr id="10" name="文本框 9">
            <a:extLst>
              <a:ext uri="{FF2B5EF4-FFF2-40B4-BE49-F238E27FC236}">
                <a16:creationId xmlns:a16="http://schemas.microsoft.com/office/drawing/2014/main" id="{03258463-A5BA-B64D-AF74-E63FC8CFDB8D}"/>
              </a:ext>
            </a:extLst>
          </p:cNvPr>
          <p:cNvSpPr txBox="1"/>
          <p:nvPr/>
        </p:nvSpPr>
        <p:spPr>
          <a:xfrm>
            <a:off x="333639" y="92156"/>
            <a:ext cx="2031325" cy="646331"/>
          </a:xfrm>
          <a:prstGeom prst="rect">
            <a:avLst/>
          </a:prstGeom>
          <a:noFill/>
        </p:spPr>
        <p:txBody>
          <a:bodyPr wrap="none" rtlCol="0">
            <a:spAutoFit/>
          </a:bodyPr>
          <a:lstStyle/>
          <a:p>
            <a:pPr lvl="0">
              <a:defRPr/>
            </a:pPr>
            <a:r>
              <a:rPr lang="zh-CN" altLang="en-US" sz="3600" b="1" dirty="0">
                <a:solidFill>
                  <a:prstClr val="black"/>
                </a:solidFill>
                <a:latin typeface="PingFang SC" panose="020B0400000000000000" pitchFamily="34" charset="-122"/>
                <a:ea typeface="PingFang SC" panose="020B0400000000000000" pitchFamily="34" charset="-122"/>
                <a:sym typeface="+mn-ea"/>
              </a:rPr>
              <a:t>文件隐藏</a:t>
            </a:r>
            <a:endParaRPr lang="zh-CN" altLang="en-US" sz="3600" b="1" dirty="0">
              <a:solidFill>
                <a:prstClr val="black"/>
              </a:solidFill>
              <a:latin typeface="PingFang SC" panose="020B0400000000000000" pitchFamily="34" charset="-122"/>
              <a:ea typeface="PingFang SC" panose="020B0400000000000000" pitchFamily="34" charset="-122"/>
            </a:endParaRPr>
          </a:p>
        </p:txBody>
      </p:sp>
      <p:sp>
        <p:nvSpPr>
          <p:cNvPr id="11" name="TextBox 37">
            <a:extLst>
              <a:ext uri="{FF2B5EF4-FFF2-40B4-BE49-F238E27FC236}">
                <a16:creationId xmlns:a16="http://schemas.microsoft.com/office/drawing/2014/main" id="{9EDDDDCB-1C95-9848-9155-3B6D2CC7755C}"/>
              </a:ext>
            </a:extLst>
          </p:cNvPr>
          <p:cNvSpPr txBox="1"/>
          <p:nvPr/>
        </p:nvSpPr>
        <p:spPr>
          <a:xfrm>
            <a:off x="939244" y="2881894"/>
            <a:ext cx="7265511" cy="1267206"/>
          </a:xfrm>
          <a:prstGeom prst="rect">
            <a:avLst/>
          </a:prstGeom>
          <a:noFill/>
        </p:spPr>
        <p:txBody>
          <a:bodyPr wrap="square" rtlCol="0">
            <a:spAutoFit/>
          </a:bodyPr>
          <a:lstStyle/>
          <a:p>
            <a:pPr marL="342900" indent="-342900">
              <a:lnSpc>
                <a:spcPct val="125000"/>
              </a:lnSpc>
              <a:buFont typeface="Wingdings" pitchFamily="2" charset="2"/>
              <a:buChar char="l"/>
              <a:defRPr/>
            </a:pPr>
            <a:r>
              <a:rPr lang="zh-CN" altLang="en-US" sz="3200" dirty="0">
                <a:solidFill>
                  <a:prstClr val="black"/>
                </a:solidFill>
                <a:latin typeface="PingFang SC" panose="020B0400000000000000" pitchFamily="34" charset="-122"/>
                <a:ea typeface="PingFang SC" panose="020B0400000000000000" pitchFamily="34" charset="-122"/>
              </a:rPr>
              <a:t>目的：为了辅助其他恶意程序，</a:t>
            </a:r>
            <a:r>
              <a:rPr lang="en" altLang="zh-CN" sz="3200" dirty="0">
                <a:solidFill>
                  <a:prstClr val="black"/>
                </a:solidFill>
                <a:latin typeface="PingFang SC" panose="020B0400000000000000" pitchFamily="34" charset="-122"/>
                <a:ea typeface="PingFang SC" panose="020B0400000000000000" pitchFamily="34" charset="-122"/>
              </a:rPr>
              <a:t>rootkit</a:t>
            </a:r>
            <a:r>
              <a:rPr lang="zh-CN" altLang="en-US" sz="3200" dirty="0">
                <a:solidFill>
                  <a:prstClr val="black"/>
                </a:solidFill>
                <a:latin typeface="PingFang SC" panose="020B0400000000000000" pitchFamily="34" charset="-122"/>
                <a:ea typeface="PingFang SC" panose="020B0400000000000000" pitchFamily="34" charset="-122"/>
              </a:rPr>
              <a:t>需要对某些特定文件进行隐藏。</a:t>
            </a:r>
          </a:p>
        </p:txBody>
      </p:sp>
    </p:spTree>
    <p:extLst>
      <p:ext uri="{BB962C8B-B14F-4D97-AF65-F5344CB8AC3E}">
        <p14:creationId xmlns:p14="http://schemas.microsoft.com/office/powerpoint/2010/main" val="965814288"/>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750"/>
                                  </p:stCondLst>
                                  <p:childTnLst>
                                    <p:set>
                                      <p:cBhvr>
                                        <p:cTn id="6" dur="1" fill="hold">
                                          <p:stCondLst>
                                            <p:cond delay="0"/>
                                          </p:stCondLst>
                                        </p:cTn>
                                        <p:tgtEl>
                                          <p:spTgt spid="31"/>
                                        </p:tgtEl>
                                        <p:attrNameLst>
                                          <p:attrName>style.visibility</p:attrName>
                                        </p:attrNameLst>
                                      </p:cBhvr>
                                      <p:to>
                                        <p:strVal val="visible"/>
                                      </p:to>
                                    </p:set>
                                  </p:childTnLst>
                                </p:cTn>
                              </p:par>
                              <p:par>
                                <p:cTn id="7" presetID="63" presetClass="path" presetSubtype="0" decel="100000" fill="hold" grpId="1" nodeType="withEffect">
                                  <p:stCondLst>
                                    <p:cond delay="1750"/>
                                  </p:stCondLst>
                                  <p:childTnLst>
                                    <p:animMotion origin="layout" path="M -2.77778E-7 0 L 0.30382 0 " pathEditMode="relative" rAng="0" ptsTypes="AA">
                                      <p:cBhvr>
                                        <p:cTn id="8" dur="750" spd="-100000" fill="hold"/>
                                        <p:tgtEl>
                                          <p:spTgt spid="31"/>
                                        </p:tgtEl>
                                        <p:attrNameLst>
                                          <p:attrName>ppt_x</p:attrName>
                                          <p:attrName>ppt_y</p:attrName>
                                        </p:attrNameLst>
                                      </p:cBhvr>
                                      <p:rCtr x="15191" y="0"/>
                                    </p:animMotion>
                                  </p:childTnLst>
                                </p:cTn>
                              </p:par>
                              <p:par>
                                <p:cTn id="9" presetID="1" presetClass="entr" presetSubtype="0" fill="hold" grpId="0" nodeType="withEffect">
                                  <p:stCondLst>
                                    <p:cond delay="1750"/>
                                  </p:stCondLst>
                                  <p:childTnLst>
                                    <p:set>
                                      <p:cBhvr>
                                        <p:cTn id="10" dur="1" fill="hold">
                                          <p:stCondLst>
                                            <p:cond delay="0"/>
                                          </p:stCondLst>
                                        </p:cTn>
                                        <p:tgtEl>
                                          <p:spTgt spid="32"/>
                                        </p:tgtEl>
                                        <p:attrNameLst>
                                          <p:attrName>style.visibility</p:attrName>
                                        </p:attrNameLst>
                                      </p:cBhvr>
                                      <p:to>
                                        <p:strVal val="visible"/>
                                      </p:to>
                                    </p:set>
                                  </p:childTnLst>
                                </p:cTn>
                              </p:par>
                              <p:par>
                                <p:cTn id="11" presetID="35" presetClass="path" presetSubtype="0" decel="100000" fill="hold" grpId="1" nodeType="withEffect">
                                  <p:stCondLst>
                                    <p:cond delay="1750"/>
                                  </p:stCondLst>
                                  <p:childTnLst>
                                    <p:animMotion origin="layout" path="M 2.22222E-6 3.7037E-7 L -0.37327 3.7037E-7 " pathEditMode="relative" rAng="0" ptsTypes="AA">
                                      <p:cBhvr>
                                        <p:cTn id="12" dur="750" spd="-100000" fill="hold"/>
                                        <p:tgtEl>
                                          <p:spTgt spid="32"/>
                                        </p:tgtEl>
                                        <p:attrNameLst>
                                          <p:attrName>ppt_x</p:attrName>
                                          <p:attrName>ppt_y</p:attrName>
                                        </p:attrNameLst>
                                      </p:cBhvr>
                                      <p:rCtr x="-18663" y="0"/>
                                    </p:animMotion>
                                  </p:childTnLst>
                                </p:cTn>
                              </p:par>
                              <p:par>
                                <p:cTn id="13" presetID="42" presetClass="entr" presetSubtype="0" fill="hold" grpId="0" nodeType="withEffect">
                                  <p:stCondLst>
                                    <p:cond delay="2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ppt_x</p:attrName>
                                        </p:attrNameLst>
                                      </p:cBhvr>
                                      <p:tavLst>
                                        <p:tav tm="0">
                                          <p:val>
                                            <p:strVal val="#ppt_x"/>
                                          </p:val>
                                        </p:tav>
                                        <p:tav tm="100000">
                                          <p:val>
                                            <p:strVal val="#ppt_x"/>
                                          </p:val>
                                        </p:tav>
                                      </p:tavLst>
                                    </p:anim>
                                    <p:anim calcmode="lin" valueType="num">
                                      <p:cBhvr>
                                        <p:cTn id="1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2" grpId="1" animBg="1"/>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{BBE2FECB-B1A9-6442-A7B5-DB2FF7BA33CC}tf16401378</Template>
  <TotalTime>2527</TotalTime>
  <Words>2030</Words>
  <Application>Microsoft Office PowerPoint</Application>
  <PresentationFormat>全屏显示(4:3)</PresentationFormat>
  <Paragraphs>170</Paragraphs>
  <Slides>29</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Menlo</vt:lpstr>
      <vt:lpstr>PingFang SC</vt:lpstr>
      <vt:lpstr>等线 Light</vt:lpstr>
      <vt:lpstr>微软雅黑</vt:lpstr>
      <vt:lpstr>Arial</vt:lpstr>
      <vt:lpstr>Calibri</vt:lpstr>
      <vt:lpstr>Calibri Light</vt:lpstr>
      <vt:lpstr>Impact</vt:lpstr>
      <vt:lpstr>Segoe UI Light</vt:lpstr>
      <vt:lpstr>Verdana</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张 翔</cp:lastModifiedBy>
  <cp:revision>209</cp:revision>
  <dcterms:created xsi:type="dcterms:W3CDTF">2017-05-25T10:36:18Z</dcterms:created>
  <dcterms:modified xsi:type="dcterms:W3CDTF">2019-11-12T02:54:04Z</dcterms:modified>
</cp:coreProperties>
</file>