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56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6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3C53E-4842-40FA-8FA6-FC5794D90D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3B138B-8373-4EEB-B401-8BE9847A7A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4F9D1-5C94-4952-92F3-5023EDF97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82146-CF0A-4C9E-9C07-9D419CBC05A3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E26F25-2570-4DA5-818E-FE6DF2126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4D3E3-0C0A-43D2-AC7F-5F25014A5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7340C-532C-4210-9DDE-C09F7F3E2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803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D3E86-F873-44BC-A7B3-A5AB19C18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647637-50CA-4BD4-A756-443788752D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84C06-A310-4958-BD1F-2E17032F9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82146-CF0A-4C9E-9C07-9D419CBC05A3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CA44C1-872C-4B07-863D-1BBC7534D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42722-5827-4B2C-839E-34D6FC7CF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7340C-532C-4210-9DDE-C09F7F3E2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669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5FB1B4-6DCF-4E3F-A3D7-EE55CABC3D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619691-2F7B-4A20-93AC-DD3AE648E4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944E4-2FE1-471E-AFA1-306D79D37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82146-CF0A-4C9E-9C07-9D419CBC05A3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EA27B-08C1-4F90-B6B8-427F0FF18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C82D9-7534-4D93-93D4-FB43764A3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7340C-532C-4210-9DDE-C09F7F3E2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835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56DE5-6923-4287-B517-11201DFF8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E7B7-E792-4DD6-A50E-591C42813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36FAEC-3AD6-4D95-8DC0-D8DEE5416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82146-CF0A-4C9E-9C07-9D419CBC05A3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EED60-64FC-404D-8669-82D82F5EA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8410E-1410-41DE-B45F-BF8D6871E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7340C-532C-4210-9DDE-C09F7F3E2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888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0E64F-E5BB-48EF-ADCD-61F926B57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D9E50A-DE8F-442F-8029-5AE006BDC5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4E9748-80BF-4F86-A50F-6364367A0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82146-CF0A-4C9E-9C07-9D419CBC05A3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2246E-9BA3-499F-9E28-BF2949560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3B9491-FD38-4538-B6D4-A86DC391B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7340C-532C-4210-9DDE-C09F7F3E2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497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2D59E-EEB9-4C5B-9C6B-EC27F0893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69038-D80A-41E8-A3C1-1E9CF3BEE9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6E6D97-6CD2-402E-8A0C-171D953BD6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2751B0-CF07-44E2-B07D-E056B705B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82146-CF0A-4C9E-9C07-9D419CBC05A3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97AB7A-1D98-46FB-A001-4A36F3DE3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B650A3-C45D-4E0E-857D-B9F5FC7BC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7340C-532C-4210-9DDE-C09F7F3E2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602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15222-C766-4F2F-B025-CA68615C7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2C6390-E6B0-4D57-B6FD-5DF838F214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3F39C0-EFC0-4AC5-83F3-1BBD5CDC04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0F301E-7437-47DD-81BE-B711BBC6CB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B66253-7E72-4839-8F19-0A0A5E9950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043455-71DA-4A0A-8552-53906FF22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82146-CF0A-4C9E-9C07-9D419CBC05A3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7545EB-75EE-47B8-B5C6-9ECA3B583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E42957-3C73-4332-B9AF-69B07DFBE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7340C-532C-4210-9DDE-C09F7F3E2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704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2CB0E-2983-4D26-A123-64D733941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2C05E5-14B8-4E6B-BCBE-CB7C2D47D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82146-CF0A-4C9E-9C07-9D419CBC05A3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70CD41-C1D7-4BB3-BCB8-74E717C88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08B3B4-22E1-4D58-B0F7-395C44258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7340C-532C-4210-9DDE-C09F7F3E2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541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F6B385-B097-48EB-8AEF-8A24CD008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82146-CF0A-4C9E-9C07-9D419CBC05A3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0AF0A7-8EE3-4687-84B5-2C6DFFDD3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B7B185-B402-4776-B357-366575C97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7340C-532C-4210-9DDE-C09F7F3E2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402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67CC6-3549-42CE-8C44-7E1E71BDE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A0238-2D4C-4402-85E8-11487B33A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AF8729-5617-420A-AD8E-FEE0BC99F5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610DF6-3CDF-4F18-8150-88D7345A9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82146-CF0A-4C9E-9C07-9D419CBC05A3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F052B5-BF5B-4F26-B04C-7CC7AF793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261DE2-151B-42E5-92C2-0B0E768D8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7340C-532C-4210-9DDE-C09F7F3E2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90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CE19D-B739-431A-9FD4-5F408CD92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246F2D-A5ED-43DE-819C-0BC9B2E455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3B45E1-D937-4909-B390-F14C488F03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71CD25-0E5D-4B16-B27D-31B8FAF95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82146-CF0A-4C9E-9C07-9D419CBC05A3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7FB199-E859-43F6-B213-36A2CCC55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F57C98-A87D-439F-B2A7-3C73070F6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7340C-532C-4210-9DDE-C09F7F3E2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797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2C0348-FDF9-441F-BFB7-283F89109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F16372-1EEA-461B-8B3B-6ACE60B2D6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6DE44-40FC-49E7-B233-BB3D43983C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82146-CF0A-4C9E-9C07-9D419CBC05A3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69DEC6-8EEB-4815-ADA6-7F077CF896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91990-5C07-407B-A148-AAF596D0D2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7340C-532C-4210-9DDE-C09F7F3E2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166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4A1E6-3A7E-1E67-9B1A-40457C198B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EFA367-4700-40EE-156B-258B925735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>
                <a:solidFill>
                  <a:srgbClr val="00B050"/>
                </a:solidFill>
              </a:rPr>
              <a:t>Pandas</a:t>
            </a:r>
          </a:p>
        </p:txBody>
      </p:sp>
    </p:spTree>
    <p:extLst>
      <p:ext uri="{BB962C8B-B14F-4D97-AF65-F5344CB8AC3E}">
        <p14:creationId xmlns:p14="http://schemas.microsoft.com/office/powerpoint/2010/main" val="635887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0A40C-FB31-454A-B609-1B72756D5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a library?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00096-CAE2-4D7F-883B-A796AF19F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spc="25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</a:t>
            </a:r>
            <a:r>
              <a:rPr lang="en-US" sz="2000" b="1" spc="2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rewritten code that users can use to optimize tasks</a:t>
            </a:r>
            <a:endParaRPr lang="en-US" sz="2000" b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1BE4CFCE-6A2D-4EA8-8DEA-2A958D711A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736" y="2692400"/>
            <a:ext cx="9048750" cy="38004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01158B4-0287-4016-9578-E1BB5511C0F0}"/>
              </a:ext>
            </a:extLst>
          </p:cNvPr>
          <p:cNvSpPr/>
          <p:nvPr/>
        </p:nvSpPr>
        <p:spPr>
          <a:xfrm>
            <a:off x="1298222" y="4831644"/>
            <a:ext cx="3793067" cy="13453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37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FFBDB-CCCA-4EB3-B37F-0C68A6B67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Pandas</a:t>
            </a:r>
            <a:r>
              <a:rPr lang="en-US" dirty="0"/>
              <a:t>(tabular data)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3FCB6E-0C6D-4B7E-913E-92DE73C39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250000"/>
              </a:lnSpc>
            </a:pPr>
            <a:r>
              <a:rPr lang="en-US" dirty="0"/>
              <a:t>Clean data</a:t>
            </a:r>
          </a:p>
          <a:p>
            <a:pPr>
              <a:lnSpc>
                <a:spcPct val="250000"/>
              </a:lnSpc>
            </a:pPr>
            <a:r>
              <a:rPr lang="en-US" dirty="0"/>
              <a:t>Explore data</a:t>
            </a:r>
          </a:p>
          <a:p>
            <a:pPr>
              <a:lnSpc>
                <a:spcPct val="250000"/>
              </a:lnSpc>
            </a:pPr>
            <a:r>
              <a:rPr lang="en-US" dirty="0"/>
              <a:t>Manipulate data</a:t>
            </a:r>
          </a:p>
          <a:p>
            <a:pPr>
              <a:lnSpc>
                <a:spcPct val="250000"/>
              </a:lnSpc>
            </a:pPr>
            <a:r>
              <a:rPr lang="en-US" dirty="0"/>
              <a:t>Analyze data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1435A1-74D7-49C7-8B9D-C547B2ABCDC6}"/>
              </a:ext>
            </a:extLst>
          </p:cNvPr>
          <p:cNvSpPr txBox="1"/>
          <p:nvPr/>
        </p:nvSpPr>
        <p:spPr>
          <a:xfrm>
            <a:off x="4894626" y="2281114"/>
            <a:ext cx="1680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25/7/80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D37B0B-437E-4955-80FC-AFA14BC2858F}"/>
              </a:ext>
            </a:extLst>
          </p:cNvPr>
          <p:cNvSpPr txBox="1"/>
          <p:nvPr/>
        </p:nvSpPr>
        <p:spPr>
          <a:xfrm>
            <a:off x="7037872" y="2281114"/>
            <a:ext cx="1680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7/25/1980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579FC09-04DF-414A-83F2-94F48EE5CCB2}"/>
              </a:ext>
            </a:extLst>
          </p:cNvPr>
          <p:cNvCxnSpPr>
            <a:endCxn id="8" idx="1"/>
          </p:cNvCxnSpPr>
          <p:nvPr/>
        </p:nvCxnSpPr>
        <p:spPr>
          <a:xfrm>
            <a:off x="5901623" y="2465780"/>
            <a:ext cx="11362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A4DF390-1507-4D91-8E07-2928D1DA4AF4}"/>
              </a:ext>
            </a:extLst>
          </p:cNvPr>
          <p:cNvSpPr txBox="1"/>
          <p:nvPr/>
        </p:nvSpPr>
        <p:spPr>
          <a:xfrm>
            <a:off x="4959771" y="3281870"/>
            <a:ext cx="579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</a:t>
            </a:r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id="{D638BAF6-1FCF-49DE-B2A8-F8CB3FE3EE8A}"/>
              </a:ext>
            </a:extLst>
          </p:cNvPr>
          <p:cNvSpPr/>
          <p:nvPr/>
        </p:nvSpPr>
        <p:spPr>
          <a:xfrm>
            <a:off x="5234562" y="3349225"/>
            <a:ext cx="158045" cy="24553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864ED5-8886-4A3A-BDD0-E31B07230258}"/>
              </a:ext>
            </a:extLst>
          </p:cNvPr>
          <p:cNvSpPr txBox="1"/>
          <p:nvPr/>
        </p:nvSpPr>
        <p:spPr>
          <a:xfrm>
            <a:off x="5612954" y="3290337"/>
            <a:ext cx="579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 </a:t>
            </a:r>
          </a:p>
        </p:txBody>
      </p:sp>
      <p:sp>
        <p:nvSpPr>
          <p:cNvPr id="15" name="Arrow: Up 14">
            <a:extLst>
              <a:ext uri="{FF2B5EF4-FFF2-40B4-BE49-F238E27FC236}">
                <a16:creationId xmlns:a16="http://schemas.microsoft.com/office/drawing/2014/main" id="{629C6324-F082-460B-B9C3-32D79798F3C9}"/>
              </a:ext>
            </a:extLst>
          </p:cNvPr>
          <p:cNvSpPr/>
          <p:nvPr/>
        </p:nvSpPr>
        <p:spPr>
          <a:xfrm flipV="1">
            <a:off x="5887745" y="3357692"/>
            <a:ext cx="158045" cy="24553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C75B9A4E-DB63-4FFC-BDB1-D00DE349E5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8659718"/>
              </p:ext>
            </p:extLst>
          </p:nvPr>
        </p:nvGraphicFramePr>
        <p:xfrm>
          <a:off x="4959233" y="4070105"/>
          <a:ext cx="1233312" cy="10972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1104">
                  <a:extLst>
                    <a:ext uri="{9D8B030D-6E8A-4147-A177-3AD203B41FA5}">
                      <a16:colId xmlns:a16="http://schemas.microsoft.com/office/drawing/2014/main" val="2132431731"/>
                    </a:ext>
                  </a:extLst>
                </a:gridCol>
                <a:gridCol w="411104">
                  <a:extLst>
                    <a:ext uri="{9D8B030D-6E8A-4147-A177-3AD203B41FA5}">
                      <a16:colId xmlns:a16="http://schemas.microsoft.com/office/drawing/2014/main" val="1784035230"/>
                    </a:ext>
                  </a:extLst>
                </a:gridCol>
                <a:gridCol w="411104">
                  <a:extLst>
                    <a:ext uri="{9D8B030D-6E8A-4147-A177-3AD203B41FA5}">
                      <a16:colId xmlns:a16="http://schemas.microsoft.com/office/drawing/2014/main" val="3904154317"/>
                    </a:ext>
                  </a:extLst>
                </a:gridCol>
              </a:tblGrid>
              <a:tr h="352155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7697989"/>
                  </a:ext>
                </a:extLst>
              </a:tr>
              <a:tr h="352155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4623073"/>
                  </a:ext>
                </a:extLst>
              </a:tr>
              <a:tr h="352155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1400171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03F7434A-E122-4596-89E0-F63CCF63D0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696020"/>
              </p:ext>
            </p:extLst>
          </p:nvPr>
        </p:nvGraphicFramePr>
        <p:xfrm>
          <a:off x="7246554" y="4118448"/>
          <a:ext cx="1233312" cy="731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1104">
                  <a:extLst>
                    <a:ext uri="{9D8B030D-6E8A-4147-A177-3AD203B41FA5}">
                      <a16:colId xmlns:a16="http://schemas.microsoft.com/office/drawing/2014/main" val="2132431731"/>
                    </a:ext>
                  </a:extLst>
                </a:gridCol>
                <a:gridCol w="411104">
                  <a:extLst>
                    <a:ext uri="{9D8B030D-6E8A-4147-A177-3AD203B41FA5}">
                      <a16:colId xmlns:a16="http://schemas.microsoft.com/office/drawing/2014/main" val="1784035230"/>
                    </a:ext>
                  </a:extLst>
                </a:gridCol>
                <a:gridCol w="411104">
                  <a:extLst>
                    <a:ext uri="{9D8B030D-6E8A-4147-A177-3AD203B41FA5}">
                      <a16:colId xmlns:a16="http://schemas.microsoft.com/office/drawing/2014/main" val="3904154317"/>
                    </a:ext>
                  </a:extLst>
                </a:gridCol>
              </a:tblGrid>
              <a:tr h="352155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7697989"/>
                  </a:ext>
                </a:extLst>
              </a:tr>
              <a:tr h="352155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1400171"/>
                  </a:ext>
                </a:extLst>
              </a:tr>
            </a:tbl>
          </a:graphicData>
        </a:graphic>
      </p:graphicFrame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0A42BF8-7344-4638-9D69-65297470AAC1}"/>
              </a:ext>
            </a:extLst>
          </p:cNvPr>
          <p:cNvCxnSpPr>
            <a:cxnSpLocks/>
          </p:cNvCxnSpPr>
          <p:nvPr/>
        </p:nvCxnSpPr>
        <p:spPr>
          <a:xfrm>
            <a:off x="6315809" y="4517159"/>
            <a:ext cx="8030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phic 24" descr="Bar graph with upward trend with solid fill">
            <a:extLst>
              <a:ext uri="{FF2B5EF4-FFF2-40B4-BE49-F238E27FC236}">
                <a16:creationId xmlns:a16="http://schemas.microsoft.com/office/drawing/2014/main" id="{53CA64B8-36E9-4639-BE9A-E944FE52D6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94626" y="539522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608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D2CF673-9C83-4A9E-9570-F7849ACDB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2</a:t>
            </a:r>
            <a:r>
              <a:rPr lang="en-US" dirty="0"/>
              <a:t> main Classes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573D941-3A59-4510-B096-788FBBF9B9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Series(one column)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96F85588-376D-4A7A-A5DC-5FDB9017A51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547291042"/>
              </p:ext>
            </p:extLst>
          </p:nvPr>
        </p:nvGraphicFramePr>
        <p:xfrm>
          <a:off x="3020131" y="3002844"/>
          <a:ext cx="1258358" cy="2768600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1258358">
                  <a:extLst>
                    <a:ext uri="{9D8B030D-6E8A-4147-A177-3AD203B41FA5}">
                      <a16:colId xmlns:a16="http://schemas.microsoft.com/office/drawing/2014/main" val="1476483019"/>
                    </a:ext>
                  </a:extLst>
                </a:gridCol>
              </a:tblGrid>
              <a:tr h="5537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736252"/>
                  </a:ext>
                </a:extLst>
              </a:tr>
              <a:tr h="553720">
                <a:tc>
                  <a:txBody>
                    <a:bodyPr/>
                    <a:lstStyle/>
                    <a:p>
                      <a:r>
                        <a:rPr lang="en-US" dirty="0"/>
                        <a:t>Bob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180440"/>
                  </a:ext>
                </a:extLst>
              </a:tr>
              <a:tr h="553720">
                <a:tc>
                  <a:txBody>
                    <a:bodyPr/>
                    <a:lstStyle/>
                    <a:p>
                      <a:r>
                        <a:rPr lang="en-US" dirty="0"/>
                        <a:t>Tiffany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733010"/>
                  </a:ext>
                </a:extLst>
              </a:tr>
              <a:tr h="553720">
                <a:tc>
                  <a:txBody>
                    <a:bodyPr/>
                    <a:lstStyle/>
                    <a:p>
                      <a:r>
                        <a:rPr lang="en-US" dirty="0"/>
                        <a:t>Alex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7858977"/>
                  </a:ext>
                </a:extLst>
              </a:tr>
              <a:tr h="553720">
                <a:tc>
                  <a:txBody>
                    <a:bodyPr/>
                    <a:lstStyle/>
                    <a:p>
                      <a:r>
                        <a:rPr lang="en-US" dirty="0"/>
                        <a:t>Sam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7315369"/>
                  </a:ext>
                </a:extLst>
              </a:tr>
            </a:tbl>
          </a:graphicData>
        </a:graphic>
      </p:graphicFrame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24409DF-4064-4F9A-A2F5-A7B6CFA76A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DataFrame(whole table)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0D12DFF5-3E75-40A3-9020-4E78B5FCBFEE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719678762"/>
              </p:ext>
            </p:extLst>
          </p:nvPr>
        </p:nvGraphicFramePr>
        <p:xfrm>
          <a:off x="7204515" y="3006726"/>
          <a:ext cx="3118557" cy="2764720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1039519">
                  <a:extLst>
                    <a:ext uri="{9D8B030D-6E8A-4147-A177-3AD203B41FA5}">
                      <a16:colId xmlns:a16="http://schemas.microsoft.com/office/drawing/2014/main" val="828067121"/>
                    </a:ext>
                  </a:extLst>
                </a:gridCol>
                <a:gridCol w="1039519">
                  <a:extLst>
                    <a:ext uri="{9D8B030D-6E8A-4147-A177-3AD203B41FA5}">
                      <a16:colId xmlns:a16="http://schemas.microsoft.com/office/drawing/2014/main" val="2654330115"/>
                    </a:ext>
                  </a:extLst>
                </a:gridCol>
                <a:gridCol w="1039519">
                  <a:extLst>
                    <a:ext uri="{9D8B030D-6E8A-4147-A177-3AD203B41FA5}">
                      <a16:colId xmlns:a16="http://schemas.microsoft.com/office/drawing/2014/main" val="272850135"/>
                    </a:ext>
                  </a:extLst>
                </a:gridCol>
              </a:tblGrid>
              <a:tr h="55294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Zip 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323907"/>
                  </a:ext>
                </a:extLst>
              </a:tr>
              <a:tr h="552944">
                <a:tc>
                  <a:txBody>
                    <a:bodyPr/>
                    <a:lstStyle/>
                    <a:p>
                      <a:r>
                        <a:rPr lang="en-US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12876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631920"/>
                  </a:ext>
                </a:extLst>
              </a:tr>
              <a:tr h="552944">
                <a:tc>
                  <a:txBody>
                    <a:bodyPr/>
                    <a:lstStyle/>
                    <a:p>
                      <a:r>
                        <a:rPr lang="en-US" dirty="0"/>
                        <a:t>Tiffany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13442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278704"/>
                  </a:ext>
                </a:extLst>
              </a:tr>
              <a:tr h="552944">
                <a:tc>
                  <a:txBody>
                    <a:bodyPr/>
                    <a:lstStyle/>
                    <a:p>
                      <a:r>
                        <a:rPr lang="en-US" dirty="0"/>
                        <a:t>Alex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146742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563634"/>
                  </a:ext>
                </a:extLst>
              </a:tr>
              <a:tr h="552944">
                <a:tc>
                  <a:txBody>
                    <a:bodyPr/>
                    <a:lstStyle/>
                    <a:p>
                      <a:r>
                        <a:rPr lang="en-US" dirty="0"/>
                        <a:t>Sam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49008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2883820"/>
                  </a:ext>
                </a:extLst>
              </a:tr>
            </a:tbl>
          </a:graphicData>
        </a:graphic>
      </p:graphicFrame>
      <p:graphicFrame>
        <p:nvGraphicFramePr>
          <p:cNvPr id="12" name="Table 10">
            <a:extLst>
              <a:ext uri="{FF2B5EF4-FFF2-40B4-BE49-F238E27FC236}">
                <a16:creationId xmlns:a16="http://schemas.microsoft.com/office/drawing/2014/main" id="{A8D0DAEC-AE5C-4A90-99E0-4329BB2DA4A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5861806"/>
              </p:ext>
            </p:extLst>
          </p:nvPr>
        </p:nvGraphicFramePr>
        <p:xfrm>
          <a:off x="2515393" y="3556564"/>
          <a:ext cx="306829" cy="221488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306829">
                  <a:extLst>
                    <a:ext uri="{9D8B030D-6E8A-4147-A177-3AD203B41FA5}">
                      <a16:colId xmlns:a16="http://schemas.microsoft.com/office/drawing/2014/main" val="1476483019"/>
                    </a:ext>
                  </a:extLst>
                </a:gridCol>
              </a:tblGrid>
              <a:tr h="553720">
                <a:tc>
                  <a:txBody>
                    <a:bodyPr/>
                    <a:lstStyle/>
                    <a:p>
                      <a:r>
                        <a:rPr lang="en-US" b="1" cap="none" spc="0" dirty="0">
                          <a:ln w="12700">
                            <a:solidFill>
                              <a:schemeClr val="accent3">
                                <a:lumMod val="50000"/>
                              </a:schemeClr>
                            </a:solidFill>
                            <a:prstDash val="solid"/>
                          </a:ln>
                          <a:pattFill prst="narHorz">
                            <a:fgClr>
                              <a:schemeClr val="accent3"/>
                            </a:fgClr>
                            <a:bgClr>
                              <a:schemeClr val="accent3">
                                <a:lumMod val="40000"/>
                                <a:lumOff val="60000"/>
                              </a:schemeClr>
                            </a:bgClr>
                          </a:pattFill>
                          <a:effectLst>
                            <a:innerShdw blurRad="177800">
                              <a:schemeClr val="accent3">
                                <a:lumMod val="50000"/>
                              </a:schemeClr>
                            </a:innerShdw>
                          </a:effectLst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736252"/>
                  </a:ext>
                </a:extLst>
              </a:tr>
              <a:tr h="553720">
                <a:tc>
                  <a:txBody>
                    <a:bodyPr/>
                    <a:lstStyle/>
                    <a:p>
                      <a:r>
                        <a:rPr lang="en-US" b="1" cap="none" spc="0" dirty="0">
                          <a:ln w="12700">
                            <a:solidFill>
                              <a:schemeClr val="accent3">
                                <a:lumMod val="50000"/>
                              </a:schemeClr>
                            </a:solidFill>
                            <a:prstDash val="solid"/>
                          </a:ln>
                          <a:pattFill prst="narHorz">
                            <a:fgClr>
                              <a:schemeClr val="accent3"/>
                            </a:fgClr>
                            <a:bgClr>
                              <a:schemeClr val="accent3">
                                <a:lumMod val="40000"/>
                                <a:lumOff val="60000"/>
                              </a:schemeClr>
                            </a:bgClr>
                          </a:pattFill>
                          <a:effectLst>
                            <a:innerShdw blurRad="177800">
                              <a:schemeClr val="accent3">
                                <a:lumMod val="50000"/>
                              </a:schemeClr>
                            </a:innerShdw>
                          </a:effectLst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180440"/>
                  </a:ext>
                </a:extLst>
              </a:tr>
              <a:tr h="553720">
                <a:tc>
                  <a:txBody>
                    <a:bodyPr/>
                    <a:lstStyle/>
                    <a:p>
                      <a:r>
                        <a:rPr lang="en-US" b="1" cap="none" spc="0" dirty="0">
                          <a:ln w="12700">
                            <a:solidFill>
                              <a:schemeClr val="accent3">
                                <a:lumMod val="50000"/>
                              </a:schemeClr>
                            </a:solidFill>
                            <a:prstDash val="solid"/>
                          </a:ln>
                          <a:pattFill prst="narHorz">
                            <a:fgClr>
                              <a:schemeClr val="accent3"/>
                            </a:fgClr>
                            <a:bgClr>
                              <a:schemeClr val="accent3">
                                <a:lumMod val="40000"/>
                                <a:lumOff val="60000"/>
                              </a:schemeClr>
                            </a:bgClr>
                          </a:pattFill>
                          <a:effectLst>
                            <a:innerShdw blurRad="177800">
                              <a:schemeClr val="accent3">
                                <a:lumMod val="50000"/>
                              </a:schemeClr>
                            </a:innerShdw>
                          </a:effectLst>
                        </a:rPr>
                        <a:t>2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733010"/>
                  </a:ext>
                </a:extLst>
              </a:tr>
              <a:tr h="553720">
                <a:tc>
                  <a:txBody>
                    <a:bodyPr/>
                    <a:lstStyle/>
                    <a:p>
                      <a:r>
                        <a:rPr lang="en-US" b="1" cap="none" spc="0" dirty="0">
                          <a:ln w="12700">
                            <a:solidFill>
                              <a:schemeClr val="accent3">
                                <a:lumMod val="50000"/>
                              </a:schemeClr>
                            </a:solidFill>
                            <a:prstDash val="solid"/>
                          </a:ln>
                          <a:pattFill prst="narHorz">
                            <a:fgClr>
                              <a:schemeClr val="accent3"/>
                            </a:fgClr>
                            <a:bgClr>
                              <a:schemeClr val="accent3">
                                <a:lumMod val="40000"/>
                                <a:lumOff val="60000"/>
                              </a:schemeClr>
                            </a:bgClr>
                          </a:pattFill>
                          <a:effectLst>
                            <a:innerShdw blurRad="177800">
                              <a:schemeClr val="accent3">
                                <a:lumMod val="50000"/>
                              </a:schemeClr>
                            </a:innerShdw>
                          </a:effectLst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7858977"/>
                  </a:ext>
                </a:extLst>
              </a:tr>
            </a:tbl>
          </a:graphicData>
        </a:graphic>
      </p:graphicFrame>
      <p:graphicFrame>
        <p:nvGraphicFramePr>
          <p:cNvPr id="13" name="Table 10">
            <a:extLst>
              <a:ext uri="{FF2B5EF4-FFF2-40B4-BE49-F238E27FC236}">
                <a16:creationId xmlns:a16="http://schemas.microsoft.com/office/drawing/2014/main" id="{0B984971-9B48-4089-9FA7-AE1F1B9973F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4054536"/>
              </p:ext>
            </p:extLst>
          </p:nvPr>
        </p:nvGraphicFramePr>
        <p:xfrm>
          <a:off x="6743082" y="3562033"/>
          <a:ext cx="306829" cy="221488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306829">
                  <a:extLst>
                    <a:ext uri="{9D8B030D-6E8A-4147-A177-3AD203B41FA5}">
                      <a16:colId xmlns:a16="http://schemas.microsoft.com/office/drawing/2014/main" val="1476483019"/>
                    </a:ext>
                  </a:extLst>
                </a:gridCol>
              </a:tblGrid>
              <a:tr h="553720">
                <a:tc>
                  <a:txBody>
                    <a:bodyPr/>
                    <a:lstStyle/>
                    <a:p>
                      <a:r>
                        <a:rPr lang="en-US" b="1" cap="none" spc="0" dirty="0">
                          <a:ln w="12700">
                            <a:solidFill>
                              <a:schemeClr val="accent3">
                                <a:lumMod val="50000"/>
                              </a:schemeClr>
                            </a:solidFill>
                            <a:prstDash val="solid"/>
                          </a:ln>
                          <a:pattFill prst="narHorz">
                            <a:fgClr>
                              <a:schemeClr val="accent3"/>
                            </a:fgClr>
                            <a:bgClr>
                              <a:schemeClr val="accent3">
                                <a:lumMod val="40000"/>
                                <a:lumOff val="60000"/>
                              </a:schemeClr>
                            </a:bgClr>
                          </a:pattFill>
                          <a:effectLst>
                            <a:innerShdw blurRad="177800">
                              <a:schemeClr val="accent3">
                                <a:lumMod val="50000"/>
                              </a:schemeClr>
                            </a:innerShdw>
                          </a:effectLst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736252"/>
                  </a:ext>
                </a:extLst>
              </a:tr>
              <a:tr h="553720">
                <a:tc>
                  <a:txBody>
                    <a:bodyPr/>
                    <a:lstStyle/>
                    <a:p>
                      <a:r>
                        <a:rPr lang="en-US" b="1" cap="none" spc="0" dirty="0">
                          <a:ln w="12700">
                            <a:solidFill>
                              <a:schemeClr val="accent3">
                                <a:lumMod val="50000"/>
                              </a:schemeClr>
                            </a:solidFill>
                            <a:prstDash val="solid"/>
                          </a:ln>
                          <a:pattFill prst="narHorz">
                            <a:fgClr>
                              <a:schemeClr val="accent3"/>
                            </a:fgClr>
                            <a:bgClr>
                              <a:schemeClr val="accent3">
                                <a:lumMod val="40000"/>
                                <a:lumOff val="60000"/>
                              </a:schemeClr>
                            </a:bgClr>
                          </a:pattFill>
                          <a:effectLst>
                            <a:innerShdw blurRad="177800">
                              <a:schemeClr val="accent3">
                                <a:lumMod val="50000"/>
                              </a:schemeClr>
                            </a:innerShdw>
                          </a:effectLst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180440"/>
                  </a:ext>
                </a:extLst>
              </a:tr>
              <a:tr h="553720">
                <a:tc>
                  <a:txBody>
                    <a:bodyPr/>
                    <a:lstStyle/>
                    <a:p>
                      <a:r>
                        <a:rPr lang="en-US" b="1" cap="none" spc="0" dirty="0">
                          <a:ln w="12700">
                            <a:solidFill>
                              <a:schemeClr val="accent3">
                                <a:lumMod val="50000"/>
                              </a:schemeClr>
                            </a:solidFill>
                            <a:prstDash val="solid"/>
                          </a:ln>
                          <a:pattFill prst="narHorz">
                            <a:fgClr>
                              <a:schemeClr val="accent3"/>
                            </a:fgClr>
                            <a:bgClr>
                              <a:schemeClr val="accent3">
                                <a:lumMod val="40000"/>
                                <a:lumOff val="60000"/>
                              </a:schemeClr>
                            </a:bgClr>
                          </a:pattFill>
                          <a:effectLst>
                            <a:innerShdw blurRad="177800">
                              <a:schemeClr val="accent3">
                                <a:lumMod val="50000"/>
                              </a:schemeClr>
                            </a:innerShdw>
                          </a:effectLst>
                        </a:rPr>
                        <a:t>2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733010"/>
                  </a:ext>
                </a:extLst>
              </a:tr>
              <a:tr h="553720">
                <a:tc>
                  <a:txBody>
                    <a:bodyPr/>
                    <a:lstStyle/>
                    <a:p>
                      <a:r>
                        <a:rPr lang="en-US" b="1" cap="none" spc="0" dirty="0">
                          <a:ln w="12700">
                            <a:solidFill>
                              <a:schemeClr val="accent3">
                                <a:lumMod val="50000"/>
                              </a:schemeClr>
                            </a:solidFill>
                            <a:prstDash val="solid"/>
                          </a:ln>
                          <a:pattFill prst="narHorz">
                            <a:fgClr>
                              <a:schemeClr val="accent3"/>
                            </a:fgClr>
                            <a:bgClr>
                              <a:schemeClr val="accent3">
                                <a:lumMod val="40000"/>
                                <a:lumOff val="60000"/>
                              </a:schemeClr>
                            </a:bgClr>
                          </a:pattFill>
                          <a:effectLst>
                            <a:innerShdw blurRad="177800">
                              <a:schemeClr val="accent3">
                                <a:lumMod val="50000"/>
                              </a:schemeClr>
                            </a:innerShdw>
                          </a:effectLst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78589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2157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AE8BD0B-3038-4FCB-9877-4FC52D6B28EB}"/>
              </a:ext>
            </a:extLst>
          </p:cNvPr>
          <p:cNvSpPr/>
          <p:nvPr/>
        </p:nvSpPr>
        <p:spPr>
          <a:xfrm>
            <a:off x="3612445" y="1320800"/>
            <a:ext cx="1365955" cy="15889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Dtypes</a:t>
            </a:r>
          </a:p>
          <a:p>
            <a:pPr algn="ctr"/>
            <a:r>
              <a:rPr lang="en-US" dirty="0"/>
              <a:t>Name</a:t>
            </a:r>
          </a:p>
          <a:p>
            <a:pPr algn="ctr"/>
            <a:r>
              <a:rPr lang="en-US" dirty="0"/>
              <a:t>Shape</a:t>
            </a:r>
          </a:p>
          <a:p>
            <a:pPr algn="ctr"/>
            <a:r>
              <a:rPr lang="en-US" dirty="0"/>
              <a:t>Values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BB0761-752D-4A9A-ADA7-E0AB7581847F}"/>
              </a:ext>
            </a:extLst>
          </p:cNvPr>
          <p:cNvSpPr/>
          <p:nvPr/>
        </p:nvSpPr>
        <p:spPr>
          <a:xfrm>
            <a:off x="3601154" y="3307632"/>
            <a:ext cx="1648178" cy="1588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Head( )</a:t>
            </a:r>
          </a:p>
          <a:p>
            <a:pPr algn="ctr"/>
            <a:r>
              <a:rPr lang="en-US" dirty="0"/>
              <a:t>Filter( )</a:t>
            </a:r>
          </a:p>
          <a:p>
            <a:pPr algn="ctr"/>
            <a:r>
              <a:rPr lang="en-US" dirty="0"/>
              <a:t>Fillna( )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9367B85E-21F5-4C35-B22E-5800848B1C3B}"/>
              </a:ext>
            </a:extLst>
          </p:cNvPr>
          <p:cNvSpPr/>
          <p:nvPr/>
        </p:nvSpPr>
        <p:spPr>
          <a:xfrm>
            <a:off x="2562578" y="1320800"/>
            <a:ext cx="496711" cy="158891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9BDB243F-3362-4995-BD60-8A0682C87B58}"/>
              </a:ext>
            </a:extLst>
          </p:cNvPr>
          <p:cNvSpPr/>
          <p:nvPr/>
        </p:nvSpPr>
        <p:spPr>
          <a:xfrm>
            <a:off x="2607730" y="3327728"/>
            <a:ext cx="496711" cy="158891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084AC0-4967-425C-B620-193C1A45A747}"/>
              </a:ext>
            </a:extLst>
          </p:cNvPr>
          <p:cNvSpPr txBox="1"/>
          <p:nvPr/>
        </p:nvSpPr>
        <p:spPr>
          <a:xfrm>
            <a:off x="1196622" y="1889288"/>
            <a:ext cx="1365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Attributes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0F9730-CDE0-40FB-91EA-84AF1AF299E8}"/>
              </a:ext>
            </a:extLst>
          </p:cNvPr>
          <p:cNvSpPr txBox="1"/>
          <p:nvPr/>
        </p:nvSpPr>
        <p:spPr>
          <a:xfrm>
            <a:off x="1241775" y="3898887"/>
            <a:ext cx="1365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510F786-0387-4E66-AD49-B4553BFE781A}"/>
              </a:ext>
            </a:extLst>
          </p:cNvPr>
          <p:cNvSpPr/>
          <p:nvPr/>
        </p:nvSpPr>
        <p:spPr>
          <a:xfrm>
            <a:off x="880533" y="259644"/>
            <a:ext cx="5113867" cy="5791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AF459E-42AE-4FD9-97F2-C128B24B0B7E}"/>
              </a:ext>
            </a:extLst>
          </p:cNvPr>
          <p:cNvSpPr txBox="1"/>
          <p:nvPr/>
        </p:nvSpPr>
        <p:spPr>
          <a:xfrm>
            <a:off x="2754487" y="526472"/>
            <a:ext cx="15465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Class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chemeClr val="accent1"/>
                </a:solidFill>
              </a:rPr>
              <a:t>Series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A513717-6219-450D-AADE-D6ACE0C36406}"/>
              </a:ext>
            </a:extLst>
          </p:cNvPr>
          <p:cNvSpPr/>
          <p:nvPr/>
        </p:nvSpPr>
        <p:spPr>
          <a:xfrm>
            <a:off x="9409290" y="1320800"/>
            <a:ext cx="1365955" cy="1588911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Dtypes</a:t>
            </a:r>
          </a:p>
          <a:p>
            <a:pPr algn="ctr"/>
            <a:r>
              <a:rPr lang="en-US" dirty="0"/>
              <a:t>Axes</a:t>
            </a:r>
          </a:p>
          <a:p>
            <a:pPr algn="ctr"/>
            <a:r>
              <a:rPr lang="en-US" dirty="0"/>
              <a:t>Loc</a:t>
            </a:r>
          </a:p>
          <a:p>
            <a:pPr algn="ctr"/>
            <a:r>
              <a:rPr lang="en-US" dirty="0"/>
              <a:t>Values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541B06C-DEB3-4C66-8602-6EA93222CE85}"/>
              </a:ext>
            </a:extLst>
          </p:cNvPr>
          <p:cNvSpPr/>
          <p:nvPr/>
        </p:nvSpPr>
        <p:spPr>
          <a:xfrm>
            <a:off x="9397999" y="3307632"/>
            <a:ext cx="1648178" cy="158891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Head( )</a:t>
            </a:r>
          </a:p>
          <a:p>
            <a:pPr algn="ctr"/>
            <a:r>
              <a:rPr lang="en-US" dirty="0"/>
              <a:t>info( )</a:t>
            </a:r>
          </a:p>
          <a:p>
            <a:pPr algn="ctr"/>
            <a:r>
              <a:rPr lang="en-US" dirty="0"/>
              <a:t>Pop()</a:t>
            </a:r>
          </a:p>
          <a:p>
            <a:pPr algn="ctr"/>
            <a:r>
              <a:rPr lang="en-US" dirty="0"/>
              <a:t>Fillna( )</a:t>
            </a:r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3BB98825-BD8D-4A9F-83CB-8E897DD7E1C6}"/>
              </a:ext>
            </a:extLst>
          </p:cNvPr>
          <p:cNvSpPr/>
          <p:nvPr/>
        </p:nvSpPr>
        <p:spPr>
          <a:xfrm>
            <a:off x="8359423" y="1320800"/>
            <a:ext cx="496711" cy="158891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DDBFF6DA-B713-4C67-9F97-94AE50CE5DA4}"/>
              </a:ext>
            </a:extLst>
          </p:cNvPr>
          <p:cNvSpPr/>
          <p:nvPr/>
        </p:nvSpPr>
        <p:spPr>
          <a:xfrm>
            <a:off x="8404575" y="3327728"/>
            <a:ext cx="496711" cy="158891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24A3E95-D61E-4BCD-A7A2-C5E3BD6EE7BA}"/>
              </a:ext>
            </a:extLst>
          </p:cNvPr>
          <p:cNvSpPr txBox="1"/>
          <p:nvPr/>
        </p:nvSpPr>
        <p:spPr>
          <a:xfrm>
            <a:off x="6993467" y="1889288"/>
            <a:ext cx="1365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Attributes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C9811D6-F5C1-4B5E-8716-17F40A5FD4C1}"/>
              </a:ext>
            </a:extLst>
          </p:cNvPr>
          <p:cNvSpPr txBox="1"/>
          <p:nvPr/>
        </p:nvSpPr>
        <p:spPr>
          <a:xfrm>
            <a:off x="7038620" y="3898887"/>
            <a:ext cx="1365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Methods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F63F96B-248A-44CA-A523-779CE3310155}"/>
              </a:ext>
            </a:extLst>
          </p:cNvPr>
          <p:cNvSpPr/>
          <p:nvPr/>
        </p:nvSpPr>
        <p:spPr>
          <a:xfrm>
            <a:off x="6677378" y="259644"/>
            <a:ext cx="5113867" cy="5791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D9C3F5D-38DC-4521-81D5-E9ED734261F8}"/>
              </a:ext>
            </a:extLst>
          </p:cNvPr>
          <p:cNvSpPr txBox="1"/>
          <p:nvPr/>
        </p:nvSpPr>
        <p:spPr>
          <a:xfrm>
            <a:off x="8404575" y="526472"/>
            <a:ext cx="20037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Class DataFrame</a:t>
            </a:r>
          </a:p>
        </p:txBody>
      </p:sp>
    </p:spTree>
    <p:extLst>
      <p:ext uri="{BB962C8B-B14F-4D97-AF65-F5344CB8AC3E}">
        <p14:creationId xmlns:p14="http://schemas.microsoft.com/office/powerpoint/2010/main" val="3420114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118</Words>
  <Application>Microsoft Office PowerPoint</Application>
  <PresentationFormat>Widescreen</PresentationFormat>
  <Paragraphs>74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Data analysis</vt:lpstr>
      <vt:lpstr>What is a library?</vt:lpstr>
      <vt:lpstr>Pandas(tabular data)</vt:lpstr>
      <vt:lpstr>2 main Classes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a library?</dc:title>
  <dc:creator>muthanna battah</dc:creator>
  <cp:lastModifiedBy>muthanna battah</cp:lastModifiedBy>
  <cp:revision>7</cp:revision>
  <dcterms:created xsi:type="dcterms:W3CDTF">2022-04-02T00:33:58Z</dcterms:created>
  <dcterms:modified xsi:type="dcterms:W3CDTF">2022-05-27T20:51:08Z</dcterms:modified>
</cp:coreProperties>
</file>