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B9B5-3B50-F6D1-AD02-43AF4278C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6820E-B212-9208-8E34-A710D6F6B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ECCA5-639F-E9B0-11B4-AC1AB95A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7ABB-7C1A-48E1-BCF9-EC4DE59E1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786B-47CF-6CBE-39D7-F2EDA651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9E847-404D-6EAE-D2BF-82BF6DD5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CA2C-E57E-4847-87FB-E66203B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3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334D-EB14-5C31-7461-4985FDDA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5BB5B-9049-67DA-5693-694518336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2770-6E27-D1F1-428D-18314C94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7ABB-7C1A-48E1-BCF9-EC4DE59E1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CC47C-B574-3EBD-AA32-0682A432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2293-ED47-8820-BA27-F7D7F7B9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CA2C-E57E-4847-87FB-E66203B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5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9CA54-29EF-16FF-4B39-ACDD1A9C4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7586F-47C9-2957-2EC9-C300D06E8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2AA4-D422-BA3F-15B8-DD93F8EC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7ABB-7C1A-48E1-BCF9-EC4DE59E1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EB8B-2E72-1118-EDAE-15554DB2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F594-DA6F-EB39-93BF-3FA51F91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CA2C-E57E-4847-87FB-E66203B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4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3CD8-1D96-6281-975E-DFD8099C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5F16-AD9C-4242-3D9F-496D707D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26A8-31DF-C972-3CDB-5B95EF00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7ABB-7C1A-48E1-BCF9-EC4DE59E1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053A9-EF40-A8C6-3775-A542A1F0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9A58E-895B-2EAE-110B-1E6ACC8C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CA2C-E57E-4847-87FB-E66203B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5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A0D4-9293-384D-DA97-11A70A3F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C7BED-9502-EA68-431E-1A1FA248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800AA-E932-F715-0232-22855B05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7ABB-7C1A-48E1-BCF9-EC4DE59E1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D849-1B73-6809-8AF6-D86E4694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668A6-442E-B64A-E88F-E250A36B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CA2C-E57E-4847-87FB-E66203B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5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C911-DD15-0431-E17E-8E743BE7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8E1E-122E-788B-F258-5739970F3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38B22-062E-4097-B773-B7D6A2020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D8D26-3A74-955B-32AF-8A51797D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7ABB-7C1A-48E1-BCF9-EC4DE59E1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6D79C-FFE5-F68C-AB82-C56F8B47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7E930-184E-16A4-0A06-B67C6D6C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CA2C-E57E-4847-87FB-E66203B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8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AECA-EB29-94BF-FDB1-9BFF018E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9B6CA-EAAE-299B-8C5D-A9ADE5C53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EE7B9-1FE1-B26D-ECE9-89BD21466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17D5A-5552-01A2-FEB0-7A0991A9E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B70D0-A666-5E52-6854-C300BB2BF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BCA0B-0FCA-190B-04E9-CA8D124B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7ABB-7C1A-48E1-BCF9-EC4DE59E1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4D247-D0C3-337F-F12B-24BBF4EF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8A26C-9B95-E973-B2F0-DFD55E7A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CA2C-E57E-4847-87FB-E66203B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0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E079-911C-F00F-2A9A-86CDBAD6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AAB15-2AA1-B6E8-2E53-FCA09851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7ABB-7C1A-48E1-BCF9-EC4DE59E1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24A32-4992-9FB1-12AA-5EC5659E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31D03-44D7-1CDF-C2B6-C5A724E2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CA2C-E57E-4847-87FB-E66203B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2B29F-43AE-B09A-CE29-4912E456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7ABB-7C1A-48E1-BCF9-EC4DE59E1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9E5B1-8D49-8074-4B33-21A61CD8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9A82D-5A2C-FDAC-93DC-B1E02E69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CA2C-E57E-4847-87FB-E66203B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E752-FABF-CAE2-FAAC-2374C1BC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3D371-5611-C9EB-AFB6-99FA1858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C9DEC-C5A3-C0BA-824F-06591569E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CD74-AC38-0F4E-FC42-1D372CB4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7ABB-7C1A-48E1-BCF9-EC4DE59E1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E95A3-354A-DA22-278C-C65FE920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82537-90A6-99E4-4FBC-7E82B8C1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CA2C-E57E-4847-87FB-E66203B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3124-1DFE-2564-9612-C89DCEE0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82B69-20AF-96D4-BDCD-EE897979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6EC39-980A-D1A3-0B43-CDBAA950E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4F2FB-400A-E08E-E52B-CA572C93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7ABB-7C1A-48E1-BCF9-EC4DE59E1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4D000-FD90-79BF-7C65-62877800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EA163-0C54-D627-5443-EF80B7DE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CA2C-E57E-4847-87FB-E66203B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6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272F5-4E17-8D89-A265-09EFF01F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AC304-77C7-85A4-59A9-5F7A52708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D653-68E8-FA98-1CAA-46593AE66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07ABB-7C1A-48E1-BCF9-EC4DE59E1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2AC14-20BF-C75D-C7BB-ACE2D3E67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7AA6-4849-BE75-8F16-376A1E4B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CCA2C-E57E-4847-87FB-E66203B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CD6A-8285-4088-B737-8B120639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Programming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8220D-2077-4F01-B43D-DC072A22B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0" i="0" dirty="0">
                <a:effectLst/>
                <a:latin typeface="tablet-gothic"/>
              </a:rPr>
              <a:t>A language used to write instructions for the computer.</a:t>
            </a:r>
            <a:endParaRPr lang="en-US" sz="2200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2A7366F-43BF-4702-8123-BE3318BAB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5846"/>
            <a:ext cx="6903720" cy="47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6619B7D2-740D-480B-A28C-C8B2B37C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362" y="419582"/>
            <a:ext cx="1669648" cy="1669648"/>
          </a:xfrm>
          <a:prstGeom prst="rect">
            <a:avLst/>
          </a:prstGeom>
        </p:spPr>
      </p:pic>
      <p:pic>
        <p:nvPicPr>
          <p:cNvPr id="14" name="Graphic 13" descr="Man outline">
            <a:extLst>
              <a:ext uri="{FF2B5EF4-FFF2-40B4-BE49-F238E27FC236}">
                <a16:creationId xmlns:a16="http://schemas.microsoft.com/office/drawing/2014/main" id="{DEDC2CBB-D58F-4D3F-82E9-DF30C1922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5028" y="419582"/>
            <a:ext cx="1669648" cy="16696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CADF94-C5FD-4CED-A302-C491F8BFFAA0}"/>
              </a:ext>
            </a:extLst>
          </p:cNvPr>
          <p:cNvSpPr/>
          <p:nvPr/>
        </p:nvSpPr>
        <p:spPr>
          <a:xfrm>
            <a:off x="1755325" y="2233780"/>
            <a:ext cx="1041721" cy="47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AD49B-16B2-4323-A87B-FDBD1D9BE60A}"/>
              </a:ext>
            </a:extLst>
          </p:cNvPr>
          <p:cNvSpPr/>
          <p:nvPr/>
        </p:nvSpPr>
        <p:spPr>
          <a:xfrm>
            <a:off x="8948991" y="2238088"/>
            <a:ext cx="1041721" cy="47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Spanish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2E4663-47C0-4B18-91D6-7F484FAB2547}"/>
              </a:ext>
            </a:extLst>
          </p:cNvPr>
          <p:cNvSpPr/>
          <p:nvPr/>
        </p:nvSpPr>
        <p:spPr>
          <a:xfrm>
            <a:off x="4826911" y="1389802"/>
            <a:ext cx="2084251" cy="1669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Translator</a:t>
            </a:r>
          </a:p>
          <a:p>
            <a:pPr algn="ctr"/>
            <a:r>
              <a:rPr lang="en-US" dirty="0"/>
              <a:t>English -&gt; Spanish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84C3A19-03BB-4ADD-A38F-5301BB0EFE6F}"/>
              </a:ext>
            </a:extLst>
          </p:cNvPr>
          <p:cNvSpPr/>
          <p:nvPr/>
        </p:nvSpPr>
        <p:spPr>
          <a:xfrm>
            <a:off x="3506580" y="2224626"/>
            <a:ext cx="861237" cy="483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41B2972-ADA0-4E17-97DD-88DD4C84D6D3}"/>
              </a:ext>
            </a:extLst>
          </p:cNvPr>
          <p:cNvSpPr/>
          <p:nvPr/>
        </p:nvSpPr>
        <p:spPr>
          <a:xfrm>
            <a:off x="7499458" y="2224626"/>
            <a:ext cx="861237" cy="483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48EE8789-0E2C-4141-803B-86615D6D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362" y="3468467"/>
            <a:ext cx="1669648" cy="166964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FC97B0B-C6AD-4503-8FEF-F60D87846461}"/>
              </a:ext>
            </a:extLst>
          </p:cNvPr>
          <p:cNvSpPr/>
          <p:nvPr/>
        </p:nvSpPr>
        <p:spPr>
          <a:xfrm>
            <a:off x="1755325" y="5282665"/>
            <a:ext cx="1041721" cy="47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DE7502C-7297-4633-998B-1EC42150DE69}"/>
              </a:ext>
            </a:extLst>
          </p:cNvPr>
          <p:cNvSpPr/>
          <p:nvPr/>
        </p:nvSpPr>
        <p:spPr>
          <a:xfrm>
            <a:off x="3506580" y="5273511"/>
            <a:ext cx="861237" cy="483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309AFBC-D37C-4A6A-BA6F-346E3C25B0F2}"/>
              </a:ext>
            </a:extLst>
          </p:cNvPr>
          <p:cNvSpPr/>
          <p:nvPr/>
        </p:nvSpPr>
        <p:spPr>
          <a:xfrm>
            <a:off x="7499458" y="5273511"/>
            <a:ext cx="861237" cy="483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6E7DC12-F195-4262-BBD5-41D9FA101229}"/>
              </a:ext>
            </a:extLst>
          </p:cNvPr>
          <p:cNvSpPr/>
          <p:nvPr/>
        </p:nvSpPr>
        <p:spPr>
          <a:xfrm>
            <a:off x="4826911" y="4303290"/>
            <a:ext cx="2084251" cy="1746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  <a:p>
            <a:pPr algn="ctr"/>
            <a:r>
              <a:rPr lang="en-US" dirty="0"/>
              <a:t>Python -&gt; 1/0</a:t>
            </a:r>
          </a:p>
        </p:txBody>
      </p:sp>
      <p:pic>
        <p:nvPicPr>
          <p:cNvPr id="30" name="Graphic 29" descr="Monitor with solid fill">
            <a:extLst>
              <a:ext uri="{FF2B5EF4-FFF2-40B4-BE49-F238E27FC236}">
                <a16:creationId xmlns:a16="http://schemas.microsoft.com/office/drawing/2014/main" id="{6DEF6905-0EA6-43F1-A491-A22359BD4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0291" y="4145351"/>
            <a:ext cx="1262685" cy="12626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7AA124-AA85-4AC8-A7BB-9FA7AB386439}"/>
              </a:ext>
            </a:extLst>
          </p:cNvPr>
          <p:cNvSpPr txBox="1"/>
          <p:nvPr/>
        </p:nvSpPr>
        <p:spPr>
          <a:xfrm>
            <a:off x="3523707" y="1574468"/>
            <a:ext cx="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03FDA3-F018-4FA2-B0A8-5526DFE117C2}"/>
              </a:ext>
            </a:extLst>
          </p:cNvPr>
          <p:cNvSpPr txBox="1"/>
          <p:nvPr/>
        </p:nvSpPr>
        <p:spPr>
          <a:xfrm>
            <a:off x="7415641" y="1574468"/>
            <a:ext cx="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943FD-9523-4DFC-9A66-AD54B6968FDE}"/>
              </a:ext>
            </a:extLst>
          </p:cNvPr>
          <p:cNvSpPr txBox="1"/>
          <p:nvPr/>
        </p:nvSpPr>
        <p:spPr>
          <a:xfrm>
            <a:off x="3474127" y="4382843"/>
            <a:ext cx="112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</a:t>
            </a:r>
          </a:p>
          <a:p>
            <a:r>
              <a:rPr lang="en-US" dirty="0"/>
              <a:t>Print(x+2)</a:t>
            </a:r>
          </a:p>
        </p:txBody>
      </p:sp>
      <p:pic>
        <p:nvPicPr>
          <p:cNvPr id="35" name="Graphic 34" descr="Binary with solid fill">
            <a:extLst>
              <a:ext uri="{FF2B5EF4-FFF2-40B4-BE49-F238E27FC236}">
                <a16:creationId xmlns:a16="http://schemas.microsoft.com/office/drawing/2014/main" id="{6CDA32FC-5DE5-4B4A-9842-ECE81FFA05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9458" y="4382843"/>
            <a:ext cx="714908" cy="71490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0DCAB60-81F5-4B14-83BB-A99DB0A22F49}"/>
              </a:ext>
            </a:extLst>
          </p:cNvPr>
          <p:cNvSpPr/>
          <p:nvPr/>
        </p:nvSpPr>
        <p:spPr>
          <a:xfrm>
            <a:off x="9070772" y="5282665"/>
            <a:ext cx="1041721" cy="47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</a:t>
            </a:r>
          </a:p>
        </p:txBody>
      </p:sp>
    </p:spTree>
    <p:extLst>
      <p:ext uri="{BB962C8B-B14F-4D97-AF65-F5344CB8AC3E}">
        <p14:creationId xmlns:p14="http://schemas.microsoft.com/office/powerpoint/2010/main" val="82889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0087E-AB4A-4BE9-9B7F-35ED83F1D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Vocabulary(Keywords)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A210AAB-E0C4-4D10-82FF-5A4D2A32256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3">
                  <a:extLst>
                    <a:ext uri="{9D8B030D-6E8A-4147-A177-3AD203B41FA5}">
                      <a16:colId xmlns:a16="http://schemas.microsoft.com/office/drawing/2014/main" val="4154437039"/>
                    </a:ext>
                  </a:extLst>
                </a:gridCol>
                <a:gridCol w="2578893">
                  <a:extLst>
                    <a:ext uri="{9D8B030D-6E8A-4147-A177-3AD203B41FA5}">
                      <a16:colId xmlns:a16="http://schemas.microsoft.com/office/drawing/2014/main" val="365983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56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5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4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62281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2CBE8-3E2A-4FBF-8FBC-9A45D404B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Grammar(Syntax)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D5FDF04-5378-4DBE-AA2B-4FC06F214BDB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505075"/>
          <a:ext cx="518318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2921607647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401008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1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 is.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Cats 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 ( )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Print 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4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3B45-1AC1-4065-8E76-BAC4DE30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20363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Variables(named values)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8B12-2B5F-43EF-85BE-2709312F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02" y="1570240"/>
            <a:ext cx="10515600" cy="4351338"/>
          </a:xfrm>
        </p:spPr>
        <p:txBody>
          <a:bodyPr/>
          <a:lstStyle/>
          <a:p>
            <a:r>
              <a:rPr lang="en-US" sz="2000" dirty="0"/>
              <a:t>Placeholder of information for later use.</a:t>
            </a:r>
          </a:p>
          <a:p>
            <a:r>
              <a:rPr lang="en-US" sz="2000" dirty="0"/>
              <a:t>Value stored is changeable.</a:t>
            </a:r>
          </a:p>
          <a:p>
            <a:r>
              <a:rPr lang="en-US" sz="2000" dirty="0"/>
              <a:t>We store values inside variables using the “=“ sign (x=2, z=“Hello”).</a:t>
            </a:r>
          </a:p>
          <a:p>
            <a:endParaRPr lang="en-US" dirty="0"/>
          </a:p>
        </p:txBody>
      </p:sp>
      <p:pic>
        <p:nvPicPr>
          <p:cNvPr id="5" name="Graphic 4" descr="Filing Box Archive outline">
            <a:extLst>
              <a:ext uri="{FF2B5EF4-FFF2-40B4-BE49-F238E27FC236}">
                <a16:creationId xmlns:a16="http://schemas.microsoft.com/office/drawing/2014/main" id="{750CA201-850A-4A2D-BE97-E3D9D53A8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95" y="3186924"/>
            <a:ext cx="1967241" cy="1967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6DEFE4-FD5E-4E71-826A-CED047C5231C}"/>
              </a:ext>
            </a:extLst>
          </p:cNvPr>
          <p:cNvSpPr txBox="1"/>
          <p:nvPr/>
        </p:nvSpPr>
        <p:spPr>
          <a:xfrm>
            <a:off x="1226116" y="4285749"/>
            <a:ext cx="78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215FB-9897-48DC-9C08-05B6D130CF71}"/>
              </a:ext>
            </a:extLst>
          </p:cNvPr>
          <p:cNvSpPr txBox="1"/>
          <p:nvPr/>
        </p:nvSpPr>
        <p:spPr>
          <a:xfrm>
            <a:off x="1226116" y="3181075"/>
            <a:ext cx="7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70366A-1C15-45D4-963F-49FA08E10650}"/>
              </a:ext>
            </a:extLst>
          </p:cNvPr>
          <p:cNvSpPr txBox="1"/>
          <p:nvPr/>
        </p:nvSpPr>
        <p:spPr>
          <a:xfrm>
            <a:off x="969461" y="3528789"/>
            <a:ext cx="10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Integer</a:t>
            </a:r>
          </a:p>
        </p:txBody>
      </p:sp>
      <p:pic>
        <p:nvPicPr>
          <p:cNvPr id="24" name="Graphic 23" descr="Filing Box Archive outline">
            <a:extLst>
              <a:ext uri="{FF2B5EF4-FFF2-40B4-BE49-F238E27FC236}">
                <a16:creationId xmlns:a16="http://schemas.microsoft.com/office/drawing/2014/main" id="{A85DC6DB-904A-4505-B893-12AF5CA34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447" y="5195208"/>
            <a:ext cx="1967241" cy="19672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7CD93A1-D2C9-4FA0-8983-928BED7466DF}"/>
              </a:ext>
            </a:extLst>
          </p:cNvPr>
          <p:cNvSpPr txBox="1"/>
          <p:nvPr/>
        </p:nvSpPr>
        <p:spPr>
          <a:xfrm>
            <a:off x="1160381" y="6319470"/>
            <a:ext cx="78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46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AD90DD-86E9-4B1E-BDD4-DEA72F447E87}"/>
              </a:ext>
            </a:extLst>
          </p:cNvPr>
          <p:cNvSpPr txBox="1"/>
          <p:nvPr/>
        </p:nvSpPr>
        <p:spPr>
          <a:xfrm>
            <a:off x="1226116" y="5236250"/>
            <a:ext cx="7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pic>
        <p:nvPicPr>
          <p:cNvPr id="28" name="Graphic 27" descr="Filing Box Archive outline">
            <a:extLst>
              <a:ext uri="{FF2B5EF4-FFF2-40B4-BE49-F238E27FC236}">
                <a16:creationId xmlns:a16="http://schemas.microsoft.com/office/drawing/2014/main" id="{A0BFFB51-19A0-4719-9A67-FB308E9AE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4883" y="3213529"/>
            <a:ext cx="1967241" cy="196724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AF24509-7788-4B7F-8D54-D3621426D568}"/>
              </a:ext>
            </a:extLst>
          </p:cNvPr>
          <p:cNvSpPr txBox="1"/>
          <p:nvPr/>
        </p:nvSpPr>
        <p:spPr>
          <a:xfrm>
            <a:off x="3752898" y="4320271"/>
            <a:ext cx="78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3.62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747735-1E60-40D7-9148-81AA2D38E0C5}"/>
              </a:ext>
            </a:extLst>
          </p:cNvPr>
          <p:cNvSpPr txBox="1"/>
          <p:nvPr/>
        </p:nvSpPr>
        <p:spPr>
          <a:xfrm>
            <a:off x="3934978" y="3213529"/>
            <a:ext cx="7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180A4-C5B6-467D-BEFC-A60804E2E99E}"/>
              </a:ext>
            </a:extLst>
          </p:cNvPr>
          <p:cNvSpPr txBox="1"/>
          <p:nvPr/>
        </p:nvSpPr>
        <p:spPr>
          <a:xfrm>
            <a:off x="3678323" y="3561243"/>
            <a:ext cx="10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Float</a:t>
            </a:r>
          </a:p>
        </p:txBody>
      </p:sp>
      <p:pic>
        <p:nvPicPr>
          <p:cNvPr id="32" name="Graphic 31" descr="Filing Box Archive outline">
            <a:extLst>
              <a:ext uri="{FF2B5EF4-FFF2-40B4-BE49-F238E27FC236}">
                <a16:creationId xmlns:a16="http://schemas.microsoft.com/office/drawing/2014/main" id="{07BFBFF1-576A-4B08-9763-36EA22B1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2902" y="3191315"/>
            <a:ext cx="1967241" cy="196724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F29E6B4-2993-43D6-AABC-C7D4388EB289}"/>
              </a:ext>
            </a:extLst>
          </p:cNvPr>
          <p:cNvSpPr txBox="1"/>
          <p:nvPr/>
        </p:nvSpPr>
        <p:spPr>
          <a:xfrm>
            <a:off x="6338837" y="4311193"/>
            <a:ext cx="969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“Hello”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2B57AD-5A46-4B0B-A0EE-D11DBAFE9E84}"/>
              </a:ext>
            </a:extLst>
          </p:cNvPr>
          <p:cNvSpPr txBox="1"/>
          <p:nvPr/>
        </p:nvSpPr>
        <p:spPr>
          <a:xfrm>
            <a:off x="6702997" y="3191315"/>
            <a:ext cx="7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3AE6D3-26B1-4604-9B94-07F09ABD0819}"/>
              </a:ext>
            </a:extLst>
          </p:cNvPr>
          <p:cNvSpPr txBox="1"/>
          <p:nvPr/>
        </p:nvSpPr>
        <p:spPr>
          <a:xfrm>
            <a:off x="6446342" y="3539029"/>
            <a:ext cx="10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String</a:t>
            </a:r>
          </a:p>
        </p:txBody>
      </p:sp>
      <p:pic>
        <p:nvPicPr>
          <p:cNvPr id="36" name="Graphic 35" descr="Filing Box Archive outline">
            <a:extLst>
              <a:ext uri="{FF2B5EF4-FFF2-40B4-BE49-F238E27FC236}">
                <a16:creationId xmlns:a16="http://schemas.microsoft.com/office/drawing/2014/main" id="{F75C0BFE-375B-4061-B6B6-2B85F24B3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2991" y="3191315"/>
            <a:ext cx="1967241" cy="196724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6A3814D-B471-4CDB-99A4-61756079D7B4}"/>
              </a:ext>
            </a:extLst>
          </p:cNvPr>
          <p:cNvSpPr txBox="1"/>
          <p:nvPr/>
        </p:nvSpPr>
        <p:spPr>
          <a:xfrm>
            <a:off x="9401006" y="4298057"/>
            <a:ext cx="78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False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89C216-4E16-467E-BAA6-5619DC93019C}"/>
              </a:ext>
            </a:extLst>
          </p:cNvPr>
          <p:cNvSpPr txBox="1"/>
          <p:nvPr/>
        </p:nvSpPr>
        <p:spPr>
          <a:xfrm>
            <a:off x="9583086" y="3191315"/>
            <a:ext cx="7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586C92-5E3C-4587-BAC1-881C1CB54DAA}"/>
              </a:ext>
            </a:extLst>
          </p:cNvPr>
          <p:cNvSpPr txBox="1"/>
          <p:nvPr/>
        </p:nvSpPr>
        <p:spPr>
          <a:xfrm>
            <a:off x="9254621" y="3539029"/>
            <a:ext cx="10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Boolean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EE6EA11-0B9B-421D-BABA-B4208AB7F2F1}"/>
              </a:ext>
            </a:extLst>
          </p:cNvPr>
          <p:cNvSpPr/>
          <p:nvPr/>
        </p:nvSpPr>
        <p:spPr>
          <a:xfrm>
            <a:off x="1215768" y="4822342"/>
            <a:ext cx="343494" cy="427828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Filing Box Archive outline">
            <a:extLst>
              <a:ext uri="{FF2B5EF4-FFF2-40B4-BE49-F238E27FC236}">
                <a16:creationId xmlns:a16="http://schemas.microsoft.com/office/drawing/2014/main" id="{3C711BB1-9FB1-4E88-88AF-4E8E57237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9780" y="5154165"/>
            <a:ext cx="1967241" cy="196724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2336EDE-EBCD-4151-BD3E-E1434862C079}"/>
              </a:ext>
            </a:extLst>
          </p:cNvPr>
          <p:cNvSpPr txBox="1"/>
          <p:nvPr/>
        </p:nvSpPr>
        <p:spPr>
          <a:xfrm>
            <a:off x="3863615" y="5212310"/>
            <a:ext cx="14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962013-41F3-48EC-81E5-0B4DFD27EFAC}"/>
              </a:ext>
            </a:extLst>
          </p:cNvPr>
          <p:cNvSpPr txBox="1"/>
          <p:nvPr/>
        </p:nvSpPr>
        <p:spPr>
          <a:xfrm>
            <a:off x="3408177" y="6269292"/>
            <a:ext cx="1476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Y +2 </a:t>
            </a:r>
            <a:r>
              <a:rPr lang="en-US" sz="2000" b="1" i="1" dirty="0">
                <a:solidFill>
                  <a:srgbClr val="7030A0"/>
                </a:solidFill>
              </a:rPr>
              <a:t>-&gt; 5.62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93AB0F-1E4C-45AE-A252-B9837550FC56}"/>
              </a:ext>
            </a:extLst>
          </p:cNvPr>
          <p:cNvSpPr txBox="1"/>
          <p:nvPr/>
        </p:nvSpPr>
        <p:spPr>
          <a:xfrm>
            <a:off x="3752898" y="5509928"/>
            <a:ext cx="10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Float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EE86E-6FE2-486B-AC71-694AC928DC56}"/>
              </a:ext>
            </a:extLst>
          </p:cNvPr>
          <p:cNvSpPr/>
          <p:nvPr/>
        </p:nvSpPr>
        <p:spPr>
          <a:xfrm>
            <a:off x="233916" y="2987749"/>
            <a:ext cx="2435394" cy="3870251"/>
          </a:xfrm>
          <a:custGeom>
            <a:avLst/>
            <a:gdLst>
              <a:gd name="connsiteX0" fmla="*/ 0 w 2435394"/>
              <a:gd name="connsiteY0" fmla="*/ 0 h 3870251"/>
              <a:gd name="connsiteX1" fmla="*/ 584495 w 2435394"/>
              <a:gd name="connsiteY1" fmla="*/ 0 h 3870251"/>
              <a:gd name="connsiteX2" fmla="*/ 1120281 w 2435394"/>
              <a:gd name="connsiteY2" fmla="*/ 0 h 3870251"/>
              <a:gd name="connsiteX3" fmla="*/ 1777838 w 2435394"/>
              <a:gd name="connsiteY3" fmla="*/ 0 h 3870251"/>
              <a:gd name="connsiteX4" fmla="*/ 2435394 w 2435394"/>
              <a:gd name="connsiteY4" fmla="*/ 0 h 3870251"/>
              <a:gd name="connsiteX5" fmla="*/ 2435394 w 2435394"/>
              <a:gd name="connsiteY5" fmla="*/ 606339 h 3870251"/>
              <a:gd name="connsiteX6" fmla="*/ 2435394 w 2435394"/>
              <a:gd name="connsiteY6" fmla="*/ 1173976 h 3870251"/>
              <a:gd name="connsiteX7" fmla="*/ 2435394 w 2435394"/>
              <a:gd name="connsiteY7" fmla="*/ 1819018 h 3870251"/>
              <a:gd name="connsiteX8" fmla="*/ 2435394 w 2435394"/>
              <a:gd name="connsiteY8" fmla="*/ 2464060 h 3870251"/>
              <a:gd name="connsiteX9" fmla="*/ 2435394 w 2435394"/>
              <a:gd name="connsiteY9" fmla="*/ 3031697 h 3870251"/>
              <a:gd name="connsiteX10" fmla="*/ 2435394 w 2435394"/>
              <a:gd name="connsiteY10" fmla="*/ 3870251 h 3870251"/>
              <a:gd name="connsiteX11" fmla="*/ 1826546 w 2435394"/>
              <a:gd name="connsiteY11" fmla="*/ 3870251 h 3870251"/>
              <a:gd name="connsiteX12" fmla="*/ 1242051 w 2435394"/>
              <a:gd name="connsiteY12" fmla="*/ 3870251 h 3870251"/>
              <a:gd name="connsiteX13" fmla="*/ 584495 w 2435394"/>
              <a:gd name="connsiteY13" fmla="*/ 3870251 h 3870251"/>
              <a:gd name="connsiteX14" fmla="*/ 0 w 2435394"/>
              <a:gd name="connsiteY14" fmla="*/ 3870251 h 3870251"/>
              <a:gd name="connsiteX15" fmla="*/ 0 w 2435394"/>
              <a:gd name="connsiteY15" fmla="*/ 3302614 h 3870251"/>
              <a:gd name="connsiteX16" fmla="*/ 0 w 2435394"/>
              <a:gd name="connsiteY16" fmla="*/ 2657572 h 3870251"/>
              <a:gd name="connsiteX17" fmla="*/ 0 w 2435394"/>
              <a:gd name="connsiteY17" fmla="*/ 2051233 h 3870251"/>
              <a:gd name="connsiteX18" fmla="*/ 0 w 2435394"/>
              <a:gd name="connsiteY18" fmla="*/ 1522299 h 3870251"/>
              <a:gd name="connsiteX19" fmla="*/ 0 w 2435394"/>
              <a:gd name="connsiteY19" fmla="*/ 954662 h 3870251"/>
              <a:gd name="connsiteX20" fmla="*/ 0 w 2435394"/>
              <a:gd name="connsiteY20" fmla="*/ 0 h 387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5394" h="3870251" extrusionOk="0">
                <a:moveTo>
                  <a:pt x="0" y="0"/>
                </a:moveTo>
                <a:cubicBezTo>
                  <a:pt x="253852" y="9163"/>
                  <a:pt x="337724" y="27395"/>
                  <a:pt x="584495" y="0"/>
                </a:cubicBezTo>
                <a:cubicBezTo>
                  <a:pt x="831266" y="-27395"/>
                  <a:pt x="964033" y="-11426"/>
                  <a:pt x="1120281" y="0"/>
                </a:cubicBezTo>
                <a:cubicBezTo>
                  <a:pt x="1276529" y="11426"/>
                  <a:pt x="1561272" y="26508"/>
                  <a:pt x="1777838" y="0"/>
                </a:cubicBezTo>
                <a:cubicBezTo>
                  <a:pt x="1994404" y="-26508"/>
                  <a:pt x="2271836" y="4528"/>
                  <a:pt x="2435394" y="0"/>
                </a:cubicBezTo>
                <a:cubicBezTo>
                  <a:pt x="2435219" y="297030"/>
                  <a:pt x="2418465" y="414161"/>
                  <a:pt x="2435394" y="606339"/>
                </a:cubicBezTo>
                <a:cubicBezTo>
                  <a:pt x="2452323" y="798517"/>
                  <a:pt x="2434724" y="988301"/>
                  <a:pt x="2435394" y="1173976"/>
                </a:cubicBezTo>
                <a:cubicBezTo>
                  <a:pt x="2436064" y="1359651"/>
                  <a:pt x="2406625" y="1527586"/>
                  <a:pt x="2435394" y="1819018"/>
                </a:cubicBezTo>
                <a:cubicBezTo>
                  <a:pt x="2464163" y="2110450"/>
                  <a:pt x="2420756" y="2270960"/>
                  <a:pt x="2435394" y="2464060"/>
                </a:cubicBezTo>
                <a:cubicBezTo>
                  <a:pt x="2450032" y="2657160"/>
                  <a:pt x="2423704" y="2798946"/>
                  <a:pt x="2435394" y="3031697"/>
                </a:cubicBezTo>
                <a:cubicBezTo>
                  <a:pt x="2447084" y="3264448"/>
                  <a:pt x="2432710" y="3601467"/>
                  <a:pt x="2435394" y="3870251"/>
                </a:cubicBezTo>
                <a:cubicBezTo>
                  <a:pt x="2213266" y="3851532"/>
                  <a:pt x="2124580" y="3866656"/>
                  <a:pt x="1826546" y="3870251"/>
                </a:cubicBezTo>
                <a:cubicBezTo>
                  <a:pt x="1528512" y="3873846"/>
                  <a:pt x="1511098" y="3865678"/>
                  <a:pt x="1242051" y="3870251"/>
                </a:cubicBezTo>
                <a:cubicBezTo>
                  <a:pt x="973005" y="3874824"/>
                  <a:pt x="908857" y="3840877"/>
                  <a:pt x="584495" y="3870251"/>
                </a:cubicBezTo>
                <a:cubicBezTo>
                  <a:pt x="260133" y="3899625"/>
                  <a:pt x="258329" y="3875945"/>
                  <a:pt x="0" y="3870251"/>
                </a:cubicBezTo>
                <a:cubicBezTo>
                  <a:pt x="8450" y="3618168"/>
                  <a:pt x="5079" y="3527083"/>
                  <a:pt x="0" y="3302614"/>
                </a:cubicBezTo>
                <a:cubicBezTo>
                  <a:pt x="-5079" y="3078145"/>
                  <a:pt x="17044" y="2861818"/>
                  <a:pt x="0" y="2657572"/>
                </a:cubicBezTo>
                <a:cubicBezTo>
                  <a:pt x="-17044" y="2453326"/>
                  <a:pt x="5879" y="2174889"/>
                  <a:pt x="0" y="2051233"/>
                </a:cubicBezTo>
                <a:cubicBezTo>
                  <a:pt x="-5879" y="1927577"/>
                  <a:pt x="-25271" y="1781924"/>
                  <a:pt x="0" y="1522299"/>
                </a:cubicBezTo>
                <a:cubicBezTo>
                  <a:pt x="25271" y="1262674"/>
                  <a:pt x="8478" y="1170417"/>
                  <a:pt x="0" y="954662"/>
                </a:cubicBezTo>
                <a:cubicBezTo>
                  <a:pt x="-8478" y="738907"/>
                  <a:pt x="2206" y="367155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2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FFDDF8-928D-EC8A-8B15-F6DF883F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275408"/>
            <a:ext cx="11201394" cy="63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4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01A2-DD38-47D6-9F88-6DFE87D9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latin typeface="+mj-lt"/>
                <a:ea typeface="+mj-ea"/>
                <a:cs typeface="+mj-cs"/>
              </a:rPr>
              <a:t>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A7046-F4AA-4F99-AB33-D4C44AFA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Symbol used to perform operations on variables and other values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0B64FD1-AAD4-431F-ACC9-546DEAB4DD5E}"/>
              </a:ext>
            </a:extLst>
          </p:cNvPr>
          <p:cNvGraphicFramePr>
            <a:graphicFrameLocks noGrp="1"/>
          </p:cNvGraphicFramePr>
          <p:nvPr/>
        </p:nvGraphicFramePr>
        <p:xfrm>
          <a:off x="766158" y="2427541"/>
          <a:ext cx="10604586" cy="399763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783921">
                  <a:extLst>
                    <a:ext uri="{9D8B030D-6E8A-4147-A177-3AD203B41FA5}">
                      <a16:colId xmlns:a16="http://schemas.microsoft.com/office/drawing/2014/main" val="3759962810"/>
                    </a:ext>
                  </a:extLst>
                </a:gridCol>
                <a:gridCol w="3783921">
                  <a:extLst>
                    <a:ext uri="{9D8B030D-6E8A-4147-A177-3AD203B41FA5}">
                      <a16:colId xmlns:a16="http://schemas.microsoft.com/office/drawing/2014/main" val="874049573"/>
                    </a:ext>
                  </a:extLst>
                </a:gridCol>
                <a:gridCol w="3036744">
                  <a:extLst>
                    <a:ext uri="{9D8B030D-6E8A-4147-A177-3AD203B41FA5}">
                      <a16:colId xmlns:a16="http://schemas.microsoft.com/office/drawing/2014/main" val="2334456358"/>
                    </a:ext>
                  </a:extLst>
                </a:gridCol>
              </a:tblGrid>
              <a:tr h="440190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Operator</a:t>
                      </a:r>
                    </a:p>
                  </a:txBody>
                  <a:tcPr marL="179669" marR="108593" marT="89835" marB="898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179669" marR="108593" marT="89835" marB="898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Examples</a:t>
                      </a:r>
                    </a:p>
                  </a:txBody>
                  <a:tcPr marL="179669" marR="108593" marT="89835" marB="898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957426"/>
                  </a:ext>
                </a:extLst>
              </a:tr>
              <a:tr h="889362">
                <a:tc>
                  <a:txBody>
                    <a:bodyPr/>
                    <a:lstStyle/>
                    <a:p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Assignment(bind name to value)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 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15</a:t>
                      </a:r>
                    </a:p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name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“Alex”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30897"/>
                  </a:ext>
                </a:extLst>
              </a:tr>
              <a:tr h="889362">
                <a:tc>
                  <a:txBody>
                    <a:bodyPr/>
                    <a:lstStyle/>
                    <a:p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+, -, x, /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Arithmetic 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17905"/>
                  </a:ext>
                </a:extLst>
              </a:tr>
              <a:tr h="889362">
                <a:tc>
                  <a:txBody>
                    <a:bodyPr/>
                    <a:lstStyle/>
                    <a:p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==, !=, &lt;, &lt;=, &gt;, &gt;=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Comparison. Output is either true or false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==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5 -&gt; false</a:t>
                      </a:r>
                    </a:p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10 -&gt; true</a:t>
                      </a:r>
                    </a:p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&lt;=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9 -&gt; true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74449"/>
                  </a:ext>
                </a:extLst>
              </a:tr>
              <a:tr h="889362">
                <a:tc>
                  <a:txBody>
                    <a:bodyPr/>
                    <a:lstStyle/>
                    <a:p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(true if both sides are true)</a:t>
                      </a:r>
                    </a:p>
                    <a:p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(true if either side is true)</a:t>
                      </a:r>
                    </a:p>
                    <a:p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(reverse value)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Logical. Output is either true or false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 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8 -&gt; false</a:t>
                      </a:r>
                    </a:p>
                    <a:p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 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  -&gt; true</a:t>
                      </a:r>
                    </a:p>
                    <a:p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7</a:t>
                      </a:r>
                      <a:r>
                        <a:rPr lang="en-US" sz="15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==</a:t>
                      </a:r>
                      <a:r>
                        <a:rPr lang="en-US" sz="15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4 -&gt; true</a:t>
                      </a:r>
                    </a:p>
                  </a:txBody>
                  <a:tcPr marL="179669" marR="108593" marT="89835" marB="898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604112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60AE600-CBC9-4FA3-ADD0-22F6D8C18093}"/>
              </a:ext>
            </a:extLst>
          </p:cNvPr>
          <p:cNvSpPr/>
          <p:nvPr/>
        </p:nvSpPr>
        <p:spPr>
          <a:xfrm>
            <a:off x="3127632" y="607857"/>
            <a:ext cx="891475" cy="719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947EFB8-3CEA-4D1E-AF66-2FBE6804A695}"/>
              </a:ext>
            </a:extLst>
          </p:cNvPr>
          <p:cNvSpPr/>
          <p:nvPr/>
        </p:nvSpPr>
        <p:spPr>
          <a:xfrm>
            <a:off x="1754010" y="498496"/>
            <a:ext cx="1194753" cy="921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Operator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DE112E1-9727-4B4D-BAFD-B06B20BBCC14}"/>
              </a:ext>
            </a:extLst>
          </p:cNvPr>
          <p:cNvSpPr/>
          <p:nvPr/>
        </p:nvSpPr>
        <p:spPr>
          <a:xfrm>
            <a:off x="683666" y="599504"/>
            <a:ext cx="891475" cy="719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272247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0FB0A4-E769-4941-8377-176F3468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Statement vs expression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4870BF-31CF-4732-9C36-F9816C160B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Statement</a:t>
            </a:r>
            <a:r>
              <a:rPr lang="en-US" sz="2000" dirty="0"/>
              <a:t>: a line of code that does something.</a:t>
            </a:r>
          </a:p>
          <a:p>
            <a:r>
              <a:rPr lang="en-US" sz="2000" dirty="0"/>
              <a:t>Examples:</a:t>
            </a:r>
          </a:p>
          <a:p>
            <a:pPr marL="457200" lvl="1" indent="0">
              <a:buNone/>
            </a:pPr>
            <a:r>
              <a:rPr lang="en-US" sz="2000" dirty="0"/>
              <a:t>1) </a:t>
            </a:r>
            <a:r>
              <a:rPr lang="en-US" sz="2000" b="1" dirty="0"/>
              <a:t>Import statement: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Import</a:t>
            </a:r>
            <a:r>
              <a:rPr lang="en-US" sz="2000" dirty="0"/>
              <a:t> pandas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2) </a:t>
            </a:r>
            <a:r>
              <a:rPr lang="en-US" sz="2000" b="1" dirty="0"/>
              <a:t>If statement: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</a:t>
            </a:r>
            <a:r>
              <a:rPr lang="en-US" sz="2000" dirty="0"/>
              <a:t> x&lt;3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028C20-D9A0-4F66-8D62-E0A68413B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Expression</a:t>
            </a:r>
            <a:r>
              <a:rPr lang="en-US" sz="2000" dirty="0"/>
              <a:t>: a combination of variables, operators, and values that’s evaluated to </a:t>
            </a:r>
            <a:r>
              <a:rPr lang="en-US" sz="2100" b="1" i="1" dirty="0"/>
              <a:t>one single value</a:t>
            </a:r>
          </a:p>
          <a:p>
            <a:r>
              <a:rPr lang="en-US" sz="2000" dirty="0"/>
              <a:t>Examples:</a:t>
            </a:r>
          </a:p>
          <a:p>
            <a:pPr marL="0" indent="0">
              <a:buNone/>
            </a:pPr>
            <a:r>
              <a:rPr lang="en-US" sz="2000" dirty="0"/>
              <a:t>X=3</a:t>
            </a:r>
          </a:p>
          <a:p>
            <a:pPr marL="0" indent="0">
              <a:buNone/>
            </a:pPr>
            <a:r>
              <a:rPr lang="en-US" sz="2000" dirty="0"/>
              <a:t>Y=6</a:t>
            </a:r>
          </a:p>
          <a:p>
            <a:pPr marL="0" indent="0">
              <a:buNone/>
            </a:pPr>
            <a:r>
              <a:rPr lang="en-US" sz="2000" dirty="0"/>
              <a:t>Z=2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1) </a:t>
            </a:r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chemeClr val="accent6"/>
                </a:solidFill>
              </a:rPr>
              <a:t>* </a:t>
            </a:r>
            <a:r>
              <a:rPr lang="en-US" sz="2000" dirty="0">
                <a:solidFill>
                  <a:srgbClr val="00B0F0"/>
                </a:solidFill>
              </a:rPr>
              <a:t>2 </a:t>
            </a:r>
            <a:r>
              <a:rPr lang="en-US" sz="2000" dirty="0">
                <a:solidFill>
                  <a:schemeClr val="accent6"/>
                </a:solidFill>
              </a:rPr>
              <a:t>+ </a:t>
            </a:r>
            <a:r>
              <a:rPr lang="en-US" sz="2000" dirty="0">
                <a:solidFill>
                  <a:srgbClr val="FF0000"/>
                </a:solidFill>
              </a:rPr>
              <a:t>Y </a:t>
            </a:r>
            <a:r>
              <a:rPr lang="en-US" sz="2000" dirty="0">
                <a:solidFill>
                  <a:schemeClr val="accent6"/>
                </a:solidFill>
              </a:rPr>
              <a:t>/ </a:t>
            </a:r>
            <a:r>
              <a:rPr lang="en-US" sz="2000" dirty="0">
                <a:solidFill>
                  <a:srgbClr val="FF0000"/>
                </a:solidFill>
              </a:rPr>
              <a:t>Z      </a:t>
            </a:r>
            <a:r>
              <a:rPr lang="en-US" sz="2000" dirty="0"/>
              <a:t>-&gt; 9</a:t>
            </a:r>
          </a:p>
          <a:p>
            <a:pPr marL="0" indent="0">
              <a:buNone/>
            </a:pPr>
            <a:r>
              <a:rPr lang="en-US" sz="2000" dirty="0"/>
              <a:t>2) </a:t>
            </a:r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chemeClr val="accent6"/>
                </a:solidFill>
              </a:rPr>
              <a:t>* </a:t>
            </a:r>
            <a:r>
              <a:rPr lang="en-US" sz="2000" dirty="0">
                <a:solidFill>
                  <a:srgbClr val="FF0000"/>
                </a:solidFill>
              </a:rPr>
              <a:t>Y </a:t>
            </a:r>
            <a:r>
              <a:rPr lang="en-US" sz="2000" dirty="0">
                <a:solidFill>
                  <a:schemeClr val="accent6"/>
                </a:solidFill>
              </a:rPr>
              <a:t>* </a:t>
            </a:r>
            <a:r>
              <a:rPr lang="en-US" sz="2000" dirty="0">
                <a:solidFill>
                  <a:srgbClr val="FF0000"/>
                </a:solidFill>
              </a:rPr>
              <a:t>Z </a:t>
            </a:r>
            <a:r>
              <a:rPr lang="en-US" sz="2000" dirty="0">
                <a:solidFill>
                  <a:schemeClr val="accent6"/>
                </a:solidFill>
              </a:rPr>
              <a:t>+ </a:t>
            </a:r>
            <a:r>
              <a:rPr lang="en-US" sz="2000" dirty="0">
                <a:solidFill>
                  <a:srgbClr val="00B0F0"/>
                </a:solidFill>
              </a:rPr>
              <a:t>5   </a:t>
            </a:r>
            <a:r>
              <a:rPr lang="en-US" sz="2000" dirty="0"/>
              <a:t>   -&gt; 41</a:t>
            </a:r>
          </a:p>
          <a:p>
            <a:pPr marL="0" indent="0">
              <a:buNone/>
            </a:pPr>
            <a:r>
              <a:rPr lang="en-US" sz="2000" dirty="0"/>
              <a:t>3) </a:t>
            </a:r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>
                <a:solidFill>
                  <a:srgbClr val="00B0F0"/>
                </a:solidFill>
              </a:rPr>
              <a:t>9</a:t>
            </a:r>
            <a:r>
              <a:rPr lang="en-US" sz="2000" dirty="0"/>
              <a:t>                   -&gt; false</a:t>
            </a:r>
          </a:p>
          <a:p>
            <a:pPr marL="0" indent="0">
              <a:buNone/>
            </a:pPr>
            <a:r>
              <a:rPr lang="en-US" sz="2000" dirty="0"/>
              <a:t>4) </a:t>
            </a:r>
            <a:r>
              <a:rPr lang="en-US" sz="2000" dirty="0">
                <a:solidFill>
                  <a:srgbClr val="FF0000"/>
                </a:solidFill>
              </a:rPr>
              <a:t>Y </a:t>
            </a:r>
            <a:r>
              <a:rPr lang="en-US" sz="2000" dirty="0">
                <a:solidFill>
                  <a:schemeClr val="accent6"/>
                </a:solidFill>
              </a:rPr>
              <a:t>+ </a:t>
            </a:r>
            <a:r>
              <a:rPr lang="en-US" sz="2000" dirty="0">
                <a:solidFill>
                  <a:srgbClr val="00B0F0"/>
                </a:solidFill>
              </a:rPr>
              <a:t>6</a:t>
            </a:r>
            <a:r>
              <a:rPr lang="en-US" sz="2000" dirty="0"/>
              <a:t> == 12        -&gt; true</a:t>
            </a:r>
          </a:p>
        </p:txBody>
      </p:sp>
    </p:spTree>
    <p:extLst>
      <p:ext uri="{BB962C8B-B14F-4D97-AF65-F5344CB8AC3E}">
        <p14:creationId xmlns:p14="http://schemas.microsoft.com/office/powerpoint/2010/main" val="194240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341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tablet-gothic</vt:lpstr>
      <vt:lpstr>Office Theme</vt:lpstr>
      <vt:lpstr>Programming language</vt:lpstr>
      <vt:lpstr>PowerPoint Presentation</vt:lpstr>
      <vt:lpstr>PowerPoint Presentation</vt:lpstr>
      <vt:lpstr>Variables(named values)</vt:lpstr>
      <vt:lpstr>PowerPoint Presentation</vt:lpstr>
      <vt:lpstr>Operators</vt:lpstr>
      <vt:lpstr>Statement vs 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muthanna battah</dc:creator>
  <cp:lastModifiedBy>muthanna battah</cp:lastModifiedBy>
  <cp:revision>2</cp:revision>
  <dcterms:created xsi:type="dcterms:W3CDTF">2022-05-20T20:44:20Z</dcterms:created>
  <dcterms:modified xsi:type="dcterms:W3CDTF">2022-05-20T21:37:37Z</dcterms:modified>
</cp:coreProperties>
</file>