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7" r:id="rId3"/>
    <p:sldId id="279" r:id="rId4"/>
    <p:sldId id="281" r:id="rId5"/>
    <p:sldId id="280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11F-8659-E9BE-A382-6C499AA27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0FABA-9608-11AA-3D26-E3E7ECC8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3A75-8F17-CF25-DB0A-41C2F4C9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B91E-DAFC-E53B-F7B4-F102608B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DD72-DBA8-93F2-1412-9A09E52C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8795-3E31-148A-1300-3DD2F9A6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2009F-4701-79EB-FD47-1EBFD4EC4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860F-C9EA-46F9-6D20-3E7FD59C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9A987-6542-94DB-02C1-93472BB6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8E3E-AE14-33D6-511E-561FF9C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7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575CC-0086-6CEB-5879-BE872EB0A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C42A5-B127-8CCC-C987-4B5664CBA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6B4E-172A-2A5F-CF5E-21F488D7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55B9-4974-FD25-2A7D-D8256CAF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86B6-A013-5EA5-D36C-C38E9331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9792-61BD-994E-68AD-69B998A2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4991-F394-A54D-9B33-624F9B62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EDAA-F2D2-8416-1BF7-B78DFD2E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6612-D32D-1987-C79E-290D7684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9760-316B-3BD1-47DA-2D9D35CF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C677-811E-E27D-B0EB-EC43CC69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5BFCD-7274-A029-B4AE-227890E1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2EDA-5175-6CCE-65A1-DA29FCCB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F36E-CCFE-CD70-46DD-C152046B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A329-0C19-959C-8215-C5FB1385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6312-FFA2-677A-9FC8-2B0C5EBF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EDEF-4318-076C-192E-782C60064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C9FA6-5E3E-7B8D-81CF-CACA8A054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FB94E-9C7C-99C1-28D2-BBA9E105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AFF42-5682-FF70-E751-1927F2F1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84AED-9B75-9952-81AC-CA345793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992D-1227-FAF9-9A31-9F85B237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5AD1-DD16-6D0B-AC4D-C9488A01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DE858-6093-74EC-F337-3B13F658E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6B0A9-4A4B-C4E5-F842-A7D0816C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D0324-ABBB-59E0-1FFF-9A10EA350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09270-CEA3-3C36-A904-BFCC29E8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DD222-0F55-29DE-71E3-AFD726DA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5E9F6-E4B5-4DEB-DCA9-83CC2F10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035E-E3A3-472D-6CEF-B9D6F41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1571E-316E-7E58-FEDB-D9E71E77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E4860-AA88-9338-CA4A-C7F1E37F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FD178-43C4-02C6-E04F-C8FAFE5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BA2A5-3C8B-76CC-976F-EF3C98B1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399F9-5665-A044-219A-F69003B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A67C0-8CD7-7062-4D18-0B1BF1A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A659-9097-316B-5713-E182CE47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524C-863C-AA5E-405A-A57279DB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B736-FACB-5E90-964E-0C48F4614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1B27-5C99-BFE2-769F-A8686147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D297-8F53-9F88-3440-A6F63BD8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3682-6603-15EA-4282-D519D70B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B8D9-0EF0-C480-0563-BCCF347F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78FD7-CBA7-9D39-B28C-BD6EE4E0C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C3DA1-2195-2725-DCE2-EA77BA45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97C08-8626-8265-675A-E230E0B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72B56-EE7E-3969-F5C3-57973E31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E84AD-BED5-0916-B47F-7CA4ECBE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C0CEE-B991-E278-BB8C-F4A64D82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C8933-2BBD-E01A-1EE8-9D6FB16E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8397-5760-AA3E-5908-E75719252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1027-CA28-41F3-8617-C77A144FEA9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FEAE-E7A3-5A71-E6A2-E4EE1BF42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4F98-B09D-414C-F9DF-2CF950FCE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51E6-3395-4CB2-BCAB-C759C071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8078-2886-48CE-B299-14121F22E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91739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A44D6-8BB8-4CC7-B973-529C66D8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FFFF59-17B1-401D-B41B-C40F37D31B5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Piece of code that’s executed </a:t>
            </a:r>
            <a:r>
              <a:rPr lang="en-US" sz="2000" b="1" dirty="0">
                <a:solidFill>
                  <a:srgbClr val="FF0000"/>
                </a:solidFill>
              </a:rPr>
              <a:t>only</a:t>
            </a:r>
            <a:r>
              <a:rPr lang="en-US" sz="2000" dirty="0"/>
              <a:t> when called by its </a:t>
            </a:r>
            <a:r>
              <a:rPr lang="en-US" sz="2000" b="1" dirty="0"/>
              <a:t>name</a:t>
            </a:r>
            <a:r>
              <a:rPr lang="en-US" sz="2000" dirty="0"/>
              <a:t>.</a:t>
            </a:r>
          </a:p>
          <a:p>
            <a:r>
              <a:rPr lang="en-US" sz="2000" i="1" dirty="0"/>
              <a:t>Usually</a:t>
            </a:r>
            <a:r>
              <a:rPr lang="en-US" sz="2000" dirty="0"/>
              <a:t> takes in input(s), process it, and then produce an output.</a:t>
            </a:r>
          </a:p>
          <a:p>
            <a:r>
              <a:rPr lang="en-US" sz="2000" dirty="0"/>
              <a:t>can be reused many times.</a:t>
            </a:r>
          </a:p>
          <a:p>
            <a:r>
              <a:rPr lang="en-US" sz="2000" dirty="0"/>
              <a:t>Divides a large program into smaller, manageable chunks.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16C4C9-32E5-4BFD-AAEC-86642D01265C}"/>
              </a:ext>
            </a:extLst>
          </p:cNvPr>
          <p:cNvSpPr/>
          <p:nvPr/>
        </p:nvSpPr>
        <p:spPr>
          <a:xfrm>
            <a:off x="4511926" y="3863340"/>
            <a:ext cx="2647507" cy="19723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B2AA-2A98-46DB-9070-4B0EDB7282C1}"/>
              </a:ext>
            </a:extLst>
          </p:cNvPr>
          <p:cNvCxnSpPr>
            <a:cxnSpLocks/>
          </p:cNvCxnSpPr>
          <p:nvPr/>
        </p:nvCxnSpPr>
        <p:spPr>
          <a:xfrm>
            <a:off x="2826665" y="4207034"/>
            <a:ext cx="16267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D409F4-D5CA-4F01-A52C-85F82246F057}"/>
              </a:ext>
            </a:extLst>
          </p:cNvPr>
          <p:cNvCxnSpPr>
            <a:cxnSpLocks/>
          </p:cNvCxnSpPr>
          <p:nvPr/>
        </p:nvCxnSpPr>
        <p:spPr>
          <a:xfrm rot="-60000">
            <a:off x="2635279" y="4810782"/>
            <a:ext cx="1818167" cy="3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23FC0A-C81C-4426-9BC5-7369C5916F6E}"/>
              </a:ext>
            </a:extLst>
          </p:cNvPr>
          <p:cNvCxnSpPr>
            <a:cxnSpLocks/>
          </p:cNvCxnSpPr>
          <p:nvPr/>
        </p:nvCxnSpPr>
        <p:spPr>
          <a:xfrm flipV="1">
            <a:off x="2816014" y="5013167"/>
            <a:ext cx="1637432" cy="4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99219F-F2B6-4175-BA8A-473A28BB7C76}"/>
              </a:ext>
            </a:extLst>
          </p:cNvPr>
          <p:cNvCxnSpPr>
            <a:cxnSpLocks/>
          </p:cNvCxnSpPr>
          <p:nvPr/>
        </p:nvCxnSpPr>
        <p:spPr>
          <a:xfrm rot="-120000">
            <a:off x="7217806" y="4810781"/>
            <a:ext cx="1818167" cy="3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18F9CC-3BF3-4EB3-B021-B555B091C9EE}"/>
              </a:ext>
            </a:extLst>
          </p:cNvPr>
          <p:cNvCxnSpPr>
            <a:cxnSpLocks/>
          </p:cNvCxnSpPr>
          <p:nvPr/>
        </p:nvCxnSpPr>
        <p:spPr>
          <a:xfrm>
            <a:off x="5325138" y="4435634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B98F17-8652-4694-B7DC-04449EA1DC26}"/>
              </a:ext>
            </a:extLst>
          </p:cNvPr>
          <p:cNvCxnSpPr>
            <a:cxnSpLocks/>
          </p:cNvCxnSpPr>
          <p:nvPr/>
        </p:nvCxnSpPr>
        <p:spPr>
          <a:xfrm>
            <a:off x="5447058" y="4617166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14BD15-2E9C-4480-8DF8-AA8B94583378}"/>
              </a:ext>
            </a:extLst>
          </p:cNvPr>
          <p:cNvCxnSpPr>
            <a:cxnSpLocks/>
          </p:cNvCxnSpPr>
          <p:nvPr/>
        </p:nvCxnSpPr>
        <p:spPr>
          <a:xfrm>
            <a:off x="5325138" y="4736624"/>
            <a:ext cx="7708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41C639-41C8-4269-8C3E-262C8311170B}"/>
              </a:ext>
            </a:extLst>
          </p:cNvPr>
          <p:cNvCxnSpPr>
            <a:cxnSpLocks/>
          </p:cNvCxnSpPr>
          <p:nvPr/>
        </p:nvCxnSpPr>
        <p:spPr>
          <a:xfrm>
            <a:off x="5325138" y="4847114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539E81-1213-4A27-96E3-D9FA7922828B}"/>
              </a:ext>
            </a:extLst>
          </p:cNvPr>
          <p:cNvCxnSpPr>
            <a:cxnSpLocks/>
          </p:cNvCxnSpPr>
          <p:nvPr/>
        </p:nvCxnSpPr>
        <p:spPr>
          <a:xfrm>
            <a:off x="5325138" y="4976654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F41B3B-0E79-4136-8C92-B713C12CB902}"/>
              </a:ext>
            </a:extLst>
          </p:cNvPr>
          <p:cNvCxnSpPr>
            <a:cxnSpLocks/>
          </p:cNvCxnSpPr>
          <p:nvPr/>
        </p:nvCxnSpPr>
        <p:spPr>
          <a:xfrm>
            <a:off x="5325138" y="5093516"/>
            <a:ext cx="65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EE59DB-6070-40AB-AFC9-60CC8352070F}"/>
              </a:ext>
            </a:extLst>
          </p:cNvPr>
          <p:cNvCxnSpPr>
            <a:cxnSpLocks/>
          </p:cNvCxnSpPr>
          <p:nvPr/>
        </p:nvCxnSpPr>
        <p:spPr>
          <a:xfrm>
            <a:off x="5325138" y="5206048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A4A4AB-CAAA-45E7-8200-EDA4745991B2}"/>
              </a:ext>
            </a:extLst>
          </p:cNvPr>
          <p:cNvSpPr txBox="1"/>
          <p:nvPr/>
        </p:nvSpPr>
        <p:spPr>
          <a:xfrm>
            <a:off x="1885950" y="3943350"/>
            <a:ext cx="12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EE8E5A-0569-45C7-87DF-013E1FB6F2C8}"/>
              </a:ext>
            </a:extLst>
          </p:cNvPr>
          <p:cNvSpPr txBox="1"/>
          <p:nvPr/>
        </p:nvSpPr>
        <p:spPr>
          <a:xfrm>
            <a:off x="1885950" y="4643835"/>
            <a:ext cx="12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42E33D-174D-4494-AC9D-2C297ED5D20E}"/>
              </a:ext>
            </a:extLst>
          </p:cNvPr>
          <p:cNvSpPr txBox="1"/>
          <p:nvPr/>
        </p:nvSpPr>
        <p:spPr>
          <a:xfrm>
            <a:off x="1885950" y="5299443"/>
            <a:ext cx="12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491836-2185-4019-A830-E4526C45C8B3}"/>
              </a:ext>
            </a:extLst>
          </p:cNvPr>
          <p:cNvSpPr txBox="1"/>
          <p:nvPr/>
        </p:nvSpPr>
        <p:spPr>
          <a:xfrm>
            <a:off x="9036038" y="4623992"/>
            <a:ext cx="12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051AB9-07FB-48D3-9C9D-24B45ADD016C}"/>
              </a:ext>
            </a:extLst>
          </p:cNvPr>
          <p:cNvCxnSpPr>
            <a:cxnSpLocks/>
          </p:cNvCxnSpPr>
          <p:nvPr/>
        </p:nvCxnSpPr>
        <p:spPr>
          <a:xfrm>
            <a:off x="5447058" y="5299443"/>
            <a:ext cx="97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189112-E20C-4FE7-9402-C8CD3F6D52C3}"/>
              </a:ext>
            </a:extLst>
          </p:cNvPr>
          <p:cNvSpPr txBox="1"/>
          <p:nvPr/>
        </p:nvSpPr>
        <p:spPr>
          <a:xfrm>
            <a:off x="5239812" y="3435783"/>
            <a:ext cx="17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8752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AD6-0889-43D7-B329-1D6EE65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VS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5A94-2236-4420-9FAC-D087FA9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Define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2218-ACDD-431C-A297-CAB65BBC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Function_name </a:t>
            </a:r>
            <a:r>
              <a:rPr lang="en-US" sz="2000" dirty="0"/>
              <a:t>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input1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input2</a:t>
            </a:r>
            <a:r>
              <a:rPr lang="en-US" sz="2000" dirty="0"/>
              <a:t> </a:t>
            </a:r>
            <a:r>
              <a:rPr lang="en-US" sz="2000" b="1" dirty="0"/>
              <a:t>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statement 1</a:t>
            </a:r>
          </a:p>
          <a:p>
            <a:pPr marL="0" indent="0">
              <a:buNone/>
            </a:pPr>
            <a:r>
              <a:rPr lang="en-US" sz="2000" dirty="0"/>
              <a:t>	statement 2</a:t>
            </a:r>
          </a:p>
          <a:p>
            <a:pPr marL="0" indent="0">
              <a:buNone/>
            </a:pPr>
            <a:r>
              <a:rPr lang="en-US" sz="2000" dirty="0"/>
              <a:t>	.</a:t>
            </a:r>
          </a:p>
          <a:p>
            <a:pPr marL="0" indent="0">
              <a:buNone/>
            </a:pPr>
            <a:r>
              <a:rPr lang="en-US" sz="2000" dirty="0"/>
              <a:t>	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i="1" dirty="0"/>
              <a:t>output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87C5-11AE-4539-9834-ECDC8601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sz="2800" dirty="0"/>
              <a:t>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89A-7809-483A-B412-7315BBE0C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Statement 1</a:t>
            </a:r>
          </a:p>
          <a:p>
            <a:pPr marL="0" indent="0">
              <a:buNone/>
            </a:pPr>
            <a:r>
              <a:rPr lang="en-US" sz="2000" dirty="0"/>
              <a:t>Statement 2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Function_name </a:t>
            </a:r>
            <a:r>
              <a:rPr lang="en-US" sz="2000" b="1" dirty="0"/>
              <a:t>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input1_value, input2_value 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13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8078-2886-48CE-B299-14121F22E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</p:spTree>
    <p:extLst>
      <p:ext uri="{BB962C8B-B14F-4D97-AF65-F5344CB8AC3E}">
        <p14:creationId xmlns:p14="http://schemas.microsoft.com/office/powerpoint/2010/main" val="286637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AD6-0889-43D7-B329-1D6EE65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VS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5A94-2236-4420-9FAC-D087FA9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Define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2218-ACDD-431C-A297-CAB65BBC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Square</a:t>
            </a:r>
            <a:r>
              <a:rPr lang="en-US" sz="2000" b="1" dirty="0"/>
              <a:t> 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my_number </a:t>
            </a:r>
            <a:r>
              <a:rPr lang="en-US" sz="2000" b="1" dirty="0"/>
              <a:t>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X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my_number * my_number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87C5-11AE-4539-9834-ECDC8601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sz="2800" dirty="0"/>
              <a:t>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89A-7809-483A-B412-7315BBE0C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Statement 1</a:t>
            </a:r>
          </a:p>
          <a:p>
            <a:pPr marL="0" indent="0">
              <a:buNone/>
            </a:pPr>
            <a:r>
              <a:rPr lang="en-US" sz="2000" dirty="0"/>
              <a:t>Statement 2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Num_A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6"/>
                </a:solidFill>
              </a:rPr>
              <a:t>Square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000" b="1" dirty="0"/>
              <a:t> 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9</a:t>
            </a:r>
          </a:p>
          <a:p>
            <a:pPr marL="0" indent="0">
              <a:buNone/>
            </a:pPr>
            <a:r>
              <a:rPr lang="en-US" sz="2000" dirty="0" err="1"/>
              <a:t>Num_B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6"/>
                </a:solidFill>
              </a:rPr>
              <a:t>Square</a:t>
            </a:r>
            <a:r>
              <a:rPr lang="en-US" sz="2000" b="1" dirty="0"/>
              <a:t> </a:t>
            </a:r>
            <a:r>
              <a:rPr lang="en-US" sz="2000" dirty="0"/>
              <a:t>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2000" dirty="0"/>
              <a:t> )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81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08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AD6-0889-43D7-B329-1D6EE65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VS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5A94-2236-4420-9FAC-D087FA9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Define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2218-ACDD-431C-A297-CAB65BBC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find_average</a:t>
            </a:r>
            <a:r>
              <a:rPr lang="en-US" sz="2000" b="1" dirty="0"/>
              <a:t> (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grade1, grade2, grade3</a:t>
            </a:r>
            <a:r>
              <a:rPr lang="en-US" sz="2000" b="1" dirty="0"/>
              <a:t>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total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grade1 + grade2 + grade3 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avg = total / 3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 avg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87C5-11AE-4539-9834-ECDC8601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sz="2800" dirty="0"/>
              <a:t>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89A-7809-483A-B412-7315BBE0C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Statement 1</a:t>
            </a:r>
          </a:p>
          <a:p>
            <a:pPr marL="0" indent="0">
              <a:buNone/>
            </a:pPr>
            <a:r>
              <a:rPr lang="en-US" sz="2000" dirty="0"/>
              <a:t>Statement 2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1900" dirty="0" err="1"/>
              <a:t>Average_A</a:t>
            </a:r>
            <a:r>
              <a:rPr lang="en-US" sz="1900" dirty="0"/>
              <a:t> = </a:t>
            </a:r>
            <a:r>
              <a:rPr lang="en-US" sz="1900" b="1" dirty="0">
                <a:solidFill>
                  <a:schemeClr val="accent6"/>
                </a:solidFill>
              </a:rPr>
              <a:t>find_average</a:t>
            </a:r>
            <a:r>
              <a:rPr lang="en-US" sz="1900" b="1" dirty="0"/>
              <a:t> </a:t>
            </a:r>
            <a:r>
              <a:rPr lang="en-US" sz="1900" dirty="0"/>
              <a:t>(</a:t>
            </a:r>
            <a:r>
              <a:rPr lang="en-US" sz="1900" b="1" dirty="0"/>
              <a:t>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93, 86, 90</a:t>
            </a:r>
            <a:r>
              <a:rPr lang="en-US" sz="1900" b="1" dirty="0"/>
              <a:t> </a:t>
            </a:r>
            <a:r>
              <a:rPr lang="en-US" sz="1900" dirty="0"/>
              <a:t>) </a:t>
            </a:r>
            <a:r>
              <a:rPr lang="en-US" sz="1900" b="1" dirty="0">
                <a:solidFill>
                  <a:srgbClr val="C00000"/>
                </a:solidFill>
                <a:sym typeface="Wingdings" panose="05000000000000000000" pitchFamily="2" charset="2"/>
              </a:rPr>
              <a:t> 89.7</a:t>
            </a:r>
          </a:p>
          <a:p>
            <a:pPr marL="0" indent="0">
              <a:buNone/>
            </a:pPr>
            <a:r>
              <a:rPr lang="en-US" sz="1900" dirty="0" err="1"/>
              <a:t>Average_B</a:t>
            </a:r>
            <a:r>
              <a:rPr lang="en-US" sz="1900" dirty="0"/>
              <a:t> = </a:t>
            </a:r>
            <a:r>
              <a:rPr lang="en-US" sz="1900" b="1" dirty="0">
                <a:solidFill>
                  <a:schemeClr val="accent6"/>
                </a:solidFill>
              </a:rPr>
              <a:t>find_average</a:t>
            </a:r>
            <a:r>
              <a:rPr lang="en-US" sz="1900" b="1" dirty="0"/>
              <a:t> </a:t>
            </a:r>
            <a:r>
              <a:rPr lang="en-US" sz="1900" dirty="0"/>
              <a:t>(</a:t>
            </a:r>
            <a:r>
              <a:rPr lang="en-US" sz="1900" b="1" dirty="0"/>
              <a:t>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95, 97, 72</a:t>
            </a:r>
            <a:r>
              <a:rPr lang="en-US" sz="1900" b="1" dirty="0"/>
              <a:t> </a:t>
            </a:r>
            <a:r>
              <a:rPr lang="en-US" sz="1900" dirty="0"/>
              <a:t>) </a:t>
            </a:r>
            <a:r>
              <a:rPr lang="en-US" sz="1900" b="1" dirty="0">
                <a:solidFill>
                  <a:srgbClr val="C00000"/>
                </a:solidFill>
                <a:sym typeface="Wingdings" panose="05000000000000000000" pitchFamily="2" charset="2"/>
              </a:rPr>
              <a:t> 88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Average_C</a:t>
            </a:r>
            <a:r>
              <a:rPr lang="en-US" sz="1900" dirty="0"/>
              <a:t> = </a:t>
            </a:r>
            <a:r>
              <a:rPr lang="en-US" sz="1900" b="1" dirty="0">
                <a:solidFill>
                  <a:schemeClr val="accent6"/>
                </a:solidFill>
              </a:rPr>
              <a:t>find_average</a:t>
            </a:r>
            <a:r>
              <a:rPr lang="en-US" sz="1900" b="1" dirty="0"/>
              <a:t> </a:t>
            </a:r>
            <a:r>
              <a:rPr lang="en-US" sz="1900" dirty="0"/>
              <a:t>(</a:t>
            </a:r>
            <a:r>
              <a:rPr lang="en-US" sz="1900" b="1" dirty="0"/>
              <a:t>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93, 84, 88</a:t>
            </a:r>
            <a:r>
              <a:rPr lang="en-US" sz="1900" b="1" dirty="0"/>
              <a:t> </a:t>
            </a:r>
            <a:r>
              <a:rPr lang="en-US" sz="1900" dirty="0"/>
              <a:t>) </a:t>
            </a:r>
            <a:r>
              <a:rPr lang="en-US" sz="1900" b="1" dirty="0">
                <a:solidFill>
                  <a:srgbClr val="C00000"/>
                </a:solidFill>
                <a:sym typeface="Wingdings" panose="05000000000000000000" pitchFamily="2" charset="2"/>
              </a:rPr>
              <a:t> 88.3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4522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2AD6-0889-43D7-B329-1D6EE65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VS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5A94-2236-4420-9FAC-D087FA9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Define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2218-ACDD-431C-A297-CAB65BBCC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welcome_message</a:t>
            </a:r>
            <a:r>
              <a:rPr lang="en-US" sz="2000" b="1" dirty="0"/>
              <a:t> ( 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print ( “ Welcome! ” 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87C5-11AE-4539-9834-ECDC8601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sz="2800" dirty="0"/>
              <a:t>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89A-7809-483A-B412-7315BBE0C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Statement 1</a:t>
            </a:r>
          </a:p>
          <a:p>
            <a:pPr marL="0" indent="0">
              <a:buNone/>
            </a:pPr>
            <a:r>
              <a:rPr lang="en-US" sz="2000" dirty="0"/>
              <a:t>Statement 2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welcome_message </a:t>
            </a:r>
            <a:r>
              <a:rPr lang="en-US" sz="2000" b="1" dirty="0"/>
              <a:t>( )</a:t>
            </a:r>
            <a:endParaRPr lang="en-US" sz="2000" dirty="0"/>
          </a:p>
        </p:txBody>
      </p:sp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420F8805-D999-49C3-9EA3-05412EFD2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9740" y="5001577"/>
            <a:ext cx="1691640" cy="1691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F4BB9-7B18-48CE-B4D6-47029BC1A22E}"/>
              </a:ext>
            </a:extLst>
          </p:cNvPr>
          <p:cNvSpPr txBox="1"/>
          <p:nvPr/>
        </p:nvSpPr>
        <p:spPr>
          <a:xfrm>
            <a:off x="9658350" y="54978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68305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D4484-AFDD-4420-936B-108A10FA7C7C}"/>
              </a:ext>
            </a:extLst>
          </p:cNvPr>
          <p:cNvSpPr/>
          <p:nvPr/>
        </p:nvSpPr>
        <p:spPr>
          <a:xfrm>
            <a:off x="4650105" y="228600"/>
            <a:ext cx="2571750" cy="12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D3714C-0EF4-4858-8680-F0A92923C044}"/>
              </a:ext>
            </a:extLst>
          </p:cNvPr>
          <p:cNvCxnSpPr>
            <a:cxnSpLocks/>
          </p:cNvCxnSpPr>
          <p:nvPr/>
        </p:nvCxnSpPr>
        <p:spPr>
          <a:xfrm>
            <a:off x="5935980" y="1463040"/>
            <a:ext cx="0" cy="112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25355E-122F-461A-BBC4-CBF9ADA3948E}"/>
              </a:ext>
            </a:extLst>
          </p:cNvPr>
          <p:cNvCxnSpPr/>
          <p:nvPr/>
        </p:nvCxnSpPr>
        <p:spPr>
          <a:xfrm flipH="1">
            <a:off x="2217420" y="2583180"/>
            <a:ext cx="371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E9295-4749-40C0-A2A5-EC00A874A4BF}"/>
              </a:ext>
            </a:extLst>
          </p:cNvPr>
          <p:cNvCxnSpPr/>
          <p:nvPr/>
        </p:nvCxnSpPr>
        <p:spPr>
          <a:xfrm flipH="1">
            <a:off x="5935980" y="2583180"/>
            <a:ext cx="371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44F33B-2708-44E7-B161-0F97DB849ECB}"/>
              </a:ext>
            </a:extLst>
          </p:cNvPr>
          <p:cNvCxnSpPr/>
          <p:nvPr/>
        </p:nvCxnSpPr>
        <p:spPr>
          <a:xfrm>
            <a:off x="2217420" y="2583180"/>
            <a:ext cx="0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376C2B-1DAC-489C-A14B-B14940E2F0FB}"/>
              </a:ext>
            </a:extLst>
          </p:cNvPr>
          <p:cNvCxnSpPr/>
          <p:nvPr/>
        </p:nvCxnSpPr>
        <p:spPr>
          <a:xfrm>
            <a:off x="9654540" y="2583180"/>
            <a:ext cx="0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D2E760-23CB-48F0-BD8B-F2698CD7F4B9}"/>
              </a:ext>
            </a:extLst>
          </p:cNvPr>
          <p:cNvSpPr txBox="1"/>
          <p:nvPr/>
        </p:nvSpPr>
        <p:spPr>
          <a:xfrm>
            <a:off x="1577340" y="385191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User-Defined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F81C5-4C66-451A-B5EE-16941D01CCB2}"/>
              </a:ext>
            </a:extLst>
          </p:cNvPr>
          <p:cNvSpPr txBox="1"/>
          <p:nvPr/>
        </p:nvSpPr>
        <p:spPr>
          <a:xfrm>
            <a:off x="8511543" y="3840480"/>
            <a:ext cx="31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Predefined(built-in/imported)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1C6AA-A4C9-456E-86CA-9E59CF2A8E43}"/>
              </a:ext>
            </a:extLst>
          </p:cNvPr>
          <p:cNvSpPr/>
          <p:nvPr/>
        </p:nvSpPr>
        <p:spPr>
          <a:xfrm>
            <a:off x="1200150" y="4209812"/>
            <a:ext cx="2183130" cy="199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define them and then call(use) them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7ECE3B-EB92-4AE6-B883-13053D3C8C05}"/>
              </a:ext>
            </a:extLst>
          </p:cNvPr>
          <p:cNvSpPr/>
          <p:nvPr/>
        </p:nvSpPr>
        <p:spPr>
          <a:xfrm>
            <a:off x="8511543" y="4209812"/>
            <a:ext cx="2899411" cy="239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already defined, you just call(use) them</a:t>
            </a:r>
          </a:p>
          <a:p>
            <a:pPr algn="ctr"/>
            <a:r>
              <a:rPr lang="en-US" dirty="0"/>
              <a:t>Examples: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Abs(num)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Min(num1, num2, …)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Print(message)</a:t>
            </a:r>
          </a:p>
        </p:txBody>
      </p:sp>
    </p:spTree>
    <p:extLst>
      <p:ext uri="{BB962C8B-B14F-4D97-AF65-F5344CB8AC3E}">
        <p14:creationId xmlns:p14="http://schemas.microsoft.com/office/powerpoint/2010/main" val="27593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3600-593D-4BC4-912B-4A695977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Colon(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dirty="0"/>
              <a:t>) and Indentation( 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61AFC-786A-4C93-A459-F5BCF2ACF36E}"/>
              </a:ext>
            </a:extLst>
          </p:cNvPr>
          <p:cNvSpPr txBox="1"/>
          <p:nvPr/>
        </p:nvSpPr>
        <p:spPr>
          <a:xfrm>
            <a:off x="1131570" y="2628900"/>
            <a:ext cx="23431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</a:t>
            </a:r>
            <a:r>
              <a:rPr lang="en-US" sz="1800" dirty="0"/>
              <a:t> ( condition ) </a:t>
            </a:r>
            <a:r>
              <a:rPr lang="en-US" sz="2800" dirty="0">
                <a:solidFill>
                  <a:srgbClr val="CC33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/>
              <a:t>	action1</a:t>
            </a:r>
          </a:p>
          <a:p>
            <a:pPr marL="0" indent="0">
              <a:buNone/>
            </a:pPr>
            <a:r>
              <a:rPr lang="en-US" sz="1800" dirty="0"/>
              <a:t>	action2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Else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C33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/>
              <a:t>	action3</a:t>
            </a:r>
          </a:p>
          <a:p>
            <a:pPr marL="0" indent="0">
              <a:buNone/>
            </a:pPr>
            <a:r>
              <a:rPr lang="en-US" sz="1800" dirty="0"/>
              <a:t>	action4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E7079-27F5-4B55-860D-32ED053FD33E}"/>
              </a:ext>
            </a:extLst>
          </p:cNvPr>
          <p:cNvSpPr txBox="1"/>
          <p:nvPr/>
        </p:nvSpPr>
        <p:spPr>
          <a:xfrm>
            <a:off x="4804410" y="2628900"/>
            <a:ext cx="23431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For</a:t>
            </a:r>
            <a:r>
              <a:rPr lang="en-US" sz="1800" dirty="0"/>
              <a:t> item </a:t>
            </a:r>
            <a:r>
              <a:rPr lang="en-US" sz="1800" dirty="0">
                <a:solidFill>
                  <a:srgbClr val="FF0000"/>
                </a:solidFill>
              </a:rPr>
              <a:t>in</a:t>
            </a:r>
            <a:r>
              <a:rPr lang="en-US" sz="1800" dirty="0"/>
              <a:t> my_list </a:t>
            </a:r>
            <a:r>
              <a:rPr lang="en-US" sz="2800" dirty="0">
                <a:solidFill>
                  <a:srgbClr val="CC3300"/>
                </a:solidFill>
              </a:rPr>
              <a:t>:</a:t>
            </a:r>
            <a:endParaRPr lang="en-US" sz="2800" dirty="0"/>
          </a:p>
          <a:p>
            <a:pPr marL="0" indent="0">
              <a:buNone/>
            </a:pPr>
            <a:r>
              <a:rPr lang="en-US" sz="1800" dirty="0"/>
              <a:t>	action1</a:t>
            </a:r>
          </a:p>
          <a:p>
            <a:pPr marL="0" indent="0">
              <a:buNone/>
            </a:pPr>
            <a:r>
              <a:rPr lang="en-US" sz="1800" dirty="0"/>
              <a:t>	action2</a:t>
            </a:r>
          </a:p>
          <a:p>
            <a:pPr marL="0" indent="0">
              <a:buNone/>
            </a:pPr>
            <a:r>
              <a:rPr lang="en-US" sz="1800" dirty="0"/>
              <a:t>	action3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action4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DB04C-4F66-4D67-BD09-CA0A9B462FBD}"/>
              </a:ext>
            </a:extLst>
          </p:cNvPr>
          <p:cNvSpPr txBox="1"/>
          <p:nvPr/>
        </p:nvSpPr>
        <p:spPr>
          <a:xfrm>
            <a:off x="8587740" y="2628900"/>
            <a:ext cx="27660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def</a:t>
            </a:r>
            <a:r>
              <a:rPr lang="en-US" sz="1800" dirty="0"/>
              <a:t> my_function( input1 ) </a:t>
            </a:r>
            <a:r>
              <a:rPr lang="en-US" sz="2800" dirty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( condition ) </a:t>
            </a:r>
            <a:r>
              <a:rPr lang="en-US" b="1" dirty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/>
              <a:t>	action1</a:t>
            </a:r>
          </a:p>
          <a:p>
            <a:pPr lvl="1"/>
            <a:r>
              <a:rPr lang="en-US" dirty="0"/>
              <a:t>	action2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/>
              <a:t>	action3</a:t>
            </a:r>
          </a:p>
          <a:p>
            <a:pPr lvl="1"/>
            <a:r>
              <a:rPr lang="en-US" dirty="0"/>
              <a:t>	action4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item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my_list </a:t>
            </a:r>
            <a:r>
              <a:rPr lang="en-US" b="1" dirty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/>
              <a:t>	action5</a:t>
            </a:r>
          </a:p>
          <a:p>
            <a:pPr lvl="1"/>
            <a:r>
              <a:rPr lang="en-US" dirty="0"/>
              <a:t>	action6</a:t>
            </a:r>
          </a:p>
          <a:p>
            <a:pPr lvl="1"/>
            <a:r>
              <a:rPr lang="en-US" dirty="0"/>
              <a:t>	action7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DC530-4391-470B-A90B-611FBF349C6B}"/>
              </a:ext>
            </a:extLst>
          </p:cNvPr>
          <p:cNvSpPr/>
          <p:nvPr/>
        </p:nvSpPr>
        <p:spPr>
          <a:xfrm>
            <a:off x="1291590" y="3177183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EA65D-2145-4B84-B811-A078AD88C138}"/>
              </a:ext>
            </a:extLst>
          </p:cNvPr>
          <p:cNvSpPr/>
          <p:nvPr/>
        </p:nvSpPr>
        <p:spPr>
          <a:xfrm>
            <a:off x="1291590" y="3444508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36D6A8-9697-4E0C-A7A5-B7B3D9555D41}"/>
              </a:ext>
            </a:extLst>
          </p:cNvPr>
          <p:cNvSpPr/>
          <p:nvPr/>
        </p:nvSpPr>
        <p:spPr>
          <a:xfrm>
            <a:off x="1291590" y="3971240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9A331-7D1B-4F9A-A42B-C5E380621192}"/>
              </a:ext>
            </a:extLst>
          </p:cNvPr>
          <p:cNvSpPr/>
          <p:nvPr/>
        </p:nvSpPr>
        <p:spPr>
          <a:xfrm>
            <a:off x="1291590" y="4253016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4DF22-6491-48F9-9756-4B1721EB6776}"/>
              </a:ext>
            </a:extLst>
          </p:cNvPr>
          <p:cNvSpPr/>
          <p:nvPr/>
        </p:nvSpPr>
        <p:spPr>
          <a:xfrm>
            <a:off x="4998720" y="3177183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84839A-52D0-4B49-9BCE-2BAE58087272}"/>
              </a:ext>
            </a:extLst>
          </p:cNvPr>
          <p:cNvSpPr/>
          <p:nvPr/>
        </p:nvSpPr>
        <p:spPr>
          <a:xfrm>
            <a:off x="4998720" y="3444508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EE488D-9EF9-4FA2-8A0B-DB2609283324}"/>
              </a:ext>
            </a:extLst>
          </p:cNvPr>
          <p:cNvSpPr/>
          <p:nvPr/>
        </p:nvSpPr>
        <p:spPr>
          <a:xfrm>
            <a:off x="4998720" y="3730660"/>
            <a:ext cx="811530" cy="1600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A53A1-9F51-4671-87AF-DEBD7DF58A4D}"/>
              </a:ext>
            </a:extLst>
          </p:cNvPr>
          <p:cNvSpPr/>
          <p:nvPr/>
        </p:nvSpPr>
        <p:spPr>
          <a:xfrm>
            <a:off x="8698230" y="3177183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B37D5-700C-4CBF-923E-FC8F9E21C9B8}"/>
              </a:ext>
            </a:extLst>
          </p:cNvPr>
          <p:cNvSpPr/>
          <p:nvPr/>
        </p:nvSpPr>
        <p:spPr>
          <a:xfrm>
            <a:off x="9144000" y="3465641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7B65D5-1BC5-48B1-A6EF-50B89C31877C}"/>
              </a:ext>
            </a:extLst>
          </p:cNvPr>
          <p:cNvSpPr/>
          <p:nvPr/>
        </p:nvSpPr>
        <p:spPr>
          <a:xfrm>
            <a:off x="9144000" y="3730660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BEB5D-5A7B-4C7F-B830-DCB29168400E}"/>
              </a:ext>
            </a:extLst>
          </p:cNvPr>
          <p:cNvSpPr/>
          <p:nvPr/>
        </p:nvSpPr>
        <p:spPr>
          <a:xfrm>
            <a:off x="9144000" y="5678670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008428-7FA4-46FF-836C-D3E694B05620}"/>
              </a:ext>
            </a:extLst>
          </p:cNvPr>
          <p:cNvSpPr/>
          <p:nvPr/>
        </p:nvSpPr>
        <p:spPr>
          <a:xfrm>
            <a:off x="9144000" y="4552503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423CDA-DD25-454C-AEBA-E1E1F7A245B1}"/>
              </a:ext>
            </a:extLst>
          </p:cNvPr>
          <p:cNvSpPr/>
          <p:nvPr/>
        </p:nvSpPr>
        <p:spPr>
          <a:xfrm>
            <a:off x="9144000" y="5108927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D1D556-C88F-4817-9900-66AA76C81652}"/>
              </a:ext>
            </a:extLst>
          </p:cNvPr>
          <p:cNvSpPr/>
          <p:nvPr/>
        </p:nvSpPr>
        <p:spPr>
          <a:xfrm>
            <a:off x="9144000" y="5384795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3306A-CA5A-4DE9-9DF2-60CC825C4007}"/>
              </a:ext>
            </a:extLst>
          </p:cNvPr>
          <p:cNvSpPr/>
          <p:nvPr/>
        </p:nvSpPr>
        <p:spPr>
          <a:xfrm>
            <a:off x="9144000" y="4302382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DBF10E6-20E6-48FB-8A8E-781AC767A6B8}"/>
              </a:ext>
            </a:extLst>
          </p:cNvPr>
          <p:cNvCxnSpPr/>
          <p:nvPr/>
        </p:nvCxnSpPr>
        <p:spPr>
          <a:xfrm rot="5400000">
            <a:off x="1634014" y="4388644"/>
            <a:ext cx="4412932" cy="12700"/>
          </a:xfrm>
          <a:prstGeom prst="curvedConnector3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E7A8F-38FD-47EA-8353-48782B17BD58}"/>
              </a:ext>
            </a:extLst>
          </p:cNvPr>
          <p:cNvSpPr/>
          <p:nvPr/>
        </p:nvSpPr>
        <p:spPr>
          <a:xfrm>
            <a:off x="9144000" y="4295135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4521275-8052-4C44-A9F0-2359E52810C1}"/>
              </a:ext>
            </a:extLst>
          </p:cNvPr>
          <p:cNvCxnSpPr/>
          <p:nvPr/>
        </p:nvCxnSpPr>
        <p:spPr>
          <a:xfrm rot="5400000">
            <a:off x="5661184" y="4382294"/>
            <a:ext cx="4412932" cy="12700"/>
          </a:xfrm>
          <a:prstGeom prst="curvedConnector3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3A37E34-F3D2-44B9-AEB4-C535FD407314}"/>
              </a:ext>
            </a:extLst>
          </p:cNvPr>
          <p:cNvSpPr/>
          <p:nvPr/>
        </p:nvSpPr>
        <p:spPr>
          <a:xfrm>
            <a:off x="8587740" y="969029"/>
            <a:ext cx="445770" cy="1177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66F586-E27C-4107-BDC9-873731D5E835}"/>
              </a:ext>
            </a:extLst>
          </p:cNvPr>
          <p:cNvSpPr txBox="1"/>
          <p:nvPr/>
        </p:nvSpPr>
        <p:spPr>
          <a:xfrm>
            <a:off x="3834130" y="1600291"/>
            <a:ext cx="879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together to indicate a code block</a:t>
            </a:r>
          </a:p>
        </p:txBody>
      </p:sp>
    </p:spTree>
    <p:extLst>
      <p:ext uri="{BB962C8B-B14F-4D97-AF65-F5344CB8AC3E}">
        <p14:creationId xmlns:p14="http://schemas.microsoft.com/office/powerpoint/2010/main" val="241288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402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Functions</vt:lpstr>
      <vt:lpstr>Function</vt:lpstr>
      <vt:lpstr>Definition VS Call</vt:lpstr>
      <vt:lpstr>Function examples</vt:lpstr>
      <vt:lpstr>Definition VS Call</vt:lpstr>
      <vt:lpstr>Definition VS Call</vt:lpstr>
      <vt:lpstr>Definition VS Call</vt:lpstr>
      <vt:lpstr>PowerPoint Presentation</vt:lpstr>
      <vt:lpstr>Colon(:) and Indentation(  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muthanna battah</dc:creator>
  <cp:lastModifiedBy>muthanna battah</cp:lastModifiedBy>
  <cp:revision>4</cp:revision>
  <dcterms:created xsi:type="dcterms:W3CDTF">2022-05-20T20:46:34Z</dcterms:created>
  <dcterms:modified xsi:type="dcterms:W3CDTF">2022-05-21T23:13:21Z</dcterms:modified>
</cp:coreProperties>
</file>