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8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7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4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1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6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9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D874E-DD8B-4E70-902F-0232BE1CA3A6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86A7-E841-4578-B1BB-8665A8F02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ALGORITHM EXERCISES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ATA OGECHUKWU MARILYN</a:t>
            </a:r>
          </a:p>
          <a:p>
            <a:r>
              <a:rPr lang="en-US" dirty="0" smtClean="0"/>
              <a:t>COMPUTER SCIENCE</a:t>
            </a:r>
          </a:p>
          <a:p>
            <a:r>
              <a:rPr lang="en-US" dirty="0" smtClean="0"/>
              <a:t>CSC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7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26" y="328673"/>
            <a:ext cx="10515600" cy="53439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5. Find the Factorial of number n (n! = 1 x 2 x 3 x ….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b="1" u="sng" dirty="0" err="1" smtClean="0"/>
              <a:t>Pseudocode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/>
              <a:t>START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DECLARE N &amp; F </a:t>
            </a:r>
            <a:r>
              <a:rPr lang="en-US" sz="1800" dirty="0">
                <a:solidFill>
                  <a:srgbClr val="282829"/>
                </a:solidFill>
                <a:latin typeface="-apple-system"/>
              </a:rPr>
              <a:t>as integer variable</a:t>
            </a: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INITIALIZE </a:t>
            </a:r>
            <a:r>
              <a:rPr lang="en-US" sz="1800" dirty="0">
                <a:solidFill>
                  <a:srgbClr val="282829"/>
                </a:solidFill>
                <a:latin typeface="-apple-system"/>
              </a:rPr>
              <a:t>F=1.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INPUT </a:t>
            </a:r>
            <a:r>
              <a:rPr lang="en-US" sz="1800" dirty="0">
                <a:solidFill>
                  <a:srgbClr val="282829"/>
                </a:solidFill>
                <a:latin typeface="-apple-system"/>
              </a:rPr>
              <a:t>the value of N.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IF N&gt;0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THEN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F=F*N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82829"/>
                </a:solidFill>
                <a:latin typeface="-apple-system"/>
              </a:rPr>
              <a:t>DECREMENT N = 1 </a:t>
            </a: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ELSE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F=1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PRINT 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282829"/>
                </a:solidFill>
                <a:latin typeface="-apple-system"/>
              </a:rPr>
              <a:t>END</a:t>
            </a:r>
            <a:endParaRPr lang="en-US" sz="1800" dirty="0">
              <a:solidFill>
                <a:srgbClr val="282829"/>
              </a:solidFill>
              <a:latin typeface="-apple-system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4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5. </a:t>
            </a:r>
            <a:r>
              <a:rPr lang="en-US" sz="2800" dirty="0">
                <a:latin typeface="Arial Rounded MT Bold" panose="020F0704030504030204" pitchFamily="34" charset="0"/>
              </a:rPr>
              <a:t>Find the GCD and LCM of two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" y="795647"/>
            <a:ext cx="11649692" cy="6062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793174" y="1009403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22566" y="153191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22566" y="2703153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46318" y="3846573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8193" y="472654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69839" y="5154059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422573" y="1009403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24453" y="137834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6025738" y="1805861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282829"/>
                </a:solidFill>
                <a:latin typeface="-apple-system"/>
              </a:rPr>
              <a:t>IF N&gt;0 </a:t>
            </a:r>
            <a:endParaRPr lang="en-US" dirty="0">
              <a:solidFill>
                <a:srgbClr val="282829"/>
              </a:solidFill>
              <a:latin typeface="-apple-system"/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7246919" y="2345795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34350" y="2885729"/>
            <a:ext cx="11876" cy="68746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608171" y="2345795"/>
            <a:ext cx="0" cy="771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931725" y="3587027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82829"/>
                </a:solidFill>
                <a:latin typeface="-apple-system"/>
              </a:rPr>
              <a:t>F=F*N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854088" y="3126110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282829"/>
                </a:solidFill>
                <a:latin typeface="-apple-system"/>
              </a:rPr>
              <a:t>F=1</a:t>
            </a:r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5963456" y="4729862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500" dirty="0">
                <a:solidFill>
                  <a:srgbClr val="282829"/>
                </a:solidFill>
                <a:latin typeface="-apple-system"/>
              </a:rPr>
              <a:t>DECREMENT N = 1 .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73932" y="431284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5" idx="1"/>
          </p:cNvCxnSpPr>
          <p:nvPr/>
        </p:nvCxnSpPr>
        <p:spPr>
          <a:xfrm>
            <a:off x="8680859" y="3861014"/>
            <a:ext cx="33484" cy="16578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7839031" y="5518816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82829"/>
                </a:solidFill>
                <a:latin typeface="-apple-system"/>
              </a:rPr>
              <a:t>PRINT F</a:t>
            </a:r>
            <a:endParaRPr lang="en-US" sz="1600" dirty="0">
              <a:solidFill>
                <a:srgbClr val="282829"/>
              </a:solidFill>
              <a:latin typeface="-apple-system"/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8022567" y="6346117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572000" y="5102245"/>
            <a:ext cx="1391456" cy="2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80859" y="6004569"/>
            <a:ext cx="1" cy="3285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Flowchart: Data 39"/>
          <p:cNvSpPr/>
          <p:nvPr/>
        </p:nvSpPr>
        <p:spPr>
          <a:xfrm>
            <a:off x="1538348" y="4274086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82829"/>
                </a:solidFill>
                <a:latin typeface="-apple-system"/>
              </a:rPr>
              <a:t>INPUT the value of N.</a:t>
            </a:r>
            <a:endParaRPr lang="en-US" sz="1400" dirty="0">
              <a:solidFill>
                <a:srgbClr val="282829"/>
              </a:solidFill>
              <a:latin typeface="-apple-system"/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1663042" y="1939476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82829"/>
                </a:solidFill>
                <a:latin typeface="-apple-system"/>
              </a:rPr>
              <a:t>DECLARE N &amp; F as integer variable.</a:t>
            </a:r>
          </a:p>
        </p:txBody>
      </p:sp>
      <p:sp>
        <p:nvSpPr>
          <p:cNvPr id="45" name="Flowchart: Process 44"/>
          <p:cNvSpPr/>
          <p:nvPr/>
        </p:nvSpPr>
        <p:spPr>
          <a:xfrm>
            <a:off x="1674421" y="3133416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>
                <a:solidFill>
                  <a:srgbClr val="282829"/>
                </a:solidFill>
                <a:latin typeface="-apple-system"/>
              </a:rPr>
              <a:t>INITIALIZE F=1.</a:t>
            </a:r>
            <a:endParaRPr lang="en-US" dirty="0">
              <a:solidFill>
                <a:srgbClr val="282829"/>
              </a:solidFill>
              <a:latin typeface="-apple-system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572000" y="2325873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4515155" y="2297168"/>
            <a:ext cx="55141" cy="28050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826334" y="5753686"/>
            <a:ext cx="1137556" cy="131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763245" y="5457460"/>
            <a:ext cx="1" cy="3285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69280" y="2885729"/>
            <a:ext cx="7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39891" y="1939476"/>
            <a:ext cx="78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1. Find the root of a Quadratic Equation Ax2 +</a:t>
            </a:r>
            <a:r>
              <a:rPr lang="en-US" sz="2800" dirty="0" err="1">
                <a:latin typeface="Arial Rounded MT Bold" panose="020F0704030504030204" pitchFamily="34" charset="0"/>
              </a:rPr>
              <a:t>Bx</a:t>
            </a:r>
            <a:r>
              <a:rPr lang="en-US" sz="2800" dirty="0">
                <a:latin typeface="Arial Rounded MT Bold" panose="020F0704030504030204" pitchFamily="34" charset="0"/>
              </a:rPr>
              <a:t> + C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 numCol="2">
            <a:normAutofit/>
          </a:bodyPr>
          <a:lstStyle/>
          <a:p>
            <a:pPr marL="514350" indent="-514350">
              <a:buAutoNum type="alphaUcPeriod"/>
            </a:pPr>
            <a:r>
              <a:rPr lang="en-US" b="1" u="sng" dirty="0" err="1" smtClean="0"/>
              <a:t>Pseudocode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/>
              <a:t>START</a:t>
            </a:r>
          </a:p>
          <a:p>
            <a:pPr marL="0" indent="0">
              <a:buNone/>
            </a:pPr>
            <a:r>
              <a:rPr lang="en-US" sz="2000" dirty="0" smtClean="0"/>
              <a:t>INPUT number “a”</a:t>
            </a:r>
          </a:p>
          <a:p>
            <a:pPr marL="0" indent="0">
              <a:buNone/>
            </a:pPr>
            <a:r>
              <a:rPr lang="en-US" sz="2000" dirty="0" smtClean="0"/>
              <a:t>INPUT number “b”</a:t>
            </a:r>
          </a:p>
          <a:p>
            <a:pPr marL="0" indent="0">
              <a:buNone/>
            </a:pPr>
            <a:r>
              <a:rPr lang="en-US" sz="2000" dirty="0" smtClean="0"/>
              <a:t>INPUT number “c”</a:t>
            </a:r>
          </a:p>
          <a:p>
            <a:pPr marL="0" indent="0">
              <a:buNone/>
            </a:pPr>
            <a:r>
              <a:rPr lang="en-US" sz="2000" dirty="0" smtClean="0"/>
              <a:t>COMPUTE r = (b*b) – (4*a*c)</a:t>
            </a:r>
          </a:p>
          <a:p>
            <a:pPr marL="0" indent="0">
              <a:buNone/>
            </a:pPr>
            <a:r>
              <a:rPr lang="en-US" sz="2000" dirty="0" smtClean="0"/>
              <a:t>IF r &gt; 0 THEN </a:t>
            </a:r>
          </a:p>
          <a:p>
            <a:pPr marL="0" indent="0">
              <a:buNone/>
            </a:pPr>
            <a:r>
              <a:rPr lang="en-US" sz="2000" dirty="0" smtClean="0"/>
              <a:t>COMPUTE x1 = (((-b) + </a:t>
            </a:r>
            <a:r>
              <a:rPr lang="en-US" sz="2000" dirty="0" err="1" smtClean="0"/>
              <a:t>sqrt</a:t>
            </a:r>
            <a:r>
              <a:rPr lang="en-US" sz="2000" dirty="0" smtClean="0"/>
              <a:t>(r))/(2*a))</a:t>
            </a:r>
          </a:p>
          <a:p>
            <a:pPr marL="0" indent="0">
              <a:buNone/>
            </a:pPr>
            <a:r>
              <a:rPr lang="en-US" sz="2000" dirty="0" smtClean="0"/>
              <a:t>COMPUTE x2 = </a:t>
            </a:r>
            <a:r>
              <a:rPr lang="en-US" sz="2000" dirty="0"/>
              <a:t>(((-b) </a:t>
            </a:r>
            <a:r>
              <a:rPr lang="en-US" sz="2000" dirty="0" smtClean="0"/>
              <a:t>- </a:t>
            </a:r>
            <a:r>
              <a:rPr lang="en-US" sz="2000" dirty="0" err="1"/>
              <a:t>sqrt</a:t>
            </a:r>
            <a:r>
              <a:rPr lang="en-US" sz="2000" dirty="0"/>
              <a:t>(r))/(2*a</a:t>
            </a:r>
            <a:r>
              <a:rPr lang="en-US" sz="2000" dirty="0" smtClean="0"/>
              <a:t>))</a:t>
            </a:r>
          </a:p>
          <a:p>
            <a:pPr marL="0" indent="0">
              <a:buNone/>
            </a:pPr>
            <a:r>
              <a:rPr lang="en-US" sz="2000" dirty="0" smtClean="0"/>
              <a:t>PRINT x1, x2</a:t>
            </a:r>
          </a:p>
          <a:p>
            <a:pPr marL="0" indent="0">
              <a:buNone/>
            </a:pPr>
            <a:r>
              <a:rPr lang="en-US" sz="2000" dirty="0" smtClean="0"/>
              <a:t>ENDIF</a:t>
            </a:r>
          </a:p>
          <a:p>
            <a:pPr marL="0" indent="0">
              <a:buNone/>
            </a:pPr>
            <a:r>
              <a:rPr lang="en-US" sz="2000" dirty="0" smtClean="0"/>
              <a:t>	IF r = 0 THEN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COMPUTE x = -b/(2*a)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 x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PRINT “there are no roots”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659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1. Find the root of a Quadratic Equation Ax2 +</a:t>
            </a:r>
            <a:r>
              <a:rPr lang="en-US" sz="2800" dirty="0" err="1">
                <a:solidFill>
                  <a:prstClr val="black"/>
                </a:solidFill>
                <a:latin typeface="Arial Rounded MT Bold" panose="020F0704030504030204" pitchFamily="34" charset="0"/>
              </a:rPr>
              <a:t>Bx</a:t>
            </a:r>
            <a:r>
              <a:rPr lang="en-US" sz="2800" dirty="0">
                <a:solidFill>
                  <a:prstClr val="black"/>
                </a:solidFill>
                <a:latin typeface="Arial Rounded MT Bold" panose="020F0704030504030204" pitchFamily="34" charset="0"/>
              </a:rPr>
              <a:t> + C = </a:t>
            </a:r>
            <a:r>
              <a:rPr lang="en-US" sz="2800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0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" y="795647"/>
            <a:ext cx="11649692" cy="6062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793174" y="1009403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22566" y="153191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0590" y="242492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4442" y="328078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1663042" y="4598362"/>
            <a:ext cx="1508166" cy="494912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 = (b*b) – (4*a*c)</a:t>
            </a:r>
            <a:endParaRPr lang="en-US" b="1" dirty="0"/>
          </a:p>
        </p:txBody>
      </p:sp>
      <p:sp>
        <p:nvSpPr>
          <p:cNvPr id="14" name="Flowchart: Data 13"/>
          <p:cNvSpPr/>
          <p:nvPr/>
        </p:nvSpPr>
        <p:spPr>
          <a:xfrm>
            <a:off x="1545278" y="1948397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a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1541815" y="2825540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b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1541814" y="3711951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46318" y="4163549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46318" y="5093274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56313" y="5570833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422573" y="1009403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24453" y="137834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6025738" y="1805861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r &gt; 0 </a:t>
            </a:r>
            <a:endParaRPr lang="en-US" b="1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7246919" y="2345795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8046027" y="2836413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IF  = 0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656618" y="2345795"/>
            <a:ext cx="12367" cy="479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34350" y="2885729"/>
            <a:ext cx="1978" cy="12512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79575" y="3376347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6" idx="1"/>
          </p:cNvCxnSpPr>
          <p:nvPr/>
        </p:nvCxnSpPr>
        <p:spPr>
          <a:xfrm>
            <a:off x="10720448" y="3376347"/>
            <a:ext cx="6949" cy="195430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62801" y="3916281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870370" y="4137013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x1 = (((-b) + </a:t>
            </a:r>
            <a:r>
              <a:rPr lang="en-US" sz="1200" b="1" dirty="0" err="1" smtClean="0"/>
              <a:t>sqrt</a:t>
            </a:r>
            <a:r>
              <a:rPr lang="en-US" sz="1200" b="1" dirty="0" smtClean="0"/>
              <a:t>(r))/(2*a))</a:t>
            </a:r>
          </a:p>
          <a:p>
            <a:pPr algn="ctr"/>
            <a:r>
              <a:rPr lang="en-US" sz="1200" b="1" dirty="0" smtClean="0"/>
              <a:t>x2 = (((-b) - </a:t>
            </a:r>
            <a:r>
              <a:rPr lang="en-US" sz="1200" b="1" dirty="0" err="1" smtClean="0"/>
              <a:t>sqrt</a:t>
            </a:r>
            <a:r>
              <a:rPr lang="en-US" sz="1200" b="1" dirty="0" smtClean="0"/>
              <a:t>(r))/(2*a))</a:t>
            </a:r>
            <a:endParaRPr lang="en-US" sz="1200" b="1" dirty="0"/>
          </a:p>
        </p:txBody>
      </p:sp>
      <p:sp>
        <p:nvSpPr>
          <p:cNvPr id="43" name="Flowchart: Process 42"/>
          <p:cNvSpPr/>
          <p:nvPr/>
        </p:nvSpPr>
        <p:spPr>
          <a:xfrm>
            <a:off x="7908964" y="4374679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x = -b/(2*a)</a:t>
            </a:r>
            <a:endParaRPr lang="en-US" b="1" dirty="0" smtClean="0"/>
          </a:p>
        </p:txBody>
      </p:sp>
      <p:sp>
        <p:nvSpPr>
          <p:cNvPr id="50" name="Flowchart: Data 49"/>
          <p:cNvSpPr/>
          <p:nvPr/>
        </p:nvSpPr>
        <p:spPr>
          <a:xfrm>
            <a:off x="5627913" y="5282073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x1, x2</a:t>
            </a:r>
            <a:endParaRPr lang="en-US" sz="16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34350" y="4871979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696450" y="511969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7781305" y="5556448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x</a:t>
            </a:r>
            <a:endParaRPr lang="en-US" dirty="0"/>
          </a:p>
        </p:txBody>
      </p:sp>
      <p:sp>
        <p:nvSpPr>
          <p:cNvPr id="56" name="Flowchart: Data 55"/>
          <p:cNvSpPr/>
          <p:nvPr/>
        </p:nvSpPr>
        <p:spPr>
          <a:xfrm>
            <a:off x="9852085" y="5330649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PRINT “There are no roots”</a:t>
            </a:r>
            <a:endParaRPr lang="en-US" sz="1200" dirty="0"/>
          </a:p>
        </p:txBody>
      </p:sp>
      <p:sp>
        <p:nvSpPr>
          <p:cNvPr id="57" name="Flowchart: Terminator 56"/>
          <p:cNvSpPr/>
          <p:nvPr/>
        </p:nvSpPr>
        <p:spPr>
          <a:xfrm>
            <a:off x="6016834" y="6333168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>
            <a:off x="7275618" y="6594424"/>
            <a:ext cx="34438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719456" y="5791540"/>
            <a:ext cx="0" cy="812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708326" y="6008046"/>
            <a:ext cx="2968" cy="623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7" idx="0"/>
          </p:cNvCxnSpPr>
          <p:nvPr/>
        </p:nvCxnSpPr>
        <p:spPr>
          <a:xfrm>
            <a:off x="6634350" y="5752783"/>
            <a:ext cx="11876" cy="580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07002" y="3518168"/>
            <a:ext cx="99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378536" y="1948397"/>
            <a:ext cx="78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781305" y="3916281"/>
            <a:ext cx="70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9417130" y="3038622"/>
            <a:ext cx="72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2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2. Find the root of a  Cubic Equation Ax3 + Bx2 + </a:t>
            </a:r>
            <a:r>
              <a:rPr lang="en-US" sz="2800" dirty="0" err="1">
                <a:latin typeface="Arial Rounded MT Bold" panose="020F0704030504030204" pitchFamily="34" charset="0"/>
              </a:rPr>
              <a:t>Cx</a:t>
            </a:r>
            <a:r>
              <a:rPr lang="en-US" sz="2800" dirty="0">
                <a:latin typeface="Arial Rounded MT Bold" panose="020F0704030504030204" pitchFamily="34" charset="0"/>
              </a:rPr>
              <a:t> + D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b="1" u="sng" dirty="0" err="1" smtClean="0"/>
              <a:t>Pseudocode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/>
              <a:t>START</a:t>
            </a:r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“a”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</a:t>
            </a:r>
            <a:r>
              <a:rPr lang="en-US" sz="2000" dirty="0" smtClean="0"/>
              <a:t>“b”</a:t>
            </a:r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</a:t>
            </a:r>
            <a:r>
              <a:rPr lang="en-US" sz="2000" dirty="0" smtClean="0"/>
              <a:t>“c”</a:t>
            </a:r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</a:t>
            </a:r>
            <a:r>
              <a:rPr lang="en-US" sz="2000" dirty="0" smtClean="0"/>
              <a:t>“d”</a:t>
            </a:r>
          </a:p>
          <a:p>
            <a:pPr marL="0" indent="0">
              <a:buNone/>
            </a:pPr>
            <a:r>
              <a:rPr lang="en-US" sz="2000" dirty="0" smtClean="0"/>
              <a:t>IF a &gt; 1</a:t>
            </a:r>
          </a:p>
          <a:p>
            <a:pPr marL="0" indent="0">
              <a:buNone/>
            </a:pPr>
            <a:r>
              <a:rPr lang="en-US" sz="2000" dirty="0" smtClean="0"/>
              <a:t>e = b/a</a:t>
            </a:r>
          </a:p>
          <a:p>
            <a:pPr marL="0" indent="0">
              <a:buNone/>
            </a:pPr>
            <a:r>
              <a:rPr lang="en-US" sz="2000" dirty="0" smtClean="0"/>
              <a:t>f = c/a</a:t>
            </a:r>
          </a:p>
          <a:p>
            <a:pPr marL="0" indent="0">
              <a:buNone/>
            </a:pPr>
            <a:r>
              <a:rPr lang="en-US" sz="2000" dirty="0" smtClean="0"/>
              <a:t>g = d/a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e = b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 = c</a:t>
            </a:r>
          </a:p>
          <a:p>
            <a:pPr marL="0" indent="0">
              <a:buNone/>
            </a:pPr>
            <a:r>
              <a:rPr lang="en-US" sz="2000" dirty="0" smtClean="0"/>
              <a:t>g = 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pt-BR" sz="2000" dirty="0" smtClean="0"/>
              <a:t>Q </a:t>
            </a:r>
            <a:r>
              <a:rPr lang="pt-BR" sz="2000" dirty="0"/>
              <a:t>= (((</a:t>
            </a:r>
            <a:r>
              <a:rPr lang="pt-BR" sz="2000" dirty="0" smtClean="0"/>
              <a:t>3*e) </a:t>
            </a:r>
            <a:r>
              <a:rPr lang="pt-BR" sz="2000" dirty="0"/>
              <a:t>- (</a:t>
            </a:r>
            <a:r>
              <a:rPr lang="pt-BR" sz="2000" dirty="0" smtClean="0"/>
              <a:t>a*a))/</a:t>
            </a:r>
            <a:r>
              <a:rPr lang="pt-BR" sz="2000" dirty="0"/>
              <a:t>9)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pt-BR" sz="2000" dirty="0" smtClean="0"/>
              <a:t>R </a:t>
            </a:r>
            <a:r>
              <a:rPr lang="pt-BR" sz="2000" dirty="0"/>
              <a:t>= (((</a:t>
            </a:r>
            <a:r>
              <a:rPr lang="pt-BR" sz="2000" dirty="0" smtClean="0"/>
              <a:t>9*a*e) </a:t>
            </a:r>
            <a:r>
              <a:rPr lang="pt-BR" sz="2000" dirty="0"/>
              <a:t>- (</a:t>
            </a:r>
            <a:r>
              <a:rPr lang="pt-BR" sz="2000" dirty="0" smtClean="0"/>
              <a:t>27*f) </a:t>
            </a:r>
            <a:r>
              <a:rPr lang="pt-BR" sz="2000" dirty="0"/>
              <a:t>- (</a:t>
            </a:r>
            <a:r>
              <a:rPr lang="pt-BR" sz="2000" dirty="0" smtClean="0"/>
              <a:t>2*a*a*a))/</a:t>
            </a:r>
            <a:r>
              <a:rPr lang="pt-BR" sz="2000" dirty="0"/>
              <a:t>54)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pt-BR" sz="2000" dirty="0" smtClean="0"/>
              <a:t>S </a:t>
            </a:r>
            <a:r>
              <a:rPr lang="pt-BR" sz="2000" dirty="0"/>
              <a:t>= ((R + ((</a:t>
            </a:r>
            <a:r>
              <a:rPr lang="pt-BR" sz="2000" dirty="0" smtClean="0"/>
              <a:t>Q*Q*Q) </a:t>
            </a:r>
            <a:r>
              <a:rPr lang="pt-BR" sz="2000" dirty="0"/>
              <a:t>+ (</a:t>
            </a:r>
            <a:r>
              <a:rPr lang="pt-BR" sz="2000" dirty="0" smtClean="0"/>
              <a:t>R*r))^0.5)^0.333</a:t>
            </a:r>
            <a:r>
              <a:rPr lang="pt-BR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pt-BR" sz="2000" dirty="0" smtClean="0"/>
              <a:t>T </a:t>
            </a:r>
            <a:r>
              <a:rPr lang="pt-BR" sz="2000" dirty="0"/>
              <a:t>= ((R - ((</a:t>
            </a:r>
            <a:r>
              <a:rPr lang="pt-BR" sz="2000" dirty="0" smtClean="0"/>
              <a:t>Q*Q*Q) </a:t>
            </a:r>
            <a:r>
              <a:rPr lang="pt-BR" sz="2000" dirty="0"/>
              <a:t>+ (</a:t>
            </a:r>
            <a:r>
              <a:rPr lang="pt-BR" sz="2000" dirty="0" smtClean="0"/>
              <a:t>R*R))^0.5)^0.333) 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en-US" sz="2000" dirty="0" smtClean="0"/>
              <a:t>x1 </a:t>
            </a:r>
            <a:r>
              <a:rPr lang="en-US" sz="2000" dirty="0"/>
              <a:t>= S + T - (0.333*a)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en-US" sz="2000" dirty="0" smtClean="0"/>
              <a:t>x2 </a:t>
            </a:r>
            <a:r>
              <a:rPr lang="en-US" sz="2000" dirty="0"/>
              <a:t>= ((-0.5*(S + T)) - (0.333*a) + ((</a:t>
            </a:r>
            <a:r>
              <a:rPr lang="en-US" sz="2000" dirty="0" smtClean="0"/>
              <a:t>0.5i*(3^0.333</a:t>
            </a:r>
            <a:r>
              <a:rPr lang="en-US" sz="2000" dirty="0"/>
              <a:t>)*(S - T))))</a:t>
            </a:r>
          </a:p>
          <a:p>
            <a:pPr marL="0" indent="0">
              <a:buNone/>
            </a:pPr>
            <a:r>
              <a:rPr lang="en-US" sz="2000" dirty="0"/>
              <a:t>COMPUTE </a:t>
            </a:r>
            <a:r>
              <a:rPr lang="en-US" sz="2000" dirty="0" smtClean="0"/>
              <a:t>x3 </a:t>
            </a:r>
            <a:r>
              <a:rPr lang="en-US" sz="2000" dirty="0"/>
              <a:t>= ((-0.5*(S + T)) - (0.333*a) - ((</a:t>
            </a:r>
            <a:r>
              <a:rPr lang="en-US" sz="2000" dirty="0" smtClean="0"/>
              <a:t>0.5i*(3^0.333</a:t>
            </a:r>
            <a:r>
              <a:rPr lang="en-US" sz="2000" dirty="0"/>
              <a:t>)*(S - T</a:t>
            </a:r>
            <a:r>
              <a:rPr lang="en-US" sz="2000" dirty="0" smtClean="0"/>
              <a:t>))))</a:t>
            </a:r>
          </a:p>
          <a:p>
            <a:pPr marL="0" indent="0">
              <a:buNone/>
            </a:pPr>
            <a:r>
              <a:rPr lang="en-US" sz="2000" dirty="0" smtClean="0"/>
              <a:t>PRINT x1, x2, x3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454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3. Find the largest of three numbers.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" y="795647"/>
            <a:ext cx="11649692" cy="60623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7" name="Flowchart: Terminator 56"/>
          <p:cNvSpPr/>
          <p:nvPr/>
        </p:nvSpPr>
        <p:spPr>
          <a:xfrm>
            <a:off x="9665988" y="6181386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87330" y="1243112"/>
            <a:ext cx="1771655" cy="4930375"/>
            <a:chOff x="1541814" y="1009403"/>
            <a:chExt cx="1771655" cy="4930375"/>
          </a:xfrm>
        </p:grpSpPr>
        <p:sp>
          <p:nvSpPr>
            <p:cNvPr id="4" name="Flowchart: Terminator 3"/>
            <p:cNvSpPr/>
            <p:nvPr/>
          </p:nvSpPr>
          <p:spPr>
            <a:xfrm>
              <a:off x="1793174" y="1009403"/>
              <a:ext cx="1258784" cy="522513"/>
            </a:xfrm>
            <a:prstGeom prst="flowChartTerminator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1541814" y="1531916"/>
              <a:ext cx="1771655" cy="4407862"/>
              <a:chOff x="1541814" y="1531916"/>
              <a:chExt cx="1771655" cy="4407862"/>
            </a:xfrm>
          </p:grpSpPr>
          <p:cxnSp>
            <p:nvCxnSpPr>
              <p:cNvPr id="6" name="Straight Arrow Connector 5"/>
              <p:cNvCxnSpPr>
                <a:stCxn id="4" idx="2"/>
              </p:cNvCxnSpPr>
              <p:nvPr/>
            </p:nvCxnSpPr>
            <p:spPr>
              <a:xfrm>
                <a:off x="2422566" y="1531916"/>
                <a:ext cx="11876" cy="427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2420590" y="2424926"/>
                <a:ext cx="11876" cy="427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34442" y="3280788"/>
                <a:ext cx="11876" cy="427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lowchart: Data 13"/>
              <p:cNvSpPr/>
              <p:nvPr/>
            </p:nvSpPr>
            <p:spPr>
              <a:xfrm>
                <a:off x="1545278" y="1948397"/>
                <a:ext cx="1750623" cy="451598"/>
              </a:xfrm>
              <a:prstGeom prst="flowChartInputOutpu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a</a:t>
                </a:r>
                <a:endParaRPr lang="en-US" dirty="0"/>
              </a:p>
            </p:txBody>
          </p:sp>
          <p:sp>
            <p:nvSpPr>
              <p:cNvPr id="15" name="Flowchart: Data 14"/>
              <p:cNvSpPr/>
              <p:nvPr/>
            </p:nvSpPr>
            <p:spPr>
              <a:xfrm>
                <a:off x="1541815" y="2825540"/>
                <a:ext cx="1750623" cy="451598"/>
              </a:xfrm>
              <a:prstGeom prst="flowChartInputOutpu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b</a:t>
                </a:r>
                <a:endParaRPr lang="en-US" dirty="0"/>
              </a:p>
            </p:txBody>
          </p:sp>
          <p:sp>
            <p:nvSpPr>
              <p:cNvPr id="16" name="Flowchart: Data 15"/>
              <p:cNvSpPr/>
              <p:nvPr/>
            </p:nvSpPr>
            <p:spPr>
              <a:xfrm>
                <a:off x="1541814" y="3711951"/>
                <a:ext cx="1750623" cy="451598"/>
              </a:xfrm>
              <a:prstGeom prst="flowChartInputOutpu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c</a:t>
                </a:r>
                <a:endParaRPr lang="en-US" dirty="0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2446318" y="4163549"/>
                <a:ext cx="11876" cy="427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446318" y="5093274"/>
                <a:ext cx="11876" cy="42751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Flowchart: Connector 18"/>
              <p:cNvSpPr/>
              <p:nvPr/>
            </p:nvSpPr>
            <p:spPr>
              <a:xfrm>
                <a:off x="2256313" y="5570833"/>
                <a:ext cx="403761" cy="36894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Data 39"/>
              <p:cNvSpPr/>
              <p:nvPr/>
            </p:nvSpPr>
            <p:spPr>
              <a:xfrm>
                <a:off x="1562846" y="4568659"/>
                <a:ext cx="1750623" cy="451598"/>
              </a:xfrm>
              <a:prstGeom prst="flowChartInputOutpu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d</a:t>
                </a:r>
                <a:endParaRPr lang="en-US" dirty="0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2995366" y="984887"/>
            <a:ext cx="3512745" cy="4813268"/>
            <a:chOff x="4263117" y="1038687"/>
            <a:chExt cx="3512745" cy="4813268"/>
          </a:xfrm>
        </p:grpSpPr>
        <p:sp>
          <p:nvSpPr>
            <p:cNvPr id="43" name="Flowchart: Process 42"/>
            <p:cNvSpPr/>
            <p:nvPr/>
          </p:nvSpPr>
          <p:spPr>
            <a:xfrm>
              <a:off x="6267696" y="3291110"/>
              <a:ext cx="1508166" cy="727598"/>
            </a:xfrm>
            <a:prstGeom prst="flowChart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e = </a:t>
              </a:r>
              <a:r>
                <a:rPr lang="en-US" sz="1600" dirty="0" smtClean="0">
                  <a:solidFill>
                    <a:prstClr val="black"/>
                  </a:solidFill>
                </a:rPr>
                <a:t>b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f = </a:t>
              </a:r>
              <a:r>
                <a:rPr lang="en-US" sz="1600" dirty="0" smtClean="0">
                  <a:solidFill>
                    <a:prstClr val="black"/>
                  </a:solidFill>
                </a:rPr>
                <a:t>c</a:t>
              </a:r>
              <a:endParaRPr lang="en-US" sz="16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600" dirty="0">
                  <a:solidFill>
                    <a:prstClr val="black"/>
                  </a:solidFill>
                </a:rPr>
                <a:t>g = </a:t>
              </a:r>
              <a:r>
                <a:rPr lang="en-US" sz="1600" dirty="0" smtClean="0">
                  <a:solidFill>
                    <a:prstClr val="black"/>
                  </a:solidFill>
                </a:rPr>
                <a:t>d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263117" y="1038687"/>
              <a:ext cx="2859833" cy="4813268"/>
              <a:chOff x="4263117" y="1038687"/>
              <a:chExt cx="2859833" cy="4813268"/>
            </a:xfrm>
          </p:grpSpPr>
          <p:sp>
            <p:nvSpPr>
              <p:cNvPr id="20" name="Flowchart: Connector 19"/>
              <p:cNvSpPr/>
              <p:nvPr/>
            </p:nvSpPr>
            <p:spPr>
              <a:xfrm>
                <a:off x="4719301" y="1038687"/>
                <a:ext cx="403761" cy="36894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lowchart: Decision 21"/>
              <p:cNvSpPr/>
              <p:nvPr/>
            </p:nvSpPr>
            <p:spPr>
              <a:xfrm>
                <a:off x="4329544" y="1872690"/>
                <a:ext cx="1221181" cy="1079868"/>
              </a:xfrm>
              <a:prstGeom prst="flowChartDecision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IF a &gt; 1</a:t>
                </a:r>
                <a:endParaRPr lang="en-US" b="1" dirty="0"/>
              </a:p>
            </p:txBody>
          </p:sp>
          <p:cxnSp>
            <p:nvCxnSpPr>
              <p:cNvPr id="24" name="Straight Arrow Connector 23"/>
              <p:cNvCxnSpPr>
                <a:stCxn id="22" idx="3"/>
              </p:cNvCxnSpPr>
              <p:nvPr/>
            </p:nvCxnSpPr>
            <p:spPr>
              <a:xfrm>
                <a:off x="5550725" y="2412624"/>
                <a:ext cx="14339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84668" y="2388531"/>
                <a:ext cx="11876" cy="87401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Flowchart: Process 41"/>
              <p:cNvSpPr/>
              <p:nvPr/>
            </p:nvSpPr>
            <p:spPr>
              <a:xfrm>
                <a:off x="4263117" y="3465121"/>
                <a:ext cx="1508166" cy="727598"/>
              </a:xfrm>
              <a:prstGeom prst="flowChart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/>
                  <a:t>e = b/a</a:t>
                </a:r>
              </a:p>
              <a:p>
                <a:pPr algn="ctr"/>
                <a:r>
                  <a:rPr lang="en-US" sz="1600" dirty="0" smtClean="0"/>
                  <a:t>f = c/a</a:t>
                </a:r>
              </a:p>
              <a:p>
                <a:pPr algn="ctr"/>
                <a:r>
                  <a:rPr lang="en-US" sz="1600" dirty="0" smtClean="0"/>
                  <a:t>g = d/a</a:t>
                </a:r>
                <a:endParaRPr lang="en-US" sz="1600" dirty="0"/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H="1">
                <a:off x="5789718" y="5467408"/>
                <a:ext cx="1302326" cy="3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7110479" y="4034706"/>
                <a:ext cx="12471" cy="143955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Flowchart: Process 43"/>
              <p:cNvSpPr/>
              <p:nvPr/>
            </p:nvSpPr>
            <p:spPr>
              <a:xfrm>
                <a:off x="4281552" y="5041005"/>
                <a:ext cx="1508166" cy="810950"/>
              </a:xfrm>
              <a:prstGeom prst="flowChart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pt-BR" sz="2000" b="1" dirty="0" smtClean="0"/>
                  <a:t>Q = (((3*e) - (a*a))/9)</a:t>
                </a: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3493605" y="1411342"/>
            <a:ext cx="403761" cy="5214733"/>
            <a:chOff x="4788974" y="1436915"/>
            <a:chExt cx="403761" cy="5214733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921181" y="1436915"/>
              <a:ext cx="11876" cy="427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55592" y="2974503"/>
              <a:ext cx="0" cy="4906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91844" y="4203054"/>
              <a:ext cx="21774" cy="8902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990855" y="5834215"/>
              <a:ext cx="11876" cy="427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Flowchart: Connector 60"/>
            <p:cNvSpPr/>
            <p:nvPr/>
          </p:nvSpPr>
          <p:spPr>
            <a:xfrm>
              <a:off x="4788974" y="6282703"/>
              <a:ext cx="403761" cy="36894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Flowchart: Connector 61"/>
          <p:cNvSpPr/>
          <p:nvPr/>
        </p:nvSpPr>
        <p:spPr>
          <a:xfrm>
            <a:off x="7655249" y="1118650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857130" y="150436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7145054" y="1930974"/>
            <a:ext cx="1508166" cy="64374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smtClean="0"/>
              <a:t>R = (((9*a*e) - (27*f) - (2*a*a*a))/54)</a:t>
            </a:r>
            <a:endParaRPr lang="pt-BR" sz="1600" b="1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893199" y="2586187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Flowchart: Process 67"/>
          <p:cNvSpPr/>
          <p:nvPr/>
        </p:nvSpPr>
        <p:spPr>
          <a:xfrm>
            <a:off x="7150992" y="3025164"/>
            <a:ext cx="1508166" cy="64374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 smtClean="0"/>
              <a:t>S = ((R + ((Q*Q*Q) + (R*r))^0.5)^0.333)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7924040" y="368073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7150992" y="4067371"/>
            <a:ext cx="1508166" cy="643749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b="1" dirty="0" smtClean="0"/>
              <a:t>T = ((R - ((Q*Q*Q) + (R*R))^0.5)^0.333)</a:t>
            </a:r>
          </a:p>
        </p:txBody>
      </p:sp>
      <p:sp>
        <p:nvSpPr>
          <p:cNvPr id="72" name="Flowchart: Process 71"/>
          <p:cNvSpPr/>
          <p:nvPr/>
        </p:nvSpPr>
        <p:spPr>
          <a:xfrm>
            <a:off x="7152724" y="5109578"/>
            <a:ext cx="1508166" cy="59740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b="1" dirty="0" smtClean="0"/>
              <a:t>x1 = S + T - (0.333*a)</a:t>
            </a:r>
          </a:p>
          <a:p>
            <a:endParaRPr lang="pt-BR" sz="1200" b="1" dirty="0" smtClean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935916" y="4697473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947792" y="5705475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Flowchart: Process 74"/>
          <p:cNvSpPr/>
          <p:nvPr/>
        </p:nvSpPr>
        <p:spPr>
          <a:xfrm>
            <a:off x="9517545" y="1930955"/>
            <a:ext cx="1508166" cy="597401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600" b="1" dirty="0" smtClean="0"/>
              <a:t>x1 = S + T - (0.333*a)</a:t>
            </a:r>
          </a:p>
          <a:p>
            <a:endParaRPr lang="pt-BR" sz="1200" b="1" dirty="0" smtClean="0"/>
          </a:p>
        </p:txBody>
      </p:sp>
      <p:sp>
        <p:nvSpPr>
          <p:cNvPr id="77" name="Flowchart: Connector 76"/>
          <p:cNvSpPr/>
          <p:nvPr/>
        </p:nvSpPr>
        <p:spPr>
          <a:xfrm>
            <a:off x="7691318" y="6151785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10016277" y="1115196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0212219" y="1501712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Flowchart: Process 92"/>
          <p:cNvSpPr/>
          <p:nvPr/>
        </p:nvSpPr>
        <p:spPr>
          <a:xfrm>
            <a:off x="9529421" y="4075223"/>
            <a:ext cx="1508166" cy="73417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200" b="1" dirty="0" smtClean="0"/>
              <a:t>x3 = ((-0.5*(S + T)) - (0.333*a) - ((0.5i*(3^0.333)*(S - T))))</a:t>
            </a:r>
          </a:p>
          <a:p>
            <a:endParaRPr lang="pt-BR" sz="1200" b="1" dirty="0" smtClean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10259752" y="2548024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0271628" y="3609705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10267266" y="4828190"/>
            <a:ext cx="11876" cy="43467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Flowchart: Data 96"/>
          <p:cNvSpPr/>
          <p:nvPr/>
        </p:nvSpPr>
        <p:spPr>
          <a:xfrm>
            <a:off x="9396316" y="5262869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x1, x2, x3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0279142" y="5727602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/>
          <p:cNvSpPr/>
          <p:nvPr/>
        </p:nvSpPr>
        <p:spPr>
          <a:xfrm>
            <a:off x="9505669" y="2917960"/>
            <a:ext cx="1508166" cy="73417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 smtClean="0"/>
          </a:p>
          <a:p>
            <a:r>
              <a:rPr lang="en-US" sz="1200" b="1" dirty="0" smtClean="0"/>
              <a:t>x2 = ((-0.5*(S + T)) - (0.333*a) + ((0.5i*(3^0.333)*(S - T))))</a:t>
            </a:r>
          </a:p>
          <a:p>
            <a:endParaRPr lang="pt-BR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361503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52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3. </a:t>
            </a:r>
            <a:r>
              <a:rPr lang="en-US" sz="2800" dirty="0">
                <a:latin typeface="Arial Rounded MT Bold" panose="020F0704030504030204" pitchFamily="34" charset="0"/>
              </a:rPr>
              <a:t>Find the largest of three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b="1" u="sng" dirty="0" err="1" smtClean="0"/>
              <a:t>Pseudocode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/>
              <a:t>START</a:t>
            </a:r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“a”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</a:t>
            </a:r>
            <a:r>
              <a:rPr lang="en-US" sz="2000" dirty="0" smtClean="0"/>
              <a:t>“b”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INPUT </a:t>
            </a:r>
            <a:r>
              <a:rPr lang="en-US" sz="2000" dirty="0"/>
              <a:t>number </a:t>
            </a:r>
            <a:r>
              <a:rPr lang="en-US" sz="2000" dirty="0" smtClean="0"/>
              <a:t>“c”</a:t>
            </a:r>
          </a:p>
          <a:p>
            <a:pPr marL="0" indent="0">
              <a:buNone/>
            </a:pPr>
            <a:r>
              <a:rPr lang="en-US" sz="2000" dirty="0" smtClean="0"/>
              <a:t>MAX = a</a:t>
            </a:r>
          </a:p>
          <a:p>
            <a:pPr marL="0" indent="0">
              <a:buNone/>
            </a:pPr>
            <a:r>
              <a:rPr lang="en-US" sz="2000" dirty="0" smtClean="0"/>
              <a:t>IF b &gt; MAX THEN</a:t>
            </a:r>
          </a:p>
          <a:p>
            <a:pPr marL="0" indent="0">
              <a:buNone/>
            </a:pPr>
            <a:r>
              <a:rPr lang="en-US" sz="2000" dirty="0" smtClean="0"/>
              <a:t>b = MAX</a:t>
            </a:r>
          </a:p>
          <a:p>
            <a:pPr marL="0" indent="0">
              <a:buNone/>
            </a:pPr>
            <a:r>
              <a:rPr lang="en-US" sz="2000" dirty="0" smtClean="0"/>
              <a:t>ENDIF</a:t>
            </a:r>
          </a:p>
          <a:p>
            <a:pPr marL="0" indent="0">
              <a:buNone/>
            </a:pPr>
            <a:r>
              <a:rPr lang="en-US" sz="2000" dirty="0" smtClean="0"/>
              <a:t>IF c &gt; MAX THEN</a:t>
            </a:r>
          </a:p>
          <a:p>
            <a:pPr marL="0" indent="0">
              <a:buNone/>
            </a:pPr>
            <a:r>
              <a:rPr lang="en-US" sz="2000" dirty="0" smtClean="0"/>
              <a:t>c = MAX</a:t>
            </a:r>
          </a:p>
          <a:p>
            <a:pPr marL="0" indent="0">
              <a:buNone/>
            </a:pPr>
            <a:r>
              <a:rPr lang="en-US" sz="2000" dirty="0" smtClean="0"/>
              <a:t>ENDIF</a:t>
            </a:r>
          </a:p>
          <a:p>
            <a:pPr marL="0" indent="0">
              <a:buNone/>
            </a:pPr>
            <a:r>
              <a:rPr lang="en-US" sz="2000" dirty="0" smtClean="0"/>
              <a:t>PRINT MAX</a:t>
            </a:r>
          </a:p>
          <a:p>
            <a:pPr marL="0" indent="0">
              <a:buNone/>
            </a:pPr>
            <a:r>
              <a:rPr lang="en-US" sz="2000" dirty="0" smtClean="0"/>
              <a:t>END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683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3. </a:t>
            </a:r>
            <a:r>
              <a:rPr lang="en-US" sz="2800" dirty="0">
                <a:latin typeface="Arial Rounded MT Bold" panose="020F0704030504030204" pitchFamily="34" charset="0"/>
              </a:rPr>
              <a:t>Find the largest of three numbers</a:t>
            </a:r>
            <a:r>
              <a:rPr lang="en-US" sz="2800" dirty="0" smtClean="0">
                <a:latin typeface="Arial Rounded MT Bold" panose="020F0704030504030204" pitchFamily="34" charset="0"/>
              </a:rPr>
              <a:t>.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" y="795647"/>
            <a:ext cx="11649692" cy="60623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B.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793174" y="1009403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22566" y="153191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0590" y="242492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4442" y="328078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1545278" y="1948397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/>
              <a:t>INPUT“a</a:t>
            </a:r>
            <a:r>
              <a:rPr lang="en-US" sz="1600" dirty="0" smtClean="0"/>
              <a:t>”</a:t>
            </a:r>
            <a:endParaRPr lang="en-US" sz="1600" dirty="0" smtClean="0"/>
          </a:p>
        </p:txBody>
      </p:sp>
      <p:sp>
        <p:nvSpPr>
          <p:cNvPr id="15" name="Flowchart: Data 14"/>
          <p:cNvSpPr/>
          <p:nvPr/>
        </p:nvSpPr>
        <p:spPr>
          <a:xfrm>
            <a:off x="1541815" y="2825540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</a:rPr>
              <a:t>INPUT“b</a:t>
            </a:r>
            <a:r>
              <a:rPr lang="en-US" sz="1600" dirty="0" smtClean="0">
                <a:solidFill>
                  <a:prstClr val="black"/>
                </a:solidFill>
              </a:rPr>
              <a:t>”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6" name="Flowchart: Data 15"/>
          <p:cNvSpPr/>
          <p:nvPr/>
        </p:nvSpPr>
        <p:spPr>
          <a:xfrm>
            <a:off x="1541814" y="3711951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600" dirty="0" err="1" smtClean="0">
                <a:solidFill>
                  <a:prstClr val="black"/>
                </a:solidFill>
              </a:rPr>
              <a:t>INPUT“c</a:t>
            </a:r>
            <a:r>
              <a:rPr lang="en-US" sz="1600" dirty="0" smtClean="0">
                <a:solidFill>
                  <a:prstClr val="black"/>
                </a:solidFill>
              </a:rPr>
              <a:t>”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46318" y="4163549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58193" y="5342691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56312" y="5760684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6422573" y="1009403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624453" y="137834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6025738" y="1805861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IF b &gt; MAX</a:t>
            </a:r>
            <a:endParaRPr lang="en-US" sz="1600" dirty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7246919" y="2345795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8046027" y="2836413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dirty="0">
                <a:solidFill>
                  <a:prstClr val="black"/>
                </a:solidFill>
              </a:rPr>
              <a:t>IF </a:t>
            </a:r>
            <a:r>
              <a:rPr lang="en-US" sz="1600" dirty="0" smtClean="0">
                <a:solidFill>
                  <a:prstClr val="black"/>
                </a:solidFill>
              </a:rPr>
              <a:t>c </a:t>
            </a:r>
            <a:r>
              <a:rPr lang="en-US" sz="1600" dirty="0">
                <a:solidFill>
                  <a:prstClr val="black"/>
                </a:solidFill>
              </a:rPr>
              <a:t>&gt; MAX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8656618" y="2345795"/>
            <a:ext cx="12367" cy="4797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34350" y="2885729"/>
            <a:ext cx="1978" cy="12512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279575" y="3376347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0689765" y="3358961"/>
            <a:ext cx="0" cy="771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662801" y="3916281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5870370" y="4137013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b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908964" y="4374679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c</a:t>
            </a:r>
            <a:endParaRPr lang="en-US" dirty="0"/>
          </a:p>
        </p:txBody>
      </p:sp>
      <p:sp>
        <p:nvSpPr>
          <p:cNvPr id="44" name="Flowchart: Process 43"/>
          <p:cNvSpPr/>
          <p:nvPr/>
        </p:nvSpPr>
        <p:spPr>
          <a:xfrm>
            <a:off x="9935437" y="4137013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a</a:t>
            </a:r>
            <a:endParaRPr lang="en-US" dirty="0"/>
          </a:p>
        </p:txBody>
      </p:sp>
      <p:sp>
        <p:nvSpPr>
          <p:cNvPr id="50" name="Flowchart: Data 49"/>
          <p:cNvSpPr/>
          <p:nvPr/>
        </p:nvSpPr>
        <p:spPr>
          <a:xfrm>
            <a:off x="5627913" y="5282073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PRINT “The largest is”; b</a:t>
            </a:r>
            <a:endParaRPr lang="en-US" sz="1200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634350" y="4871979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696450" y="511969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0707580" y="4888520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Flowchart: Data 54"/>
          <p:cNvSpPr/>
          <p:nvPr/>
        </p:nvSpPr>
        <p:spPr>
          <a:xfrm>
            <a:off x="7781305" y="5556448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PRINT “The largest is”; </a:t>
            </a:r>
            <a:r>
              <a:rPr lang="en-US" sz="1200" b="1" dirty="0" smtClean="0">
                <a:solidFill>
                  <a:prstClr val="black"/>
                </a:solidFill>
              </a:rPr>
              <a:t>c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56" name="Flowchart: Data 55"/>
          <p:cNvSpPr/>
          <p:nvPr/>
        </p:nvSpPr>
        <p:spPr>
          <a:xfrm>
            <a:off x="9766089" y="5316033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200" b="1" dirty="0">
                <a:solidFill>
                  <a:prstClr val="black"/>
                </a:solidFill>
              </a:rPr>
              <a:t>PRINT “The largest is”; </a:t>
            </a:r>
            <a:r>
              <a:rPr lang="en-US" sz="1200" b="1" dirty="0" smtClean="0">
                <a:solidFill>
                  <a:prstClr val="black"/>
                </a:solidFill>
              </a:rPr>
              <a:t>a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57" name="Flowchart: Terminator 56"/>
          <p:cNvSpPr/>
          <p:nvPr/>
        </p:nvSpPr>
        <p:spPr>
          <a:xfrm>
            <a:off x="6016834" y="6333168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3"/>
          </p:cNvCxnSpPr>
          <p:nvPr/>
        </p:nvCxnSpPr>
        <p:spPr>
          <a:xfrm flipH="1">
            <a:off x="7275618" y="6594424"/>
            <a:ext cx="34438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0719456" y="5791540"/>
            <a:ext cx="0" cy="812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8708326" y="6008046"/>
            <a:ext cx="2968" cy="6230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57" idx="0"/>
          </p:cNvCxnSpPr>
          <p:nvPr/>
        </p:nvCxnSpPr>
        <p:spPr>
          <a:xfrm>
            <a:off x="6634350" y="5752783"/>
            <a:ext cx="11876" cy="580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Flowchart: Process 40"/>
          <p:cNvSpPr/>
          <p:nvPr/>
        </p:nvSpPr>
        <p:spPr>
          <a:xfrm>
            <a:off x="1759598" y="4583998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 =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536" y="2016080"/>
            <a:ext cx="93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1567" y="3260269"/>
            <a:ext cx="76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1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891"/>
            <a:ext cx="10515600" cy="53439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4. Find the GCD and LCM of two numbers.</a:t>
            </a:r>
            <a:br>
              <a:rPr lang="en-US" sz="2800" dirty="0">
                <a:latin typeface="Arial Rounded MT Bold" panose="020F0704030504030204" pitchFamily="34" charset="0"/>
              </a:rPr>
            </a:br>
            <a:endParaRPr lang="en-US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652"/>
            <a:ext cx="10515600" cy="519131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. </a:t>
            </a:r>
            <a:r>
              <a:rPr lang="en-US" b="1" u="sng" dirty="0" err="1" smtClean="0"/>
              <a:t>Pseudocode</a:t>
            </a:r>
            <a:endParaRPr lang="en-US" b="1" u="sng" dirty="0" smtClean="0"/>
          </a:p>
          <a:p>
            <a:pPr marL="0" indent="0">
              <a:buNone/>
            </a:pPr>
            <a:r>
              <a:rPr lang="en-US" sz="2000" dirty="0" smtClean="0"/>
              <a:t>START</a:t>
            </a:r>
          </a:p>
          <a:p>
            <a:pPr marL="0" indent="0">
              <a:buNone/>
            </a:pPr>
            <a:r>
              <a:rPr lang="en-US" sz="2000" dirty="0" smtClean="0"/>
              <a:t>INPUT number </a:t>
            </a:r>
            <a:r>
              <a:rPr lang="en-US" sz="2000" dirty="0"/>
              <a:t>“a”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INPUT number “b”</a:t>
            </a:r>
          </a:p>
          <a:p>
            <a:pPr marL="0" indent="0">
              <a:buNone/>
            </a:pPr>
            <a:r>
              <a:rPr lang="en-US" sz="2000" dirty="0" smtClean="0"/>
              <a:t>COMPUTE M = MIN(</a:t>
            </a:r>
            <a:r>
              <a:rPr lang="en-US" sz="2000" dirty="0" err="1" smtClean="0"/>
              <a:t>a,b</a:t>
            </a:r>
            <a:r>
              <a:rPr lang="en-US" sz="2000" dirty="0" smtClean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IF a mod M == 0 &amp; b mod M == 0</a:t>
            </a:r>
          </a:p>
          <a:p>
            <a:pPr marL="0" indent="0">
              <a:buNone/>
            </a:pPr>
            <a:r>
              <a:rPr lang="en-US" sz="2000" dirty="0" smtClean="0"/>
              <a:t>PRINT M, “is the GCF”</a:t>
            </a:r>
          </a:p>
          <a:p>
            <a:pPr marL="0" indent="0">
              <a:buNone/>
            </a:pPr>
            <a:r>
              <a:rPr lang="en-US" sz="2000" dirty="0" smtClean="0"/>
              <a:t>ELSE</a:t>
            </a:r>
          </a:p>
          <a:p>
            <a:pPr marL="0" indent="0">
              <a:buNone/>
            </a:pPr>
            <a:r>
              <a:rPr lang="en-US" sz="2000" dirty="0" smtClean="0"/>
              <a:t>DECREMENT M = 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SET GCF = h</a:t>
            </a:r>
          </a:p>
          <a:p>
            <a:pPr marL="0" indent="0">
              <a:buNone/>
            </a:pPr>
            <a:r>
              <a:rPr lang="en-US" sz="2000" dirty="0" smtClean="0"/>
              <a:t>COMPUTE v = a/h</a:t>
            </a:r>
          </a:p>
          <a:p>
            <a:pPr marL="0" indent="0">
              <a:buNone/>
            </a:pPr>
            <a:r>
              <a:rPr lang="en-US" sz="2000" dirty="0" smtClean="0"/>
              <a:t>COMPUTE x = v*b</a:t>
            </a:r>
          </a:p>
          <a:p>
            <a:pPr marL="0" indent="0">
              <a:buNone/>
            </a:pPr>
            <a:r>
              <a:rPr lang="en-US" sz="2000" dirty="0" smtClean="0"/>
              <a:t>PRINT “The LCM OF a and b is x”</a:t>
            </a:r>
          </a:p>
          <a:p>
            <a:pPr marL="0" indent="0">
              <a:buNone/>
            </a:pPr>
            <a:r>
              <a:rPr lang="en-US" sz="2000" dirty="0"/>
              <a:t>END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303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27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4. Find the GCD and LCM of two numbers.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9" y="795647"/>
            <a:ext cx="11649692" cy="60623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 . 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1793174" y="1009403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2422566" y="153191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20590" y="242492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34442" y="328078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1545278" y="1948397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 number “a”</a:t>
            </a:r>
            <a:endParaRPr lang="en-US" sz="1400" dirty="0"/>
          </a:p>
        </p:txBody>
      </p:sp>
      <p:sp>
        <p:nvSpPr>
          <p:cNvPr id="15" name="Flowchart: Data 14"/>
          <p:cNvSpPr/>
          <p:nvPr/>
        </p:nvSpPr>
        <p:spPr>
          <a:xfrm>
            <a:off x="1541815" y="2825540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black"/>
                </a:solidFill>
              </a:rPr>
              <a:t>INPUT number </a:t>
            </a:r>
            <a:r>
              <a:rPr lang="en-US" sz="1400" dirty="0" smtClean="0">
                <a:solidFill>
                  <a:prstClr val="black"/>
                </a:solidFill>
              </a:rPr>
              <a:t>“b”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58193" y="447114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2268188" y="4898659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4793094" y="1009403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94974" y="1394870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4384383" y="1834985"/>
            <a:ext cx="1221181" cy="1079868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smtClean="0"/>
              <a:t>IF a mod M == 0 &amp; b mod M == 0</a:t>
            </a:r>
            <a:endParaRPr lang="en-US" sz="1050" b="1" dirty="0" smtClean="0"/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>
            <a:off x="5605564" y="2374919"/>
            <a:ext cx="14339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003440" y="2927455"/>
            <a:ext cx="1978" cy="12512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93293" y="4656168"/>
            <a:ext cx="1681" cy="3519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1704110" y="3711951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COMPUTE M = MIN(a,b)</a:t>
            </a:r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7039507" y="2011120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DECREMENT M = 1</a:t>
            </a:r>
            <a:endParaRPr lang="en-US" dirty="0" smtClean="0"/>
          </a:p>
        </p:txBody>
      </p:sp>
      <p:sp>
        <p:nvSpPr>
          <p:cNvPr id="44" name="Flowchart: Process 43"/>
          <p:cNvSpPr/>
          <p:nvPr/>
        </p:nvSpPr>
        <p:spPr>
          <a:xfrm>
            <a:off x="4239210" y="5025185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mtClean="0"/>
              <a:t>SET GCF = h</a:t>
            </a:r>
            <a:endParaRPr lang="en-US" dirty="0" smtClean="0"/>
          </a:p>
        </p:txBody>
      </p:sp>
      <p:sp>
        <p:nvSpPr>
          <p:cNvPr id="50" name="Flowchart: Data 49"/>
          <p:cNvSpPr/>
          <p:nvPr/>
        </p:nvSpPr>
        <p:spPr>
          <a:xfrm>
            <a:off x="4077604" y="4204570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PRINT M, “is the GCF”</a:t>
            </a:r>
            <a:endParaRPr lang="en-US" sz="12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0439108" y="1466208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Flowchart: Data 55"/>
          <p:cNvSpPr/>
          <p:nvPr/>
        </p:nvSpPr>
        <p:spPr>
          <a:xfrm>
            <a:off x="9599935" y="5345498"/>
            <a:ext cx="1750623" cy="451598"/>
          </a:xfrm>
          <a:prstGeom prst="flowChartInputOutp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 smtClean="0"/>
              <a:t>PRINT “The LCM OF a and b is x”</a:t>
            </a:r>
            <a:endParaRPr lang="en-US" sz="1100" b="1" dirty="0" smtClean="0"/>
          </a:p>
        </p:txBody>
      </p:sp>
      <p:sp>
        <p:nvSpPr>
          <p:cNvPr id="57" name="Flowchart: Terminator 56"/>
          <p:cNvSpPr/>
          <p:nvPr/>
        </p:nvSpPr>
        <p:spPr>
          <a:xfrm>
            <a:off x="9883161" y="6225889"/>
            <a:ext cx="1258784" cy="52251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4993293" y="5752783"/>
            <a:ext cx="7619" cy="35723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003440" y="1553134"/>
            <a:ext cx="2777865" cy="1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0"/>
          </p:cNvCxnSpPr>
          <p:nvPr/>
        </p:nvCxnSpPr>
        <p:spPr>
          <a:xfrm flipV="1">
            <a:off x="7793590" y="1531376"/>
            <a:ext cx="2119" cy="4797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11483" y="1959429"/>
            <a:ext cx="9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52943" y="316070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49" name="Flowchart: Connector 48"/>
          <p:cNvSpPr/>
          <p:nvPr/>
        </p:nvSpPr>
        <p:spPr>
          <a:xfrm>
            <a:off x="4798348" y="6110019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Connector 53"/>
          <p:cNvSpPr/>
          <p:nvPr/>
        </p:nvSpPr>
        <p:spPr>
          <a:xfrm>
            <a:off x="10237227" y="1053249"/>
            <a:ext cx="403761" cy="36894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9685024" y="1917630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DECREMENT M = 1</a:t>
            </a:r>
            <a:endParaRPr lang="en-US" dirty="0" smtClean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0450859" y="2628327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Process 61"/>
          <p:cNvSpPr/>
          <p:nvPr/>
        </p:nvSpPr>
        <p:spPr>
          <a:xfrm>
            <a:off x="9685024" y="3024381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COMPUTE v = a/h</a:t>
            </a:r>
            <a:endParaRPr lang="en-US" sz="1600" dirty="0" smtClean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0475247" y="3751226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9696776" y="4149008"/>
            <a:ext cx="1508166" cy="727598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COMPUTE x = v*b</a:t>
            </a:r>
            <a:endParaRPr lang="en-US" sz="1600" dirty="0" smtClean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500677" y="4905584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0530728" y="5774291"/>
            <a:ext cx="11876" cy="4275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3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6063</TotalTime>
  <Words>912</Words>
  <Application>Microsoft Office PowerPoint</Application>
  <PresentationFormat>Widescreen</PresentationFormat>
  <Paragraphs>194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Arial Rounded MT Bold</vt:lpstr>
      <vt:lpstr>Calibri</vt:lpstr>
      <vt:lpstr>Calibri Light</vt:lpstr>
      <vt:lpstr>Office Theme</vt:lpstr>
      <vt:lpstr>ALGORITHM EXERCISES</vt:lpstr>
      <vt:lpstr>1. Find the root of a Quadratic Equation Ax2 +Bx + C = 0</vt:lpstr>
      <vt:lpstr>1. Find the root of a Quadratic Equation Ax2 +Bx + C = 0 contd.</vt:lpstr>
      <vt:lpstr>2. Find the root of a  Cubic Equation Ax3 + Bx2 + Cx + D = 0</vt:lpstr>
      <vt:lpstr>3. Find the largest of three numbers.</vt:lpstr>
      <vt:lpstr>3. Find the largest of three numbers.</vt:lpstr>
      <vt:lpstr>3. Find the largest of three numbers.</vt:lpstr>
      <vt:lpstr>4. Find the GCD and LCM of two numbers. </vt:lpstr>
      <vt:lpstr>4. Find the GCD and LCM of two numbers.</vt:lpstr>
      <vt:lpstr>5. Find the Factorial of number n (n! = 1 x 2 x 3 x …. n)</vt:lpstr>
      <vt:lpstr>5. Find the GCD and LCM of two numbers.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EXERCISES</dc:title>
  <dc:creator>Windows User</dc:creator>
  <cp:lastModifiedBy>Windows User</cp:lastModifiedBy>
  <cp:revision>36</cp:revision>
  <dcterms:created xsi:type="dcterms:W3CDTF">2021-04-22T16:20:07Z</dcterms:created>
  <dcterms:modified xsi:type="dcterms:W3CDTF">2021-04-26T21:23:41Z</dcterms:modified>
</cp:coreProperties>
</file>