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6" r:id="rId6"/>
    <p:sldId id="265" r:id="rId7"/>
    <p:sldId id="260" r:id="rId8"/>
    <p:sldId id="261"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786BE5-D2A3-4BF0-8B30-D7403E61B3DC}" type="datetimeFigureOut">
              <a:rPr lang="en-US" smtClean="0"/>
              <a:t>6/20/2019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59131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6/20/2019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54817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6/20/2019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485687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6/20/2019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95228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6/20/2019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85123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6/20/2019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9470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86BE5-D2A3-4BF0-8B30-D7403E61B3DC}" type="datetimeFigureOut">
              <a:rPr lang="en-US" smtClean="0"/>
              <a:t>6/20/2019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14625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86BE5-D2A3-4BF0-8B30-D7403E61B3DC}" type="datetimeFigureOut">
              <a:rPr lang="en-US" smtClean="0"/>
              <a:t>6/20/2019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162087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86BE5-D2A3-4BF0-8B30-D7403E61B3DC}" type="datetimeFigureOut">
              <a:rPr lang="en-US" smtClean="0"/>
              <a:t>6/20/2019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89138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6/20/2019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16531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786BE5-D2A3-4BF0-8B30-D7403E61B3DC}" type="datetimeFigureOut">
              <a:rPr lang="en-US" smtClean="0"/>
              <a:t>6/20/2019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536866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786BE5-D2A3-4BF0-8B30-D7403E61B3DC}" type="datetimeFigureOut">
              <a:rPr lang="en-US" smtClean="0"/>
              <a:t>6/20/2019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81295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786BE5-D2A3-4BF0-8B30-D7403E61B3DC}" type="datetimeFigureOut">
              <a:rPr lang="en-US" smtClean="0"/>
              <a:t>6/20/2019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97573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786BE5-D2A3-4BF0-8B30-D7403E61B3DC}" type="datetimeFigureOut">
              <a:rPr lang="en-US" smtClean="0"/>
              <a:t>6/20/2019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63054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786BE5-D2A3-4BF0-8B30-D7403E61B3DC}" type="datetimeFigureOut">
              <a:rPr lang="en-US" smtClean="0"/>
              <a:t>6/20/2019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88214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786BE5-D2A3-4BF0-8B30-D7403E61B3DC}" type="datetimeFigureOut">
              <a:rPr lang="en-US" smtClean="0"/>
              <a:t>6/20/2019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5902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786BE5-D2A3-4BF0-8B30-D7403E61B3DC}" type="datetimeFigureOut">
              <a:rPr lang="en-US" smtClean="0"/>
              <a:t>6/20/2019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666577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07067" y="1341852"/>
            <a:ext cx="7766936" cy="1646302"/>
          </a:xfrm>
        </p:spPr>
        <p:txBody>
          <a:bodyPr/>
          <a:lstStyle/>
          <a:p>
            <a:pPr algn="ctr"/>
            <a:r>
              <a:rPr lang="ru-RU" dirty="0" err="1">
                <a:latin typeface="Times New Roman" panose="02020603050405020304" pitchFamily="18" charset="0"/>
                <a:cs typeface="Times New Roman" panose="02020603050405020304" pitchFamily="18" charset="0"/>
              </a:rPr>
              <a:t>Дипломний</a:t>
            </a:r>
            <a:r>
              <a:rPr lang="ru-RU" dirty="0">
                <a:latin typeface="Times New Roman" panose="02020603050405020304" pitchFamily="18" charset="0"/>
                <a:cs typeface="Times New Roman" panose="02020603050405020304" pitchFamily="18" charset="0"/>
              </a:rPr>
              <a:t> проект </a:t>
            </a: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на тему: </a:t>
            </a:r>
          </a:p>
        </p:txBody>
      </p:sp>
      <p:sp>
        <p:nvSpPr>
          <p:cNvPr id="3" name="Подзаголовок 2"/>
          <p:cNvSpPr>
            <a:spLocks noGrp="1"/>
          </p:cNvSpPr>
          <p:nvPr>
            <p:ph type="subTitle" idx="1"/>
          </p:nvPr>
        </p:nvSpPr>
        <p:spPr>
          <a:xfrm>
            <a:off x="1441164" y="3078770"/>
            <a:ext cx="7766936" cy="1096899"/>
          </a:xfrm>
        </p:spPr>
        <p:txBody>
          <a:bodyPr>
            <a:normAutofit/>
          </a:bodyPr>
          <a:lstStyle/>
          <a:p>
            <a:pPr algn="ctr"/>
            <a:r>
              <a:rPr lang="ru-RU" sz="2800" dirty="0">
                <a:latin typeface="Times New Roman" panose="02020603050405020304" pitchFamily="18" charset="0"/>
                <a:cs typeface="Times New Roman" panose="02020603050405020304" pitchFamily="18" charset="0"/>
              </a:rPr>
              <a:t>«</a:t>
            </a:r>
            <a:r>
              <a:rPr lang="ru-RU" sz="2800" dirty="0" err="1">
                <a:latin typeface="Times New Roman" panose="02020603050405020304" pitchFamily="18" charset="0"/>
                <a:cs typeface="Times New Roman" panose="02020603050405020304" pitchFamily="18" charset="0"/>
              </a:rPr>
              <a:t>Розробка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сервісу</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автоматизації</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роботи</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бібліотеки</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коледжу</a:t>
            </a:r>
            <a:r>
              <a:rPr lang="ru-RU" sz="2800" dirty="0">
                <a:latin typeface="Times New Roman" panose="02020603050405020304" pitchFamily="18" charset="0"/>
                <a:cs typeface="Times New Roman" panose="02020603050405020304" pitchFamily="18" charset="0"/>
              </a:rPr>
              <a:t>»</a:t>
            </a:r>
          </a:p>
          <a:p>
            <a:pPr algn="ctr"/>
            <a:endParaRPr lang="ru-RU" sz="2800" dirty="0">
              <a:latin typeface="Times New Roman" panose="02020603050405020304" pitchFamily="18" charset="0"/>
              <a:cs typeface="Times New Roman" panose="02020603050405020304" pitchFamily="18" charset="0"/>
            </a:endParaRPr>
          </a:p>
          <a:p>
            <a:pPr algn="ctr"/>
            <a:endParaRPr lang="ru-RU" sz="2800" dirty="0">
              <a:latin typeface="Times New Roman" panose="02020603050405020304" pitchFamily="18" charset="0"/>
              <a:cs typeface="Times New Roman" panose="02020603050405020304" pitchFamily="18" charset="0"/>
            </a:endParaRPr>
          </a:p>
          <a:p>
            <a:pPr algn="ctr"/>
            <a:endParaRPr lang="ru-RU" sz="2800" dirty="0">
              <a:latin typeface="Times New Roman" panose="02020603050405020304" pitchFamily="18" charset="0"/>
              <a:cs typeface="Times New Roman" panose="02020603050405020304" pitchFamily="18" charset="0"/>
            </a:endParaRPr>
          </a:p>
        </p:txBody>
      </p:sp>
      <p:sp>
        <p:nvSpPr>
          <p:cNvPr id="7" name="Подзаголовок 2"/>
          <p:cNvSpPr txBox="1">
            <a:spLocks/>
          </p:cNvSpPr>
          <p:nvPr/>
        </p:nvSpPr>
        <p:spPr>
          <a:xfrm>
            <a:off x="2583393" y="4175669"/>
            <a:ext cx="6690610" cy="2112831"/>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uk-UA" sz="3200" dirty="0">
                <a:latin typeface="Times New Roman" panose="02020603050405020304" pitchFamily="18" charset="0"/>
                <a:cs typeface="Times New Roman" pitchFamily="18" charset="0"/>
              </a:rPr>
              <a:t>Виконала: </a:t>
            </a:r>
            <a:endParaRPr lang="en-US" sz="3200" dirty="0">
              <a:latin typeface="Times New Roman" panose="02020603050405020304" pitchFamily="18" charset="0"/>
              <a:cs typeface="Times New Roman" pitchFamily="18" charset="0"/>
            </a:endParaRPr>
          </a:p>
          <a:p>
            <a:r>
              <a:rPr lang="uk-UA" sz="3200" dirty="0">
                <a:latin typeface="Times New Roman" panose="02020603050405020304" pitchFamily="18" charset="0"/>
                <a:cs typeface="Times New Roman" pitchFamily="18" charset="0"/>
              </a:rPr>
              <a:t>студентка  4  курсу, групи  4ОК</a:t>
            </a:r>
            <a:r>
              <a:rPr lang="ru-RU" sz="3200" dirty="0">
                <a:latin typeface="Times New Roman" panose="02020603050405020304" pitchFamily="18" charset="0"/>
                <a:cs typeface="Times New Roman" pitchFamily="18" charset="0"/>
              </a:rPr>
              <a:t>2</a:t>
            </a:r>
            <a:endParaRPr lang="en-US" sz="3200" dirty="0">
              <a:latin typeface="Times New Roman" panose="02020603050405020304" pitchFamily="18" charset="0"/>
              <a:cs typeface="Times New Roman" pitchFamily="18" charset="0"/>
            </a:endParaRPr>
          </a:p>
          <a:p>
            <a:r>
              <a:rPr lang="ru-RU" sz="3200" dirty="0" err="1">
                <a:latin typeface="Times New Roman" panose="02020603050405020304" pitchFamily="18" charset="0"/>
                <a:cs typeface="Times New Roman" pitchFamily="18" charset="0"/>
              </a:rPr>
              <a:t>Карачова</a:t>
            </a:r>
            <a:r>
              <a:rPr lang="ru-RU" sz="3200" dirty="0">
                <a:latin typeface="Times New Roman" panose="02020603050405020304" pitchFamily="18" charset="0"/>
                <a:cs typeface="Times New Roman" pitchFamily="18" charset="0"/>
              </a:rPr>
              <a:t> </a:t>
            </a:r>
            <a:r>
              <a:rPr lang="ru-RU" sz="3200" dirty="0" err="1">
                <a:latin typeface="Times New Roman" panose="02020603050405020304" pitchFamily="18" charset="0"/>
                <a:cs typeface="Times New Roman" pitchFamily="18" charset="0"/>
              </a:rPr>
              <a:t>Анас</a:t>
            </a:r>
            <a:r>
              <a:rPr lang="uk-UA" sz="3200" dirty="0" err="1">
                <a:latin typeface="Times New Roman" panose="02020603050405020304" pitchFamily="18" charset="0"/>
                <a:cs typeface="Times New Roman" pitchFamily="18" charset="0"/>
              </a:rPr>
              <a:t>тасія</a:t>
            </a:r>
            <a:r>
              <a:rPr lang="uk-UA" sz="3200" dirty="0">
                <a:latin typeface="Times New Roman" panose="02020603050405020304" pitchFamily="18" charset="0"/>
                <a:cs typeface="Times New Roman" pitchFamily="18" charset="0"/>
              </a:rPr>
              <a:t> Олександрівна</a:t>
            </a:r>
            <a:endParaRPr lang="ru-RU" sz="32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075008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93809" y="189471"/>
            <a:ext cx="8596668" cy="5947718"/>
          </a:xfrm>
        </p:spPr>
        <p:txBody>
          <a:bodyPr>
            <a:normAutofit fontScale="92500" lnSpcReduction="10000"/>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lgn="ctr">
              <a:buNone/>
            </a:pPr>
            <a:r>
              <a:rPr lang="uk-UA" sz="2400" b="1" dirty="0">
                <a:latin typeface="Times New Roman" panose="02020603050405020304" pitchFamily="18" charset="0"/>
                <a:cs typeface="Times New Roman" panose="02020603050405020304" pitchFamily="18" charset="0"/>
              </a:rPr>
              <a:t>Висновки</a:t>
            </a:r>
            <a:endParaRPr lang="en-US" sz="2400" b="1" dirty="0">
              <a:latin typeface="Times New Roman" panose="02020603050405020304" pitchFamily="18" charset="0"/>
              <a:cs typeface="Times New Roman" panose="02020603050405020304" pitchFamily="18" charset="0"/>
            </a:endParaRPr>
          </a:p>
          <a:p>
            <a:pPr marL="0" indent="0">
              <a:buNone/>
            </a:pPr>
            <a:r>
              <a:rPr lang="uk-UA" sz="2000" dirty="0">
                <a:latin typeface="Times New Roman" panose="02020603050405020304" pitchFamily="18" charset="0"/>
                <a:cs typeface="Times New Roman" panose="02020603050405020304" pitchFamily="18" charset="0"/>
              </a:rPr>
              <a:t>В результаті виконання дипломного проекту розроблено сервіс «</a:t>
            </a:r>
            <a:r>
              <a:rPr lang="uk-UA" sz="2000" dirty="0" err="1">
                <a:latin typeface="Times New Roman" panose="02020603050405020304" pitchFamily="18" charset="0"/>
                <a:cs typeface="Times New Roman" panose="02020603050405020304" pitchFamily="18" charset="0"/>
              </a:rPr>
              <a:t>BookLibrary</a:t>
            </a:r>
            <a:r>
              <a:rPr lang="uk-UA" sz="2000" dirty="0">
                <a:latin typeface="Times New Roman" panose="02020603050405020304" pitchFamily="18" charset="0"/>
                <a:cs typeface="Times New Roman" panose="02020603050405020304" pitchFamily="18" charset="0"/>
              </a:rPr>
              <a:t>». Розроблений сервіс задовольняє всім вимогам, поставленим на етапі постановки завдання та дозволяє автоматизувати роботу бібліотеки.</a:t>
            </a:r>
            <a:endParaRPr lang="ru-RU" sz="2000" dirty="0">
              <a:latin typeface="Times New Roman" panose="02020603050405020304" pitchFamily="18" charset="0"/>
              <a:cs typeface="Times New Roman" panose="02020603050405020304" pitchFamily="18" charset="0"/>
            </a:endParaRPr>
          </a:p>
          <a:p>
            <a:pPr marL="0" indent="0">
              <a:buNone/>
            </a:pPr>
            <a:r>
              <a:rPr lang="uk-UA" sz="2000" dirty="0">
                <a:latin typeface="Times New Roman" panose="02020603050405020304" pitchFamily="18" charset="0"/>
                <a:cs typeface="Times New Roman" panose="02020603050405020304" pitchFamily="18" charset="0"/>
              </a:rPr>
              <a:t>Веб-сайт створений з використанням мов HTML, CSS, </a:t>
            </a:r>
            <a:r>
              <a:rPr lang="uk-UA" sz="2000" dirty="0" err="1">
                <a:latin typeface="Times New Roman" panose="02020603050405020304" pitchFamily="18" charset="0"/>
                <a:cs typeface="Times New Roman" panose="02020603050405020304" pitchFamily="18" charset="0"/>
              </a:rPr>
              <a:t>JavaScript-фреймворків</a:t>
            </a:r>
            <a:r>
              <a:rPr lang="uk-UA" sz="2000" dirty="0">
                <a:latin typeface="Times New Roman" panose="02020603050405020304" pitchFamily="18" charset="0"/>
                <a:cs typeface="Times New Roman" panose="02020603050405020304" pitchFamily="18" charset="0"/>
              </a:rPr>
              <a:t>, СКБД </a:t>
            </a:r>
            <a:r>
              <a:rPr lang="uk-UA" sz="2000" dirty="0" err="1">
                <a:latin typeface="Times New Roman" panose="02020603050405020304" pitchFamily="18" charset="0"/>
                <a:cs typeface="Times New Roman" panose="02020603050405020304" pitchFamily="18" charset="0"/>
              </a:rPr>
              <a:t>MongoDB</a:t>
            </a:r>
            <a:r>
              <a:rPr lang="uk-UA" sz="2000" dirty="0">
                <a:latin typeface="Times New Roman" panose="02020603050405020304" pitchFamily="18" charset="0"/>
                <a:cs typeface="Times New Roman" panose="02020603050405020304" pitchFamily="18" charset="0"/>
              </a:rPr>
              <a:t> та Node.js для серверної частини. У проекті реалізовано зручний, інтуїтивно зрозумілий інтерфейс. Дизайн виконаний з використанням оптимальної колірної гами.</a:t>
            </a:r>
            <a:endParaRPr lang="ru-RU" sz="2000" dirty="0">
              <a:latin typeface="Times New Roman" panose="02020603050405020304" pitchFamily="18" charset="0"/>
              <a:cs typeface="Times New Roman" panose="02020603050405020304" pitchFamily="18" charset="0"/>
            </a:endParaRPr>
          </a:p>
          <a:p>
            <a:pPr marL="0" indent="0">
              <a:buNone/>
            </a:pPr>
            <a:r>
              <a:rPr lang="uk-UA" sz="2000" dirty="0">
                <a:latin typeface="Times New Roman" panose="02020603050405020304" pitchFamily="18" charset="0"/>
                <a:cs typeface="Times New Roman" panose="02020603050405020304" pitchFamily="18" charset="0"/>
              </a:rPr>
              <a:t>В роботі виконано техніко-економічне обґрунтування доцільності розробленого сайту, зроблений порівняльний аналіз можливих варіантів вирішення поставленої задачі. Розглянуто загальні питання розробки та проектування веб-додатків. Приведено план розробки сайту, архітектуру організації компонентів, лістинги програмних модулів та функцій. Детально описана методика роботи сайту. Розроблені організаційно-економічні питання, що стосуються даного проекту. </a:t>
            </a:r>
            <a:endParaRPr lang="ru-RU" sz="2000" dirty="0">
              <a:latin typeface="Times New Roman" panose="02020603050405020304" pitchFamily="18" charset="0"/>
              <a:cs typeface="Times New Roman" panose="02020603050405020304" pitchFamily="18" charset="0"/>
            </a:endParaRPr>
          </a:p>
          <a:p>
            <a:pPr marL="0" indent="0">
              <a:buNone/>
            </a:pPr>
            <a:r>
              <a:rPr lang="uk-UA" sz="2000" dirty="0">
                <a:latin typeface="Times New Roman" panose="02020603050405020304" pitchFamily="18" charset="0"/>
                <a:cs typeface="Times New Roman" panose="02020603050405020304" pitchFamily="18" charset="0"/>
              </a:rPr>
              <a:t>Проект може бути вдосконаленим та розширеним, що відповідає потребам предметної області діяльності.</a:t>
            </a:r>
          </a:p>
          <a:p>
            <a:pPr marL="0" indent="0" algn="ctr">
              <a:buNone/>
            </a:pPr>
            <a:r>
              <a:rPr lang="uk-UA" sz="2000" dirty="0">
                <a:latin typeface="Times New Roman" panose="02020603050405020304" pitchFamily="18" charset="0"/>
                <a:cs typeface="Times New Roman" panose="02020603050405020304" pitchFamily="18" charset="0"/>
              </a:rPr>
              <a:t>Дякую за увагу!</a:t>
            </a:r>
            <a:endParaRPr lang="ru-RU" sz="2000" dirty="0">
              <a:latin typeface="Times New Roman" panose="02020603050405020304" pitchFamily="18" charset="0"/>
              <a:cs typeface="Times New Roman" panose="02020603050405020304" pitchFamily="18" charset="0"/>
            </a:endParaRPr>
          </a:p>
          <a:p>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195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76188" y="1460373"/>
            <a:ext cx="8596668" cy="3880773"/>
          </a:xfrm>
        </p:spPr>
        <p:txBody>
          <a:bodyPr>
            <a:normAutofit/>
          </a:bodyPr>
          <a:lstStyle/>
          <a:p>
            <a:pPr algn="just"/>
            <a:r>
              <a:rPr lang="uk-UA" sz="2800" dirty="0">
                <a:latin typeface="Times New Roman" panose="02020603050405020304" pitchFamily="18" charset="0"/>
                <a:cs typeface="Times New Roman" panose="02020603050405020304" pitchFamily="18" charset="0"/>
              </a:rPr>
              <a:t>Метою даного дипломного проекту є розробка </a:t>
            </a:r>
            <a:r>
              <a:rPr lang="ru-RU" sz="2800" dirty="0" err="1">
                <a:latin typeface="Times New Roman" panose="02020603050405020304" pitchFamily="18" charset="0"/>
                <a:cs typeface="Times New Roman" panose="02020603050405020304" pitchFamily="18" charset="0"/>
              </a:rPr>
              <a:t>сервісу</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автоматизації</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роботи</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бібліотеки</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коледжу</a:t>
            </a:r>
            <a:r>
              <a:rPr lang="ru-RU" sz="2800" dirty="0">
                <a:latin typeface="Times New Roman" panose="02020603050405020304" pitchFamily="18" charset="0"/>
                <a:cs typeface="Times New Roman" panose="02020603050405020304" pitchFamily="18" charset="0"/>
              </a:rPr>
              <a:t> </a:t>
            </a:r>
            <a:r>
              <a:rPr lang="uk-UA" sz="2800" dirty="0">
                <a:latin typeface="Times New Roman" panose="02020603050405020304" pitchFamily="18" charset="0"/>
                <a:cs typeface="Times New Roman" panose="02020603050405020304" pitchFamily="18" charset="0"/>
              </a:rPr>
              <a:t>за допомогою за допомогою </a:t>
            </a:r>
            <a:r>
              <a:rPr lang="en-US" sz="2800" dirty="0">
                <a:latin typeface="Times New Roman" panose="02020603050405020304" pitchFamily="18" charset="0"/>
                <a:cs typeface="Times New Roman" panose="02020603050405020304" pitchFamily="18" charset="0"/>
              </a:rPr>
              <a:t>Node</a:t>
            </a:r>
            <a:r>
              <a:rPr lang="uk-UA"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js</a:t>
            </a:r>
            <a:r>
              <a:rPr lang="en-US" sz="2800" dirty="0">
                <a:latin typeface="Times New Roman" panose="02020603050405020304" pitchFamily="18" charset="0"/>
                <a:cs typeface="Times New Roman" panose="02020603050405020304" pitchFamily="18" charset="0"/>
              </a:rPr>
              <a:t> </a:t>
            </a:r>
            <a:r>
              <a:rPr lang="uk-UA" sz="2800" dirty="0">
                <a:latin typeface="Times New Roman" panose="02020603050405020304" pitchFamily="18" charset="0"/>
                <a:cs typeface="Times New Roman" panose="02020603050405020304" pitchFamily="18" charset="0"/>
              </a:rPr>
              <a:t>та з використанням  </a:t>
            </a:r>
            <a:r>
              <a:rPr lang="uk-UA" sz="2800" dirty="0" err="1">
                <a:latin typeface="Times New Roman" panose="02020603050405020304" pitchFamily="18" charset="0"/>
                <a:cs typeface="Times New Roman" panose="02020603050405020304" pitchFamily="18" charset="0"/>
              </a:rPr>
              <a:t>фреймворків</a:t>
            </a:r>
            <a:r>
              <a:rPr lang="uk-UA"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Bootstrap</a:t>
            </a:r>
            <a:r>
              <a:rPr lang="uk-UA"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Vue</a:t>
            </a:r>
            <a:r>
              <a:rPr lang="uk-UA" sz="2800" dirty="0">
                <a:latin typeface="Times New Roman" panose="02020603050405020304" pitchFamily="18" charset="0"/>
                <a:cs typeface="Times New Roman" panose="02020603050405020304" pitchFamily="18" charset="0"/>
              </a:rPr>
              <a:t> та </a:t>
            </a:r>
            <a:r>
              <a:rPr lang="en-US" sz="2800" dirty="0" err="1">
                <a:latin typeface="Times New Roman" panose="02020603050405020304" pitchFamily="18" charset="0"/>
                <a:cs typeface="Times New Roman" panose="02020603050405020304" pitchFamily="18" charset="0"/>
              </a:rPr>
              <a:t>Vuetify</a:t>
            </a:r>
            <a:r>
              <a:rPr lang="uk-UA" sz="2800" dirty="0">
                <a:latin typeface="Times New Roman" panose="02020603050405020304" pitchFamily="18" charset="0"/>
                <a:cs typeface="Times New Roman" panose="02020603050405020304" pitchFamily="18" charset="0"/>
              </a:rPr>
              <a:t>.</a:t>
            </a:r>
            <a:endParaRPr lang="ru-RU" sz="2800" dirty="0">
              <a:latin typeface="Times New Roman" panose="02020603050405020304" pitchFamily="18" charset="0"/>
              <a:cs typeface="Times New Roman" panose="02020603050405020304" pitchFamily="18" charset="0"/>
            </a:endParaRPr>
          </a:p>
          <a:p>
            <a:pPr marL="0" indent="0" algn="just">
              <a:buNone/>
            </a:pP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394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76188" y="1172048"/>
            <a:ext cx="8596668" cy="3880773"/>
          </a:xfrm>
        </p:spPr>
        <p:txBody>
          <a:bodyPr>
            <a:normAutofit/>
          </a:bodyPr>
          <a:lstStyle/>
          <a:p>
            <a:pPr marL="0" indent="0" algn="just">
              <a:buNone/>
            </a:pPr>
            <a:r>
              <a:rPr lang="ru-RU" sz="2800" dirty="0" smtClean="0">
                <a:latin typeface="Times New Roman" panose="02020603050405020304" pitchFamily="18" charset="0"/>
                <a:cs typeface="Times New Roman" panose="02020603050405020304" pitchFamily="18" charset="0"/>
              </a:rPr>
              <a:t>	Для </a:t>
            </a:r>
            <a:r>
              <a:rPr lang="ru-RU" sz="2800" dirty="0" err="1">
                <a:latin typeface="Times New Roman" panose="02020603050405020304" pitchFamily="18" charset="0"/>
                <a:cs typeface="Times New Roman" panose="02020603050405020304" pitchFamily="18" charset="0"/>
              </a:rPr>
              <a:t>досягнення</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поставленої</a:t>
            </a:r>
            <a:r>
              <a:rPr lang="ru-RU" sz="2800" dirty="0">
                <a:latin typeface="Times New Roman" panose="02020603050405020304" pitchFamily="18" charset="0"/>
                <a:cs typeface="Times New Roman" panose="02020603050405020304" pitchFamily="18" charset="0"/>
              </a:rPr>
              <a:t> мети та </a:t>
            </a:r>
            <a:r>
              <a:rPr lang="ru-RU" sz="2800" dirty="0" err="1">
                <a:latin typeface="Times New Roman" panose="02020603050405020304" pitchFamily="18" charset="0"/>
                <a:cs typeface="Times New Roman" panose="02020603050405020304" pitchFamily="18" charset="0"/>
              </a:rPr>
              <a:t>виконання</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завдання</a:t>
            </a:r>
            <a:r>
              <a:rPr lang="ru-RU" sz="2800" dirty="0">
                <a:latin typeface="Times New Roman" panose="02020603050405020304" pitchFamily="18" charset="0"/>
                <a:cs typeface="Times New Roman" panose="02020603050405020304" pitchFamily="18" charset="0"/>
              </a:rPr>
              <a:t> в </a:t>
            </a:r>
            <a:r>
              <a:rPr lang="ru-RU" sz="2800" dirty="0" err="1">
                <a:latin typeface="Times New Roman" panose="02020603050405020304" pitchFamily="18" charset="0"/>
                <a:cs typeface="Times New Roman" panose="02020603050405020304" pitchFamily="18" charset="0"/>
              </a:rPr>
              <a:t>дипломн</a:t>
            </a:r>
            <a:r>
              <a:rPr lang="uk-UA" sz="2800" dirty="0" err="1">
                <a:latin typeface="Times New Roman" panose="02020603050405020304" pitchFamily="18" charset="0"/>
                <a:cs typeface="Times New Roman" panose="02020603050405020304" pitchFamily="18" charset="0"/>
              </a:rPr>
              <a:t>ому</a:t>
            </a:r>
            <a:r>
              <a:rPr lang="uk-UA" sz="2800" dirty="0">
                <a:latin typeface="Times New Roman" panose="02020603050405020304" pitchFamily="18" charset="0"/>
                <a:cs typeface="Times New Roman" panose="02020603050405020304" pitchFamily="18" charset="0"/>
              </a:rPr>
              <a:t> проекті </a:t>
            </a:r>
            <a:r>
              <a:rPr lang="ru-RU" sz="2800" dirty="0" err="1">
                <a:latin typeface="Times New Roman" panose="02020603050405020304" pitchFamily="18" charset="0"/>
                <a:cs typeface="Times New Roman" panose="02020603050405020304" pitchFamily="18" charset="0"/>
              </a:rPr>
              <a:t>вирішуються</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такі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завдання</a:t>
            </a:r>
            <a:r>
              <a:rPr lang="ru-RU" sz="2800" dirty="0">
                <a:latin typeface="Times New Roman" panose="02020603050405020304" pitchFamily="18" charset="0"/>
                <a:cs typeface="Times New Roman" panose="02020603050405020304" pitchFamily="18" charset="0"/>
              </a:rPr>
              <a:t>:</a:t>
            </a:r>
          </a:p>
          <a:p>
            <a:pPr lvl="0" algn="just"/>
            <a:r>
              <a:rPr lang="uk-UA" sz="2800" dirty="0">
                <a:latin typeface="Times New Roman" panose="02020603050405020304" pitchFamily="18" charset="0"/>
                <a:cs typeface="Times New Roman" panose="02020603050405020304" pitchFamily="18" charset="0"/>
              </a:rPr>
              <a:t>обґрунтування доцільності розробки сервісу;</a:t>
            </a:r>
            <a:endParaRPr lang="ru-RU" sz="2800" dirty="0">
              <a:latin typeface="Times New Roman" panose="02020603050405020304" pitchFamily="18" charset="0"/>
              <a:cs typeface="Times New Roman" panose="02020603050405020304" pitchFamily="18" charset="0"/>
            </a:endParaRPr>
          </a:p>
          <a:p>
            <a:pPr lvl="0" algn="just"/>
            <a:r>
              <a:rPr lang="ru-RU" sz="2800" dirty="0" err="1">
                <a:latin typeface="Times New Roman" panose="02020603050405020304" pitchFamily="18" charset="0"/>
                <a:cs typeface="Times New Roman" panose="02020603050405020304" pitchFamily="18" charset="0"/>
              </a:rPr>
              <a:t>аналіз</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засобів</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розробки</a:t>
            </a:r>
            <a:r>
              <a:rPr lang="ru-RU" sz="2800" dirty="0">
                <a:latin typeface="Times New Roman" panose="02020603050405020304" pitchFamily="18" charset="0"/>
                <a:cs typeface="Times New Roman" panose="02020603050405020304" pitchFamily="18" charset="0"/>
              </a:rPr>
              <a:t> </a:t>
            </a:r>
            <a:r>
              <a:rPr lang="uk-UA" sz="2800" dirty="0">
                <a:latin typeface="Times New Roman" panose="02020603050405020304" pitchFamily="18" charset="0"/>
                <a:cs typeface="Times New Roman" panose="02020603050405020304" pitchFamily="18" charset="0"/>
              </a:rPr>
              <a:t>сервісу</a:t>
            </a:r>
            <a:r>
              <a:rPr lang="ru-RU" sz="2800" dirty="0">
                <a:latin typeface="Times New Roman" panose="02020603050405020304" pitchFamily="18" charset="0"/>
                <a:cs typeface="Times New Roman" panose="02020603050405020304" pitchFamily="18" charset="0"/>
              </a:rPr>
              <a:t>;</a:t>
            </a:r>
          </a:p>
          <a:p>
            <a:pPr lvl="0" algn="just"/>
            <a:r>
              <a:rPr lang="ru-RU" sz="2800" dirty="0" err="1">
                <a:latin typeface="Times New Roman" panose="02020603050405020304" pitchFamily="18" charset="0"/>
                <a:cs typeface="Times New Roman" panose="02020603050405020304" pitchFamily="18" charset="0"/>
              </a:rPr>
              <a:t>розробка</a:t>
            </a:r>
            <a:r>
              <a:rPr lang="ru-RU" sz="2800" dirty="0">
                <a:latin typeface="Times New Roman" panose="02020603050405020304" pitchFamily="18" charset="0"/>
                <a:cs typeface="Times New Roman" panose="02020603050405020304" pitchFamily="18" charset="0"/>
              </a:rPr>
              <a:t> </a:t>
            </a:r>
            <a:r>
              <a:rPr lang="uk-UA" sz="2800" dirty="0">
                <a:latin typeface="Times New Roman" panose="02020603050405020304" pitchFamily="18" charset="0"/>
                <a:cs typeface="Times New Roman" panose="02020603050405020304" pitchFamily="18" charset="0"/>
              </a:rPr>
              <a:t>сервісу.</a:t>
            </a:r>
            <a:endParaRPr lang="ru-RU" sz="2800" dirty="0">
              <a:latin typeface="Times New Roman" panose="02020603050405020304" pitchFamily="18" charset="0"/>
              <a:cs typeface="Times New Roman" panose="02020603050405020304" pitchFamily="18" charset="0"/>
            </a:endParaRPr>
          </a:p>
          <a:p>
            <a:pPr marL="0" indent="0" algn="just">
              <a:buNone/>
            </a:pPr>
            <a:endParaRPr lang="ru-RU" sz="2800" dirty="0">
              <a:latin typeface="Times New Roman" panose="02020603050405020304" pitchFamily="18" charset="0"/>
              <a:cs typeface="Times New Roman" panose="02020603050405020304" pitchFamily="18" charset="0"/>
            </a:endParaRPr>
          </a:p>
          <a:p>
            <a:pPr algn="just"/>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280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94955" y="636589"/>
            <a:ext cx="8596668" cy="5714784"/>
          </a:xfrm>
        </p:spPr>
        <p:txBody>
          <a:bodyPr>
            <a:noAutofit/>
          </a:bodyPr>
          <a:lstStyle/>
          <a:p>
            <a:pPr marL="0" indent="0" algn="just">
              <a:buNone/>
            </a:pPr>
            <a:r>
              <a:rPr lang="uk-UA" sz="2400" dirty="0">
                <a:latin typeface="Times New Roman" panose="02020603050405020304" pitchFamily="18" charset="0"/>
                <a:cs typeface="Times New Roman" panose="02020603050405020304" pitchFamily="18" charset="0"/>
              </a:rPr>
              <a:t>	З розвитком освіти в Україні все частіше виникає необхідність у наданні необхідної літератури студентам навчальних закладів. Також постає проблема в управлінні та зберіганні навчальної літератури та організації видачі її </a:t>
            </a:r>
            <a:r>
              <a:rPr lang="ru-RU" sz="2400" dirty="0">
                <a:latin typeface="Times New Roman" panose="02020603050405020304" pitchFamily="18" charset="0"/>
                <a:cs typeface="Times New Roman" panose="02020603050405020304" pitchFamily="18" charset="0"/>
              </a:rPr>
              <a:t>студентам</a:t>
            </a:r>
            <a:r>
              <a:rPr lang="uk-UA" sz="2400" dirty="0">
                <a:latin typeface="Times New Roman" panose="02020603050405020304" pitchFamily="18" charset="0"/>
                <a:cs typeface="Times New Roman" panose="02020603050405020304" pitchFamily="18" charset="0"/>
              </a:rPr>
              <a:t>. Більшість існуючих систем працюють у ручному режимі та не мають організованої структури зберігання даних про літературу, не мають можливості зберігання електронних примірників, завантаження їх, а  також не містять можливості організації управління видачою літератури студентам навчальних закладів. Саме тому розробка веб сайту, що зможе ефективно та зручно організувати зберігання електронних примірників літератури, керувати видачою начальних посібників та художньої літератури студентам навчальних закладів є актуальною на сьогоднішній день.</a:t>
            </a:r>
            <a:endParaRPr lang="ru-RU" sz="2400" dirty="0">
              <a:latin typeface="Times New Roman" panose="02020603050405020304" pitchFamily="18" charset="0"/>
              <a:cs typeface="Times New Roman" panose="02020603050405020304" pitchFamily="18" charset="0"/>
            </a:endParaRPr>
          </a:p>
          <a:p>
            <a:pPr marL="0" indent="0" algn="just">
              <a:buNone/>
            </a:pPr>
            <a:r>
              <a:rPr lang="uk-UA" sz="2400" dirty="0">
                <a:latin typeface="Times New Roman" panose="02020603050405020304" pitchFamily="18" charset="0"/>
                <a:cs typeface="Times New Roman" panose="02020603050405020304" pitchFamily="18" charset="0"/>
              </a:rPr>
              <a:t>	</a:t>
            </a:r>
            <a:br>
              <a:rPr lang="uk-UA" sz="2400" dirty="0">
                <a:latin typeface="Times New Roman" panose="02020603050405020304" pitchFamily="18" charset="0"/>
                <a:cs typeface="Times New Roman" panose="02020603050405020304" pitchFamily="18" charset="0"/>
              </a:rPr>
            </a:br>
            <a:r>
              <a:rPr lang="uk-UA" sz="2400" dirty="0">
                <a:latin typeface="Times New Roman" panose="02020603050405020304" pitchFamily="18" charset="0"/>
                <a:cs typeface="Times New Roman" panose="02020603050405020304" pitchFamily="18" charset="0"/>
              </a:rPr>
              <a:t> </a:t>
            </a:r>
            <a:endParaRPr lang="ru-RU" sz="2400" dirty="0">
              <a:latin typeface="Times New Roman" panose="02020603050405020304" pitchFamily="18" charset="0"/>
              <a:cs typeface="Times New Roman" panose="02020603050405020304" pitchFamily="18" charset="0"/>
            </a:endParaRPr>
          </a:p>
          <a:p>
            <a:pPr algn="just"/>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98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D75AFA-1CFE-4911-AFF8-0940D6E624E0}"/>
              </a:ext>
            </a:extLst>
          </p:cNvPr>
          <p:cNvSpPr>
            <a:spLocks noGrp="1"/>
          </p:cNvSpPr>
          <p:nvPr>
            <p:ph type="title"/>
          </p:nvPr>
        </p:nvSpPr>
        <p:spPr/>
        <p:txBody>
          <a:bodyPr>
            <a:normAutofit/>
          </a:bodyPr>
          <a:lstStyle/>
          <a:p>
            <a:pPr algn="just"/>
            <a:r>
              <a:rPr lang="ru-RU" sz="2800" dirty="0">
                <a:solidFill>
                  <a:schemeClr val="tx1"/>
                </a:solidFill>
                <a:latin typeface="Times New Roman" panose="02020603050405020304" pitchFamily="18" charset="0"/>
                <a:cs typeface="Times New Roman" panose="02020603050405020304" pitchFamily="18" charset="0"/>
              </a:rPr>
              <a:t>Для реал</a:t>
            </a:r>
            <a:r>
              <a:rPr lang="uk-UA" sz="2800" dirty="0" err="1">
                <a:solidFill>
                  <a:schemeClr val="tx1"/>
                </a:solidFill>
                <a:latin typeface="Times New Roman" panose="02020603050405020304" pitchFamily="18" charset="0"/>
                <a:cs typeface="Times New Roman" panose="02020603050405020304" pitchFamily="18" charset="0"/>
              </a:rPr>
              <a:t>ізації</a:t>
            </a:r>
            <a:r>
              <a:rPr lang="uk-UA" sz="2800" dirty="0">
                <a:solidFill>
                  <a:schemeClr val="tx1"/>
                </a:solidFill>
                <a:latin typeface="Times New Roman" panose="02020603050405020304" pitchFamily="18" charset="0"/>
                <a:cs typeface="Times New Roman" panose="02020603050405020304" pitchFamily="18" charset="0"/>
              </a:rPr>
              <a:t> проекту було використано клієнт-серверну архітектуру</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A965ACD3-A0E9-45E7-A42F-A8B92B24E181}"/>
              </a:ext>
            </a:extLst>
          </p:cNvPr>
          <p:cNvPicPr>
            <a:picLocks noChangeAspect="1"/>
          </p:cNvPicPr>
          <p:nvPr/>
        </p:nvPicPr>
        <p:blipFill>
          <a:blip r:embed="rId2"/>
          <a:stretch>
            <a:fillRect/>
          </a:stretch>
        </p:blipFill>
        <p:spPr>
          <a:xfrm>
            <a:off x="1733550" y="2000250"/>
            <a:ext cx="6896100" cy="4248150"/>
          </a:xfrm>
          <a:prstGeom prst="rect">
            <a:avLst/>
          </a:prstGeom>
        </p:spPr>
      </p:pic>
    </p:spTree>
    <p:extLst>
      <p:ext uri="{BB962C8B-B14F-4D97-AF65-F5344CB8AC3E}">
        <p14:creationId xmlns:p14="http://schemas.microsoft.com/office/powerpoint/2010/main" val="3162260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25289" y="1328566"/>
            <a:ext cx="7215057" cy="4561488"/>
          </a:xfrm>
          <a:prstGeom prst="rect">
            <a:avLst/>
          </a:prstGeom>
        </p:spPr>
      </p:pic>
      <p:sp>
        <p:nvSpPr>
          <p:cNvPr id="7" name="Прямоугольник 6"/>
          <p:cNvSpPr/>
          <p:nvPr/>
        </p:nvSpPr>
        <p:spPr>
          <a:xfrm>
            <a:off x="2411314" y="715318"/>
            <a:ext cx="5802679" cy="400110"/>
          </a:xfrm>
          <a:prstGeom prst="rect">
            <a:avLst/>
          </a:prstGeom>
        </p:spPr>
        <p:txBody>
          <a:bodyPr wrap="none">
            <a:spAutoFit/>
          </a:bodyPr>
          <a:lstStyle/>
          <a:p>
            <a:pPr algn="just"/>
            <a:r>
              <a:rPr lang="ru-RU" sz="2000" dirty="0">
                <a:latin typeface="Times New Roman" panose="02020603050405020304" pitchFamily="18" charset="0"/>
                <a:cs typeface="Times New Roman" panose="02020603050405020304" pitchFamily="18" charset="0"/>
              </a:rPr>
              <a:t>Структура </a:t>
            </a:r>
            <a:r>
              <a:rPr lang="ru-RU" sz="2000" dirty="0" err="1">
                <a:latin typeface="Times New Roman" panose="02020603050405020304" pitchFamily="18" charset="0"/>
                <a:cs typeface="Times New Roman" panose="02020603050405020304" pitchFamily="18" charset="0"/>
              </a:rPr>
              <a:t>сервісу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автоматизації</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роботи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бібліотеки</a:t>
            </a:r>
            <a:r>
              <a:rPr lang="ru-RU"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16371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75943" y="-120074"/>
            <a:ext cx="7308712" cy="1133204"/>
          </a:xfrm>
        </p:spPr>
        <p:txBody>
          <a:bodyPr>
            <a:normAutofit/>
          </a:bodyPr>
          <a:lstStyle/>
          <a:p>
            <a:pPr marL="0" indent="0" algn="just">
              <a:buNone/>
            </a:pPr>
            <a:r>
              <a:rPr lang="uk-UA" sz="2400" dirty="0">
                <a:latin typeface="Times New Roman" panose="02020603050405020304" pitchFamily="18" charset="0"/>
                <a:cs typeface="Times New Roman" panose="02020603050405020304" pitchFamily="18" charset="0"/>
              </a:rPr>
              <a:t>														</a:t>
            </a:r>
          </a:p>
          <a:p>
            <a:pPr marL="0" indent="0" algn="just">
              <a:buNone/>
            </a:pPr>
            <a:r>
              <a:rPr lang="uk-UA" sz="2400" dirty="0">
                <a:latin typeface="Times New Roman" panose="02020603050405020304" pitchFamily="18" charset="0"/>
                <a:cs typeface="Times New Roman" panose="02020603050405020304" pitchFamily="18" charset="0"/>
              </a:rPr>
              <a:t>			</a:t>
            </a:r>
            <a:r>
              <a:rPr lang="uk-UA" sz="2400" dirty="0" smtClean="0">
                <a:latin typeface="Times New Roman" panose="02020603050405020304" pitchFamily="18" charset="0"/>
                <a:cs typeface="Times New Roman" panose="02020603050405020304" pitchFamily="18" charset="0"/>
              </a:rPr>
              <a:t>Зовнішній </a:t>
            </a:r>
            <a:r>
              <a:rPr lang="uk-UA" sz="2400" dirty="0">
                <a:latin typeface="Times New Roman" panose="02020603050405020304" pitchFamily="18" charset="0"/>
                <a:cs typeface="Times New Roman" panose="02020603050405020304" pitchFamily="18" charset="0"/>
              </a:rPr>
              <a:t>вигляд головної сторінки сайту </a:t>
            </a:r>
            <a:endParaRPr lang="ru-RU" sz="2400"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763777" y="1131684"/>
            <a:ext cx="9135762" cy="4658071"/>
          </a:xfrm>
          <a:prstGeom prst="rect">
            <a:avLst/>
          </a:prstGeom>
        </p:spPr>
      </p:pic>
    </p:spTree>
    <p:extLst>
      <p:ext uri="{BB962C8B-B14F-4D97-AF65-F5344CB8AC3E}">
        <p14:creationId xmlns:p14="http://schemas.microsoft.com/office/powerpoint/2010/main" val="2550744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p:cNvPicPr>
          <p:nvPr>
            <p:ph idx="1"/>
          </p:nvPr>
        </p:nvPicPr>
        <p:blipFill rotWithShape="1">
          <a:blip r:embed="rId2">
            <a:extLst>
              <a:ext uri="{28A0092B-C50C-407E-A947-70E740481C1C}">
                <a14:useLocalDpi xmlns:a14="http://schemas.microsoft.com/office/drawing/2010/main" val="0"/>
              </a:ext>
            </a:extLst>
          </a:blip>
          <a:srcRect b="63063"/>
          <a:stretch/>
        </p:blipFill>
        <p:spPr bwMode="auto">
          <a:xfrm>
            <a:off x="1762898" y="1806493"/>
            <a:ext cx="5953820" cy="3008921"/>
          </a:xfrm>
          <a:prstGeom prst="rect">
            <a:avLst/>
          </a:prstGeom>
          <a:ln>
            <a:noFill/>
          </a:ln>
          <a:extLst>
            <a:ext uri="{53640926-AAD7-44D8-BBD7-CCE9431645EC}">
              <a14:shadowObscured xmlns:a14="http://schemas.microsoft.com/office/drawing/2010/main"/>
            </a:ext>
          </a:extLst>
        </p:spPr>
      </p:pic>
      <p:sp>
        <p:nvSpPr>
          <p:cNvPr id="6" name="Прямоугольник 5"/>
          <p:cNvSpPr/>
          <p:nvPr/>
        </p:nvSpPr>
        <p:spPr>
          <a:xfrm>
            <a:off x="873211" y="532023"/>
            <a:ext cx="9720648" cy="1323439"/>
          </a:xfrm>
          <a:prstGeom prst="rect">
            <a:avLst/>
          </a:prstGeom>
        </p:spPr>
        <p:txBody>
          <a:bodyPr wrap="square">
            <a:spAutoFit/>
          </a:bodyPr>
          <a:lstStyle/>
          <a:p>
            <a:pPr algn="just"/>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Реалізовано</a:t>
            </a:r>
            <a:r>
              <a:rPr lang="ru-RU" sz="2000" dirty="0" smtClean="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можливість</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завантаження</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власних</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файлів</a:t>
            </a:r>
            <a:r>
              <a:rPr lang="ru-RU" sz="2000" dirty="0">
                <a:latin typeface="Times New Roman" panose="02020603050405020304" pitchFamily="18" charset="0"/>
                <a:cs typeface="Times New Roman" panose="02020603050405020304" pitchFamily="18" charset="0"/>
              </a:rPr>
              <a:t> та книг на сервер з </a:t>
            </a:r>
            <a:r>
              <a:rPr lang="ru-RU" sz="2000" dirty="0" err="1">
                <a:latin typeface="Times New Roman" panose="02020603050405020304" pitchFamily="18" charset="0"/>
                <a:cs typeface="Times New Roman" panose="02020603050405020304" pitchFamily="18" charset="0"/>
              </a:rPr>
              <a:t>подальшою</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можливістю</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їх</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скачування</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користувачами</a:t>
            </a:r>
            <a:r>
              <a:rPr lang="ru-RU" sz="2000" dirty="0">
                <a:latin typeface="Times New Roman" panose="02020603050405020304" pitchFamily="18" charset="0"/>
                <a:cs typeface="Times New Roman" panose="02020603050405020304" pitchFamily="18" charset="0"/>
              </a:rPr>
              <a:t> веб сайту. </a:t>
            </a:r>
            <a:r>
              <a:rPr lang="ru-RU" sz="2000" dirty="0" err="1">
                <a:latin typeface="Times New Roman" panose="02020603050405020304" pitchFamily="18" charset="0"/>
                <a:cs typeface="Times New Roman" panose="02020603050405020304" pitchFamily="18" charset="0"/>
              </a:rPr>
              <a:t>Обмеження</a:t>
            </a:r>
            <a:r>
              <a:rPr lang="ru-RU" sz="2000" dirty="0">
                <a:latin typeface="Times New Roman" panose="02020603050405020304" pitchFamily="18" charset="0"/>
                <a:cs typeface="Times New Roman" panose="02020603050405020304" pitchFamily="18" charset="0"/>
              </a:rPr>
              <a:t> на </a:t>
            </a:r>
            <a:r>
              <a:rPr lang="ru-RU" sz="2000" dirty="0" err="1">
                <a:latin typeface="Times New Roman" panose="02020603050405020304" pitchFamily="18" charset="0"/>
                <a:cs typeface="Times New Roman" panose="02020603050405020304" pitchFamily="18" charset="0"/>
              </a:rPr>
              <a:t>завантаження</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встановлено</a:t>
            </a:r>
            <a:r>
              <a:rPr lang="ru-RU" sz="2000" dirty="0">
                <a:latin typeface="Times New Roman" panose="02020603050405020304" pitchFamily="18" charset="0"/>
                <a:cs typeface="Times New Roman" panose="02020603050405020304" pitchFamily="18" charset="0"/>
              </a:rPr>
              <a:t> у </a:t>
            </a:r>
            <a:r>
              <a:rPr lang="ru-RU" sz="2000" dirty="0" err="1">
                <a:latin typeface="Times New Roman" panose="02020603050405020304" pitchFamily="18" charset="0"/>
                <a:cs typeface="Times New Roman" panose="02020603050405020304" pitchFamily="18" charset="0"/>
              </a:rPr>
              <a:t>розмірі</a:t>
            </a:r>
            <a:r>
              <a:rPr lang="ru-RU" sz="2000" dirty="0">
                <a:latin typeface="Times New Roman" panose="02020603050405020304" pitchFamily="18" charset="0"/>
                <a:cs typeface="Times New Roman" panose="02020603050405020304" pitchFamily="18" charset="0"/>
              </a:rPr>
              <a:t> не </a:t>
            </a:r>
            <a:r>
              <a:rPr lang="ru-RU" sz="2000" dirty="0" err="1">
                <a:latin typeface="Times New Roman" panose="02020603050405020304" pitchFamily="18" charset="0"/>
                <a:cs typeface="Times New Roman" panose="02020603050405020304" pitchFamily="18" charset="0"/>
              </a:rPr>
              <a:t>більше</a:t>
            </a:r>
            <a:r>
              <a:rPr lang="ru-RU" sz="2000" dirty="0">
                <a:latin typeface="Times New Roman" panose="02020603050405020304" pitchFamily="18" charset="0"/>
                <a:cs typeface="Times New Roman" panose="02020603050405020304" pitchFamily="18" charset="0"/>
              </a:rPr>
              <a:t> 10 Мб на один файл. </a:t>
            </a:r>
            <a:r>
              <a:rPr lang="ru-RU" sz="2000" dirty="0" err="1">
                <a:latin typeface="Times New Roman" panose="02020603050405020304" pitchFamily="18" charset="0"/>
                <a:cs typeface="Times New Roman" panose="02020603050405020304" pitchFamily="18" charset="0"/>
              </a:rPr>
              <a:t>Обмеження</a:t>
            </a:r>
            <a:r>
              <a:rPr lang="ru-RU" sz="2000" dirty="0">
                <a:latin typeface="Times New Roman" panose="02020603050405020304" pitchFamily="18" charset="0"/>
                <a:cs typeface="Times New Roman" panose="02020603050405020304" pitchFamily="18" charset="0"/>
              </a:rPr>
              <a:t> на </a:t>
            </a:r>
            <a:r>
              <a:rPr lang="ru-RU" sz="2000" dirty="0" err="1">
                <a:latin typeface="Times New Roman" panose="02020603050405020304" pitchFamily="18" charset="0"/>
                <a:cs typeface="Times New Roman" panose="02020603050405020304" pitchFamily="18" charset="0"/>
              </a:rPr>
              <a:t>скачування</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відсутнє</a:t>
            </a:r>
            <a:r>
              <a:rPr lang="ru-RU" sz="2000" dirty="0">
                <a:latin typeface="Times New Roman" panose="02020603050405020304" pitchFamily="18" charset="0"/>
                <a:cs typeface="Times New Roman" panose="02020603050405020304" pitchFamily="18" charset="0"/>
              </a:rPr>
              <a:t>. </a:t>
            </a:r>
          </a:p>
        </p:txBody>
      </p:sp>
      <p:sp>
        <p:nvSpPr>
          <p:cNvPr id="8" name="Прямоугольник 7"/>
          <p:cNvSpPr/>
          <p:nvPr/>
        </p:nvSpPr>
        <p:spPr>
          <a:xfrm>
            <a:off x="1423009" y="4741273"/>
            <a:ext cx="6096000" cy="707886"/>
          </a:xfrm>
          <a:prstGeom prst="rect">
            <a:avLst/>
          </a:prstGeom>
        </p:spPr>
        <p:txBody>
          <a:bodyPr>
            <a:spAutoFit/>
          </a:bodyPr>
          <a:lstStyle/>
          <a:p>
            <a:endParaRPr lang="ru-RU" sz="2000" dirty="0">
              <a:latin typeface="Times New Roman" panose="02020603050405020304" pitchFamily="18" charset="0"/>
              <a:cs typeface="Times New Roman" panose="02020603050405020304" pitchFamily="18" charset="0"/>
            </a:endParaRPr>
          </a:p>
          <a:p>
            <a:r>
              <a:rPr lang="ru-RU" sz="2000" dirty="0">
                <a:latin typeface="Times New Roman" panose="02020603050405020304" pitchFamily="18" charset="0"/>
                <a:cs typeface="Times New Roman" panose="02020603050405020304" pitchFamily="18" charset="0"/>
              </a:rPr>
              <a:t>		Вкладка </a:t>
            </a:r>
            <a:r>
              <a:rPr lang="ru-RU" sz="2000" dirty="0" err="1">
                <a:latin typeface="Times New Roman" panose="02020603050405020304" pitchFamily="18" charset="0"/>
                <a:cs typeface="Times New Roman" panose="02020603050405020304" pitchFamily="18" charset="0"/>
              </a:rPr>
              <a:t>завантаження</a:t>
            </a:r>
            <a:r>
              <a:rPr lang="ru-RU" sz="2000" dirty="0">
                <a:latin typeface="Times New Roman" panose="02020603050405020304" pitchFamily="18" charset="0"/>
                <a:cs typeface="Times New Roman" panose="02020603050405020304" pitchFamily="18" charset="0"/>
              </a:rPr>
              <a:t> та </a:t>
            </a:r>
            <a:r>
              <a:rPr lang="ru-RU" sz="2000" dirty="0" err="1">
                <a:latin typeface="Times New Roman" panose="02020603050405020304" pitchFamily="18" charset="0"/>
                <a:cs typeface="Times New Roman" panose="02020603050405020304" pitchFamily="18" charset="0"/>
              </a:rPr>
              <a:t>скачування</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файлів</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979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Прямоугольник 8"/>
          <p:cNvSpPr/>
          <p:nvPr/>
        </p:nvSpPr>
        <p:spPr>
          <a:xfrm>
            <a:off x="744962" y="0"/>
            <a:ext cx="9486431" cy="461665"/>
          </a:xfrm>
          <a:prstGeom prst="rect">
            <a:avLst/>
          </a:prstGeom>
        </p:spPr>
        <p:txBody>
          <a:bodyPr wrap="square">
            <a:spAutoFit/>
          </a:bodyPr>
          <a:lstStyle/>
          <a:p>
            <a:pPr algn="just"/>
            <a:r>
              <a:rPr lang="ru-RU" sz="2400" dirty="0" smtClean="0">
                <a:latin typeface="Times New Roman" panose="02020603050405020304" pitchFamily="18" charset="0"/>
                <a:cs typeface="Times New Roman" panose="02020603050405020304" pitchFamily="18" charset="0"/>
              </a:rPr>
              <a:t>	</a:t>
            </a:r>
            <a:endParaRPr lang="ru-RU" sz="2400" dirty="0">
              <a:latin typeface="Times New Roman" panose="02020603050405020304" pitchFamily="18" charset="0"/>
              <a:cs typeface="Times New Roman" panose="02020603050405020304" pitchFamily="18" charset="0"/>
            </a:endParaRPr>
          </a:p>
        </p:txBody>
      </p:sp>
      <p:pic>
        <p:nvPicPr>
          <p:cNvPr id="10" name="Рисунок 9"/>
          <p:cNvPicPr>
            <a:picLocks noChangeAspect="1"/>
          </p:cNvPicPr>
          <p:nvPr/>
        </p:nvPicPr>
        <p:blipFill>
          <a:blip r:embed="rId2"/>
          <a:stretch>
            <a:fillRect/>
          </a:stretch>
        </p:blipFill>
        <p:spPr>
          <a:xfrm>
            <a:off x="270820" y="323201"/>
            <a:ext cx="5619235" cy="1895737"/>
          </a:xfrm>
          <a:prstGeom prst="rect">
            <a:avLst/>
          </a:prstGeom>
        </p:spPr>
      </p:pic>
      <p:pic>
        <p:nvPicPr>
          <p:cNvPr id="12" name="Рисунок 11"/>
          <p:cNvPicPr>
            <a:picLocks noChangeAspect="1"/>
          </p:cNvPicPr>
          <p:nvPr/>
        </p:nvPicPr>
        <p:blipFill rotWithShape="1">
          <a:blip r:embed="rId3"/>
          <a:srcRect l="8925" r="3702"/>
          <a:stretch/>
        </p:blipFill>
        <p:spPr>
          <a:xfrm>
            <a:off x="270820" y="2454875"/>
            <a:ext cx="5619235" cy="1884276"/>
          </a:xfrm>
          <a:prstGeom prst="rect">
            <a:avLst/>
          </a:prstGeom>
        </p:spPr>
      </p:pic>
      <p:pic>
        <p:nvPicPr>
          <p:cNvPr id="13" name="Рисунок 12"/>
          <p:cNvPicPr>
            <a:picLocks noChangeAspect="1"/>
          </p:cNvPicPr>
          <p:nvPr/>
        </p:nvPicPr>
        <p:blipFill>
          <a:blip r:embed="rId4"/>
          <a:stretch>
            <a:fillRect/>
          </a:stretch>
        </p:blipFill>
        <p:spPr>
          <a:xfrm>
            <a:off x="270820" y="4575088"/>
            <a:ext cx="5619235" cy="1867158"/>
          </a:xfrm>
          <a:prstGeom prst="rect">
            <a:avLst/>
          </a:prstGeom>
        </p:spPr>
      </p:pic>
      <p:pic>
        <p:nvPicPr>
          <p:cNvPr id="14" name="Рисунок 13"/>
          <p:cNvPicPr>
            <a:picLocks noChangeAspect="1"/>
          </p:cNvPicPr>
          <p:nvPr/>
        </p:nvPicPr>
        <p:blipFill>
          <a:blip r:embed="rId5"/>
          <a:stretch>
            <a:fillRect/>
          </a:stretch>
        </p:blipFill>
        <p:spPr>
          <a:xfrm>
            <a:off x="6214677" y="323201"/>
            <a:ext cx="5903183" cy="1878286"/>
          </a:xfrm>
          <a:prstGeom prst="rect">
            <a:avLst/>
          </a:prstGeom>
        </p:spPr>
      </p:pic>
      <p:pic>
        <p:nvPicPr>
          <p:cNvPr id="15" name="Рисунок 14"/>
          <p:cNvPicPr>
            <a:picLocks noChangeAspect="1"/>
          </p:cNvPicPr>
          <p:nvPr/>
        </p:nvPicPr>
        <p:blipFill>
          <a:blip r:embed="rId6"/>
          <a:stretch>
            <a:fillRect/>
          </a:stretch>
        </p:blipFill>
        <p:spPr>
          <a:xfrm>
            <a:off x="6266548" y="2454875"/>
            <a:ext cx="5851312" cy="1884276"/>
          </a:xfrm>
          <a:prstGeom prst="rect">
            <a:avLst/>
          </a:prstGeom>
        </p:spPr>
      </p:pic>
    </p:spTree>
    <p:extLst>
      <p:ext uri="{BB962C8B-B14F-4D97-AF65-F5344CB8AC3E}">
        <p14:creationId xmlns:p14="http://schemas.microsoft.com/office/powerpoint/2010/main" val="2941254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182</TotalTime>
  <Words>202</Words>
  <Application>Microsoft Office PowerPoint</Application>
  <PresentationFormat>Широкоэкранный</PresentationFormat>
  <Paragraphs>28</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Times New Roman</vt:lpstr>
      <vt:lpstr>Trebuchet MS</vt:lpstr>
      <vt:lpstr>Wingdings 3</vt:lpstr>
      <vt:lpstr>Facet</vt:lpstr>
      <vt:lpstr>Дипломний проект  на тему: </vt:lpstr>
      <vt:lpstr>Презентация PowerPoint</vt:lpstr>
      <vt:lpstr>Презентация PowerPoint</vt:lpstr>
      <vt:lpstr>Презентация PowerPoint</vt:lpstr>
      <vt:lpstr>Для реалізації проекту було використано клієнт-серверну архітектуру</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Пользователь Windows</cp:lastModifiedBy>
  <cp:revision>15</cp:revision>
  <dcterms:created xsi:type="dcterms:W3CDTF">2019-06-18T22:04:11Z</dcterms:created>
  <dcterms:modified xsi:type="dcterms:W3CDTF">2019-06-20T08:58:42Z</dcterms:modified>
</cp:coreProperties>
</file>