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60" r:id="rId3"/>
    <p:sldId id="280" r:id="rId4"/>
    <p:sldId id="279"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9BB10-FA21-4174-9706-A23F8C121566}" v="30" dt="2022-04-02T04:11:0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180550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418938"/>
            <a:ext cx="7876673" cy="1716778"/>
          </a:xfrm>
        </p:spPr>
        <p:txBody>
          <a:bodyPr/>
          <a:lstStyle/>
          <a:p>
            <a:r>
              <a:rPr lang="en-IN"/>
              <a:t>WEB REQUEST LIFE CYCLE</a:t>
            </a:r>
            <a:endParaRPr lang="en-US" dirty="0"/>
          </a:p>
        </p:txBody>
      </p:sp>
      <p:sp>
        <p:nvSpPr>
          <p:cNvPr id="3" name="TextBox 2">
            <a:extLst>
              <a:ext uri="{FF2B5EF4-FFF2-40B4-BE49-F238E27FC236}">
                <a16:creationId xmlns:a16="http://schemas.microsoft.com/office/drawing/2014/main" id="{641E3D44-5D58-3195-5C9A-747D18CDAEB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IN" sz="2900"/>
              <a:t>Life cycle</a:t>
            </a:r>
            <a:endParaRPr lang="en-US" sz="2900" dirty="0" err="1"/>
          </a:p>
        </p:txBody>
      </p:sp>
      <p:sp>
        <p:nvSpPr>
          <p:cNvPr id="7" name="TextBox 6">
            <a:extLst>
              <a:ext uri="{FF2B5EF4-FFF2-40B4-BE49-F238E27FC236}">
                <a16:creationId xmlns:a16="http://schemas.microsoft.com/office/drawing/2014/main" id="{7808F701-E7D1-7D40-A134-E946036F3143}"/>
              </a:ext>
            </a:extLst>
          </p:cNvPr>
          <p:cNvSpPr txBox="1"/>
          <p:nvPr/>
        </p:nvSpPr>
        <p:spPr>
          <a:xfrm>
            <a:off x="779318" y="3343264"/>
            <a:ext cx="6093962" cy="369332"/>
          </a:xfrm>
          <a:prstGeom prst="rect">
            <a:avLst/>
          </a:prstGeom>
          <a:noFill/>
        </p:spPr>
        <p:txBody>
          <a:bodyPr wrap="square" lIns="91440" tIns="45720" rIns="91440" bIns="45720" anchor="t">
            <a:spAutoFit/>
          </a:bodyPr>
          <a:lstStyle/>
          <a:p>
            <a:endParaRPr lang="en-IN" dirty="0">
              <a:solidFill>
                <a:srgbClr val="292929"/>
              </a:solidFill>
              <a:latin typeface="charter"/>
            </a:endParaRPr>
          </a:p>
        </p:txBody>
      </p:sp>
      <p:pic>
        <p:nvPicPr>
          <p:cNvPr id="3" name="Picture 3" descr="Diagram&#10;&#10;Description automatically generated">
            <a:extLst>
              <a:ext uri="{FF2B5EF4-FFF2-40B4-BE49-F238E27FC236}">
                <a16:creationId xmlns:a16="http://schemas.microsoft.com/office/drawing/2014/main" id="{B95F71B0-D9E1-9895-C892-E2119D79359F}"/>
              </a:ext>
            </a:extLst>
          </p:cNvPr>
          <p:cNvPicPr>
            <a:picLocks noChangeAspect="1"/>
          </p:cNvPicPr>
          <p:nvPr/>
        </p:nvPicPr>
        <p:blipFill>
          <a:blip r:embed="rId3"/>
          <a:stretch>
            <a:fillRect/>
          </a:stretch>
        </p:blipFill>
        <p:spPr>
          <a:xfrm>
            <a:off x="2141035" y="1402019"/>
            <a:ext cx="7380247" cy="4407084"/>
          </a:xfrm>
          <a:prstGeom prst="rect">
            <a:avLst/>
          </a:prstGeom>
        </p:spPr>
      </p:pic>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IN" sz="2900"/>
              <a:t>Life cycle</a:t>
            </a:r>
            <a:endParaRPr lang="en-US" sz="2900" dirty="0" err="1"/>
          </a:p>
        </p:txBody>
      </p:sp>
      <p:sp>
        <p:nvSpPr>
          <p:cNvPr id="5" name="TextBox 4">
            <a:extLst>
              <a:ext uri="{FF2B5EF4-FFF2-40B4-BE49-F238E27FC236}">
                <a16:creationId xmlns:a16="http://schemas.microsoft.com/office/drawing/2014/main" id="{4D8F1A84-D00D-D841-8060-304926871A12}"/>
              </a:ext>
            </a:extLst>
          </p:cNvPr>
          <p:cNvSpPr txBox="1"/>
          <p:nvPr/>
        </p:nvSpPr>
        <p:spPr>
          <a:xfrm>
            <a:off x="779318" y="1311178"/>
            <a:ext cx="10400813" cy="1477328"/>
          </a:xfrm>
          <a:prstGeom prst="rect">
            <a:avLst/>
          </a:prstGeom>
          <a:noFill/>
        </p:spPr>
        <p:txBody>
          <a:bodyPr wrap="square">
            <a:spAutoFit/>
          </a:bodyPr>
          <a:lstStyle/>
          <a:p>
            <a:pPr algn="l"/>
            <a:r>
              <a:rPr lang="en-IN" b="1" i="0">
                <a:solidFill>
                  <a:srgbClr val="292929"/>
                </a:solidFill>
                <a:effectLst/>
                <a:latin typeface="sohne"/>
              </a:rPr>
              <a:t>1. You type maps.google.com into the address bar of your browser.</a:t>
            </a:r>
          </a:p>
          <a:p>
            <a:pPr algn="l"/>
            <a:r>
              <a:rPr lang="en-IN" b="1" i="0">
                <a:solidFill>
                  <a:srgbClr val="292929"/>
                </a:solidFill>
                <a:effectLst/>
                <a:latin typeface="sohne"/>
              </a:rPr>
              <a:t>2. The browser checks the cache for a DNS record to find the corresponding IP address of maps.google.com.</a:t>
            </a:r>
          </a:p>
          <a:p>
            <a:pPr algn="l"/>
            <a:r>
              <a:rPr lang="en-IN" b="0" i="0">
                <a:solidFill>
                  <a:srgbClr val="292929"/>
                </a:solidFill>
                <a:effectLst/>
                <a:latin typeface="charter"/>
              </a:rPr>
              <a:t>DNS(Domain Name System) is a database that maintains the name of the website (URL) and the particular IP address it links to. Every single URL on the internet has a unique IP address assigned to it. The IP address belongs to the computer which hosts the server of the website we are requesting to access.</a:t>
            </a:r>
          </a:p>
        </p:txBody>
      </p:sp>
      <p:sp>
        <p:nvSpPr>
          <p:cNvPr id="7" name="TextBox 6">
            <a:extLst>
              <a:ext uri="{FF2B5EF4-FFF2-40B4-BE49-F238E27FC236}">
                <a16:creationId xmlns:a16="http://schemas.microsoft.com/office/drawing/2014/main" id="{7808F701-E7D1-7D40-A134-E946036F3143}"/>
              </a:ext>
            </a:extLst>
          </p:cNvPr>
          <p:cNvSpPr txBox="1"/>
          <p:nvPr/>
        </p:nvSpPr>
        <p:spPr>
          <a:xfrm>
            <a:off x="779318" y="3343264"/>
            <a:ext cx="6093962" cy="369332"/>
          </a:xfrm>
          <a:prstGeom prst="rect">
            <a:avLst/>
          </a:prstGeom>
          <a:noFill/>
        </p:spPr>
        <p:txBody>
          <a:bodyPr wrap="square">
            <a:spAutoFit/>
          </a:bodyPr>
          <a:lstStyle/>
          <a:p>
            <a:r>
              <a:rPr lang="en-IN" b="0" i="0">
                <a:solidFill>
                  <a:srgbClr val="292929"/>
                </a:solidFill>
                <a:effectLst/>
                <a:latin typeface="charter"/>
              </a:rPr>
              <a:t>The primary purpose of DNS is human-friendly navigation.</a:t>
            </a:r>
            <a:endParaRPr lang="en-US"/>
          </a:p>
        </p:txBody>
      </p:sp>
      <p:sp>
        <p:nvSpPr>
          <p:cNvPr id="9" name="TextBox 8">
            <a:extLst>
              <a:ext uri="{FF2B5EF4-FFF2-40B4-BE49-F238E27FC236}">
                <a16:creationId xmlns:a16="http://schemas.microsoft.com/office/drawing/2014/main" id="{2198D70A-D70E-9248-8BA7-955595E2CE14}"/>
              </a:ext>
            </a:extLst>
          </p:cNvPr>
          <p:cNvSpPr txBox="1"/>
          <p:nvPr/>
        </p:nvSpPr>
        <p:spPr>
          <a:xfrm>
            <a:off x="779318" y="3753980"/>
            <a:ext cx="6093962" cy="923330"/>
          </a:xfrm>
          <a:prstGeom prst="rect">
            <a:avLst/>
          </a:prstGeom>
          <a:noFill/>
        </p:spPr>
        <p:txBody>
          <a:bodyPr wrap="square">
            <a:spAutoFit/>
          </a:bodyPr>
          <a:lstStyle/>
          <a:p>
            <a:pPr algn="l"/>
            <a:r>
              <a:rPr lang="en-IN" b="1" i="0">
                <a:solidFill>
                  <a:srgbClr val="292929"/>
                </a:solidFill>
                <a:effectLst/>
                <a:latin typeface="sohne"/>
              </a:rPr>
              <a:t>3. If the requested URL is not in the cache, ISP’s DNS server initiates a DNS query to find the IP address of the server that hosts maps.google.com.</a:t>
            </a:r>
          </a:p>
        </p:txBody>
      </p:sp>
    </p:spTree>
    <p:extLst>
      <p:ext uri="{BB962C8B-B14F-4D97-AF65-F5344CB8AC3E}">
        <p14:creationId xmlns:p14="http://schemas.microsoft.com/office/powerpoint/2010/main" val="293289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IN" sz="2933"/>
              <a:t>Life cycle</a:t>
            </a:r>
            <a:endParaRPr lang="en-US" sz="2933" dirty="0"/>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9" name="TextBox 8">
            <a:extLst>
              <a:ext uri="{FF2B5EF4-FFF2-40B4-BE49-F238E27FC236}">
                <a16:creationId xmlns:a16="http://schemas.microsoft.com/office/drawing/2014/main" id="{54DEDAB4-D732-AE4F-8B56-1C75EE1FF82A}"/>
              </a:ext>
            </a:extLst>
          </p:cNvPr>
          <p:cNvSpPr txBox="1"/>
          <p:nvPr/>
        </p:nvSpPr>
        <p:spPr>
          <a:xfrm>
            <a:off x="293443" y="1316595"/>
            <a:ext cx="11127441" cy="923330"/>
          </a:xfrm>
          <a:prstGeom prst="rect">
            <a:avLst/>
          </a:prstGeom>
          <a:noFill/>
        </p:spPr>
        <p:txBody>
          <a:bodyPr wrap="square">
            <a:spAutoFit/>
          </a:bodyPr>
          <a:lstStyle/>
          <a:p>
            <a:pPr algn="l"/>
            <a:r>
              <a:rPr lang="en-IN" b="1" i="0">
                <a:solidFill>
                  <a:srgbClr val="292929"/>
                </a:solidFill>
                <a:effectLst/>
                <a:latin typeface="sohne"/>
              </a:rPr>
              <a:t>4. The browser initiates a TCP connection with the server.</a:t>
            </a:r>
          </a:p>
          <a:p>
            <a:pPr algn="l"/>
            <a:r>
              <a:rPr lang="en-IN" b="0" i="0">
                <a:solidFill>
                  <a:srgbClr val="292929"/>
                </a:solidFill>
                <a:effectLst/>
                <a:latin typeface="charter"/>
              </a:rPr>
              <a:t>Once the browser receives the correct IP address, it will build a connection with the server that matches the IP address to transfer information. Browsers use internet protocols to build such connections.</a:t>
            </a:r>
          </a:p>
        </p:txBody>
      </p:sp>
      <p:sp>
        <p:nvSpPr>
          <p:cNvPr id="13" name="TextBox 12">
            <a:extLst>
              <a:ext uri="{FF2B5EF4-FFF2-40B4-BE49-F238E27FC236}">
                <a16:creationId xmlns:a16="http://schemas.microsoft.com/office/drawing/2014/main" id="{A7C1BA9E-993D-3F49-843F-FE2CC2590F8B}"/>
              </a:ext>
            </a:extLst>
          </p:cNvPr>
          <p:cNvSpPr txBox="1"/>
          <p:nvPr/>
        </p:nvSpPr>
        <p:spPr>
          <a:xfrm>
            <a:off x="293443" y="2368021"/>
            <a:ext cx="6093962" cy="369332"/>
          </a:xfrm>
          <a:prstGeom prst="rect">
            <a:avLst/>
          </a:prstGeom>
          <a:noFill/>
        </p:spPr>
        <p:txBody>
          <a:bodyPr wrap="square">
            <a:spAutoFit/>
          </a:bodyPr>
          <a:lstStyle/>
          <a:p>
            <a:pPr algn="l"/>
            <a:r>
              <a:rPr lang="en-IN" b="1" i="0">
                <a:solidFill>
                  <a:srgbClr val="292929"/>
                </a:solidFill>
                <a:effectLst/>
                <a:latin typeface="sohne"/>
              </a:rPr>
              <a:t>5. The browser sends an HTTP request to the webserver.</a:t>
            </a:r>
          </a:p>
        </p:txBody>
      </p:sp>
      <p:sp>
        <p:nvSpPr>
          <p:cNvPr id="15" name="TextBox 14">
            <a:extLst>
              <a:ext uri="{FF2B5EF4-FFF2-40B4-BE49-F238E27FC236}">
                <a16:creationId xmlns:a16="http://schemas.microsoft.com/office/drawing/2014/main" id="{ACDF8775-4849-EC4C-86E2-3D6CDA3C36EB}"/>
              </a:ext>
            </a:extLst>
          </p:cNvPr>
          <p:cNvSpPr txBox="1"/>
          <p:nvPr/>
        </p:nvSpPr>
        <p:spPr>
          <a:xfrm>
            <a:off x="293443" y="3285780"/>
            <a:ext cx="6093962" cy="369332"/>
          </a:xfrm>
          <a:prstGeom prst="rect">
            <a:avLst/>
          </a:prstGeom>
          <a:noFill/>
        </p:spPr>
        <p:txBody>
          <a:bodyPr wrap="square">
            <a:spAutoFit/>
          </a:bodyPr>
          <a:lstStyle/>
          <a:p>
            <a:pPr algn="l"/>
            <a:r>
              <a:rPr lang="en-IN" b="1" i="0">
                <a:solidFill>
                  <a:srgbClr val="292929"/>
                </a:solidFill>
                <a:effectLst/>
                <a:latin typeface="sohne"/>
              </a:rPr>
              <a:t>6. The server handles the request and sends back a response.</a:t>
            </a:r>
          </a:p>
        </p:txBody>
      </p:sp>
      <p:sp>
        <p:nvSpPr>
          <p:cNvPr id="17" name="TextBox 16">
            <a:extLst>
              <a:ext uri="{FF2B5EF4-FFF2-40B4-BE49-F238E27FC236}">
                <a16:creationId xmlns:a16="http://schemas.microsoft.com/office/drawing/2014/main" id="{B0307451-C23D-4144-9EAD-E70293DF9B53}"/>
              </a:ext>
            </a:extLst>
          </p:cNvPr>
          <p:cNvSpPr txBox="1"/>
          <p:nvPr/>
        </p:nvSpPr>
        <p:spPr>
          <a:xfrm>
            <a:off x="271138" y="3984638"/>
            <a:ext cx="6093962" cy="369332"/>
          </a:xfrm>
          <a:prstGeom prst="rect">
            <a:avLst/>
          </a:prstGeom>
          <a:noFill/>
        </p:spPr>
        <p:txBody>
          <a:bodyPr wrap="square">
            <a:spAutoFit/>
          </a:bodyPr>
          <a:lstStyle/>
          <a:p>
            <a:pPr algn="l"/>
            <a:r>
              <a:rPr lang="en-IN" b="1" i="0">
                <a:solidFill>
                  <a:srgbClr val="292929"/>
                </a:solidFill>
                <a:effectLst/>
                <a:latin typeface="sohne"/>
              </a:rPr>
              <a:t>7. The server sends out an HTTP response.</a:t>
            </a:r>
          </a:p>
        </p:txBody>
      </p:sp>
      <p:sp>
        <p:nvSpPr>
          <p:cNvPr id="19" name="TextBox 18">
            <a:extLst>
              <a:ext uri="{FF2B5EF4-FFF2-40B4-BE49-F238E27FC236}">
                <a16:creationId xmlns:a16="http://schemas.microsoft.com/office/drawing/2014/main" id="{D0EAFD55-1DAD-1949-A38D-DBFD0C692CBE}"/>
              </a:ext>
            </a:extLst>
          </p:cNvPr>
          <p:cNvSpPr txBox="1"/>
          <p:nvPr/>
        </p:nvSpPr>
        <p:spPr>
          <a:xfrm>
            <a:off x="270809" y="4481125"/>
            <a:ext cx="6093962" cy="646331"/>
          </a:xfrm>
          <a:prstGeom prst="rect">
            <a:avLst/>
          </a:prstGeom>
          <a:noFill/>
        </p:spPr>
        <p:txBody>
          <a:bodyPr wrap="square">
            <a:spAutoFit/>
          </a:bodyPr>
          <a:lstStyle/>
          <a:p>
            <a:pPr algn="l"/>
            <a:r>
              <a:rPr lang="en-IN" b="1" i="0">
                <a:solidFill>
                  <a:srgbClr val="292929"/>
                </a:solidFill>
                <a:effectLst/>
                <a:latin typeface="sohne"/>
              </a:rPr>
              <a:t>8. The browser displays the HTML content (for HTML responses, which is the most common).</a:t>
            </a:r>
          </a:p>
        </p:txBody>
      </p:sp>
    </p:spTree>
    <p:extLst>
      <p:ext uri="{BB962C8B-B14F-4D97-AF65-F5344CB8AC3E}">
        <p14:creationId xmlns:p14="http://schemas.microsoft.com/office/powerpoint/2010/main" val="291864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WEB REQUEST LIFE CYCLE</vt:lpstr>
      <vt:lpstr>Life cycle</vt:lpstr>
      <vt:lpstr>Life cycle</vt:lpstr>
      <vt:lpstr>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iswarya mothilal</cp:lastModifiedBy>
  <cp:revision>39</cp:revision>
  <dcterms:created xsi:type="dcterms:W3CDTF">2020-06-30T04:13:35Z</dcterms:created>
  <dcterms:modified xsi:type="dcterms:W3CDTF">2022-04-02T04:11:28Z</dcterms:modified>
</cp:coreProperties>
</file>