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58" r:id="rId7"/>
    <p:sldId id="302" r:id="rId8"/>
    <p:sldId id="289" r:id="rId9"/>
    <p:sldId id="294" r:id="rId10"/>
    <p:sldId id="293" r:id="rId11"/>
    <p:sldId id="292" r:id="rId12"/>
    <p:sldId id="282" r:id="rId13"/>
    <p:sldId id="290" r:id="rId14"/>
    <p:sldId id="286" r:id="rId15"/>
    <p:sldId id="295" r:id="rId16"/>
    <p:sldId id="287" r:id="rId17"/>
    <p:sldId id="299" r:id="rId18"/>
    <p:sldId id="298" r:id="rId19"/>
    <p:sldId id="296" r:id="rId20"/>
    <p:sldId id="297" r:id="rId21"/>
    <p:sldId id="288" r:id="rId22"/>
    <p:sldId id="303" r:id="rId23"/>
    <p:sldId id="300" r:id="rId24"/>
    <p:sldId id="304" r:id="rId25"/>
    <p:sldId id="301" r:id="rId26"/>
    <p:sldId id="305" r:id="rId27"/>
    <p:sldId id="306" r:id="rId28"/>
    <p:sldId id="307" r:id="rId29"/>
  </p:sldIdLst>
  <p:sldSz cx="12192000" cy="6858000"/>
  <p:notesSz cx="6858000" cy="9144000"/>
  <p:defaultTex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0655" autoAdjust="0"/>
  </p:normalViewPr>
  <p:slideViewPr>
    <p:cSldViewPr snapToGrid="0">
      <p:cViewPr varScale="1">
        <p:scale>
          <a:sx n="77" d="100"/>
          <a:sy n="77" d="100"/>
        </p:scale>
        <p:origin x="912" y="5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84" y="1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iah Ben-Guy" userId="1cc7a91f-91f8-410e-bdb0-c97d588acb8c" providerId="ADAL" clId="{06EDCE6F-32CD-4A33-8934-74DF872B7075}"/>
    <pc:docChg chg="undo custSel modSld">
      <pc:chgData name="Oriah Ben-Guy" userId="1cc7a91f-91f8-410e-bdb0-c97d588acb8c" providerId="ADAL" clId="{06EDCE6F-32CD-4A33-8934-74DF872B7075}" dt="2025-01-02T19:20:48.471" v="310" actId="27636"/>
      <pc:docMkLst>
        <pc:docMk/>
      </pc:docMkLst>
      <pc:sldChg chg="modSp mod">
        <pc:chgData name="Oriah Ben-Guy" userId="1cc7a91f-91f8-410e-bdb0-c97d588acb8c" providerId="ADAL" clId="{06EDCE6F-32CD-4A33-8934-74DF872B7075}" dt="2025-01-02T19:11:52.779" v="165" actId="14100"/>
        <pc:sldMkLst>
          <pc:docMk/>
          <pc:sldMk cId="2559802139" sldId="301"/>
        </pc:sldMkLst>
        <pc:spChg chg="mod">
          <ac:chgData name="Oriah Ben-Guy" userId="1cc7a91f-91f8-410e-bdb0-c97d588acb8c" providerId="ADAL" clId="{06EDCE6F-32CD-4A33-8934-74DF872B7075}" dt="2025-01-02T19:11:52.779" v="165" actId="14100"/>
          <ac:spMkLst>
            <pc:docMk/>
            <pc:sldMk cId="2559802139" sldId="301"/>
            <ac:spMk id="3" creationId="{18DD7AB9-84B6-556E-6644-4722A71516FE}"/>
          </ac:spMkLst>
        </pc:spChg>
      </pc:sldChg>
      <pc:sldChg chg="addSp delSp modSp mod">
        <pc:chgData name="Oriah Ben-Guy" userId="1cc7a91f-91f8-410e-bdb0-c97d588acb8c" providerId="ADAL" clId="{06EDCE6F-32CD-4A33-8934-74DF872B7075}" dt="2025-01-02T19:16:26.267" v="177" actId="207"/>
        <pc:sldMkLst>
          <pc:docMk/>
          <pc:sldMk cId="2239344828" sldId="305"/>
        </pc:sldMkLst>
        <pc:spChg chg="add mod">
          <ac:chgData name="Oriah Ben-Guy" userId="1cc7a91f-91f8-410e-bdb0-c97d588acb8c" providerId="ADAL" clId="{06EDCE6F-32CD-4A33-8934-74DF872B7075}" dt="2025-01-02T19:16:26.267" v="177" actId="207"/>
          <ac:spMkLst>
            <pc:docMk/>
            <pc:sldMk cId="2239344828" sldId="305"/>
            <ac:spMk id="6" creationId="{4FF268F8-04BD-30FC-5485-52AE9FF81E96}"/>
          </ac:spMkLst>
        </pc:spChg>
        <pc:picChg chg="add mod">
          <ac:chgData name="Oriah Ben-Guy" userId="1cc7a91f-91f8-410e-bdb0-c97d588acb8c" providerId="ADAL" clId="{06EDCE6F-32CD-4A33-8934-74DF872B7075}" dt="2025-01-02T19:16:10.459" v="173" actId="1076"/>
          <ac:picMkLst>
            <pc:docMk/>
            <pc:sldMk cId="2239344828" sldId="305"/>
            <ac:picMk id="3" creationId="{38819BAD-2B83-0269-2F66-D4786F35E189}"/>
          </ac:picMkLst>
        </pc:picChg>
        <pc:picChg chg="del">
          <ac:chgData name="Oriah Ben-Guy" userId="1cc7a91f-91f8-410e-bdb0-c97d588acb8c" providerId="ADAL" clId="{06EDCE6F-32CD-4A33-8934-74DF872B7075}" dt="2025-01-02T19:15:54.505" v="167" actId="478"/>
          <ac:picMkLst>
            <pc:docMk/>
            <pc:sldMk cId="2239344828" sldId="305"/>
            <ac:picMk id="8" creationId="{CDD861A0-2528-9EFE-921D-5E0E615FD792}"/>
          </ac:picMkLst>
        </pc:picChg>
      </pc:sldChg>
      <pc:sldChg chg="modSp mod">
        <pc:chgData name="Oriah Ben-Guy" userId="1cc7a91f-91f8-410e-bdb0-c97d588acb8c" providerId="ADAL" clId="{06EDCE6F-32CD-4A33-8934-74DF872B7075}" dt="2025-01-02T19:12:43.566" v="166" actId="20577"/>
        <pc:sldMkLst>
          <pc:docMk/>
          <pc:sldMk cId="1421659307" sldId="306"/>
        </pc:sldMkLst>
        <pc:spChg chg="mod">
          <ac:chgData name="Oriah Ben-Guy" userId="1cc7a91f-91f8-410e-bdb0-c97d588acb8c" providerId="ADAL" clId="{06EDCE6F-32CD-4A33-8934-74DF872B7075}" dt="2025-01-02T19:12:43.566" v="166" actId="20577"/>
          <ac:spMkLst>
            <pc:docMk/>
            <pc:sldMk cId="1421659307" sldId="306"/>
            <ac:spMk id="22" creationId="{83A87250-59B1-7F6F-5640-6B770E973003}"/>
          </ac:spMkLst>
        </pc:spChg>
      </pc:sldChg>
      <pc:sldChg chg="modSp mod">
        <pc:chgData name="Oriah Ben-Guy" userId="1cc7a91f-91f8-410e-bdb0-c97d588acb8c" providerId="ADAL" clId="{06EDCE6F-32CD-4A33-8934-74DF872B7075}" dt="2025-01-02T19:20:48.471" v="310" actId="27636"/>
        <pc:sldMkLst>
          <pc:docMk/>
          <pc:sldMk cId="1773322123" sldId="307"/>
        </pc:sldMkLst>
        <pc:spChg chg="mod">
          <ac:chgData name="Oriah Ben-Guy" userId="1cc7a91f-91f8-410e-bdb0-c97d588acb8c" providerId="ADAL" clId="{06EDCE6F-32CD-4A33-8934-74DF872B7075}" dt="2025-01-02T19:20:48.471" v="310" actId="27636"/>
          <ac:spMkLst>
            <pc:docMk/>
            <pc:sldMk cId="1773322123" sldId="307"/>
            <ac:spMk id="7" creationId="{4D8F4941-68B5-EB1D-2E09-10F0A568B2B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61D17ACC-377E-4FC0-B594-0259E4F18B53}" type="datetime1">
              <a:rPr lang="ru-RU" smtClean="0"/>
              <a:t>02.01.2025</a:t>
            </a:fld>
            <a:endParaRPr lang="ru-RU" dirty="0"/>
          </a:p>
        </p:txBody>
      </p:sp>
      <p:sp>
        <p:nvSpPr>
          <p:cNvPr id="4" name="Нижний колонтитул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5" name="Номер слайда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28EEFA9E-C190-4F5C-8394-BD5F1CD55C02}" type="slidenum">
              <a:rPr lang="ru-RU" smtClean="0"/>
              <a:t>‹#›</a:t>
            </a:fld>
            <a:endParaRPr lang="ru-RU"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ru-RU" sz="1200"/>
            </a:lvl1pPr>
          </a:lstStyle>
          <a:p>
            <a:fld id="{A94106A3-03A6-4269-91E5-6C81A63C5F07}" type="datetime1">
              <a:rPr lang="ru-RU" smtClean="0"/>
              <a:pPr/>
              <a:t>02.01.2025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ru-RU"/>
            </a:defPPr>
          </a:lstStyle>
          <a:p>
            <a:pPr rtl="0"/>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ru-RU"/>
            </a:def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22289C57-55D7-40A4-A101-E74FAC7A092B}" type="slidenum">
              <a:rPr lang="ru-RU" smtClean="0"/>
              <a:t>‹#›</a:t>
            </a:fld>
            <a:endParaRPr lang="ru-RU"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1</a:t>
            </a:fld>
            <a:endParaRPr lang="ru-RU"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6DBF6-538E-AECA-BC02-05E8F8A10E1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8D6ACF6-3FDE-6AF9-3BEC-95E69F92351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4124786C-4886-687E-D63C-E900331EEB37}"/>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86848DB9-1CCD-3FF3-1701-8ADB3CDA9C66}"/>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11</a:t>
            </a:fld>
            <a:endParaRPr lang="ru-RU" dirty="0"/>
          </a:p>
        </p:txBody>
      </p:sp>
    </p:spTree>
    <p:extLst>
      <p:ext uri="{BB962C8B-B14F-4D97-AF65-F5344CB8AC3E}">
        <p14:creationId xmlns:p14="http://schemas.microsoft.com/office/powerpoint/2010/main" val="294686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D25FE-0FCE-D950-8489-0FD513367D8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0347BC4B-A8F7-D94F-A41F-9C7237B8C6A7}"/>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9CB01128-58A3-DF1E-BC9E-D3FCFADD7A54}"/>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5F891578-BBAE-232F-07C9-B9A5F132017E}"/>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13</a:t>
            </a:fld>
            <a:endParaRPr lang="ru-RU" dirty="0"/>
          </a:p>
        </p:txBody>
      </p:sp>
    </p:spTree>
    <p:extLst>
      <p:ext uri="{BB962C8B-B14F-4D97-AF65-F5344CB8AC3E}">
        <p14:creationId xmlns:p14="http://schemas.microsoft.com/office/powerpoint/2010/main" val="287708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F4CF6-962F-3CB6-1B30-082CE29DAA4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99F6CA10-AF0C-9D2F-BC76-AC9FF27FA51D}"/>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D748FF43-4CA7-F6CD-0ACB-CA6DFD980BBE}"/>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2AC0506F-AE71-712A-40B1-1A2B6F32E6A6}"/>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15</a:t>
            </a:fld>
            <a:endParaRPr lang="ru-RU" dirty="0"/>
          </a:p>
        </p:txBody>
      </p:sp>
    </p:spTree>
    <p:extLst>
      <p:ext uri="{BB962C8B-B14F-4D97-AF65-F5344CB8AC3E}">
        <p14:creationId xmlns:p14="http://schemas.microsoft.com/office/powerpoint/2010/main" val="561431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51E29-DCB1-3721-991D-35865C7D1DE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09C3E6B-75CC-9AB8-8E84-1218836E4178}"/>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43FDE28A-A66D-3518-AEEB-8B4A501CCD88}"/>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884D96B7-FC53-1D6A-BC84-77088AE2D11F}"/>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16</a:t>
            </a:fld>
            <a:endParaRPr lang="ru-RU" dirty="0"/>
          </a:p>
        </p:txBody>
      </p:sp>
    </p:spTree>
    <p:extLst>
      <p:ext uri="{BB962C8B-B14F-4D97-AF65-F5344CB8AC3E}">
        <p14:creationId xmlns:p14="http://schemas.microsoft.com/office/powerpoint/2010/main" val="3146382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F72A-AE66-F15F-BF38-0067F0B2C06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84B9AC8E-5432-A8D0-D220-ED17FD2E9952}"/>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2E2C75CD-EB3B-D7FC-3466-910EBED78F14}"/>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2CD1A6CB-A55F-788B-EE4A-6403ACB89673}"/>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17</a:t>
            </a:fld>
            <a:endParaRPr lang="ru-RU" dirty="0"/>
          </a:p>
        </p:txBody>
      </p:sp>
    </p:spTree>
    <p:extLst>
      <p:ext uri="{BB962C8B-B14F-4D97-AF65-F5344CB8AC3E}">
        <p14:creationId xmlns:p14="http://schemas.microsoft.com/office/powerpoint/2010/main" val="3666219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BF97-4F5E-2011-CA8F-64DF90F542D8}"/>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38431368-3808-23DD-DDC3-FD1FF939397F}"/>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C3073C22-240B-CD04-3B5D-7D509231CABE}"/>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3E87BD99-3F26-22AF-5311-0014132E6142}"/>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18</a:t>
            </a:fld>
            <a:endParaRPr lang="ru-RU" dirty="0"/>
          </a:p>
        </p:txBody>
      </p:sp>
    </p:spTree>
    <p:extLst>
      <p:ext uri="{BB962C8B-B14F-4D97-AF65-F5344CB8AC3E}">
        <p14:creationId xmlns:p14="http://schemas.microsoft.com/office/powerpoint/2010/main" val="207382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2</a:t>
            </a:fld>
            <a:endParaRPr lang="ru-RU"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3</a:t>
            </a:fld>
            <a:endParaRPr lang="ru-RU"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A58CC-DFBF-843A-E434-8C9794F0D3A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FE70C8D2-19CF-38C9-0F13-EB75DCD77B5F}"/>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CBED9C7F-CBBD-7710-EB3C-727C6C677400}"/>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D4DAE00F-15BF-DED6-EDD1-A7D173F72D5E}"/>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5</a:t>
            </a:fld>
            <a:endParaRPr lang="ru-RU" dirty="0"/>
          </a:p>
        </p:txBody>
      </p:sp>
    </p:spTree>
    <p:extLst>
      <p:ext uri="{BB962C8B-B14F-4D97-AF65-F5344CB8AC3E}">
        <p14:creationId xmlns:p14="http://schemas.microsoft.com/office/powerpoint/2010/main" val="145070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2D9CA-BC04-8F9F-D68D-872DE9261D8C}"/>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6CE133E2-A4F2-A05F-44FA-85C94430F29B}"/>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BDEFD058-A4DC-7578-26EB-2FDA40283CED}"/>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BF63BD8C-C23E-995C-5D00-42B7AC3C9761}"/>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6</a:t>
            </a:fld>
            <a:endParaRPr lang="ru-RU" dirty="0"/>
          </a:p>
        </p:txBody>
      </p:sp>
    </p:spTree>
    <p:extLst>
      <p:ext uri="{BB962C8B-B14F-4D97-AF65-F5344CB8AC3E}">
        <p14:creationId xmlns:p14="http://schemas.microsoft.com/office/powerpoint/2010/main" val="223554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6BE1C-8E7D-3850-5C38-47EC883B33D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FEE82C44-7F91-973B-1B74-8D6B8A9BD9BF}"/>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3E22E4E8-235C-7BD5-D9D8-1CBBA412F2CD}"/>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AA8C15FA-E75D-A689-85D1-23B06E740541}"/>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7</a:t>
            </a:fld>
            <a:endParaRPr lang="ru-RU" dirty="0"/>
          </a:p>
        </p:txBody>
      </p:sp>
    </p:spTree>
    <p:extLst>
      <p:ext uri="{BB962C8B-B14F-4D97-AF65-F5344CB8AC3E}">
        <p14:creationId xmlns:p14="http://schemas.microsoft.com/office/powerpoint/2010/main" val="110810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D3D95-C328-54B8-CC5C-3701259341BC}"/>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1A5CEC15-E108-7868-6482-D8FF6572018A}"/>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738D86C6-C867-59FF-8667-6273A3034889}"/>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2E0FB551-3C83-79B6-7A7B-F2E965BDDBBC}"/>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8</a:t>
            </a:fld>
            <a:endParaRPr lang="ru-RU" dirty="0"/>
          </a:p>
        </p:txBody>
      </p:sp>
    </p:spTree>
    <p:extLst>
      <p:ext uri="{BB962C8B-B14F-4D97-AF65-F5344CB8AC3E}">
        <p14:creationId xmlns:p14="http://schemas.microsoft.com/office/powerpoint/2010/main" val="67486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9</a:t>
            </a:fld>
            <a:endParaRPr lang="ru-RU" dirty="0"/>
          </a:p>
        </p:txBody>
      </p:sp>
    </p:spTree>
    <p:extLst>
      <p:ext uri="{BB962C8B-B14F-4D97-AF65-F5344CB8AC3E}">
        <p14:creationId xmlns:p14="http://schemas.microsoft.com/office/powerpoint/2010/main" val="2366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745CC-4C60-330B-32FC-63CD9A10363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D59649EE-E109-A893-24A6-789F176F3F5C}"/>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C82F6A46-EFF2-09BF-683D-40C888361624}"/>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D761C68D-11E4-9DA0-3D20-B8C9D64E3A37}"/>
              </a:ext>
            </a:extLst>
          </p:cNvPr>
          <p:cNvSpPr>
            <a:spLocks noGrp="1"/>
          </p:cNvSpPr>
          <p:nvPr>
            <p:ph type="sldNum" sz="quarter" idx="5"/>
          </p:nvPr>
        </p:nvSpPr>
        <p:spPr/>
        <p:txBody>
          <a:bodyPr rtlCol="0"/>
          <a:lstStyle>
            <a:defPPr>
              <a:defRPr lang="ru-RU"/>
            </a:defPPr>
          </a:lstStyle>
          <a:p>
            <a:pPr rtl="0"/>
            <a:fld id="{22289C57-55D7-40A4-A101-E74FAC7A092B}" type="slidenum">
              <a:rPr lang="ru-RU" smtClean="0"/>
              <a:t>10</a:t>
            </a:fld>
            <a:endParaRPr lang="ru-RU" dirty="0"/>
          </a:p>
        </p:txBody>
      </p:sp>
    </p:spTree>
    <p:extLst>
      <p:ext uri="{BB962C8B-B14F-4D97-AF65-F5344CB8AC3E}">
        <p14:creationId xmlns:p14="http://schemas.microsoft.com/office/powerpoint/2010/main" val="2401274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ru-RU" sz="3600" spc="150" baseline="0"/>
            </a:lvl1pPr>
          </a:lstStyle>
          <a:p>
            <a:pPr rtl="0"/>
            <a:r>
              <a:rPr lang="ru-RU"/>
              <a:t>ЩЕЛКНИТЕ, ЧТОБЫ добавить заголовок</a:t>
            </a:r>
          </a:p>
        </p:txBody>
      </p:sp>
      <p:pic>
        <p:nvPicPr>
          <p:cNvPr id="8" name="Графический объект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Таблица 1">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ru-RU" sz="24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sp>
        <p:nvSpPr>
          <p:cNvPr id="3" name="Объект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ru-RU" sz="1800" b="0"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52144" indent="-285750">
              <a:lnSpc>
                <a:spcPct val="100000"/>
              </a:lnSpc>
              <a:spcBef>
                <a:spcPts val="1000"/>
              </a:spcBef>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8" name="Заполнитель таблицы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ru-RU" sz="2000"/>
            </a:lvl1pPr>
          </a:lstStyle>
          <a:p>
            <a:pPr rtl="0"/>
            <a:r>
              <a:rPr lang="en-US"/>
              <a:t>Click icon to add table</a:t>
            </a:r>
            <a:endParaRPr lang="ru-RU" dirty="0"/>
          </a:p>
        </p:txBody>
      </p:sp>
      <p:sp>
        <p:nvSpPr>
          <p:cNvPr id="10" name="Нижний колонтитул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ru-RU" sz="900"/>
            </a:lvl1pPr>
          </a:lstStyle>
          <a:p>
            <a:pPr rtl="0"/>
            <a:r>
              <a:rPr lang="ru-RU"/>
              <a:t>ЗАГОЛОВОК ПРЕЗЕНТАЦИИ</a:t>
            </a:r>
          </a:p>
        </p:txBody>
      </p:sp>
      <p:sp>
        <p:nvSpPr>
          <p:cNvPr id="11" name="Номер слайда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grpSp>
        <p:nvGrpSpPr>
          <p:cNvPr id="14" name="Группа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Прямая соединительная линия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Два объект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ru-RU" sz="1800" b="1" kern="1200" spc="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Текст слайда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ru-RU" sz="1800" spc="50" baseline="0"/>
            </a:lvl1pPr>
            <a:lvl2pPr marL="742950" indent="-285750">
              <a:lnSpc>
                <a:spcPct val="100000"/>
              </a:lnSpc>
              <a:buFont typeface="Arial" panose="020B0604020202020204" pitchFamily="34" charset="0"/>
              <a:buChar char="•"/>
              <a:defRPr lang="ru-RU" sz="1800" spc="50" baseline="0"/>
            </a:lvl2pPr>
            <a:lvl3pPr marL="1200150" indent="-285750">
              <a:lnSpc>
                <a:spcPct val="100000"/>
              </a:lnSpc>
              <a:buFont typeface="Arial" panose="020B0604020202020204" pitchFamily="34" charset="0"/>
              <a:buChar char="•"/>
              <a:defRPr lang="ru-RU" sz="1800" spc="50" baseline="0"/>
            </a:lvl3pPr>
            <a:lvl4pPr marL="1657350" indent="-285750">
              <a:lnSpc>
                <a:spcPct val="100000"/>
              </a:lnSpc>
              <a:buFont typeface="Arial" panose="020B0604020202020204" pitchFamily="34" charset="0"/>
              <a:buChar char="•"/>
              <a:defRPr lang="ru-RU" sz="1800" spc="50" baseline="0"/>
            </a:lvl4pPr>
            <a:lvl5pPr marL="2114550" indent="-285750">
              <a:lnSpc>
                <a:spcPct val="100000"/>
              </a:lnSpc>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ru-RU" sz="1800" b="1" kern="1200" spc="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Текст слайда</a:t>
            </a:r>
          </a:p>
        </p:txBody>
      </p:sp>
      <p:sp>
        <p:nvSpPr>
          <p:cNvPr id="7" name="Объект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ru-RU" sz="1800" b="0"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52144" indent="-285750">
              <a:lnSpc>
                <a:spcPct val="100000"/>
              </a:lnSpc>
              <a:spcBef>
                <a:spcPts val="1000"/>
              </a:spcBef>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ru-RU" sz="900"/>
            </a:lvl1pPr>
          </a:lstStyle>
          <a:p>
            <a:pPr rtl="0"/>
            <a:r>
              <a:rPr lang="ru-RU"/>
              <a:t>ЗАГОЛОВОК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pic>
        <p:nvPicPr>
          <p:cNvPr id="13" name="Графический объект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аблица 2">
    <p:bg>
      <p:bgRef idx="1001">
        <a:schemeClr val="bg1"/>
      </p:bgRef>
    </p:bg>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Прямая соединительная линия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sp>
        <p:nvSpPr>
          <p:cNvPr id="8" name="Заполнитель таблицы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ru-RU" sz="2000"/>
            </a:lvl1pPr>
          </a:lstStyle>
          <a:p>
            <a:pPr rtl="0"/>
            <a:r>
              <a:rPr lang="en-US"/>
              <a:t>Click icon to add table</a:t>
            </a:r>
            <a:endParaRPr lang="ru-RU" dirty="0"/>
          </a:p>
        </p:txBody>
      </p:sp>
      <p:sp>
        <p:nvSpPr>
          <p:cNvPr id="6" name="Нижний колонтитул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ru-RU" sz="900"/>
            </a:lvl1pPr>
          </a:lstStyle>
          <a:p>
            <a:pPr rtl="0"/>
            <a:r>
              <a:rPr lang="ru-RU"/>
              <a:t>ЗАГОЛОВОК ПРЕЗЕНТАЦИИ</a:t>
            </a:r>
          </a:p>
        </p:txBody>
      </p:sp>
      <p:sp>
        <p:nvSpPr>
          <p:cNvPr id="7" name="Номер слайда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Заключение">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ru-RU" sz="3600" spc="150" baseline="0">
                <a:solidFill>
                  <a:schemeClr val="bg1"/>
                </a:solidFill>
              </a:defRPr>
            </a:lvl1pPr>
          </a:lstStyle>
          <a:p>
            <a:pPr rtl="0"/>
            <a:r>
              <a:rPr lang="ru-RU"/>
              <a:t>Заголовок слайда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ru-RU" sz="1800" spc="50" baseline="0">
                <a:solidFill>
                  <a:schemeClr val="bg1"/>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pic>
        <p:nvPicPr>
          <p:cNvPr id="6" name="Графический объект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Нижний колонтитул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ru-RU" sz="900"/>
            </a:lvl1pPr>
          </a:lstStyle>
          <a:p>
            <a:pPr rtl="0"/>
            <a:r>
              <a:rPr lang="ru-RU"/>
              <a:t>НАЗВАНИЕ ПРЕЗЕНТАЦИИ</a:t>
            </a:r>
          </a:p>
        </p:txBody>
      </p:sp>
      <p:sp>
        <p:nvSpPr>
          <p:cNvPr id="11" name="Номер слайда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Повестка">
    <p:bg>
      <p:bgPr>
        <a:solidFill>
          <a:schemeClr val="tx1"/>
        </a:solidFill>
        <a:effectLst/>
      </p:bgPr>
    </p:bg>
    <p:spTree>
      <p:nvGrpSpPr>
        <p:cNvPr id="1" name=""/>
        <p:cNvGrpSpPr/>
        <p:nvPr/>
      </p:nvGrpSpPr>
      <p:grpSpPr>
        <a:xfrm>
          <a:off x="0" y="0"/>
          <a:ext cx="0" cy="0"/>
          <a:chOff x="0" y="0"/>
          <a:chExt cx="0" cy="0"/>
        </a:xfrm>
      </p:grpSpPr>
      <p:pic>
        <p:nvPicPr>
          <p:cNvPr id="8" name="Графический объект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Заголовок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ru-RU" sz="2800" spc="150" baseline="0">
                <a:solidFill>
                  <a:schemeClr val="bg1"/>
                </a:solidFill>
              </a:defRPr>
            </a:lvl1pPr>
          </a:lstStyle>
          <a:p>
            <a:pPr rtl="0"/>
            <a:r>
              <a:rPr lang="ru-RU"/>
              <a:t>ЩЕЛКНИТЕ, ЧТОБЫ добавить заголовок</a:t>
            </a:r>
          </a:p>
        </p:txBody>
      </p:sp>
      <p:sp>
        <p:nvSpPr>
          <p:cNvPr id="3" name="Объект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ru-RU" sz="1800">
                <a:solidFill>
                  <a:schemeClr val="bg1"/>
                </a:solidFill>
              </a:defRPr>
            </a:lvl1pPr>
            <a:lvl2pPr marL="457200" indent="0">
              <a:lnSpc>
                <a:spcPct val="140000"/>
              </a:lnSpc>
              <a:spcBef>
                <a:spcPts val="1000"/>
              </a:spcBef>
              <a:buNone/>
              <a:defRPr lang="ru-RU" sz="1800">
                <a:solidFill>
                  <a:schemeClr val="bg1"/>
                </a:solidFill>
              </a:defRPr>
            </a:lvl2pPr>
            <a:lvl3pPr marL="914400" indent="0">
              <a:lnSpc>
                <a:spcPct val="140000"/>
              </a:lnSpc>
              <a:spcBef>
                <a:spcPts val="1000"/>
              </a:spcBef>
              <a:buNone/>
              <a:defRPr lang="ru-RU" sz="1800">
                <a:solidFill>
                  <a:schemeClr val="bg1"/>
                </a:solidFill>
              </a:defRPr>
            </a:lvl3pPr>
            <a:lvl4pPr marL="1371600" indent="0">
              <a:lnSpc>
                <a:spcPct val="140000"/>
              </a:lnSpc>
              <a:spcBef>
                <a:spcPts val="1000"/>
              </a:spcBef>
              <a:buNone/>
              <a:defRPr lang="ru-RU" sz="1800">
                <a:solidFill>
                  <a:schemeClr val="bg1"/>
                </a:solidFill>
              </a:defRPr>
            </a:lvl4pPr>
            <a:lvl5pPr marL="1828800" indent="0">
              <a:lnSpc>
                <a:spcPct val="140000"/>
              </a:lnSpc>
              <a:spcBef>
                <a:spcPts val="1000"/>
              </a:spcBef>
              <a:buNone/>
              <a:defRPr lang="ru-RU" sz="1800">
                <a:solidFill>
                  <a:schemeClr val="bg1"/>
                </a:solidFill>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Нижний колонтитул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ru-RU" sz="900"/>
            </a:lvl1pPr>
          </a:lstStyle>
          <a:p>
            <a:pPr rtl="0"/>
            <a:r>
              <a:rPr lang="ru-RU"/>
              <a:t>ЗАГОЛОВОК ПРЕЗЕНТАЦИИ</a:t>
            </a:r>
          </a:p>
        </p:txBody>
      </p:sp>
      <p:sp>
        <p:nvSpPr>
          <p:cNvPr id="6" name="Номер слайда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Разрыв раздела 1">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ru-RU" sz="3600" spc="150" baseline="0">
                <a:solidFill>
                  <a:schemeClr val="tx1"/>
                </a:solidFill>
              </a:defRPr>
            </a:lvl1pPr>
          </a:lstStyle>
          <a:p>
            <a:pPr rtl="0"/>
            <a:r>
              <a:rPr lang="ru-RU"/>
              <a:t>ЩЕЛКНИТЕ, ЧТОБЫ добавить заголовок</a:t>
            </a:r>
          </a:p>
        </p:txBody>
      </p:sp>
      <p:grpSp>
        <p:nvGrpSpPr>
          <p:cNvPr id="4" name="Группа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Прямая соединительная линия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зрыв раздела 2">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ru-RU" sz="3600" spc="150" baseline="0">
                <a:solidFill>
                  <a:schemeClr val="bg1"/>
                </a:solidFill>
              </a:defRPr>
            </a:lvl1pPr>
          </a:lstStyle>
          <a:p>
            <a:pPr rtl="0"/>
            <a:r>
              <a:rPr lang="ru-RU"/>
              <a:t>ЩЕЛКНИТЕ, ЧТОБЫ добавить заголовок</a:t>
            </a:r>
          </a:p>
        </p:txBody>
      </p:sp>
      <p:cxnSp>
        <p:nvCxnSpPr>
          <p:cNvPr id="7" name="Прямая соединительная линия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Рисунок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ru-RU" sz="2000">
                <a:solidFill>
                  <a:schemeClr val="bg1"/>
                </a:solidFill>
              </a:defRPr>
            </a:lvl1pPr>
          </a:lstStyle>
          <a:p>
            <a:pPr rtl="0"/>
            <a:r>
              <a:rPr lang="en-US"/>
              <a:t>Click icon to add picture</a:t>
            </a:r>
            <a:endParaRPr lang="ru-RU"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Вступл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sp>
        <p:nvSpPr>
          <p:cNvPr id="3" name="Объект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ru-RU" sz="1800" b="1"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43000" indent="-285750">
              <a:lnSpc>
                <a:spcPct val="100000"/>
              </a:lnSpc>
              <a:spcBef>
                <a:spcPts val="1000"/>
              </a:spcBef>
              <a:buFont typeface="Arial" panose="020B0604020202020204" pitchFamily="34" charset="0"/>
              <a:buChar char="•"/>
              <a:defRPr lang="ru-RU" sz="1800" spc="50" baseline="0"/>
            </a:lvl5pPr>
          </a:lstStyle>
          <a:p>
            <a:pPr lvl="0" rtl="0"/>
            <a:r>
              <a:rPr lang="ru-RU" dirty="0"/>
              <a:t>Щелкните, чтобы добавить содержимое</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grpSp>
        <p:nvGrpSpPr>
          <p:cNvPr id="9" name="Группа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Прямая соединительная линия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Прямая соединительная линия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Нижний колонтитул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ru-RU" sz="900"/>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Разрыв раздела 3">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ru-RU" sz="3600" spc="150" baseline="0">
                <a:solidFill>
                  <a:schemeClr val="bg1"/>
                </a:solidFill>
              </a:defRPr>
            </a:lvl1pPr>
          </a:lstStyle>
          <a:p>
            <a:pPr rtl="0"/>
            <a:r>
              <a:rPr lang="ru-RU"/>
              <a:t>ЩЕЛКНИТЕ, ЧТОБЫ добавить заголовок</a:t>
            </a:r>
          </a:p>
        </p:txBody>
      </p:sp>
      <p:pic>
        <p:nvPicPr>
          <p:cNvPr id="4" name="Графический объект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Два объекта содержимого 1">
    <p:bg>
      <p:bgPr>
        <a:solidFill>
          <a:schemeClr val="accent1"/>
        </a:solidFill>
        <a:effectLst/>
      </p:bgPr>
    </p:bg>
    <p:spTree>
      <p:nvGrpSpPr>
        <p:cNvPr id="1" name=""/>
        <p:cNvGrpSpPr/>
        <p:nvPr/>
      </p:nvGrpSpPr>
      <p:grpSpPr>
        <a:xfrm>
          <a:off x="0" y="0"/>
          <a:ext cx="0" cy="0"/>
          <a:chOff x="0" y="0"/>
          <a:chExt cx="0" cy="0"/>
        </a:xfrm>
      </p:grpSpPr>
      <p:pic>
        <p:nvPicPr>
          <p:cNvPr id="10" name="Графический объект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ru-RU" sz="1800" b="1" kern="1200" spc="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Текст слайда</a:t>
            </a:r>
          </a:p>
        </p:txBody>
      </p:sp>
      <p:sp>
        <p:nvSpPr>
          <p:cNvPr id="7" name="Объект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ru-RU" sz="1800" b="0"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43000" indent="-285750">
              <a:lnSpc>
                <a:spcPct val="100000"/>
              </a:lnSpc>
              <a:spcBef>
                <a:spcPts val="1000"/>
              </a:spcBef>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ru-RU" sz="1800" b="1" kern="1200" spc="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Текст слайда</a:t>
            </a:r>
          </a:p>
        </p:txBody>
      </p:sp>
      <p:sp>
        <p:nvSpPr>
          <p:cNvPr id="9" name="Объект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ru-RU" sz="1800" b="0"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43000" indent="-285750">
              <a:lnSpc>
                <a:spcPct val="100000"/>
              </a:lnSpc>
              <a:spcBef>
                <a:spcPts val="1000"/>
              </a:spcBef>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3" name="Нижний колонтитул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ru-RU" sz="900"/>
            </a:lvl1pPr>
          </a:lstStyle>
          <a:p>
            <a:pPr rtl="0"/>
            <a:r>
              <a:rPr lang="ru-RU"/>
              <a:t>ЗАГОЛОВОК ПРЕЗЕНТАЦИИ</a:t>
            </a:r>
          </a:p>
        </p:txBody>
      </p:sp>
      <p:sp>
        <p:nvSpPr>
          <p:cNvPr id="14" name="Номер слайда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Два объекта содержимого 2">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grpSp>
        <p:nvGrpSpPr>
          <p:cNvPr id="10" name="Группа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Прямая соединительная линия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Текст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ru-RU" sz="1800" b="1" kern="1200" spc="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Текст слайда</a:t>
            </a:r>
          </a:p>
        </p:txBody>
      </p:sp>
      <p:sp>
        <p:nvSpPr>
          <p:cNvPr id="5" name="Объект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ru-RU" sz="1800" b="0" spc="50" baseline="0"/>
            </a:lvl1pPr>
            <a:lvl2pPr marL="566928" indent="-342900">
              <a:lnSpc>
                <a:spcPct val="100000"/>
              </a:lnSpc>
              <a:spcBef>
                <a:spcPts val="1000"/>
              </a:spcBef>
              <a:buFont typeface="+mj-lt"/>
              <a:buAutoNum type="alphaLcPeriod"/>
              <a:defRPr lang="ru-RU" sz="1800" spc="50" baseline="0"/>
            </a:lvl2pPr>
            <a:lvl3pPr marL="850392" indent="-342900">
              <a:lnSpc>
                <a:spcPct val="100000"/>
              </a:lnSpc>
              <a:spcBef>
                <a:spcPts val="1000"/>
              </a:spcBef>
              <a:buFont typeface="+mj-lt"/>
              <a:buAutoNum type="arabicParenR"/>
              <a:defRPr lang="ru-RU" sz="1800" spc="50" baseline="0"/>
            </a:lvl3pPr>
            <a:lvl4pPr marL="1042416" indent="-342900">
              <a:lnSpc>
                <a:spcPct val="100000"/>
              </a:lnSpc>
              <a:spcBef>
                <a:spcPts val="1000"/>
              </a:spcBef>
              <a:buFont typeface="+mj-lt"/>
              <a:buAutoNum type="alphaLcParenR"/>
              <a:defRPr lang="ru-RU" sz="1800" spc="50" baseline="0"/>
            </a:lvl4pPr>
            <a:lvl5pPr marL="1074420" indent="-400050">
              <a:lnSpc>
                <a:spcPct val="100000"/>
              </a:lnSpc>
              <a:spcBef>
                <a:spcPts val="1000"/>
              </a:spcBef>
              <a:buFont typeface="+mj-lt"/>
              <a:buAutoNum type="romanLcPeriod"/>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7" name="Текст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ru-RU" sz="1800" b="1" kern="1200" spc="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Текст слайда</a:t>
            </a:r>
          </a:p>
        </p:txBody>
      </p:sp>
      <p:sp>
        <p:nvSpPr>
          <p:cNvPr id="3" name="Объект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ru-RU" sz="1800" b="0"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43000" indent="-285750">
              <a:lnSpc>
                <a:spcPct val="100000"/>
              </a:lnSpc>
              <a:spcBef>
                <a:spcPts val="1000"/>
              </a:spcBef>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9" name="Нижний колонтитул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ru-RU" sz="900"/>
            </a:lvl1pPr>
          </a:lstStyle>
          <a:p>
            <a:pPr rtl="0"/>
            <a:r>
              <a:rPr lang="ru-RU"/>
              <a:t>ЗАГОЛОВОК ПРЕЗЕНТАЦИИ</a:t>
            </a:r>
          </a:p>
        </p:txBody>
      </p:sp>
      <p:sp>
        <p:nvSpPr>
          <p:cNvPr id="20" name="Номер слайда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водка">
    <p:spTree>
      <p:nvGrpSpPr>
        <p:cNvPr id="1" name=""/>
        <p:cNvGrpSpPr/>
        <p:nvPr/>
      </p:nvGrpSpPr>
      <p:grpSpPr>
        <a:xfrm>
          <a:off x="0" y="0"/>
          <a:ext cx="0" cy="0"/>
          <a:chOff x="0" y="0"/>
          <a:chExt cx="0" cy="0"/>
        </a:xfrm>
      </p:grpSpPr>
      <p:cxnSp>
        <p:nvCxnSpPr>
          <p:cNvPr id="11" name="Прямая соединительная линия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добавить заголовок</a:t>
            </a:r>
          </a:p>
        </p:txBody>
      </p:sp>
      <p:sp>
        <p:nvSpPr>
          <p:cNvPr id="13" name="Рисунок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ru-RU" sz="2000">
                <a:solidFill>
                  <a:schemeClr val="tx1"/>
                </a:solidFill>
              </a:defRPr>
            </a:lvl1pPr>
          </a:lstStyle>
          <a:p>
            <a:pPr rtl="0"/>
            <a:r>
              <a:rPr lang="en-US"/>
              <a:t>Click icon to add picture</a:t>
            </a:r>
            <a:endParaRPr lang="ru-RU" dirty="0"/>
          </a:p>
        </p:txBody>
      </p:sp>
      <p:sp>
        <p:nvSpPr>
          <p:cNvPr id="4" name="Нижний колонтитул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ru-RU" sz="900"/>
            </a:lvl1pPr>
          </a:lstStyle>
          <a:p>
            <a:pPr rtl="0"/>
            <a:r>
              <a:rPr lang="ru-RU"/>
              <a:t>ЗАГОЛОВОК ПРЕЗЕНТАЦИИ</a:t>
            </a:r>
          </a:p>
        </p:txBody>
      </p:sp>
      <p:sp>
        <p:nvSpPr>
          <p:cNvPr id="5" name="Номер слайда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ru-RU" sz="900"/>
            </a:lvl1pPr>
          </a:lstStyle>
          <a:p>
            <a:pPr rtl="0"/>
            <a:fld id="{A49DFD55-3C28-40EF-9E31-A92D2E4017FF}" type="slidenum">
              <a:rPr lang="ru-RU" smtClean="0"/>
              <a:pPr/>
              <a:t>‹#›</a:t>
            </a:fld>
            <a:endParaRPr lang="ru-RU" dirty="0"/>
          </a:p>
        </p:txBody>
      </p:sp>
      <p:sp>
        <p:nvSpPr>
          <p:cNvPr id="8" name="Объект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ru-RU" sz="1800" b="0" spc="50" baseline="0"/>
            </a:lvl1pPr>
            <a:lvl2pPr marL="283464" indent="-285750">
              <a:lnSpc>
                <a:spcPct val="100000"/>
              </a:lnSpc>
              <a:spcBef>
                <a:spcPts val="1000"/>
              </a:spcBef>
              <a:buFont typeface="Arial" panose="020B0604020202020204" pitchFamily="34" charset="0"/>
              <a:buChar char="•"/>
              <a:defRPr lang="ru-RU" sz="1800" spc="50" baseline="0"/>
            </a:lvl2pPr>
            <a:lvl3pPr marL="566928" indent="-285750">
              <a:lnSpc>
                <a:spcPct val="100000"/>
              </a:lnSpc>
              <a:spcBef>
                <a:spcPts val="1000"/>
              </a:spcBef>
              <a:buFont typeface="Arial" panose="020B0604020202020204" pitchFamily="34" charset="0"/>
              <a:buChar char="•"/>
              <a:defRPr lang="ru-RU" sz="1800" spc="50" baseline="0"/>
            </a:lvl3pPr>
            <a:lvl4pPr marL="859536" indent="-285750">
              <a:lnSpc>
                <a:spcPct val="100000"/>
              </a:lnSpc>
              <a:spcBef>
                <a:spcPts val="1000"/>
              </a:spcBef>
              <a:buFont typeface="Arial" panose="020B0604020202020204" pitchFamily="34" charset="0"/>
              <a:buChar char="•"/>
              <a:defRPr lang="ru-RU" sz="1800" spc="50" baseline="0"/>
            </a:lvl4pPr>
            <a:lvl5pPr marL="1152144" indent="-285750">
              <a:lnSpc>
                <a:spcPct val="100000"/>
              </a:lnSpc>
              <a:spcBef>
                <a:spcPts val="1000"/>
              </a:spcBef>
              <a:buFont typeface="Arial" panose="020B0604020202020204" pitchFamily="34" charset="0"/>
              <a:buChar char="•"/>
              <a:defRPr lang="ru-RU" sz="1800" spc="50" baseline="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ru-RU"/>
            </a:defPPr>
          </a:lstStyle>
          <a:p>
            <a:pPr rtl="0"/>
            <a:r>
              <a:rPr lang="ru-RU" dirty="0"/>
              <a:t>Образец заголовка</a:t>
            </a:r>
          </a:p>
        </p:txBody>
      </p:sp>
      <p:sp>
        <p:nvSpPr>
          <p:cNvPr id="3" name="Текст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ru-RU"/>
            </a:defP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ru-RU" sz="1200">
                <a:solidFill>
                  <a:schemeClr val="tx1">
                    <a:tint val="75000"/>
                  </a:schemeClr>
                </a:solidFill>
                <a:latin typeface="Arial" panose="020B0604020202020204" pitchFamily="34" charset="0"/>
              </a:defRPr>
            </a:lvl1pPr>
          </a:lstStyle>
          <a:p>
            <a:endParaRPr lang="ru-RU" dirty="0"/>
          </a:p>
        </p:txBody>
      </p:sp>
      <p:sp>
        <p:nvSpPr>
          <p:cNvPr id="5" name="Нижний колонтитул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ru-RU" sz="1200">
                <a:solidFill>
                  <a:schemeClr val="tx1">
                    <a:tint val="75000"/>
                  </a:schemeClr>
                </a:solidFill>
                <a:latin typeface="Arial" panose="020B0604020202020204" pitchFamily="34" charset="0"/>
              </a:defRPr>
            </a:lvl1pPr>
          </a:lstStyle>
          <a:p>
            <a:r>
              <a:rPr lang="ru-RU" dirty="0"/>
              <a:t>ЗАГОЛОВОК ПРЕЗЕНТАЦИИ</a:t>
            </a:r>
          </a:p>
        </p:txBody>
      </p:sp>
      <p:sp>
        <p:nvSpPr>
          <p:cNvPr id="6" name="Номер слайда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ru-RU" sz="1200">
                <a:solidFill>
                  <a:schemeClr val="tx1">
                    <a:tint val="75000"/>
                  </a:schemeClr>
                </a:solidFill>
                <a:latin typeface="Arial" panose="020B0604020202020204" pitchFamily="34" charset="0"/>
              </a:defRPr>
            </a:lvl1pPr>
          </a:lstStyle>
          <a:p>
            <a:fld id="{A49DFD55-3C28-40EF-9E31-A92D2E4017FF}" type="slidenum">
              <a:rPr lang="ru-RU" smtClean="0"/>
              <a:pPr/>
              <a:t>‹#›</a:t>
            </a:fld>
            <a:endParaRPr lang="ru-RU"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ru-RU" sz="4400" kern="1200" cap="all" baseline="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ru-RU"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0.xml"/><Relationship Id="rId4" Type="http://schemas.openxmlformats.org/officeDocument/2006/relationships/image" Target="../media/image3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75451-6A4B-484B-9ED1-353CCE25B0F4}"/>
              </a:ext>
            </a:extLst>
          </p:cNvPr>
          <p:cNvSpPr>
            <a:spLocks noGrp="1"/>
          </p:cNvSpPr>
          <p:nvPr>
            <p:ph type="ctrTitle"/>
          </p:nvPr>
        </p:nvSpPr>
        <p:spPr>
          <a:xfrm>
            <a:off x="6931152" y="3329790"/>
            <a:ext cx="4662849" cy="2869842"/>
          </a:xfrm>
        </p:spPr>
        <p:txBody>
          <a:bodyPr rtlCol="0" anchor="ctr"/>
          <a:lstStyle>
            <a:defPPr>
              <a:defRPr lang="ru-RU"/>
            </a:defPPr>
          </a:lstStyle>
          <a:p>
            <a:pPr rtl="0"/>
            <a:r>
              <a:rPr lang="en-US" dirty="0">
                <a:latin typeface="+mj-lt"/>
              </a:rPr>
              <a:t>BIG DATA Project</a:t>
            </a:r>
            <a:br>
              <a:rPr lang="he-IL" dirty="0">
                <a:latin typeface="+mj-lt"/>
              </a:rPr>
            </a:br>
            <a:br>
              <a:rPr lang="en-US" dirty="0">
                <a:latin typeface="+mj-lt"/>
              </a:rPr>
            </a:br>
            <a:r>
              <a:rPr lang="sv-SE" sz="2000" dirty="0">
                <a:latin typeface="+mj-lt"/>
              </a:rPr>
              <a:t>Oriah Ben-Guy Mizrahi</a:t>
            </a:r>
            <a:br>
              <a:rPr lang="sv-SE" sz="2000" dirty="0">
                <a:latin typeface="+mj-lt"/>
              </a:rPr>
            </a:br>
            <a:r>
              <a:rPr lang="sv-SE" sz="2000" dirty="0">
                <a:latin typeface="+mj-lt"/>
              </a:rPr>
              <a:t>Mordechai Nosov</a:t>
            </a:r>
            <a:br>
              <a:rPr lang="sv-SE" sz="2000" dirty="0">
                <a:latin typeface="+mj-lt"/>
              </a:rPr>
            </a:br>
            <a:r>
              <a:rPr lang="sv-SE" sz="2000" dirty="0">
                <a:latin typeface="+mj-lt"/>
              </a:rPr>
              <a:t>Ruth Shkop</a:t>
            </a:r>
            <a:endParaRPr lang="ru-RU" sz="2000" dirty="0">
              <a:latin typeface="+mj-lt"/>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9DA56-CDCF-FE6E-8F40-EF70AE8841E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C73A84-06AE-4B72-1903-1A30B9FF5166}"/>
              </a:ext>
            </a:extLst>
          </p:cNvPr>
          <p:cNvSpPr>
            <a:spLocks noGrp="1"/>
          </p:cNvSpPr>
          <p:nvPr>
            <p:ph type="title"/>
          </p:nvPr>
        </p:nvSpPr>
        <p:spPr>
          <a:xfrm>
            <a:off x="1119346" y="346201"/>
            <a:ext cx="9953308" cy="949959"/>
          </a:xfrm>
        </p:spPr>
        <p:txBody>
          <a:bodyPr rtlCol="0"/>
          <a:lstStyle>
            <a:defPPr>
              <a:defRPr lang="ru-RU"/>
            </a:defPPr>
          </a:lstStyle>
          <a:p>
            <a:pPr rtl="0"/>
            <a:r>
              <a:rPr lang="en-US" dirty="0">
                <a:latin typeface="+mj-lt"/>
                <a:cs typeface="Arial" panose="020B0604020202020204" pitchFamily="34" charset="0"/>
              </a:rPr>
              <a:t>Data visualization and insights</a:t>
            </a:r>
            <a:endParaRPr lang="ru-RU" dirty="0">
              <a:latin typeface="+mj-lt"/>
              <a:cs typeface="Arial" panose="020B0604020202020204" pitchFamily="34" charset="0"/>
            </a:endParaRPr>
          </a:p>
        </p:txBody>
      </p:sp>
      <p:sp>
        <p:nvSpPr>
          <p:cNvPr id="68" name="Номер слайда 67">
            <a:extLst>
              <a:ext uri="{FF2B5EF4-FFF2-40B4-BE49-F238E27FC236}">
                <a16:creationId xmlns:a16="http://schemas.microsoft.com/office/drawing/2014/main" id="{029417A6-F206-9836-6A13-259E1960BBCA}"/>
              </a:ext>
            </a:extLst>
          </p:cNvPr>
          <p:cNvSpPr>
            <a:spLocks noGrp="1"/>
          </p:cNvSpPr>
          <p:nvPr>
            <p:ph type="sldNum" sz="quarter" idx="13"/>
          </p:nvPr>
        </p:nvSpPr>
        <p:spPr>
          <a:xfrm>
            <a:off x="10373350" y="6356349"/>
            <a:ext cx="987552" cy="365125"/>
          </a:xfrm>
        </p:spPr>
        <p:txBody>
          <a:bodyPr rtlCol="0"/>
          <a:lstStyle>
            <a:defPPr>
              <a:defRPr lang="ru-RU"/>
            </a:defPPr>
          </a:lstStyle>
          <a:p>
            <a:pPr rtl="0"/>
            <a:fld id="{A49DFD55-3C28-40EF-9E31-A92D2E4017FF}" type="slidenum">
              <a:rPr lang="ru-RU" smtClean="0"/>
              <a:pPr rtl="0"/>
              <a:t>10</a:t>
            </a:fld>
            <a:endParaRPr lang="ru-RU" dirty="0"/>
          </a:p>
        </p:txBody>
      </p:sp>
      <p:sp>
        <p:nvSpPr>
          <p:cNvPr id="10" name="Text Placeholder 9">
            <a:extLst>
              <a:ext uri="{FF2B5EF4-FFF2-40B4-BE49-F238E27FC236}">
                <a16:creationId xmlns:a16="http://schemas.microsoft.com/office/drawing/2014/main" id="{D973CB82-EB4B-926B-A648-C27BE6B79766}"/>
              </a:ext>
            </a:extLst>
          </p:cNvPr>
          <p:cNvSpPr>
            <a:spLocks noGrp="1"/>
          </p:cNvSpPr>
          <p:nvPr>
            <p:ph type="body" idx="1"/>
          </p:nvPr>
        </p:nvSpPr>
        <p:spPr>
          <a:xfrm>
            <a:off x="521208" y="2219640"/>
            <a:ext cx="2655824" cy="512903"/>
          </a:xfrm>
        </p:spPr>
        <p:txBody>
          <a:bodyPr anchor="ctr">
            <a:normAutofit lnSpcReduction="10000"/>
          </a:bodyPr>
          <a:lstStyle/>
          <a:p>
            <a:r>
              <a:rPr lang="en-GB" sz="1600" dirty="0">
                <a:latin typeface="+mn-lt"/>
              </a:rPr>
              <a:t>Churn by Monthly Charges Group</a:t>
            </a:r>
            <a:endParaRPr lang="en-US" sz="1600" dirty="0">
              <a:latin typeface="+mn-lt"/>
            </a:endParaRPr>
          </a:p>
        </p:txBody>
      </p:sp>
      <p:sp>
        <p:nvSpPr>
          <p:cNvPr id="16" name="Text Placeholder 9">
            <a:extLst>
              <a:ext uri="{FF2B5EF4-FFF2-40B4-BE49-F238E27FC236}">
                <a16:creationId xmlns:a16="http://schemas.microsoft.com/office/drawing/2014/main" id="{58A86239-8FF5-A4D4-3224-5A43D87FBDBC}"/>
              </a:ext>
            </a:extLst>
          </p:cNvPr>
          <p:cNvSpPr txBox="1">
            <a:spLocks/>
          </p:cNvSpPr>
          <p:nvPr/>
        </p:nvSpPr>
        <p:spPr>
          <a:xfrm>
            <a:off x="4366781" y="2219640"/>
            <a:ext cx="2552372" cy="512903"/>
          </a:xfrm>
          <a:prstGeom prst="rect">
            <a:avLst/>
          </a:prstGeom>
        </p:spPr>
        <p:txBody>
          <a:bodyPr vert="horz" lIns="91440" tIns="45720" rIns="91440" bIns="45720" rtlCol="0" anchor="ctr">
            <a:normAutofit lnSpcReduction="10000"/>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1600" dirty="0">
                <a:latin typeface="+mn-lt"/>
              </a:rPr>
              <a:t>Average Churn Rate by Number of Services</a:t>
            </a:r>
            <a:endParaRPr lang="ru-RU" sz="1600" dirty="0">
              <a:latin typeface="+mn-lt"/>
            </a:endParaRPr>
          </a:p>
        </p:txBody>
      </p:sp>
      <p:sp>
        <p:nvSpPr>
          <p:cNvPr id="22" name="Text Placeholder 9">
            <a:extLst>
              <a:ext uri="{FF2B5EF4-FFF2-40B4-BE49-F238E27FC236}">
                <a16:creationId xmlns:a16="http://schemas.microsoft.com/office/drawing/2014/main" id="{7EBECD41-0208-E9B4-6341-F7E098DAEB76}"/>
              </a:ext>
            </a:extLst>
          </p:cNvPr>
          <p:cNvSpPr txBox="1">
            <a:spLocks/>
          </p:cNvSpPr>
          <p:nvPr/>
        </p:nvSpPr>
        <p:spPr>
          <a:xfrm>
            <a:off x="521208" y="2861097"/>
            <a:ext cx="2655824" cy="854734"/>
          </a:xfrm>
          <a:prstGeom prst="rect">
            <a:avLst/>
          </a:prstGeom>
        </p:spPr>
        <p:txBody>
          <a:bodyPr vert="horz" lIns="91440" tIns="45720" rIns="91440" bIns="45720" rtlCol="0" anchor="t">
            <a:normAutofit/>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endParaRPr lang="en-US" sz="1400" b="0" dirty="0"/>
          </a:p>
        </p:txBody>
      </p:sp>
      <p:sp>
        <p:nvSpPr>
          <p:cNvPr id="25" name="Text Placeholder 9">
            <a:extLst>
              <a:ext uri="{FF2B5EF4-FFF2-40B4-BE49-F238E27FC236}">
                <a16:creationId xmlns:a16="http://schemas.microsoft.com/office/drawing/2014/main" id="{CD0F1737-EF9E-4773-351F-1EB837095F88}"/>
              </a:ext>
            </a:extLst>
          </p:cNvPr>
          <p:cNvSpPr txBox="1">
            <a:spLocks/>
          </p:cNvSpPr>
          <p:nvPr/>
        </p:nvSpPr>
        <p:spPr>
          <a:xfrm>
            <a:off x="4350007" y="2861096"/>
            <a:ext cx="2921406" cy="854734"/>
          </a:xfrm>
          <a:prstGeom prst="rect">
            <a:avLst/>
          </a:prstGeom>
        </p:spPr>
        <p:txBody>
          <a:bodyPr vert="horz" lIns="91440" tIns="45720" rIns="91440" bIns="45720" rtlCol="0" anchor="t">
            <a:normAutofit lnSpcReduction="10000"/>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400" b="0" dirty="0">
                <a:latin typeface="+mn-lt"/>
              </a:rPr>
              <a:t>Churn rate peaks out for the customers that have 3 services, and it drops with more services included.</a:t>
            </a:r>
            <a:endParaRPr lang="en-US" sz="1400" b="0" dirty="0">
              <a:latin typeface="+mn-lt"/>
            </a:endParaRPr>
          </a:p>
        </p:txBody>
      </p:sp>
      <p:pic>
        <p:nvPicPr>
          <p:cNvPr id="4" name="Picture 3">
            <a:extLst>
              <a:ext uri="{FF2B5EF4-FFF2-40B4-BE49-F238E27FC236}">
                <a16:creationId xmlns:a16="http://schemas.microsoft.com/office/drawing/2014/main" id="{77B352D6-D625-0A7E-FA93-8DCF0DED16DF}"/>
              </a:ext>
            </a:extLst>
          </p:cNvPr>
          <p:cNvPicPr>
            <a:picLocks noChangeAspect="1"/>
          </p:cNvPicPr>
          <p:nvPr/>
        </p:nvPicPr>
        <p:blipFill>
          <a:blip r:embed="rId3"/>
          <a:stretch>
            <a:fillRect/>
          </a:stretch>
        </p:blipFill>
        <p:spPr>
          <a:xfrm>
            <a:off x="4259709" y="3730277"/>
            <a:ext cx="3632682" cy="2693500"/>
          </a:xfrm>
          <a:prstGeom prst="rect">
            <a:avLst/>
          </a:prstGeom>
        </p:spPr>
      </p:pic>
      <p:pic>
        <p:nvPicPr>
          <p:cNvPr id="6" name="Picture 5">
            <a:extLst>
              <a:ext uri="{FF2B5EF4-FFF2-40B4-BE49-F238E27FC236}">
                <a16:creationId xmlns:a16="http://schemas.microsoft.com/office/drawing/2014/main" id="{8DA741C6-753D-E88D-BEFD-57BACB18BE48}"/>
              </a:ext>
            </a:extLst>
          </p:cNvPr>
          <p:cNvPicPr>
            <a:picLocks noChangeAspect="1"/>
          </p:cNvPicPr>
          <p:nvPr/>
        </p:nvPicPr>
        <p:blipFill>
          <a:blip r:embed="rId4"/>
          <a:stretch>
            <a:fillRect/>
          </a:stretch>
        </p:blipFill>
        <p:spPr>
          <a:xfrm>
            <a:off x="127206" y="3749793"/>
            <a:ext cx="3964760" cy="2654468"/>
          </a:xfrm>
          <a:prstGeom prst="rect">
            <a:avLst/>
          </a:prstGeom>
        </p:spPr>
      </p:pic>
      <p:pic>
        <p:nvPicPr>
          <p:cNvPr id="8" name="Picture 7">
            <a:extLst>
              <a:ext uri="{FF2B5EF4-FFF2-40B4-BE49-F238E27FC236}">
                <a16:creationId xmlns:a16="http://schemas.microsoft.com/office/drawing/2014/main" id="{D47EBE17-5D06-3472-C4A6-D0EDE908CC24}"/>
              </a:ext>
            </a:extLst>
          </p:cNvPr>
          <p:cNvPicPr>
            <a:picLocks noChangeAspect="1"/>
          </p:cNvPicPr>
          <p:nvPr/>
        </p:nvPicPr>
        <p:blipFill>
          <a:blip r:embed="rId5"/>
          <a:stretch>
            <a:fillRect/>
          </a:stretch>
        </p:blipFill>
        <p:spPr>
          <a:xfrm>
            <a:off x="8060134" y="3748861"/>
            <a:ext cx="3964760" cy="2656333"/>
          </a:xfrm>
          <a:prstGeom prst="rect">
            <a:avLst/>
          </a:prstGeom>
        </p:spPr>
      </p:pic>
      <p:sp>
        <p:nvSpPr>
          <p:cNvPr id="9" name="Text Placeholder 9">
            <a:extLst>
              <a:ext uri="{FF2B5EF4-FFF2-40B4-BE49-F238E27FC236}">
                <a16:creationId xmlns:a16="http://schemas.microsoft.com/office/drawing/2014/main" id="{8A137A63-E009-259B-25CF-F29A6B731A02}"/>
              </a:ext>
            </a:extLst>
          </p:cNvPr>
          <p:cNvSpPr txBox="1">
            <a:spLocks/>
          </p:cNvSpPr>
          <p:nvPr/>
        </p:nvSpPr>
        <p:spPr>
          <a:xfrm>
            <a:off x="8456270" y="2219640"/>
            <a:ext cx="3467506" cy="512903"/>
          </a:xfrm>
          <a:prstGeom prst="rect">
            <a:avLst/>
          </a:prstGeom>
        </p:spPr>
        <p:txBody>
          <a:bodyPr vert="horz" lIns="91440" tIns="45720" rIns="91440" bIns="45720" rtlCol="0" anchor="ctr">
            <a:normAutofit lnSpcReduction="10000"/>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600" dirty="0">
                <a:latin typeface="+mn-lt"/>
              </a:rPr>
              <a:t>Internet Service and Additional Internet Services by Churn</a:t>
            </a:r>
            <a:endParaRPr lang="en-US" sz="1600" dirty="0">
              <a:latin typeface="+mn-lt"/>
            </a:endParaRPr>
          </a:p>
        </p:txBody>
      </p:sp>
      <p:sp>
        <p:nvSpPr>
          <p:cNvPr id="11" name="Text Placeholder 9">
            <a:extLst>
              <a:ext uri="{FF2B5EF4-FFF2-40B4-BE49-F238E27FC236}">
                <a16:creationId xmlns:a16="http://schemas.microsoft.com/office/drawing/2014/main" id="{6179E987-E03A-83C4-A3F3-5CD5F0F182F3}"/>
              </a:ext>
            </a:extLst>
          </p:cNvPr>
          <p:cNvSpPr txBox="1">
            <a:spLocks/>
          </p:cNvSpPr>
          <p:nvPr/>
        </p:nvSpPr>
        <p:spPr>
          <a:xfrm>
            <a:off x="8439496" y="2861096"/>
            <a:ext cx="2921406" cy="854734"/>
          </a:xfrm>
          <a:prstGeom prst="rect">
            <a:avLst/>
          </a:prstGeom>
        </p:spPr>
        <p:txBody>
          <a:bodyPr vert="horz" lIns="91440" tIns="45720" rIns="91440" bIns="45720" rtlCol="0" anchor="t">
            <a:normAutofit/>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400" b="0" dirty="0">
                <a:latin typeface="+mn-lt"/>
              </a:rPr>
              <a:t>More internet options have higher churn rates than internet only customers.</a:t>
            </a:r>
            <a:endParaRPr lang="en-US" sz="1400" b="0" dirty="0">
              <a:latin typeface="+mn-lt"/>
            </a:endParaRPr>
          </a:p>
        </p:txBody>
      </p:sp>
      <p:sp>
        <p:nvSpPr>
          <p:cNvPr id="13" name="Text Placeholder 9">
            <a:extLst>
              <a:ext uri="{FF2B5EF4-FFF2-40B4-BE49-F238E27FC236}">
                <a16:creationId xmlns:a16="http://schemas.microsoft.com/office/drawing/2014/main" id="{AA54F316-ABA1-E720-E953-27C7CE00A7F7}"/>
              </a:ext>
            </a:extLst>
          </p:cNvPr>
          <p:cNvSpPr txBox="1">
            <a:spLocks/>
          </p:cNvSpPr>
          <p:nvPr/>
        </p:nvSpPr>
        <p:spPr>
          <a:xfrm>
            <a:off x="521208" y="2861096"/>
            <a:ext cx="2921406" cy="854734"/>
          </a:xfrm>
          <a:prstGeom prst="rect">
            <a:avLst/>
          </a:prstGeom>
        </p:spPr>
        <p:txBody>
          <a:bodyPr vert="horz" lIns="91440" tIns="45720" rIns="91440" bIns="45720" rtlCol="0" anchor="t">
            <a:normAutofit/>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400" b="0" dirty="0">
                <a:latin typeface="+mn-lt"/>
              </a:rPr>
              <a:t>Low price charges lead to lower churn rate and raise of charges bring higher churn rates.</a:t>
            </a:r>
            <a:endParaRPr lang="en-US" sz="1400" b="0" dirty="0">
              <a:latin typeface="+mn-lt"/>
            </a:endParaRPr>
          </a:p>
        </p:txBody>
      </p:sp>
    </p:spTree>
    <p:extLst>
      <p:ext uri="{BB962C8B-B14F-4D97-AF65-F5344CB8AC3E}">
        <p14:creationId xmlns:p14="http://schemas.microsoft.com/office/powerpoint/2010/main" val="391101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E3E27-41E8-5F83-A60E-D18D3DB94CC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9627FB-A129-67C8-F7EF-531FB85D3609}"/>
              </a:ext>
            </a:extLst>
          </p:cNvPr>
          <p:cNvSpPr>
            <a:spLocks noGrp="1"/>
          </p:cNvSpPr>
          <p:nvPr>
            <p:ph type="title"/>
          </p:nvPr>
        </p:nvSpPr>
        <p:spPr>
          <a:xfrm>
            <a:off x="1322318" y="208726"/>
            <a:ext cx="7288282" cy="2121177"/>
          </a:xfrm>
        </p:spPr>
        <p:txBody>
          <a:bodyPr rtlCol="0"/>
          <a:lstStyle>
            <a:defPPr>
              <a:defRPr lang="ru-RU"/>
            </a:defPPr>
          </a:lstStyle>
          <a:p>
            <a:pPr rtl="0"/>
            <a:r>
              <a:rPr lang="en-US" dirty="0">
                <a:latin typeface="+mj-lt"/>
              </a:rPr>
              <a:t>2. Data engineering</a:t>
            </a:r>
            <a:endParaRPr lang="ru-RU" dirty="0">
              <a:latin typeface="+mj-lt"/>
            </a:endParaRPr>
          </a:p>
        </p:txBody>
      </p:sp>
      <p:sp>
        <p:nvSpPr>
          <p:cNvPr id="3" name="Текст 2">
            <a:extLst>
              <a:ext uri="{FF2B5EF4-FFF2-40B4-BE49-F238E27FC236}">
                <a16:creationId xmlns:a16="http://schemas.microsoft.com/office/drawing/2014/main" id="{C1F767FC-C293-743D-A5AE-0996E56F3A83}"/>
              </a:ext>
            </a:extLst>
          </p:cNvPr>
          <p:cNvSpPr>
            <a:spLocks noGrp="1"/>
          </p:cNvSpPr>
          <p:nvPr>
            <p:ph sz="half" idx="2"/>
          </p:nvPr>
        </p:nvSpPr>
        <p:spPr>
          <a:xfrm>
            <a:off x="1322387" y="2713383"/>
            <a:ext cx="7672525" cy="3407051"/>
          </a:xfrm>
        </p:spPr>
        <p:txBody>
          <a:bodyPr rtlCol="0">
            <a:normAutofit fontScale="92500" lnSpcReduction="10000"/>
          </a:bodyPr>
          <a:lstStyle>
            <a:defPPr>
              <a:defRPr lang="ru-RU"/>
            </a:defPPr>
          </a:lstStyle>
          <a:p>
            <a:pPr marL="285750" indent="-285750" rtl="0">
              <a:buFont typeface="Arial" panose="020B0604020202020204" pitchFamily="34" charset="0"/>
              <a:buChar char="•"/>
            </a:pPr>
            <a:r>
              <a:rPr lang="en-GB" b="0" dirty="0">
                <a:latin typeface="+mn-lt"/>
              </a:rPr>
              <a:t>The feature </a:t>
            </a:r>
            <a:r>
              <a:rPr lang="en-GB" b="0" dirty="0" err="1">
                <a:latin typeface="+mn-lt"/>
              </a:rPr>
              <a:t>customer_id</a:t>
            </a:r>
            <a:r>
              <a:rPr lang="en-GB" b="0" dirty="0">
                <a:latin typeface="+mn-lt"/>
              </a:rPr>
              <a:t> was removed and was added back after the algorithm was finished.</a:t>
            </a:r>
          </a:p>
          <a:p>
            <a:pPr marL="285750" indent="-285750" rtl="0">
              <a:buFont typeface="Arial" panose="020B0604020202020204" pitchFamily="34" charset="0"/>
              <a:buChar char="•"/>
            </a:pPr>
            <a:r>
              <a:rPr lang="en-GB" b="0" dirty="0">
                <a:latin typeface="+mn-lt"/>
              </a:rPr>
              <a:t>The feature "</a:t>
            </a:r>
            <a:r>
              <a:rPr lang="en-GB" b="0" dirty="0" err="1">
                <a:latin typeface="+mn-lt"/>
              </a:rPr>
              <a:t>num_services</a:t>
            </a:r>
            <a:r>
              <a:rPr lang="en-GB" b="0" dirty="0">
                <a:latin typeface="+mn-lt"/>
              </a:rPr>
              <a:t>" was added: it calculates the number of services that each customer has.</a:t>
            </a:r>
          </a:p>
          <a:p>
            <a:pPr marL="285750" indent="-285750" rtl="0">
              <a:buFont typeface="Arial" panose="020B0604020202020204" pitchFamily="34" charset="0"/>
              <a:buChar char="•"/>
            </a:pPr>
            <a:r>
              <a:rPr lang="en-GB" b="0" dirty="0">
                <a:latin typeface="+mn-lt"/>
              </a:rPr>
              <a:t>Since the number of missing values is low (0.16%) and does not provide any sufficient change to the dataset, the decision to remove rows with missing values was made.</a:t>
            </a:r>
            <a:endParaRPr lang="ru-RU" b="0" dirty="0">
              <a:latin typeface="+mn-lt"/>
            </a:endParaRPr>
          </a:p>
          <a:p>
            <a:pPr marL="285750" indent="-285750" rtl="0">
              <a:buFont typeface="Arial" panose="020B0604020202020204" pitchFamily="34" charset="0"/>
              <a:buChar char="•"/>
            </a:pPr>
            <a:r>
              <a:rPr lang="en-US" b="0" dirty="0">
                <a:latin typeface="+mn-lt"/>
              </a:rPr>
              <a:t>All the features were transformed into numeric values, and category features were broken into new features (using ‘</a:t>
            </a:r>
            <a:r>
              <a:rPr lang="en-US" b="0" dirty="0" err="1">
                <a:latin typeface="+mn-lt"/>
              </a:rPr>
              <a:t>get_dummies</a:t>
            </a:r>
            <a:r>
              <a:rPr lang="en-US" b="0" dirty="0">
                <a:latin typeface="+mn-lt"/>
              </a:rPr>
              <a:t>’ method) where each feature represented each unique value of that category feature with Boolean values (1 and 0). </a:t>
            </a:r>
          </a:p>
          <a:p>
            <a:pPr marL="285750" indent="-285750" rtl="0">
              <a:buFont typeface="Arial" panose="020B0604020202020204" pitchFamily="34" charset="0"/>
              <a:buChar char="•"/>
            </a:pPr>
            <a:r>
              <a:rPr lang="en-US" b="0" dirty="0">
                <a:latin typeface="+mn-lt"/>
              </a:rPr>
              <a:t>Relationships were inspected by making correlation table and heatmap.</a:t>
            </a:r>
            <a:endParaRPr lang="ru-RU" b="0" dirty="0">
              <a:latin typeface="+mn-lt"/>
            </a:endParaRPr>
          </a:p>
        </p:txBody>
      </p:sp>
      <p:sp>
        <p:nvSpPr>
          <p:cNvPr id="14" name="Номер слайда 5">
            <a:extLst>
              <a:ext uri="{FF2B5EF4-FFF2-40B4-BE49-F238E27FC236}">
                <a16:creationId xmlns:a16="http://schemas.microsoft.com/office/drawing/2014/main" id="{696FD038-6433-C754-5EE5-059CA454FA29}"/>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11</a:t>
            </a:fld>
            <a:endParaRPr lang="ru-RU" dirty="0"/>
          </a:p>
        </p:txBody>
      </p:sp>
    </p:spTree>
    <p:extLst>
      <p:ext uri="{BB962C8B-B14F-4D97-AF65-F5344CB8AC3E}">
        <p14:creationId xmlns:p14="http://schemas.microsoft.com/office/powerpoint/2010/main" val="244596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90C0DB-3A58-2740-3E3F-E02AE88CB782}"/>
              </a:ext>
            </a:extLst>
          </p:cNvPr>
          <p:cNvSpPr>
            <a:spLocks noGrp="1"/>
          </p:cNvSpPr>
          <p:nvPr>
            <p:ph type="title"/>
          </p:nvPr>
        </p:nvSpPr>
        <p:spPr>
          <a:xfrm>
            <a:off x="1341120" y="558801"/>
            <a:ext cx="9953308" cy="895095"/>
          </a:xfrm>
        </p:spPr>
        <p:txBody>
          <a:bodyPr/>
          <a:lstStyle/>
          <a:p>
            <a:r>
              <a:rPr lang="en-US" dirty="0">
                <a:latin typeface="+mj-lt"/>
              </a:rPr>
              <a:t>Correlation inspection</a:t>
            </a:r>
            <a:endParaRPr lang="ru-RU" dirty="0">
              <a:latin typeface="+mj-lt"/>
            </a:endParaRPr>
          </a:p>
        </p:txBody>
      </p:sp>
      <p:sp>
        <p:nvSpPr>
          <p:cNvPr id="9" name="Content Placeholder 8">
            <a:extLst>
              <a:ext uri="{FF2B5EF4-FFF2-40B4-BE49-F238E27FC236}">
                <a16:creationId xmlns:a16="http://schemas.microsoft.com/office/drawing/2014/main" id="{93741080-7B24-65DB-2272-36C9E20DA821}"/>
              </a:ext>
            </a:extLst>
          </p:cNvPr>
          <p:cNvSpPr>
            <a:spLocks noGrp="1"/>
          </p:cNvSpPr>
          <p:nvPr>
            <p:ph sz="half" idx="15"/>
          </p:nvPr>
        </p:nvSpPr>
        <p:spPr>
          <a:xfrm>
            <a:off x="1304544" y="1892809"/>
            <a:ext cx="4724401" cy="1240257"/>
          </a:xfrm>
        </p:spPr>
        <p:txBody>
          <a:bodyPr/>
          <a:lstStyle/>
          <a:p>
            <a:pPr marL="0" indent="0">
              <a:buNone/>
            </a:pPr>
            <a:r>
              <a:rPr lang="en-US" dirty="0">
                <a:latin typeface="+mn-lt"/>
              </a:rPr>
              <a:t>The highest correlation was shown by Electronic check payment method, Contract types, Fiber Optic internet service, and Tenure</a:t>
            </a:r>
            <a:r>
              <a:rPr lang="ru-RU" dirty="0">
                <a:latin typeface="+mn-lt"/>
              </a:rPr>
              <a:t>.</a:t>
            </a:r>
          </a:p>
        </p:txBody>
      </p:sp>
      <p:sp>
        <p:nvSpPr>
          <p:cNvPr id="4" name="Slide Number Placeholder 3">
            <a:extLst>
              <a:ext uri="{FF2B5EF4-FFF2-40B4-BE49-F238E27FC236}">
                <a16:creationId xmlns:a16="http://schemas.microsoft.com/office/drawing/2014/main" id="{CE795670-FCA5-A85D-33BD-25D18ADF7BE9}"/>
              </a:ext>
            </a:extLst>
          </p:cNvPr>
          <p:cNvSpPr>
            <a:spLocks noGrp="1"/>
          </p:cNvSpPr>
          <p:nvPr>
            <p:ph type="sldNum" sz="quarter" idx="13"/>
          </p:nvPr>
        </p:nvSpPr>
        <p:spPr/>
        <p:txBody>
          <a:bodyPr/>
          <a:lstStyle/>
          <a:p>
            <a:pPr rtl="0"/>
            <a:fld id="{A49DFD55-3C28-40EF-9E31-A92D2E4017FF}" type="slidenum">
              <a:rPr lang="ru-RU" smtClean="0"/>
              <a:pPr rtl="0"/>
              <a:t>12</a:t>
            </a:fld>
            <a:endParaRPr lang="ru-RU" dirty="0"/>
          </a:p>
        </p:txBody>
      </p:sp>
      <p:pic>
        <p:nvPicPr>
          <p:cNvPr id="11" name="Picture 10">
            <a:extLst>
              <a:ext uri="{FF2B5EF4-FFF2-40B4-BE49-F238E27FC236}">
                <a16:creationId xmlns:a16="http://schemas.microsoft.com/office/drawing/2014/main" id="{7E16A3D2-C620-B938-E721-4199ED9D5010}"/>
              </a:ext>
            </a:extLst>
          </p:cNvPr>
          <p:cNvPicPr>
            <a:picLocks noChangeAspect="1"/>
          </p:cNvPicPr>
          <p:nvPr/>
        </p:nvPicPr>
        <p:blipFill>
          <a:blip r:embed="rId2"/>
          <a:stretch>
            <a:fillRect/>
          </a:stretch>
        </p:blipFill>
        <p:spPr>
          <a:xfrm>
            <a:off x="1381536" y="3133066"/>
            <a:ext cx="4250438" cy="3653051"/>
          </a:xfrm>
          <a:prstGeom prst="rect">
            <a:avLst/>
          </a:prstGeom>
        </p:spPr>
      </p:pic>
      <p:pic>
        <p:nvPicPr>
          <p:cNvPr id="13" name="Picture 12">
            <a:extLst>
              <a:ext uri="{FF2B5EF4-FFF2-40B4-BE49-F238E27FC236}">
                <a16:creationId xmlns:a16="http://schemas.microsoft.com/office/drawing/2014/main" id="{F8F3400F-C479-DA46-2E01-70870928AEDB}"/>
              </a:ext>
            </a:extLst>
          </p:cNvPr>
          <p:cNvPicPr>
            <a:picLocks noChangeAspect="1"/>
          </p:cNvPicPr>
          <p:nvPr/>
        </p:nvPicPr>
        <p:blipFill>
          <a:blip r:embed="rId3"/>
          <a:stretch>
            <a:fillRect/>
          </a:stretch>
        </p:blipFill>
        <p:spPr>
          <a:xfrm>
            <a:off x="6163056" y="1892809"/>
            <a:ext cx="5618226" cy="4589940"/>
          </a:xfrm>
          <a:prstGeom prst="rect">
            <a:avLst/>
          </a:prstGeom>
        </p:spPr>
      </p:pic>
    </p:spTree>
    <p:extLst>
      <p:ext uri="{BB962C8B-B14F-4D97-AF65-F5344CB8AC3E}">
        <p14:creationId xmlns:p14="http://schemas.microsoft.com/office/powerpoint/2010/main" val="192158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0DB54-A844-F95B-3CC8-E508349735A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4F39CA-B64B-D029-F381-9CAAAB5D522B}"/>
              </a:ext>
            </a:extLst>
          </p:cNvPr>
          <p:cNvSpPr>
            <a:spLocks noGrp="1"/>
          </p:cNvSpPr>
          <p:nvPr>
            <p:ph type="title"/>
          </p:nvPr>
        </p:nvSpPr>
        <p:spPr>
          <a:xfrm>
            <a:off x="1322318" y="268361"/>
            <a:ext cx="10684152" cy="783200"/>
          </a:xfrm>
        </p:spPr>
        <p:txBody>
          <a:bodyPr rtlCol="0">
            <a:normAutofit/>
          </a:bodyPr>
          <a:lstStyle>
            <a:defPPr>
              <a:defRPr lang="ru-RU"/>
            </a:defPPr>
          </a:lstStyle>
          <a:p>
            <a:pPr rtl="0"/>
            <a:r>
              <a:rPr lang="en-US" dirty="0">
                <a:latin typeface="+mj-lt"/>
              </a:rPr>
              <a:t>3. ML Algorithms and introspection (Decision tree)</a:t>
            </a:r>
            <a:endParaRPr lang="ru-RU" dirty="0">
              <a:latin typeface="+mj-lt"/>
            </a:endParaRPr>
          </a:p>
        </p:txBody>
      </p:sp>
      <p:sp>
        <p:nvSpPr>
          <p:cNvPr id="3" name="Текст 2">
            <a:extLst>
              <a:ext uri="{FF2B5EF4-FFF2-40B4-BE49-F238E27FC236}">
                <a16:creationId xmlns:a16="http://schemas.microsoft.com/office/drawing/2014/main" id="{FF5D6F4B-3CA0-A694-ECF5-971CBF353739}"/>
              </a:ext>
            </a:extLst>
          </p:cNvPr>
          <p:cNvSpPr>
            <a:spLocks noGrp="1"/>
          </p:cNvSpPr>
          <p:nvPr>
            <p:ph sz="half" idx="2"/>
          </p:nvPr>
        </p:nvSpPr>
        <p:spPr>
          <a:xfrm>
            <a:off x="1322388" y="1527280"/>
            <a:ext cx="4621018" cy="2733824"/>
          </a:xfrm>
        </p:spPr>
        <p:txBody>
          <a:bodyPr rtlCol="0">
            <a:normAutofit/>
          </a:bodyPr>
          <a:lstStyle>
            <a:defPPr>
              <a:defRPr lang="ru-RU"/>
            </a:defPPr>
          </a:lstStyle>
          <a:p>
            <a:pPr rtl="0"/>
            <a:r>
              <a:rPr lang="en-US" b="0" dirty="0">
                <a:latin typeface="+mn-lt"/>
              </a:rPr>
              <a:t>Based on the prepared for ML algorithms dataset the decision tree was learned on train. The more tree depth is given – the higher accuracy, but when testing the algorithm, the accuracy dropped dramatically with higher depth due to overfitting factor. Using the loop to find out the best accuracy, optimal tree depth turned out to be 5.</a:t>
            </a:r>
            <a:endParaRPr lang="ru-RU" b="0" dirty="0">
              <a:latin typeface="+mn-lt"/>
            </a:endParaRPr>
          </a:p>
        </p:txBody>
      </p:sp>
      <p:sp>
        <p:nvSpPr>
          <p:cNvPr id="14" name="Номер слайда 5">
            <a:extLst>
              <a:ext uri="{FF2B5EF4-FFF2-40B4-BE49-F238E27FC236}">
                <a16:creationId xmlns:a16="http://schemas.microsoft.com/office/drawing/2014/main" id="{78615B1D-A002-D8D5-47DE-69A4A0DCB5D8}"/>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13</a:t>
            </a:fld>
            <a:endParaRPr lang="ru-RU" dirty="0"/>
          </a:p>
        </p:txBody>
      </p:sp>
      <p:pic>
        <p:nvPicPr>
          <p:cNvPr id="5" name="Picture 4">
            <a:extLst>
              <a:ext uri="{FF2B5EF4-FFF2-40B4-BE49-F238E27FC236}">
                <a16:creationId xmlns:a16="http://schemas.microsoft.com/office/drawing/2014/main" id="{FEA884FE-7E1E-B7F4-3D87-A3A1B95A707F}"/>
              </a:ext>
            </a:extLst>
          </p:cNvPr>
          <p:cNvPicPr>
            <a:picLocks noChangeAspect="1"/>
          </p:cNvPicPr>
          <p:nvPr/>
        </p:nvPicPr>
        <p:blipFill>
          <a:blip r:embed="rId3"/>
          <a:stretch>
            <a:fillRect/>
          </a:stretch>
        </p:blipFill>
        <p:spPr>
          <a:xfrm>
            <a:off x="608044" y="4343631"/>
            <a:ext cx="2715949" cy="2121177"/>
          </a:xfrm>
          <a:prstGeom prst="rect">
            <a:avLst/>
          </a:prstGeom>
        </p:spPr>
      </p:pic>
      <p:pic>
        <p:nvPicPr>
          <p:cNvPr id="7" name="Picture 6">
            <a:extLst>
              <a:ext uri="{FF2B5EF4-FFF2-40B4-BE49-F238E27FC236}">
                <a16:creationId xmlns:a16="http://schemas.microsoft.com/office/drawing/2014/main" id="{9FED74C5-83D1-BE77-452D-ABC3810DCDBF}"/>
              </a:ext>
            </a:extLst>
          </p:cNvPr>
          <p:cNvPicPr>
            <a:picLocks noChangeAspect="1"/>
          </p:cNvPicPr>
          <p:nvPr/>
        </p:nvPicPr>
        <p:blipFill>
          <a:blip r:embed="rId4"/>
          <a:stretch>
            <a:fillRect/>
          </a:stretch>
        </p:blipFill>
        <p:spPr>
          <a:xfrm>
            <a:off x="3429058" y="4330472"/>
            <a:ext cx="2715949" cy="2147494"/>
          </a:xfrm>
          <a:prstGeom prst="rect">
            <a:avLst/>
          </a:prstGeom>
        </p:spPr>
      </p:pic>
      <p:pic>
        <p:nvPicPr>
          <p:cNvPr id="9" name="Picture 8">
            <a:extLst>
              <a:ext uri="{FF2B5EF4-FFF2-40B4-BE49-F238E27FC236}">
                <a16:creationId xmlns:a16="http://schemas.microsoft.com/office/drawing/2014/main" id="{D5E77444-CCE7-A174-FA40-E1839A1FAB05}"/>
              </a:ext>
            </a:extLst>
          </p:cNvPr>
          <p:cNvPicPr>
            <a:picLocks noChangeAspect="1"/>
          </p:cNvPicPr>
          <p:nvPr/>
        </p:nvPicPr>
        <p:blipFill>
          <a:blip r:embed="rId5"/>
          <a:stretch>
            <a:fillRect/>
          </a:stretch>
        </p:blipFill>
        <p:spPr>
          <a:xfrm>
            <a:off x="6179022" y="1409602"/>
            <a:ext cx="5730020" cy="4526048"/>
          </a:xfrm>
          <a:prstGeom prst="rect">
            <a:avLst/>
          </a:prstGeom>
        </p:spPr>
      </p:pic>
    </p:spTree>
    <p:extLst>
      <p:ext uri="{BB962C8B-B14F-4D97-AF65-F5344CB8AC3E}">
        <p14:creationId xmlns:p14="http://schemas.microsoft.com/office/powerpoint/2010/main" val="92961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D2EF90-2744-D4C5-90C7-BC168544D842}"/>
              </a:ext>
            </a:extLst>
          </p:cNvPr>
          <p:cNvSpPr>
            <a:spLocks noGrp="1"/>
          </p:cNvSpPr>
          <p:nvPr>
            <p:ph type="sldNum" sz="quarter" idx="12"/>
          </p:nvPr>
        </p:nvSpPr>
        <p:spPr/>
        <p:txBody>
          <a:bodyPr/>
          <a:lstStyle/>
          <a:p>
            <a:pPr rtl="0"/>
            <a:fld id="{A49DFD55-3C28-40EF-9E31-A92D2E4017FF}" type="slidenum">
              <a:rPr lang="ru-RU" smtClean="0"/>
              <a:pPr rtl="0"/>
              <a:t>14</a:t>
            </a:fld>
            <a:endParaRPr lang="ru-RU" dirty="0"/>
          </a:p>
        </p:txBody>
      </p:sp>
      <p:pic>
        <p:nvPicPr>
          <p:cNvPr id="6" name="Picture 5" descr="A white background with many squares&#10;&#10;Description automatically generated">
            <a:extLst>
              <a:ext uri="{FF2B5EF4-FFF2-40B4-BE49-F238E27FC236}">
                <a16:creationId xmlns:a16="http://schemas.microsoft.com/office/drawing/2014/main" id="{0265E23F-A8D6-82D3-3800-E4682CA71DFE}"/>
              </a:ext>
            </a:extLst>
          </p:cNvPr>
          <p:cNvPicPr>
            <a:picLocks noChangeAspect="1"/>
          </p:cNvPicPr>
          <p:nvPr/>
        </p:nvPicPr>
        <p:blipFill rotWithShape="1">
          <a:blip r:embed="rId2"/>
          <a:srcRect r="1522"/>
          <a:stretch/>
        </p:blipFill>
        <p:spPr>
          <a:xfrm>
            <a:off x="92765" y="2560320"/>
            <a:ext cx="12006470" cy="1737360"/>
          </a:xfrm>
          <a:prstGeom prst="rect">
            <a:avLst/>
          </a:prstGeom>
        </p:spPr>
      </p:pic>
      <p:sp>
        <p:nvSpPr>
          <p:cNvPr id="10" name="Заголовок 1">
            <a:extLst>
              <a:ext uri="{FF2B5EF4-FFF2-40B4-BE49-F238E27FC236}">
                <a16:creationId xmlns:a16="http://schemas.microsoft.com/office/drawing/2014/main" id="{45990306-BDE5-2397-DB2C-4F31161711EA}"/>
              </a:ext>
            </a:extLst>
          </p:cNvPr>
          <p:cNvSpPr txBox="1">
            <a:spLocks/>
          </p:cNvSpPr>
          <p:nvPr/>
        </p:nvSpPr>
        <p:spPr>
          <a:xfrm>
            <a:off x="1322318" y="268361"/>
            <a:ext cx="10684152" cy="783200"/>
          </a:xfrm>
          <a:prstGeom prst="rect">
            <a:avLst/>
          </a:prstGeom>
        </p:spPr>
        <p:txBody>
          <a:bodyPr vert="horz" lIns="91440" tIns="45720" rIns="91440" bIns="45720" rtlCol="0" anchor="b">
            <a:normAutofit/>
          </a:bodyPr>
          <a:lstStyle>
            <a:defPPr>
              <a:defRPr lang="ru-RU"/>
            </a:defPPr>
            <a:lvl1pPr algn="l" defTabSz="914400" rtl="0" eaLnBrk="1" latinLnBrk="0" hangingPunct="1">
              <a:lnSpc>
                <a:spcPct val="90000"/>
              </a:lnSpc>
              <a:spcBef>
                <a:spcPct val="0"/>
              </a:spcBef>
              <a:buNone/>
              <a:defRPr lang="ru-RU" sz="2800" kern="1200" cap="all" spc="150" baseline="0" dirty="0">
                <a:solidFill>
                  <a:schemeClr val="tx1"/>
                </a:solidFill>
                <a:latin typeface="Arial" panose="020B0604020202020204" pitchFamily="34" charset="0"/>
                <a:ea typeface="+mj-ea"/>
                <a:cs typeface="+mj-cs"/>
              </a:defRPr>
            </a:lvl1pPr>
          </a:lstStyle>
          <a:p>
            <a:r>
              <a:rPr lang="en-US" dirty="0">
                <a:latin typeface="+mj-lt"/>
              </a:rPr>
              <a:t>3. ML Algorithms and introspection (Decision tree)</a:t>
            </a:r>
          </a:p>
        </p:txBody>
      </p:sp>
    </p:spTree>
    <p:extLst>
      <p:ext uri="{BB962C8B-B14F-4D97-AF65-F5344CB8AC3E}">
        <p14:creationId xmlns:p14="http://schemas.microsoft.com/office/powerpoint/2010/main" val="135855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B1495-84D7-66F1-86A9-9E171D8F360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12A7C7-9CA6-A80C-8353-D25E0481C6B5}"/>
              </a:ext>
            </a:extLst>
          </p:cNvPr>
          <p:cNvSpPr>
            <a:spLocks noGrp="1"/>
          </p:cNvSpPr>
          <p:nvPr>
            <p:ph type="title"/>
          </p:nvPr>
        </p:nvSpPr>
        <p:spPr>
          <a:xfrm>
            <a:off x="1322318" y="268360"/>
            <a:ext cx="8315458" cy="1084899"/>
          </a:xfrm>
        </p:spPr>
        <p:txBody>
          <a:bodyPr rtlCol="0">
            <a:normAutofit/>
          </a:bodyPr>
          <a:lstStyle>
            <a:defPPr>
              <a:defRPr lang="ru-RU"/>
            </a:defPPr>
          </a:lstStyle>
          <a:p>
            <a:pPr rtl="0"/>
            <a:r>
              <a:rPr lang="en-US" dirty="0">
                <a:latin typeface="+mj-lt"/>
              </a:rPr>
              <a:t>3. ML Algorithms and introspection</a:t>
            </a:r>
            <a:br>
              <a:rPr lang="en-US" dirty="0">
                <a:latin typeface="+mj-lt"/>
              </a:rPr>
            </a:br>
            <a:r>
              <a:rPr lang="en-US" dirty="0">
                <a:latin typeface="+mj-lt"/>
              </a:rPr>
              <a:t>(</a:t>
            </a:r>
            <a:r>
              <a:rPr lang="en-GB" b="0" dirty="0">
                <a:latin typeface="+mn-lt"/>
              </a:rPr>
              <a:t>random forest</a:t>
            </a:r>
            <a:r>
              <a:rPr lang="en-US" dirty="0">
                <a:latin typeface="+mj-lt"/>
              </a:rPr>
              <a:t>)</a:t>
            </a:r>
            <a:endParaRPr lang="ru-RU" dirty="0">
              <a:latin typeface="+mj-lt"/>
            </a:endParaRPr>
          </a:p>
        </p:txBody>
      </p:sp>
      <p:sp>
        <p:nvSpPr>
          <p:cNvPr id="3" name="Текст 2">
            <a:extLst>
              <a:ext uri="{FF2B5EF4-FFF2-40B4-BE49-F238E27FC236}">
                <a16:creationId xmlns:a16="http://schemas.microsoft.com/office/drawing/2014/main" id="{ABF10676-6510-6ADD-2504-D79F593A106A}"/>
              </a:ext>
            </a:extLst>
          </p:cNvPr>
          <p:cNvSpPr>
            <a:spLocks noGrp="1"/>
          </p:cNvSpPr>
          <p:nvPr>
            <p:ph sz="half" idx="2"/>
          </p:nvPr>
        </p:nvSpPr>
        <p:spPr>
          <a:xfrm>
            <a:off x="1322388" y="2039112"/>
            <a:ext cx="5050980" cy="4131018"/>
          </a:xfrm>
        </p:spPr>
        <p:txBody>
          <a:bodyPr rtlCol="0">
            <a:normAutofit/>
          </a:bodyPr>
          <a:lstStyle>
            <a:defPPr>
              <a:defRPr lang="ru-RU"/>
            </a:defPPr>
          </a:lstStyle>
          <a:p>
            <a:pPr marL="285750" indent="-285750" rtl="0">
              <a:buFont typeface="Arial" panose="020B0604020202020204" pitchFamily="34" charset="0"/>
              <a:buChar char="•"/>
            </a:pPr>
            <a:r>
              <a:rPr lang="en-GB" b="0" dirty="0">
                <a:latin typeface="+mn-lt"/>
              </a:rPr>
              <a:t>To check if the accuracy can increase, the random forest algorithm was used.</a:t>
            </a:r>
          </a:p>
          <a:p>
            <a:pPr marL="285750" indent="-285750" rtl="0">
              <a:buFont typeface="Arial" panose="020B0604020202020204" pitchFamily="34" charset="0"/>
              <a:buChar char="•"/>
            </a:pPr>
            <a:r>
              <a:rPr lang="en-GB" b="0" dirty="0">
                <a:latin typeface="+mn-lt"/>
              </a:rPr>
              <a:t>Different max depth and number of trees combinations were estimated by using a nested loop to identify the best fit combination that achieves highest accuracy on test data.</a:t>
            </a:r>
          </a:p>
          <a:p>
            <a:pPr marL="285750" indent="-285750" rtl="0">
              <a:buFont typeface="Arial" panose="020B0604020202020204" pitchFamily="34" charset="0"/>
              <a:buChar char="•"/>
            </a:pPr>
            <a:r>
              <a:rPr lang="en-GB" b="0" dirty="0">
                <a:latin typeface="+mn-lt"/>
              </a:rPr>
              <a:t>Optimal number of trees is 12 with depth number of 9 and the accuracy score 81,15%. </a:t>
            </a:r>
          </a:p>
          <a:p>
            <a:pPr lvl="1" indent="0">
              <a:buNone/>
            </a:pPr>
            <a:endParaRPr lang="en-GB" b="0" dirty="0">
              <a:latin typeface="+mn-lt"/>
            </a:endParaRPr>
          </a:p>
        </p:txBody>
      </p:sp>
      <p:sp>
        <p:nvSpPr>
          <p:cNvPr id="14" name="Номер слайда 5">
            <a:extLst>
              <a:ext uri="{FF2B5EF4-FFF2-40B4-BE49-F238E27FC236}">
                <a16:creationId xmlns:a16="http://schemas.microsoft.com/office/drawing/2014/main" id="{EACB8BD4-5711-2D3C-F93C-E2425D067E40}"/>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15</a:t>
            </a:fld>
            <a:endParaRPr lang="ru-RU" dirty="0"/>
          </a:p>
        </p:txBody>
      </p:sp>
      <p:pic>
        <p:nvPicPr>
          <p:cNvPr id="6" name="Picture 5" descr="A screenshot of a table&#10;&#10;Description automatically generated">
            <a:extLst>
              <a:ext uri="{FF2B5EF4-FFF2-40B4-BE49-F238E27FC236}">
                <a16:creationId xmlns:a16="http://schemas.microsoft.com/office/drawing/2014/main" id="{8A9D26DA-BF24-7BB3-5D53-DDC1A9BE70D4}"/>
              </a:ext>
            </a:extLst>
          </p:cNvPr>
          <p:cNvPicPr>
            <a:picLocks noChangeAspect="1"/>
          </p:cNvPicPr>
          <p:nvPr/>
        </p:nvPicPr>
        <p:blipFill>
          <a:blip r:embed="rId3"/>
          <a:stretch>
            <a:fillRect/>
          </a:stretch>
        </p:blipFill>
        <p:spPr>
          <a:xfrm>
            <a:off x="6549390" y="1713738"/>
            <a:ext cx="2952000" cy="3488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close up of a text&#10;&#10;Description automatically generated">
            <a:extLst>
              <a:ext uri="{FF2B5EF4-FFF2-40B4-BE49-F238E27FC236}">
                <a16:creationId xmlns:a16="http://schemas.microsoft.com/office/drawing/2014/main" id="{E781615D-7840-2B19-22F6-C130BF52D942}"/>
              </a:ext>
            </a:extLst>
          </p:cNvPr>
          <p:cNvPicPr>
            <a:picLocks noChangeAspect="1"/>
          </p:cNvPicPr>
          <p:nvPr/>
        </p:nvPicPr>
        <p:blipFill>
          <a:blip r:embed="rId4"/>
          <a:stretch>
            <a:fillRect/>
          </a:stretch>
        </p:blipFill>
        <p:spPr>
          <a:xfrm>
            <a:off x="6549390" y="5434927"/>
            <a:ext cx="2952000" cy="6033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87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42188-DAEE-7F05-503B-5EC202DFC91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A600B3-D7F6-9CB1-7ABD-AA919EDFD333}"/>
              </a:ext>
            </a:extLst>
          </p:cNvPr>
          <p:cNvSpPr>
            <a:spLocks noGrp="1"/>
          </p:cNvSpPr>
          <p:nvPr>
            <p:ph type="title"/>
          </p:nvPr>
        </p:nvSpPr>
        <p:spPr>
          <a:xfrm>
            <a:off x="1322318" y="268361"/>
            <a:ext cx="7288282" cy="783200"/>
          </a:xfrm>
        </p:spPr>
        <p:txBody>
          <a:bodyPr rtlCol="0"/>
          <a:lstStyle>
            <a:defPPr>
              <a:defRPr lang="ru-RU"/>
            </a:defPPr>
          </a:lstStyle>
          <a:p>
            <a:pPr rtl="0"/>
            <a:r>
              <a:rPr lang="en-US" dirty="0">
                <a:latin typeface="+mj-lt"/>
              </a:rPr>
              <a:t>3. ML Algorithms (</a:t>
            </a:r>
            <a:r>
              <a:rPr lang="en-GB" b="0" dirty="0">
                <a:latin typeface="+mn-lt"/>
              </a:rPr>
              <a:t>random forest</a:t>
            </a:r>
            <a:r>
              <a:rPr lang="en-US" dirty="0">
                <a:latin typeface="+mj-lt"/>
              </a:rPr>
              <a:t>)</a:t>
            </a:r>
            <a:endParaRPr lang="ru-RU" dirty="0">
              <a:latin typeface="+mj-lt"/>
            </a:endParaRPr>
          </a:p>
        </p:txBody>
      </p:sp>
      <p:sp>
        <p:nvSpPr>
          <p:cNvPr id="14" name="Номер слайда 5">
            <a:extLst>
              <a:ext uri="{FF2B5EF4-FFF2-40B4-BE49-F238E27FC236}">
                <a16:creationId xmlns:a16="http://schemas.microsoft.com/office/drawing/2014/main" id="{D4B1D17C-2100-D0B2-021C-DF563455AA4E}"/>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16</a:t>
            </a:fld>
            <a:endParaRPr lang="ru-RU" dirty="0"/>
          </a:p>
        </p:txBody>
      </p:sp>
      <p:pic>
        <p:nvPicPr>
          <p:cNvPr id="15" name="Picture 14">
            <a:extLst>
              <a:ext uri="{FF2B5EF4-FFF2-40B4-BE49-F238E27FC236}">
                <a16:creationId xmlns:a16="http://schemas.microsoft.com/office/drawing/2014/main" id="{7D2E64E6-A10D-7659-62C3-8CC1D986325D}"/>
              </a:ext>
            </a:extLst>
          </p:cNvPr>
          <p:cNvPicPr>
            <a:picLocks noChangeAspect="1"/>
          </p:cNvPicPr>
          <p:nvPr/>
        </p:nvPicPr>
        <p:blipFill>
          <a:blip r:embed="rId3"/>
          <a:stretch>
            <a:fillRect/>
          </a:stretch>
        </p:blipFill>
        <p:spPr>
          <a:xfrm>
            <a:off x="1213625" y="2423160"/>
            <a:ext cx="7893800" cy="4115751"/>
          </a:xfrm>
          <a:prstGeom prst="rect">
            <a:avLst/>
          </a:prstGeom>
        </p:spPr>
      </p:pic>
      <p:sp>
        <p:nvSpPr>
          <p:cNvPr id="18" name="Текст 2">
            <a:extLst>
              <a:ext uri="{FF2B5EF4-FFF2-40B4-BE49-F238E27FC236}">
                <a16:creationId xmlns:a16="http://schemas.microsoft.com/office/drawing/2014/main" id="{6990A06B-D438-0F68-00E5-AFB3E17A03E1}"/>
              </a:ext>
            </a:extLst>
          </p:cNvPr>
          <p:cNvSpPr>
            <a:spLocks noGrp="1"/>
          </p:cNvSpPr>
          <p:nvPr>
            <p:ph sz="half" idx="2"/>
          </p:nvPr>
        </p:nvSpPr>
        <p:spPr>
          <a:xfrm>
            <a:off x="1322388" y="1527280"/>
            <a:ext cx="7785036" cy="783200"/>
          </a:xfrm>
        </p:spPr>
        <p:txBody>
          <a:bodyPr rtlCol="0">
            <a:normAutofit/>
          </a:bodyPr>
          <a:lstStyle>
            <a:defPPr>
              <a:defRPr lang="ru-RU"/>
            </a:defPPr>
          </a:lstStyle>
          <a:p>
            <a:pPr lvl="1" indent="0">
              <a:buNone/>
            </a:pPr>
            <a:r>
              <a:rPr lang="en-GB" b="0" dirty="0">
                <a:latin typeface="+mn-lt"/>
              </a:rPr>
              <a:t>As we can see, the most important features are Total charges, Monthly charges, and Tenure. </a:t>
            </a:r>
          </a:p>
        </p:txBody>
      </p:sp>
    </p:spTree>
    <p:extLst>
      <p:ext uri="{BB962C8B-B14F-4D97-AF65-F5344CB8AC3E}">
        <p14:creationId xmlns:p14="http://schemas.microsoft.com/office/powerpoint/2010/main" val="158680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A3355-CED5-D36D-FAC1-8D5A2DA7668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483EAE-D3BC-5996-7F37-BEE7D71D1233}"/>
              </a:ext>
            </a:extLst>
          </p:cNvPr>
          <p:cNvSpPr>
            <a:spLocks noGrp="1"/>
          </p:cNvSpPr>
          <p:nvPr>
            <p:ph type="title"/>
          </p:nvPr>
        </p:nvSpPr>
        <p:spPr>
          <a:xfrm>
            <a:off x="1322318" y="268361"/>
            <a:ext cx="9051032" cy="783200"/>
          </a:xfrm>
        </p:spPr>
        <p:txBody>
          <a:bodyPr rtlCol="0">
            <a:normAutofit/>
          </a:bodyPr>
          <a:lstStyle>
            <a:defPPr>
              <a:defRPr lang="ru-RU"/>
            </a:defPPr>
          </a:lstStyle>
          <a:p>
            <a:pPr rtl="0"/>
            <a:r>
              <a:rPr lang="en-US" dirty="0">
                <a:latin typeface="+mj-lt"/>
              </a:rPr>
              <a:t>3. ML Algorithms (</a:t>
            </a:r>
            <a:r>
              <a:rPr lang="en-GB" dirty="0">
                <a:latin typeface="+mn-lt"/>
              </a:rPr>
              <a:t>K Nearest Neighbours</a:t>
            </a:r>
            <a:r>
              <a:rPr lang="en-US" dirty="0">
                <a:latin typeface="+mj-lt"/>
              </a:rPr>
              <a:t>)</a:t>
            </a:r>
            <a:endParaRPr lang="ru-RU" dirty="0">
              <a:latin typeface="+mj-lt"/>
            </a:endParaRPr>
          </a:p>
        </p:txBody>
      </p:sp>
      <p:sp>
        <p:nvSpPr>
          <p:cNvPr id="3" name="Текст 2">
            <a:extLst>
              <a:ext uri="{FF2B5EF4-FFF2-40B4-BE49-F238E27FC236}">
                <a16:creationId xmlns:a16="http://schemas.microsoft.com/office/drawing/2014/main" id="{8441C8AC-CD7B-F065-88E9-0556614E51A1}"/>
              </a:ext>
            </a:extLst>
          </p:cNvPr>
          <p:cNvSpPr>
            <a:spLocks noGrp="1"/>
          </p:cNvSpPr>
          <p:nvPr>
            <p:ph sz="half" idx="2"/>
          </p:nvPr>
        </p:nvSpPr>
        <p:spPr>
          <a:xfrm>
            <a:off x="1322387" y="1326112"/>
            <a:ext cx="7748461" cy="1380512"/>
          </a:xfrm>
        </p:spPr>
        <p:txBody>
          <a:bodyPr rtlCol="0">
            <a:normAutofit fontScale="77500" lnSpcReduction="20000"/>
          </a:bodyPr>
          <a:lstStyle>
            <a:defPPr>
              <a:defRPr lang="ru-RU"/>
            </a:defPPr>
          </a:lstStyle>
          <a:p>
            <a:pPr marL="569214" lvl="1"/>
            <a:r>
              <a:rPr lang="en-GB" b="0" dirty="0">
                <a:latin typeface="+mn-lt"/>
              </a:rPr>
              <a:t>When </a:t>
            </a:r>
            <a:r>
              <a:rPr lang="en-GB" dirty="0">
                <a:latin typeface="+mn-lt"/>
              </a:rPr>
              <a:t>Going through K Nearest Neighbours (KNN) prediction model, the different K values were inspected within range of 100. </a:t>
            </a:r>
          </a:p>
          <a:p>
            <a:pPr marL="569214" lvl="1"/>
            <a:r>
              <a:rPr lang="en-GB" b="0" dirty="0">
                <a:latin typeface="+mn-lt"/>
              </a:rPr>
              <a:t>The highest accuracy of 78,94% was shown with 23 number of neighbours with unnormalized data.</a:t>
            </a:r>
          </a:p>
          <a:p>
            <a:pPr marL="569214" lvl="1"/>
            <a:r>
              <a:rPr lang="en-GB" dirty="0">
                <a:latin typeface="+mn-lt"/>
              </a:rPr>
              <a:t>After normalizing data accuracy hopped to 80,22% with 59 neighbours, which is extra 1,28% of accuracy.</a:t>
            </a:r>
            <a:endParaRPr lang="en-GB" b="0" dirty="0">
              <a:latin typeface="+mn-lt"/>
            </a:endParaRPr>
          </a:p>
        </p:txBody>
      </p:sp>
      <p:sp>
        <p:nvSpPr>
          <p:cNvPr id="14" name="Номер слайда 5">
            <a:extLst>
              <a:ext uri="{FF2B5EF4-FFF2-40B4-BE49-F238E27FC236}">
                <a16:creationId xmlns:a16="http://schemas.microsoft.com/office/drawing/2014/main" id="{B87C2921-B477-E267-3C82-5D8582856B60}"/>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17</a:t>
            </a:fld>
            <a:endParaRPr lang="ru-RU" dirty="0"/>
          </a:p>
        </p:txBody>
      </p:sp>
      <p:pic>
        <p:nvPicPr>
          <p:cNvPr id="5" name="Picture 4">
            <a:extLst>
              <a:ext uri="{FF2B5EF4-FFF2-40B4-BE49-F238E27FC236}">
                <a16:creationId xmlns:a16="http://schemas.microsoft.com/office/drawing/2014/main" id="{4B9907C3-638F-E23D-DA20-9B134B1D1C23}"/>
              </a:ext>
            </a:extLst>
          </p:cNvPr>
          <p:cNvPicPr>
            <a:picLocks noChangeAspect="1"/>
          </p:cNvPicPr>
          <p:nvPr/>
        </p:nvPicPr>
        <p:blipFill>
          <a:blip r:embed="rId3"/>
          <a:stretch>
            <a:fillRect/>
          </a:stretch>
        </p:blipFill>
        <p:spPr>
          <a:xfrm>
            <a:off x="1752928" y="3402828"/>
            <a:ext cx="1563670" cy="241333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68BC4D7-F8CE-FF69-ED15-607CFDAF757A}"/>
              </a:ext>
            </a:extLst>
          </p:cNvPr>
          <p:cNvPicPr>
            <a:picLocks noChangeAspect="1"/>
          </p:cNvPicPr>
          <p:nvPr/>
        </p:nvPicPr>
        <p:blipFill>
          <a:blip r:embed="rId4"/>
          <a:stretch>
            <a:fillRect/>
          </a:stretch>
        </p:blipFill>
        <p:spPr>
          <a:xfrm>
            <a:off x="1733511" y="5931637"/>
            <a:ext cx="1620791" cy="485523"/>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78E31D8B-63E7-B42D-470B-BE2407DD86C0}"/>
              </a:ext>
            </a:extLst>
          </p:cNvPr>
          <p:cNvPicPr>
            <a:picLocks noChangeAspect="1"/>
          </p:cNvPicPr>
          <p:nvPr/>
        </p:nvPicPr>
        <p:blipFill>
          <a:blip r:embed="rId5"/>
          <a:stretch>
            <a:fillRect/>
          </a:stretch>
        </p:blipFill>
        <p:spPr>
          <a:xfrm>
            <a:off x="3677136" y="3402828"/>
            <a:ext cx="1527971" cy="240619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A3DC2DE3-9E0F-FCFF-46DA-FA7CA60A50C7}"/>
              </a:ext>
            </a:extLst>
          </p:cNvPr>
          <p:cNvPicPr>
            <a:picLocks noChangeAspect="1"/>
          </p:cNvPicPr>
          <p:nvPr/>
        </p:nvPicPr>
        <p:blipFill>
          <a:blip r:embed="rId6"/>
          <a:stretch>
            <a:fillRect/>
          </a:stretch>
        </p:blipFill>
        <p:spPr>
          <a:xfrm>
            <a:off x="3677136" y="5963767"/>
            <a:ext cx="1570810" cy="421262"/>
          </a:xfrm>
          <a:prstGeom prst="rect">
            <a:avLst/>
          </a:prstGeom>
          <a:ln>
            <a:noFill/>
          </a:ln>
          <a:effectLst>
            <a:outerShdw blurRad="292100" dist="139700" dir="2700000" algn="tl" rotWithShape="0">
              <a:srgbClr val="333333">
                <a:alpha val="65000"/>
              </a:srgbClr>
            </a:outerShdw>
          </a:effectLst>
        </p:spPr>
      </p:pic>
      <p:sp>
        <p:nvSpPr>
          <p:cNvPr id="15" name="Текст 2">
            <a:extLst>
              <a:ext uri="{FF2B5EF4-FFF2-40B4-BE49-F238E27FC236}">
                <a16:creationId xmlns:a16="http://schemas.microsoft.com/office/drawing/2014/main" id="{5C2BB8AC-6ADB-F428-B1FD-2B2E857F334C}"/>
              </a:ext>
            </a:extLst>
          </p:cNvPr>
          <p:cNvSpPr txBox="1">
            <a:spLocks/>
          </p:cNvSpPr>
          <p:nvPr/>
        </p:nvSpPr>
        <p:spPr>
          <a:xfrm>
            <a:off x="1311319" y="2927922"/>
            <a:ext cx="2278825" cy="359432"/>
          </a:xfrm>
          <a:prstGeom prst="rect">
            <a:avLst/>
          </a:prstGeom>
        </p:spPr>
        <p:txBody>
          <a:bodyPr vert="horz" lIns="91440" tIns="45720" rIns="91440" bIns="45720" rtlCol="0">
            <a:normAutofit/>
          </a:bodyPr>
          <a:lstStyle>
            <a:defPPr>
              <a:defRPr lang="ru-RU"/>
            </a:defPPr>
            <a:lvl1pPr marL="0" indent="0" algn="l" defTabSz="914400" rtl="0" eaLnBrk="1" latinLnBrk="0" hangingPunct="1">
              <a:lnSpc>
                <a:spcPct val="100000"/>
              </a:lnSpc>
              <a:spcBef>
                <a:spcPts val="1000"/>
              </a:spcBef>
              <a:buFont typeface="Arial" panose="020B0604020202020204" pitchFamily="34" charset="0"/>
              <a:buNone/>
              <a:defRPr lang="ru-RU" sz="1800" b="1" kern="1200" spc="50" baseline="0">
                <a:solidFill>
                  <a:schemeClr val="tx1"/>
                </a:solidFill>
                <a:latin typeface="Arial" panose="020B0604020202020204" pitchFamily="34" charset="0"/>
                <a:ea typeface="+mn-ea"/>
                <a:cs typeface="Arial" panose="020B0604020202020204" pitchFamily="34" charset="0"/>
              </a:defRPr>
            </a:lvl1pPr>
            <a:lvl2pPr marL="283464"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2pPr>
            <a:lvl3pPr marL="566928"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3pPr>
            <a:lvl4pPr marL="859536"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4pPr>
            <a:lvl5pPr marL="1143000"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a:lstStyle>
          <a:p>
            <a:pPr lvl="1" indent="0">
              <a:buNone/>
            </a:pPr>
            <a:r>
              <a:rPr lang="en-GB" sz="1400" dirty="0">
                <a:latin typeface="+mn-lt"/>
              </a:rPr>
              <a:t>Unnormalized Data</a:t>
            </a:r>
          </a:p>
        </p:txBody>
      </p:sp>
      <p:sp>
        <p:nvSpPr>
          <p:cNvPr id="16" name="Текст 2">
            <a:extLst>
              <a:ext uri="{FF2B5EF4-FFF2-40B4-BE49-F238E27FC236}">
                <a16:creationId xmlns:a16="http://schemas.microsoft.com/office/drawing/2014/main" id="{27AB6386-88B6-D092-F2CE-608F8281C1C4}"/>
              </a:ext>
            </a:extLst>
          </p:cNvPr>
          <p:cNvSpPr txBox="1">
            <a:spLocks/>
          </p:cNvSpPr>
          <p:nvPr/>
        </p:nvSpPr>
        <p:spPr>
          <a:xfrm>
            <a:off x="3372590" y="2928154"/>
            <a:ext cx="2278825" cy="359432"/>
          </a:xfrm>
          <a:prstGeom prst="rect">
            <a:avLst/>
          </a:prstGeom>
        </p:spPr>
        <p:txBody>
          <a:bodyPr vert="horz" lIns="91440" tIns="45720" rIns="91440" bIns="45720" rtlCol="0">
            <a:normAutofit/>
          </a:bodyPr>
          <a:lstStyle>
            <a:defPPr>
              <a:defRPr lang="ru-RU"/>
            </a:defPPr>
            <a:lvl1pPr marL="0" indent="0" algn="l" defTabSz="914400" rtl="0" eaLnBrk="1" latinLnBrk="0" hangingPunct="1">
              <a:lnSpc>
                <a:spcPct val="100000"/>
              </a:lnSpc>
              <a:spcBef>
                <a:spcPts val="1000"/>
              </a:spcBef>
              <a:buFont typeface="Arial" panose="020B0604020202020204" pitchFamily="34" charset="0"/>
              <a:buNone/>
              <a:defRPr lang="ru-RU" sz="1800" b="1" kern="1200" spc="50" baseline="0">
                <a:solidFill>
                  <a:schemeClr val="tx1"/>
                </a:solidFill>
                <a:latin typeface="Arial" panose="020B0604020202020204" pitchFamily="34" charset="0"/>
                <a:ea typeface="+mn-ea"/>
                <a:cs typeface="Arial" panose="020B0604020202020204" pitchFamily="34" charset="0"/>
              </a:defRPr>
            </a:lvl1pPr>
            <a:lvl2pPr marL="283464"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2pPr>
            <a:lvl3pPr marL="566928"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3pPr>
            <a:lvl4pPr marL="859536"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4pPr>
            <a:lvl5pPr marL="1143000"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a:lstStyle>
          <a:p>
            <a:pPr lvl="1" indent="0">
              <a:buNone/>
            </a:pPr>
            <a:r>
              <a:rPr lang="en-GB" sz="1400" dirty="0">
                <a:latin typeface="+mn-lt"/>
              </a:rPr>
              <a:t>Normalized Data</a:t>
            </a:r>
          </a:p>
        </p:txBody>
      </p:sp>
      <p:pic>
        <p:nvPicPr>
          <p:cNvPr id="18" name="Picture 17">
            <a:extLst>
              <a:ext uri="{FF2B5EF4-FFF2-40B4-BE49-F238E27FC236}">
                <a16:creationId xmlns:a16="http://schemas.microsoft.com/office/drawing/2014/main" id="{E17396C0-A752-9BA6-59FC-7302BC39F460}"/>
              </a:ext>
            </a:extLst>
          </p:cNvPr>
          <p:cNvPicPr>
            <a:picLocks noChangeAspect="1"/>
          </p:cNvPicPr>
          <p:nvPr/>
        </p:nvPicPr>
        <p:blipFill>
          <a:blip r:embed="rId7"/>
          <a:stretch>
            <a:fillRect/>
          </a:stretch>
        </p:blipFill>
        <p:spPr>
          <a:xfrm>
            <a:off x="5919351" y="2622936"/>
            <a:ext cx="5382497" cy="4235064"/>
          </a:xfrm>
          <a:prstGeom prst="rect">
            <a:avLst/>
          </a:prstGeom>
        </p:spPr>
      </p:pic>
    </p:spTree>
    <p:extLst>
      <p:ext uri="{BB962C8B-B14F-4D97-AF65-F5344CB8AC3E}">
        <p14:creationId xmlns:p14="http://schemas.microsoft.com/office/powerpoint/2010/main" val="30268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CEEF-7B97-5FDB-969F-86DD315EB62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97B91-F54E-7871-1E1E-05FAA3064162}"/>
              </a:ext>
            </a:extLst>
          </p:cNvPr>
          <p:cNvSpPr>
            <a:spLocks noGrp="1"/>
          </p:cNvSpPr>
          <p:nvPr>
            <p:ph type="title"/>
          </p:nvPr>
        </p:nvSpPr>
        <p:spPr>
          <a:xfrm>
            <a:off x="1322318" y="268361"/>
            <a:ext cx="7288282" cy="1231256"/>
          </a:xfrm>
        </p:spPr>
        <p:txBody>
          <a:bodyPr rtlCol="0"/>
          <a:lstStyle>
            <a:defPPr>
              <a:defRPr lang="ru-RU"/>
            </a:defPPr>
          </a:lstStyle>
          <a:p>
            <a:pPr rtl="0"/>
            <a:r>
              <a:rPr lang="en-US" dirty="0">
                <a:latin typeface="+mj-lt"/>
              </a:rPr>
              <a:t>4. </a:t>
            </a:r>
            <a:r>
              <a:rPr lang="en-US" i="0" dirty="0">
                <a:effectLst/>
                <a:latin typeface="system-ui"/>
              </a:rPr>
              <a:t>Model results</a:t>
            </a:r>
            <a:endParaRPr lang="ru-RU" dirty="0">
              <a:latin typeface="+mj-lt"/>
            </a:endParaRPr>
          </a:p>
        </p:txBody>
      </p:sp>
      <p:sp>
        <p:nvSpPr>
          <p:cNvPr id="3" name="Текст 2">
            <a:extLst>
              <a:ext uri="{FF2B5EF4-FFF2-40B4-BE49-F238E27FC236}">
                <a16:creationId xmlns:a16="http://schemas.microsoft.com/office/drawing/2014/main" id="{2C135080-16A9-9BF3-8966-2EE477A33499}"/>
              </a:ext>
            </a:extLst>
          </p:cNvPr>
          <p:cNvSpPr>
            <a:spLocks noGrp="1"/>
          </p:cNvSpPr>
          <p:nvPr>
            <p:ph sz="half" idx="2"/>
          </p:nvPr>
        </p:nvSpPr>
        <p:spPr>
          <a:xfrm>
            <a:off x="1322388" y="2112264"/>
            <a:ext cx="7288212" cy="4057865"/>
          </a:xfrm>
        </p:spPr>
        <p:txBody>
          <a:bodyPr rtlCol="0">
            <a:normAutofit/>
          </a:bodyPr>
          <a:lstStyle>
            <a:defPPr>
              <a:defRPr lang="ru-RU"/>
            </a:defPPr>
          </a:lstStyle>
          <a:p>
            <a:pPr algn="l"/>
            <a:r>
              <a:rPr lang="en-US" b="0" u="sng" dirty="0">
                <a:latin typeface="Tenorite (Body)"/>
              </a:rPr>
              <a:t>B</a:t>
            </a:r>
            <a:r>
              <a:rPr lang="en-US" b="0" i="0" u="sng" dirty="0">
                <a:effectLst/>
                <a:latin typeface="Tenorite (Body)"/>
              </a:rPr>
              <a:t>est accuracy results:</a:t>
            </a:r>
          </a:p>
          <a:p>
            <a:pPr marL="285750" indent="-285750" algn="l">
              <a:buFont typeface="Arial" panose="020B0604020202020204" pitchFamily="34" charset="0"/>
              <a:buChar char="•"/>
            </a:pPr>
            <a:r>
              <a:rPr lang="en-US" b="0" i="0" dirty="0">
                <a:effectLst/>
                <a:latin typeface="Tenorite (Body)"/>
              </a:rPr>
              <a:t>Decision tree: </a:t>
            </a:r>
          </a:p>
          <a:p>
            <a:pPr marL="569214" lvl="1">
              <a:buFont typeface="Courier New" panose="02070309020205020404" pitchFamily="49" charset="0"/>
              <a:buChar char="o"/>
            </a:pPr>
            <a:r>
              <a:rPr lang="en-US" b="0" i="0" dirty="0">
                <a:effectLst/>
                <a:latin typeface="Tenorite (Body)"/>
              </a:rPr>
              <a:t>Test: 79.02% </a:t>
            </a:r>
          </a:p>
          <a:p>
            <a:pPr marL="569214" lvl="1">
              <a:buFont typeface="Courier New" panose="02070309020205020404" pitchFamily="49" charset="0"/>
              <a:buChar char="o"/>
            </a:pPr>
            <a:r>
              <a:rPr lang="en-US" b="0" i="0" dirty="0">
                <a:effectLst/>
                <a:latin typeface="Tenorite (Body)"/>
              </a:rPr>
              <a:t>Train: 99.78%</a:t>
            </a:r>
          </a:p>
          <a:p>
            <a:pPr marL="285750" indent="-285750" algn="l">
              <a:buFont typeface="Arial" panose="020B0604020202020204" pitchFamily="34" charset="0"/>
              <a:buChar char="•"/>
            </a:pPr>
            <a:r>
              <a:rPr lang="en-US" b="0" i="0" dirty="0">
                <a:effectLst/>
                <a:latin typeface="Tenorite (Body)"/>
              </a:rPr>
              <a:t>Random Forest: 81.15%</a:t>
            </a:r>
          </a:p>
          <a:p>
            <a:pPr marL="285750" indent="-285750" algn="l">
              <a:buFont typeface="Arial" panose="020B0604020202020204" pitchFamily="34" charset="0"/>
              <a:buChar char="•"/>
            </a:pPr>
            <a:r>
              <a:rPr lang="en-US" b="0" i="0" dirty="0">
                <a:effectLst/>
                <a:latin typeface="Tenorite (Body)"/>
              </a:rPr>
              <a:t>KNN (Unnormalized data): 78.94%</a:t>
            </a:r>
          </a:p>
          <a:p>
            <a:pPr marL="285750" indent="-285750" algn="l">
              <a:buFont typeface="Arial" panose="020B0604020202020204" pitchFamily="34" charset="0"/>
              <a:buChar char="•"/>
            </a:pPr>
            <a:r>
              <a:rPr lang="en-US" b="0" i="0" dirty="0">
                <a:effectLst/>
                <a:latin typeface="Tenorite (Body)"/>
              </a:rPr>
              <a:t>KNN (Normalized data): 80.22%</a:t>
            </a:r>
          </a:p>
          <a:p>
            <a:pPr marL="285750" indent="-285750" algn="l">
              <a:buFont typeface="Arial" panose="020B0604020202020204" pitchFamily="34" charset="0"/>
              <a:buChar char="•"/>
            </a:pPr>
            <a:r>
              <a:rPr lang="en-GB" b="0" i="0" dirty="0">
                <a:effectLst/>
                <a:latin typeface="Tenorite (Body)"/>
              </a:rPr>
              <a:t>Benchmark performance on test: 73.7%</a:t>
            </a:r>
            <a:endParaRPr lang="en-US" b="0" i="0" dirty="0">
              <a:effectLst/>
              <a:latin typeface="Tenorite (Body)"/>
            </a:endParaRPr>
          </a:p>
          <a:p>
            <a:pPr algn="l"/>
            <a:endParaRPr lang="en-GB" b="0" dirty="0">
              <a:latin typeface="Tenorite (Body)"/>
            </a:endParaRPr>
          </a:p>
          <a:p>
            <a:pPr algn="l"/>
            <a:r>
              <a:rPr lang="en-GB" i="0" dirty="0">
                <a:effectLst/>
                <a:latin typeface="Tenorite (Body)"/>
              </a:rPr>
              <a:t>The algorithms we preformed beat the benchmark performance</a:t>
            </a:r>
            <a:endParaRPr lang="ru-RU" dirty="0">
              <a:latin typeface="Tenorite (Body)"/>
            </a:endParaRPr>
          </a:p>
        </p:txBody>
      </p:sp>
      <p:sp>
        <p:nvSpPr>
          <p:cNvPr id="14" name="Номер слайда 5">
            <a:extLst>
              <a:ext uri="{FF2B5EF4-FFF2-40B4-BE49-F238E27FC236}">
                <a16:creationId xmlns:a16="http://schemas.microsoft.com/office/drawing/2014/main" id="{200C32DA-834B-29AD-4EA0-000CF5879471}"/>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18</a:t>
            </a:fld>
            <a:endParaRPr lang="ru-RU" dirty="0"/>
          </a:p>
        </p:txBody>
      </p:sp>
    </p:spTree>
    <p:extLst>
      <p:ext uri="{BB962C8B-B14F-4D97-AF65-F5344CB8AC3E}">
        <p14:creationId xmlns:p14="http://schemas.microsoft.com/office/powerpoint/2010/main" val="287524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EB38-6827-839F-2ED1-2C8756FBAA1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114E50E-BFDA-E55A-45BB-0FE77773BAB9}"/>
              </a:ext>
            </a:extLst>
          </p:cNvPr>
          <p:cNvSpPr>
            <a:spLocks noGrp="1"/>
          </p:cNvSpPr>
          <p:nvPr>
            <p:ph type="ctrTitle"/>
          </p:nvPr>
        </p:nvSpPr>
        <p:spPr/>
        <p:txBody>
          <a:bodyPr/>
          <a:lstStyle/>
          <a:p>
            <a:r>
              <a:rPr lang="en-US" sz="4000" b="1" dirty="0">
                <a:latin typeface="+mn-lt"/>
              </a:rPr>
              <a:t>PART B </a:t>
            </a:r>
            <a:br>
              <a:rPr lang="en-US" dirty="0">
                <a:latin typeface="+mn-lt"/>
              </a:rPr>
            </a:br>
            <a:r>
              <a:rPr lang="en-US" dirty="0">
                <a:latin typeface="+mn-lt"/>
              </a:rPr>
              <a:t>Making Prediction</a:t>
            </a:r>
            <a:endParaRPr lang="ru-RU" dirty="0"/>
          </a:p>
        </p:txBody>
      </p:sp>
      <p:sp>
        <p:nvSpPr>
          <p:cNvPr id="7" name="Slide Number Placeholder 6">
            <a:extLst>
              <a:ext uri="{FF2B5EF4-FFF2-40B4-BE49-F238E27FC236}">
                <a16:creationId xmlns:a16="http://schemas.microsoft.com/office/drawing/2014/main" id="{FD870462-9164-7293-7963-72D990891F49}"/>
              </a:ext>
            </a:extLst>
          </p:cNvPr>
          <p:cNvSpPr>
            <a:spLocks noGrp="1"/>
          </p:cNvSpPr>
          <p:nvPr>
            <p:ph type="sldNum" sz="quarter" idx="4294967295"/>
          </p:nvPr>
        </p:nvSpPr>
        <p:spPr>
          <a:xfrm>
            <a:off x="11204575" y="6356350"/>
            <a:ext cx="987425" cy="365125"/>
          </a:xfrm>
        </p:spPr>
        <p:txBody>
          <a:bodyPr/>
          <a:lstStyle/>
          <a:p>
            <a:pPr rtl="0"/>
            <a:fld id="{A49DFD55-3C28-40EF-9E31-A92D2E4017FF}" type="slidenum">
              <a:rPr lang="ru-RU" smtClean="0"/>
              <a:pPr rtl="0"/>
              <a:t>19</a:t>
            </a:fld>
            <a:endParaRPr lang="ru-RU" dirty="0"/>
          </a:p>
        </p:txBody>
      </p:sp>
    </p:spTree>
    <p:extLst>
      <p:ext uri="{BB962C8B-B14F-4D97-AF65-F5344CB8AC3E}">
        <p14:creationId xmlns:p14="http://schemas.microsoft.com/office/powerpoint/2010/main" val="127062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EF5859-10C9-4588-9727-B9362E26C29D}"/>
              </a:ext>
            </a:extLst>
          </p:cNvPr>
          <p:cNvSpPr>
            <a:spLocks noGrp="1"/>
          </p:cNvSpPr>
          <p:nvPr>
            <p:ph type="title"/>
          </p:nvPr>
        </p:nvSpPr>
        <p:spPr>
          <a:xfrm>
            <a:off x="1333499" y="243205"/>
            <a:ext cx="3287661" cy="1325563"/>
          </a:xfrm>
        </p:spPr>
        <p:txBody>
          <a:bodyPr rtlCol="0"/>
          <a:lstStyle>
            <a:defPPr>
              <a:defRPr lang="ru-RU"/>
            </a:defPPr>
          </a:lstStyle>
          <a:p>
            <a:pPr rtl="0"/>
            <a:r>
              <a:rPr lang="en-US" dirty="0">
                <a:latin typeface="+mj-lt"/>
              </a:rPr>
              <a:t>Table of contents:</a:t>
            </a:r>
            <a:endParaRPr lang="ru-RU" dirty="0">
              <a:latin typeface="+mj-lt"/>
            </a:endParaRPr>
          </a:p>
        </p:txBody>
      </p:sp>
      <p:sp>
        <p:nvSpPr>
          <p:cNvPr id="3" name="Объект 2">
            <a:extLst>
              <a:ext uri="{FF2B5EF4-FFF2-40B4-BE49-F238E27FC236}">
                <a16:creationId xmlns:a16="http://schemas.microsoft.com/office/drawing/2014/main" id="{5671D7E5-EF66-4BCD-8DAA-E9061157F0BE}"/>
              </a:ext>
            </a:extLst>
          </p:cNvPr>
          <p:cNvSpPr>
            <a:spLocks noGrp="1"/>
          </p:cNvSpPr>
          <p:nvPr>
            <p:ph idx="1"/>
          </p:nvPr>
        </p:nvSpPr>
        <p:spPr>
          <a:xfrm>
            <a:off x="1333499" y="1792225"/>
            <a:ext cx="4282110" cy="4718304"/>
          </a:xfrm>
        </p:spPr>
        <p:txBody>
          <a:bodyPr rtlCol="0">
            <a:normAutofit/>
          </a:bodyPr>
          <a:lstStyle>
            <a:defPPr>
              <a:defRPr lang="ru-RU"/>
            </a:defPPr>
          </a:lstStyle>
          <a:p>
            <a:r>
              <a:rPr lang="en-US" dirty="0">
                <a:latin typeface="+mn-lt"/>
              </a:rPr>
              <a:t>Problem Statement</a:t>
            </a:r>
          </a:p>
          <a:p>
            <a:pPr rtl="0"/>
            <a:r>
              <a:rPr lang="en-US" dirty="0">
                <a:latin typeface="+mn-lt"/>
              </a:rPr>
              <a:t>PART A – Creation of Prediction Model</a:t>
            </a:r>
          </a:p>
          <a:p>
            <a:pPr marL="800100" lvl="1" indent="-342900">
              <a:buFont typeface="+mj-lt"/>
              <a:buAutoNum type="arabicPeriod"/>
            </a:pPr>
            <a:r>
              <a:rPr lang="en-US" dirty="0">
                <a:latin typeface="+mn-lt"/>
              </a:rPr>
              <a:t>Data Description</a:t>
            </a:r>
            <a:endParaRPr lang="ru-RU" dirty="0">
              <a:latin typeface="+mn-lt"/>
            </a:endParaRPr>
          </a:p>
          <a:p>
            <a:pPr marL="800100" lvl="1" indent="-342900">
              <a:buFont typeface="+mj-lt"/>
              <a:buAutoNum type="arabicPeriod"/>
            </a:pPr>
            <a:r>
              <a:rPr lang="en-US" dirty="0">
                <a:latin typeface="+mn-lt"/>
              </a:rPr>
              <a:t>Data Engineering</a:t>
            </a:r>
          </a:p>
          <a:p>
            <a:pPr marL="800100" lvl="1" indent="-342900">
              <a:buFont typeface="+mj-lt"/>
              <a:buAutoNum type="arabicPeriod"/>
            </a:pPr>
            <a:r>
              <a:rPr lang="en-US" dirty="0">
                <a:latin typeface="+mn-lt"/>
              </a:rPr>
              <a:t>ML Algorithms and Introspection</a:t>
            </a:r>
          </a:p>
          <a:p>
            <a:pPr marL="800100" lvl="1" indent="-342900">
              <a:buFont typeface="+mj-lt"/>
              <a:buAutoNum type="arabicPeriod"/>
            </a:pPr>
            <a:r>
              <a:rPr lang="en-US" i="0" dirty="0">
                <a:effectLst/>
                <a:latin typeface="system-ui"/>
              </a:rPr>
              <a:t>Model Results</a:t>
            </a:r>
          </a:p>
          <a:p>
            <a:pPr marL="0" lvl="1"/>
            <a:r>
              <a:rPr lang="en-US" dirty="0">
                <a:latin typeface="+mn-lt"/>
              </a:rPr>
              <a:t>PART B – Making Prediction</a:t>
            </a:r>
          </a:p>
          <a:p>
            <a:pPr marL="0" lvl="1"/>
            <a:r>
              <a:rPr lang="en-US" i="0" dirty="0">
                <a:effectLst/>
                <a:latin typeface="+mn-lt"/>
              </a:rPr>
              <a:t>PART C – Visualization and Conclusions</a:t>
            </a:r>
            <a:endParaRPr lang="en-US" i="0" dirty="0">
              <a:effectLst/>
              <a:latin typeface="system-ui"/>
            </a:endParaRPr>
          </a:p>
        </p:txBody>
      </p:sp>
      <p:sp>
        <p:nvSpPr>
          <p:cNvPr id="5" name="Номер слайда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a:t>2</a:t>
            </a:fld>
            <a:endParaRPr lang="ru-RU"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75B0-C369-0D6B-32C9-31EDEE41915C}"/>
              </a:ext>
            </a:extLst>
          </p:cNvPr>
          <p:cNvSpPr>
            <a:spLocks noGrp="1"/>
          </p:cNvSpPr>
          <p:nvPr>
            <p:ph type="title"/>
          </p:nvPr>
        </p:nvSpPr>
        <p:spPr>
          <a:xfrm>
            <a:off x="1322318" y="268361"/>
            <a:ext cx="7288282" cy="1633592"/>
          </a:xfrm>
        </p:spPr>
        <p:txBody>
          <a:bodyPr/>
          <a:lstStyle/>
          <a:p>
            <a:r>
              <a:rPr lang="en-US" dirty="0">
                <a:latin typeface="+mj-lt"/>
              </a:rPr>
              <a:t>Applying the model </a:t>
            </a:r>
            <a:br>
              <a:rPr lang="en-US" dirty="0">
                <a:latin typeface="+mj-lt"/>
              </a:rPr>
            </a:br>
            <a:r>
              <a:rPr lang="en-US" dirty="0">
                <a:latin typeface="+mj-lt"/>
              </a:rPr>
              <a:t>to make a prediction </a:t>
            </a:r>
            <a:endParaRPr lang="ru-RU" dirty="0">
              <a:latin typeface="+mj-lt"/>
            </a:endParaRPr>
          </a:p>
        </p:txBody>
      </p:sp>
      <p:sp>
        <p:nvSpPr>
          <p:cNvPr id="3" name="Content Placeholder 2">
            <a:extLst>
              <a:ext uri="{FF2B5EF4-FFF2-40B4-BE49-F238E27FC236}">
                <a16:creationId xmlns:a16="http://schemas.microsoft.com/office/drawing/2014/main" id="{83D7806F-FEF8-2C29-AD4A-84E66226D045}"/>
              </a:ext>
            </a:extLst>
          </p:cNvPr>
          <p:cNvSpPr>
            <a:spLocks noGrp="1"/>
          </p:cNvSpPr>
          <p:nvPr>
            <p:ph sz="half" idx="2"/>
          </p:nvPr>
        </p:nvSpPr>
        <p:spPr/>
        <p:txBody>
          <a:bodyPr/>
          <a:lstStyle/>
          <a:p>
            <a:r>
              <a:rPr lang="en-US" b="0" dirty="0">
                <a:latin typeface="+mn-lt"/>
              </a:rPr>
              <a:t>To make a prediction whether the customers are likely to churn or not, the dataset of 25 000 customers was provided in a semi structured Data Base. The dataset was converted into the library using MongoDB, and then </a:t>
            </a:r>
            <a:r>
              <a:rPr lang="en-GB" b="0" dirty="0">
                <a:latin typeface="+mn-lt"/>
              </a:rPr>
              <a:t>transformed to a structured Data Frame using the MQL query.</a:t>
            </a:r>
          </a:p>
          <a:p>
            <a:r>
              <a:rPr lang="en-GB" b="0" dirty="0">
                <a:latin typeface="+mn-lt"/>
              </a:rPr>
              <a:t>After the dataset was cleaned and prepared for prediction, the model with the best accuracy was used, which is the </a:t>
            </a:r>
            <a:r>
              <a:rPr lang="en-US" b="0" i="0" dirty="0">
                <a:effectLst/>
                <a:latin typeface="Tenorite (Body)"/>
              </a:rPr>
              <a:t>Random Forest with the score of 81.15%</a:t>
            </a:r>
            <a:r>
              <a:rPr lang="en-GB" b="0" dirty="0">
                <a:latin typeface="+mn-lt"/>
              </a:rPr>
              <a:t>. </a:t>
            </a:r>
            <a:endParaRPr lang="ru-RU" b="0" dirty="0">
              <a:latin typeface="+mn-lt"/>
            </a:endParaRPr>
          </a:p>
        </p:txBody>
      </p:sp>
      <p:sp>
        <p:nvSpPr>
          <p:cNvPr id="4" name="Slide Number Placeholder 3">
            <a:extLst>
              <a:ext uri="{FF2B5EF4-FFF2-40B4-BE49-F238E27FC236}">
                <a16:creationId xmlns:a16="http://schemas.microsoft.com/office/drawing/2014/main" id="{BCDCC7FD-D7EC-A0B3-BDC5-C8EFA0B40995}"/>
              </a:ext>
            </a:extLst>
          </p:cNvPr>
          <p:cNvSpPr>
            <a:spLocks noGrp="1"/>
          </p:cNvSpPr>
          <p:nvPr>
            <p:ph type="sldNum" sz="quarter" idx="12"/>
          </p:nvPr>
        </p:nvSpPr>
        <p:spPr/>
        <p:txBody>
          <a:bodyPr/>
          <a:lstStyle/>
          <a:p>
            <a:pPr rtl="0"/>
            <a:fld id="{A49DFD55-3C28-40EF-9E31-A92D2E4017FF}" type="slidenum">
              <a:rPr lang="ru-RU" smtClean="0"/>
              <a:pPr rtl="0"/>
              <a:t>20</a:t>
            </a:fld>
            <a:endParaRPr lang="ru-RU" dirty="0"/>
          </a:p>
        </p:txBody>
      </p:sp>
    </p:spTree>
    <p:extLst>
      <p:ext uri="{BB962C8B-B14F-4D97-AF65-F5344CB8AC3E}">
        <p14:creationId xmlns:p14="http://schemas.microsoft.com/office/powerpoint/2010/main" val="382610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343F1-76B2-45BA-A087-66F72B125C9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6EABF3-9C4B-2A2C-A6BE-D104D96DA0D6}"/>
              </a:ext>
            </a:extLst>
          </p:cNvPr>
          <p:cNvSpPr>
            <a:spLocks noGrp="1"/>
          </p:cNvSpPr>
          <p:nvPr>
            <p:ph type="ctrTitle"/>
          </p:nvPr>
        </p:nvSpPr>
        <p:spPr/>
        <p:txBody>
          <a:bodyPr/>
          <a:lstStyle/>
          <a:p>
            <a:r>
              <a:rPr lang="en-US" sz="4000" b="1" dirty="0">
                <a:latin typeface="+mn-lt"/>
              </a:rPr>
              <a:t>PART C </a:t>
            </a:r>
            <a:br>
              <a:rPr lang="en-US" dirty="0">
                <a:latin typeface="+mn-lt"/>
              </a:rPr>
            </a:br>
            <a:r>
              <a:rPr lang="en-US" i="0" dirty="0">
                <a:effectLst/>
                <a:latin typeface="+mn-lt"/>
              </a:rPr>
              <a:t>Visualization and Conclusions</a:t>
            </a:r>
            <a:endParaRPr lang="ru-RU" dirty="0"/>
          </a:p>
        </p:txBody>
      </p:sp>
      <p:sp>
        <p:nvSpPr>
          <p:cNvPr id="7" name="Slide Number Placeholder 6">
            <a:extLst>
              <a:ext uri="{FF2B5EF4-FFF2-40B4-BE49-F238E27FC236}">
                <a16:creationId xmlns:a16="http://schemas.microsoft.com/office/drawing/2014/main" id="{977A0484-D678-FF41-8498-1B1C54315C5B}"/>
              </a:ext>
            </a:extLst>
          </p:cNvPr>
          <p:cNvSpPr>
            <a:spLocks noGrp="1"/>
          </p:cNvSpPr>
          <p:nvPr>
            <p:ph type="sldNum" sz="quarter" idx="4294967295"/>
          </p:nvPr>
        </p:nvSpPr>
        <p:spPr>
          <a:xfrm>
            <a:off x="11204575" y="6356350"/>
            <a:ext cx="987425" cy="365125"/>
          </a:xfrm>
        </p:spPr>
        <p:txBody>
          <a:bodyPr/>
          <a:lstStyle/>
          <a:p>
            <a:pPr rtl="0"/>
            <a:fld id="{A49DFD55-3C28-40EF-9E31-A92D2E4017FF}" type="slidenum">
              <a:rPr lang="ru-RU" smtClean="0"/>
              <a:pPr rtl="0"/>
              <a:t>21</a:t>
            </a:fld>
            <a:endParaRPr lang="ru-RU" dirty="0"/>
          </a:p>
        </p:txBody>
      </p:sp>
    </p:spTree>
    <p:extLst>
      <p:ext uri="{BB962C8B-B14F-4D97-AF65-F5344CB8AC3E}">
        <p14:creationId xmlns:p14="http://schemas.microsoft.com/office/powerpoint/2010/main" val="333928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ECA3-AC6A-C7FA-2050-F04B80B7DFCA}"/>
              </a:ext>
            </a:extLst>
          </p:cNvPr>
          <p:cNvSpPr>
            <a:spLocks noGrp="1"/>
          </p:cNvSpPr>
          <p:nvPr>
            <p:ph type="title"/>
          </p:nvPr>
        </p:nvSpPr>
        <p:spPr/>
        <p:txBody>
          <a:bodyPr/>
          <a:lstStyle/>
          <a:p>
            <a:r>
              <a:rPr lang="en-US" dirty="0"/>
              <a:t>Data Visualization </a:t>
            </a:r>
            <a:br>
              <a:rPr lang="en-US" dirty="0"/>
            </a:br>
            <a:r>
              <a:rPr lang="en-US" dirty="0"/>
              <a:t>and explanation</a:t>
            </a:r>
            <a:endParaRPr lang="ru-RU" dirty="0"/>
          </a:p>
        </p:txBody>
      </p:sp>
      <p:sp>
        <p:nvSpPr>
          <p:cNvPr id="3" name="Content Placeholder 2">
            <a:extLst>
              <a:ext uri="{FF2B5EF4-FFF2-40B4-BE49-F238E27FC236}">
                <a16:creationId xmlns:a16="http://schemas.microsoft.com/office/drawing/2014/main" id="{18DD7AB9-84B6-556E-6644-4722A71516FE}"/>
              </a:ext>
            </a:extLst>
          </p:cNvPr>
          <p:cNvSpPr>
            <a:spLocks noGrp="1"/>
          </p:cNvSpPr>
          <p:nvPr>
            <p:ph sz="half" idx="2"/>
          </p:nvPr>
        </p:nvSpPr>
        <p:spPr>
          <a:xfrm>
            <a:off x="1322388" y="2763079"/>
            <a:ext cx="7288212" cy="2613992"/>
          </a:xfrm>
        </p:spPr>
        <p:txBody>
          <a:bodyPr/>
          <a:lstStyle/>
          <a:p>
            <a:r>
              <a:rPr lang="en-US" b="0" dirty="0">
                <a:latin typeface="+mn-lt"/>
              </a:rPr>
              <a:t>The dataset with prediction was put into the Tableau Prep and then converted into a Star Scheme model, it contained three dimensions tables and one fact table. To understand the predicted data, the model was transferred into the Tableau Desktop for a data visualization and conclusion explanation. </a:t>
            </a:r>
            <a:endParaRPr lang="ru-RU" b="0" dirty="0">
              <a:latin typeface="+mn-lt"/>
            </a:endParaRPr>
          </a:p>
        </p:txBody>
      </p:sp>
      <p:sp>
        <p:nvSpPr>
          <p:cNvPr id="4" name="Slide Number Placeholder 3">
            <a:extLst>
              <a:ext uri="{FF2B5EF4-FFF2-40B4-BE49-F238E27FC236}">
                <a16:creationId xmlns:a16="http://schemas.microsoft.com/office/drawing/2014/main" id="{63B3740E-0CA4-2E16-430B-34813695B067}"/>
              </a:ext>
            </a:extLst>
          </p:cNvPr>
          <p:cNvSpPr>
            <a:spLocks noGrp="1"/>
          </p:cNvSpPr>
          <p:nvPr>
            <p:ph type="sldNum" sz="quarter" idx="12"/>
          </p:nvPr>
        </p:nvSpPr>
        <p:spPr/>
        <p:txBody>
          <a:bodyPr/>
          <a:lstStyle/>
          <a:p>
            <a:pPr rtl="0"/>
            <a:fld id="{A49DFD55-3C28-40EF-9E31-A92D2E4017FF}" type="slidenum">
              <a:rPr lang="ru-RU" smtClean="0"/>
              <a:pPr rtl="0"/>
              <a:t>22</a:t>
            </a:fld>
            <a:endParaRPr lang="ru-RU" dirty="0"/>
          </a:p>
        </p:txBody>
      </p:sp>
    </p:spTree>
    <p:extLst>
      <p:ext uri="{BB962C8B-B14F-4D97-AF65-F5344CB8AC3E}">
        <p14:creationId xmlns:p14="http://schemas.microsoft.com/office/powerpoint/2010/main" val="2559802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818645-6E4C-55B4-5FAA-7BCE9034C869}"/>
              </a:ext>
            </a:extLst>
          </p:cNvPr>
          <p:cNvSpPr>
            <a:spLocks noGrp="1"/>
          </p:cNvSpPr>
          <p:nvPr>
            <p:ph type="title"/>
          </p:nvPr>
        </p:nvSpPr>
        <p:spPr>
          <a:xfrm>
            <a:off x="838201" y="895350"/>
            <a:ext cx="2764535" cy="1917700"/>
          </a:xfrm>
        </p:spPr>
        <p:txBody>
          <a:bodyPr>
            <a:normAutofit/>
          </a:bodyPr>
          <a:lstStyle/>
          <a:p>
            <a:r>
              <a:rPr lang="en-US" sz="3200" dirty="0">
                <a:latin typeface="+mj-lt"/>
              </a:rPr>
              <a:t>Churn</a:t>
            </a:r>
            <a:br>
              <a:rPr lang="en-US" sz="3200" dirty="0">
                <a:latin typeface="+mj-lt"/>
              </a:rPr>
            </a:br>
            <a:r>
              <a:rPr lang="en-US" sz="3200" dirty="0">
                <a:latin typeface="+mj-lt"/>
              </a:rPr>
              <a:t>Dashboard</a:t>
            </a:r>
            <a:endParaRPr lang="ru-RU" sz="3200" dirty="0">
              <a:latin typeface="+mj-lt"/>
            </a:endParaRPr>
          </a:p>
        </p:txBody>
      </p:sp>
      <p:sp>
        <p:nvSpPr>
          <p:cNvPr id="7" name="Content Placeholder 6">
            <a:extLst>
              <a:ext uri="{FF2B5EF4-FFF2-40B4-BE49-F238E27FC236}">
                <a16:creationId xmlns:a16="http://schemas.microsoft.com/office/drawing/2014/main" id="{0CE3659A-2BE6-5D32-5CF8-83CB928CDE6C}"/>
              </a:ext>
            </a:extLst>
          </p:cNvPr>
          <p:cNvSpPr>
            <a:spLocks noGrp="1"/>
          </p:cNvSpPr>
          <p:nvPr>
            <p:ph sz="half" idx="16"/>
          </p:nvPr>
        </p:nvSpPr>
        <p:spPr>
          <a:xfrm>
            <a:off x="838200" y="2813049"/>
            <a:ext cx="2764536" cy="3238499"/>
          </a:xfrm>
        </p:spPr>
        <p:txBody>
          <a:bodyPr/>
          <a:lstStyle/>
          <a:p>
            <a:r>
              <a:rPr lang="en-US" dirty="0">
                <a:latin typeface="+mn-lt"/>
              </a:rPr>
              <a:t>The dashboard provides data needed for the prediction analysis</a:t>
            </a:r>
            <a:endParaRPr lang="ru-RU" dirty="0">
              <a:latin typeface="+mn-lt"/>
            </a:endParaRPr>
          </a:p>
        </p:txBody>
      </p:sp>
      <p:sp>
        <p:nvSpPr>
          <p:cNvPr id="4" name="Slide Number Placeholder 3">
            <a:extLst>
              <a:ext uri="{FF2B5EF4-FFF2-40B4-BE49-F238E27FC236}">
                <a16:creationId xmlns:a16="http://schemas.microsoft.com/office/drawing/2014/main" id="{B0A01655-4D81-07AF-9CFC-1196F6B07BF5}"/>
              </a:ext>
            </a:extLst>
          </p:cNvPr>
          <p:cNvSpPr>
            <a:spLocks noGrp="1"/>
          </p:cNvSpPr>
          <p:nvPr>
            <p:ph type="sldNum" sz="quarter" idx="12"/>
          </p:nvPr>
        </p:nvSpPr>
        <p:spPr/>
        <p:txBody>
          <a:bodyPr/>
          <a:lstStyle/>
          <a:p>
            <a:pPr rtl="0"/>
            <a:fld id="{A49DFD55-3C28-40EF-9E31-A92D2E4017FF}" type="slidenum">
              <a:rPr lang="ru-RU" smtClean="0"/>
              <a:pPr rtl="0"/>
              <a:t>23</a:t>
            </a:fld>
            <a:endParaRPr lang="ru-RU" dirty="0"/>
          </a:p>
        </p:txBody>
      </p:sp>
      <p:pic>
        <p:nvPicPr>
          <p:cNvPr id="3" name="Picture 2">
            <a:extLst>
              <a:ext uri="{FF2B5EF4-FFF2-40B4-BE49-F238E27FC236}">
                <a16:creationId xmlns:a16="http://schemas.microsoft.com/office/drawing/2014/main" id="{38819BAD-2B83-0269-2F66-D4786F35E189}"/>
              </a:ext>
            </a:extLst>
          </p:cNvPr>
          <p:cNvPicPr>
            <a:picLocks noChangeAspect="1"/>
          </p:cNvPicPr>
          <p:nvPr/>
        </p:nvPicPr>
        <p:blipFill>
          <a:blip r:embed="rId2"/>
          <a:stretch>
            <a:fillRect/>
          </a:stretch>
        </p:blipFill>
        <p:spPr>
          <a:xfrm>
            <a:off x="3756992" y="1340702"/>
            <a:ext cx="8186530" cy="4176595"/>
          </a:xfrm>
          <a:prstGeom prst="rect">
            <a:avLst/>
          </a:prstGeom>
        </p:spPr>
      </p:pic>
      <p:sp>
        <p:nvSpPr>
          <p:cNvPr id="6" name="Rectangle 5">
            <a:extLst>
              <a:ext uri="{FF2B5EF4-FFF2-40B4-BE49-F238E27FC236}">
                <a16:creationId xmlns:a16="http://schemas.microsoft.com/office/drawing/2014/main" id="{4FF268F8-04BD-30FC-5485-52AE9FF81E96}"/>
              </a:ext>
            </a:extLst>
          </p:cNvPr>
          <p:cNvSpPr/>
          <p:nvPr/>
        </p:nvSpPr>
        <p:spPr>
          <a:xfrm>
            <a:off x="3602736" y="1222513"/>
            <a:ext cx="263586" cy="397565"/>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344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F13-9469-0479-0677-E80C4E215EB0}"/>
              </a:ext>
            </a:extLst>
          </p:cNvPr>
          <p:cNvSpPr>
            <a:spLocks noGrp="1"/>
          </p:cNvSpPr>
          <p:nvPr>
            <p:ph type="title"/>
          </p:nvPr>
        </p:nvSpPr>
        <p:spPr>
          <a:xfrm>
            <a:off x="838201" y="758190"/>
            <a:ext cx="3247662" cy="1052322"/>
          </a:xfrm>
        </p:spPr>
        <p:txBody>
          <a:bodyPr/>
          <a:lstStyle/>
          <a:p>
            <a:r>
              <a:rPr lang="en-US" dirty="0">
                <a:latin typeface="+mj-lt"/>
              </a:rPr>
              <a:t>Insights</a:t>
            </a:r>
            <a:endParaRPr lang="ru-RU" dirty="0">
              <a:latin typeface="+mj-lt"/>
            </a:endParaRPr>
          </a:p>
        </p:txBody>
      </p:sp>
      <p:sp>
        <p:nvSpPr>
          <p:cNvPr id="5" name="Slide Number Placeholder 4">
            <a:extLst>
              <a:ext uri="{FF2B5EF4-FFF2-40B4-BE49-F238E27FC236}">
                <a16:creationId xmlns:a16="http://schemas.microsoft.com/office/drawing/2014/main" id="{965C5F9E-34D4-AA4F-2319-D067A50C9156}"/>
              </a:ext>
            </a:extLst>
          </p:cNvPr>
          <p:cNvSpPr>
            <a:spLocks noGrp="1"/>
          </p:cNvSpPr>
          <p:nvPr>
            <p:ph type="sldNum" sz="quarter" idx="12"/>
          </p:nvPr>
        </p:nvSpPr>
        <p:spPr/>
        <p:txBody>
          <a:bodyPr/>
          <a:lstStyle/>
          <a:p>
            <a:pPr rtl="0"/>
            <a:fld id="{A49DFD55-3C28-40EF-9E31-A92D2E4017FF}" type="slidenum">
              <a:rPr lang="ru-RU" smtClean="0"/>
              <a:pPr rtl="0"/>
              <a:t>24</a:t>
            </a:fld>
            <a:endParaRPr lang="ru-RU" dirty="0"/>
          </a:p>
        </p:txBody>
      </p:sp>
      <p:pic>
        <p:nvPicPr>
          <p:cNvPr id="9" name="Picture 8" descr="A graph of a number of purple bars&#10;&#10;Description automatically generated with medium confidence">
            <a:extLst>
              <a:ext uri="{FF2B5EF4-FFF2-40B4-BE49-F238E27FC236}">
                <a16:creationId xmlns:a16="http://schemas.microsoft.com/office/drawing/2014/main" id="{AB790F77-316A-3547-19A3-B423A2350026}"/>
              </a:ext>
            </a:extLst>
          </p:cNvPr>
          <p:cNvPicPr>
            <a:picLocks noChangeAspect="1"/>
          </p:cNvPicPr>
          <p:nvPr/>
        </p:nvPicPr>
        <p:blipFill>
          <a:blip r:embed="rId2"/>
          <a:stretch>
            <a:fillRect/>
          </a:stretch>
        </p:blipFill>
        <p:spPr>
          <a:xfrm>
            <a:off x="4471416" y="254382"/>
            <a:ext cx="3952097" cy="4751787"/>
          </a:xfrm>
          <a:prstGeom prst="rect">
            <a:avLst/>
          </a:prstGeom>
        </p:spPr>
      </p:pic>
      <p:pic>
        <p:nvPicPr>
          <p:cNvPr id="15" name="Picture 14" descr="A graph with green bars&#10;&#10;Description automatically generated with medium confidence">
            <a:extLst>
              <a:ext uri="{FF2B5EF4-FFF2-40B4-BE49-F238E27FC236}">
                <a16:creationId xmlns:a16="http://schemas.microsoft.com/office/drawing/2014/main" id="{2676FA70-E43F-6103-7CD4-D1A5CF17A063}"/>
              </a:ext>
            </a:extLst>
          </p:cNvPr>
          <p:cNvPicPr>
            <a:picLocks noChangeAspect="1"/>
          </p:cNvPicPr>
          <p:nvPr/>
        </p:nvPicPr>
        <p:blipFill>
          <a:blip r:embed="rId3"/>
          <a:stretch>
            <a:fillRect/>
          </a:stretch>
        </p:blipFill>
        <p:spPr>
          <a:xfrm>
            <a:off x="103502" y="2050344"/>
            <a:ext cx="4430805" cy="2934405"/>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94B24223-A091-4947-6744-68ADB87793B4}"/>
              </a:ext>
            </a:extLst>
          </p:cNvPr>
          <p:cNvPicPr>
            <a:picLocks noChangeAspect="1"/>
          </p:cNvPicPr>
          <p:nvPr/>
        </p:nvPicPr>
        <p:blipFill>
          <a:blip r:embed="rId4"/>
          <a:stretch>
            <a:fillRect/>
          </a:stretch>
        </p:blipFill>
        <p:spPr>
          <a:xfrm>
            <a:off x="8637045" y="312415"/>
            <a:ext cx="3118309" cy="4756149"/>
          </a:xfrm>
          <a:prstGeom prst="rect">
            <a:avLst/>
          </a:prstGeom>
        </p:spPr>
      </p:pic>
      <p:sp>
        <p:nvSpPr>
          <p:cNvPr id="22" name="Content Placeholder 6">
            <a:extLst>
              <a:ext uri="{FF2B5EF4-FFF2-40B4-BE49-F238E27FC236}">
                <a16:creationId xmlns:a16="http://schemas.microsoft.com/office/drawing/2014/main" id="{83A87250-59B1-7F6F-5640-6B770E973003}"/>
              </a:ext>
            </a:extLst>
          </p:cNvPr>
          <p:cNvSpPr>
            <a:spLocks noGrp="1"/>
          </p:cNvSpPr>
          <p:nvPr>
            <p:ph sz="half" idx="16"/>
          </p:nvPr>
        </p:nvSpPr>
        <p:spPr>
          <a:xfrm>
            <a:off x="364441" y="5268118"/>
            <a:ext cx="3578078" cy="1335499"/>
          </a:xfrm>
        </p:spPr>
        <p:txBody>
          <a:bodyPr>
            <a:normAutofit/>
          </a:bodyPr>
          <a:lstStyle/>
          <a:p>
            <a:r>
              <a:rPr lang="en-US" sz="1600" dirty="0">
                <a:latin typeface="+mn-lt"/>
              </a:rPr>
              <a:t>The highest churn rates are for the age groups of 36-70 and 71-89 thus they are the first groups to be addressed to lower the churn rates.</a:t>
            </a:r>
            <a:endParaRPr lang="ru-RU" sz="1600" dirty="0">
              <a:latin typeface="+mn-lt"/>
            </a:endParaRPr>
          </a:p>
        </p:txBody>
      </p:sp>
      <p:sp>
        <p:nvSpPr>
          <p:cNvPr id="23" name="Content Placeholder 6">
            <a:extLst>
              <a:ext uri="{FF2B5EF4-FFF2-40B4-BE49-F238E27FC236}">
                <a16:creationId xmlns:a16="http://schemas.microsoft.com/office/drawing/2014/main" id="{8BC81110-C69D-7319-22EE-F3C8D10AB92C}"/>
              </a:ext>
            </a:extLst>
          </p:cNvPr>
          <p:cNvSpPr txBox="1">
            <a:spLocks/>
          </p:cNvSpPr>
          <p:nvPr/>
        </p:nvSpPr>
        <p:spPr>
          <a:xfrm>
            <a:off x="4306960" y="5268118"/>
            <a:ext cx="3578078" cy="1335499"/>
          </a:xfrm>
          <a:prstGeom prst="rect">
            <a:avLst/>
          </a:prstGeom>
        </p:spPr>
        <p:txBody>
          <a:bodyPr vert="horz" lIns="91440" tIns="0" rIns="91440" bIns="45720" rtlCol="0">
            <a:normAutofit/>
          </a:bodyPr>
          <a:lstStyle>
            <a:defPPr>
              <a:defRPr lang="ru-RU"/>
            </a:defPPr>
            <a:lvl1pPr marL="0" indent="0" algn="l" defTabSz="914400" rtl="0" eaLnBrk="1" latinLnBrk="0" hangingPunct="1">
              <a:lnSpc>
                <a:spcPct val="100000"/>
              </a:lnSpc>
              <a:spcBef>
                <a:spcPts val="1000"/>
              </a:spcBef>
              <a:buFont typeface="Arial" panose="020B0604020202020204" pitchFamily="34" charset="0"/>
              <a:buNone/>
              <a:defRPr lang="ru-RU" sz="1800" b="0" kern="1200" spc="50" baseline="0">
                <a:solidFill>
                  <a:schemeClr val="tx1"/>
                </a:solidFill>
                <a:latin typeface="Arial" panose="020B0604020202020204" pitchFamily="34" charset="0"/>
                <a:ea typeface="+mn-ea"/>
                <a:cs typeface="Arial" panose="020B0604020202020204" pitchFamily="34" charset="0"/>
              </a:defRPr>
            </a:lvl1pPr>
            <a:lvl2pPr marL="283464"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2pPr>
            <a:lvl3pPr marL="566928"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3pPr>
            <a:lvl4pPr marL="859536"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4pPr>
            <a:lvl5pPr marL="1152144"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a:lstStyle>
          <a:p>
            <a:r>
              <a:rPr lang="en-GB" sz="1600" dirty="0">
                <a:latin typeface="+mn-lt"/>
              </a:rPr>
              <a:t>According to prediction the clients having more than 2 services have higher chances to churn.</a:t>
            </a:r>
          </a:p>
        </p:txBody>
      </p:sp>
      <p:sp>
        <p:nvSpPr>
          <p:cNvPr id="24" name="Content Placeholder 6">
            <a:extLst>
              <a:ext uri="{FF2B5EF4-FFF2-40B4-BE49-F238E27FC236}">
                <a16:creationId xmlns:a16="http://schemas.microsoft.com/office/drawing/2014/main" id="{667715C1-EE52-255E-ABBE-A6DFC7279871}"/>
              </a:ext>
            </a:extLst>
          </p:cNvPr>
          <p:cNvSpPr txBox="1">
            <a:spLocks/>
          </p:cNvSpPr>
          <p:nvPr/>
        </p:nvSpPr>
        <p:spPr>
          <a:xfrm>
            <a:off x="8249480" y="5268118"/>
            <a:ext cx="3578078" cy="1335499"/>
          </a:xfrm>
          <a:prstGeom prst="rect">
            <a:avLst/>
          </a:prstGeom>
        </p:spPr>
        <p:txBody>
          <a:bodyPr vert="horz" lIns="91440" tIns="0" rIns="91440" bIns="45720" rtlCol="0">
            <a:normAutofit fontScale="85000" lnSpcReduction="10000"/>
          </a:bodyPr>
          <a:lstStyle>
            <a:defPPr>
              <a:defRPr lang="ru-RU"/>
            </a:defPPr>
            <a:lvl1pPr marL="0" indent="0" algn="l" defTabSz="914400" rtl="0" eaLnBrk="1" latinLnBrk="0" hangingPunct="1">
              <a:lnSpc>
                <a:spcPct val="100000"/>
              </a:lnSpc>
              <a:spcBef>
                <a:spcPts val="1000"/>
              </a:spcBef>
              <a:buFont typeface="Arial" panose="020B0604020202020204" pitchFamily="34" charset="0"/>
              <a:buNone/>
              <a:defRPr lang="ru-RU" sz="1800" b="0" kern="1200" spc="50" baseline="0">
                <a:solidFill>
                  <a:schemeClr val="tx1"/>
                </a:solidFill>
                <a:latin typeface="Arial" panose="020B0604020202020204" pitchFamily="34" charset="0"/>
                <a:ea typeface="+mn-ea"/>
                <a:cs typeface="Arial" panose="020B0604020202020204" pitchFamily="34" charset="0"/>
              </a:defRPr>
            </a:lvl1pPr>
            <a:lvl2pPr marL="283464"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2pPr>
            <a:lvl3pPr marL="566928"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3pPr>
            <a:lvl4pPr marL="859536"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4pPr>
            <a:lvl5pPr marL="1152144" indent="-285750" algn="l" defTabSz="914400" rtl="0" eaLnBrk="1" latinLnBrk="0" hangingPunct="1">
              <a:lnSpc>
                <a:spcPct val="100000"/>
              </a:lnSpc>
              <a:spcBef>
                <a:spcPts val="1000"/>
              </a:spcBef>
              <a:buFont typeface="Arial" panose="020B0604020202020204" pitchFamily="34" charset="0"/>
              <a:buChar char="•"/>
              <a:defRPr lang="ru-RU" sz="1800" kern="1200" spc="5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a:lstStyle>
          <a:p>
            <a:r>
              <a:rPr lang="en-GB" dirty="0">
                <a:latin typeface="+mn-lt"/>
              </a:rPr>
              <a:t>The highest predicted churn rate is for the clients staying with the company between one year to three, thus improving the company’s conditions for this group will dramatically decrease churn rate.</a:t>
            </a:r>
          </a:p>
        </p:txBody>
      </p:sp>
    </p:spTree>
    <p:extLst>
      <p:ext uri="{BB962C8B-B14F-4D97-AF65-F5344CB8AC3E}">
        <p14:creationId xmlns:p14="http://schemas.microsoft.com/office/powerpoint/2010/main" val="142165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7F23B9-EA29-D260-929E-8AB12C678B2E}"/>
              </a:ext>
            </a:extLst>
          </p:cNvPr>
          <p:cNvSpPr>
            <a:spLocks noGrp="1"/>
          </p:cNvSpPr>
          <p:nvPr>
            <p:ph type="title"/>
          </p:nvPr>
        </p:nvSpPr>
        <p:spPr>
          <a:xfrm>
            <a:off x="838200" y="353550"/>
            <a:ext cx="10515600" cy="1712994"/>
          </a:xfrm>
        </p:spPr>
        <p:txBody>
          <a:bodyPr/>
          <a:lstStyle/>
          <a:p>
            <a:pPr algn="l"/>
            <a:r>
              <a:rPr lang="en-US" dirty="0">
                <a:latin typeface="+mj-lt"/>
              </a:rPr>
              <a:t>FINAL CONCLUSIONS</a:t>
            </a:r>
            <a:endParaRPr lang="ru-RU" dirty="0">
              <a:latin typeface="+mj-lt"/>
            </a:endParaRPr>
          </a:p>
        </p:txBody>
      </p:sp>
      <p:sp>
        <p:nvSpPr>
          <p:cNvPr id="7" name="Table Placeholder 6">
            <a:extLst>
              <a:ext uri="{FF2B5EF4-FFF2-40B4-BE49-F238E27FC236}">
                <a16:creationId xmlns:a16="http://schemas.microsoft.com/office/drawing/2014/main" id="{4D8F4941-68B5-EB1D-2E09-10F0A568B2BD}"/>
              </a:ext>
            </a:extLst>
          </p:cNvPr>
          <p:cNvSpPr>
            <a:spLocks noGrp="1"/>
          </p:cNvSpPr>
          <p:nvPr>
            <p:ph type="tbl" sz="quarter" idx="14"/>
          </p:nvPr>
        </p:nvSpPr>
        <p:spPr>
          <a:xfrm>
            <a:off x="838200" y="2335696"/>
            <a:ext cx="10515600" cy="3945834"/>
          </a:xfrm>
        </p:spPr>
        <p:txBody>
          <a:bodyPr>
            <a:normAutofit lnSpcReduction="10000"/>
          </a:bodyPr>
          <a:lstStyle/>
          <a:p>
            <a:pPr algn="l">
              <a:lnSpc>
                <a:spcPct val="150000"/>
              </a:lnSpc>
            </a:pPr>
            <a:r>
              <a:rPr lang="en-US" sz="2400" dirty="0">
                <a:latin typeface="+mn-lt"/>
              </a:rPr>
              <a:t>To enhance the retention rates of the customers according to predictive analytics the following factors have the most influence: </a:t>
            </a:r>
          </a:p>
          <a:p>
            <a:pPr marL="342900" indent="-342900" algn="l">
              <a:lnSpc>
                <a:spcPct val="150000"/>
              </a:lnSpc>
              <a:buFont typeface="Arial" panose="020B0604020202020204" pitchFamily="34" charset="0"/>
              <a:buChar char="•"/>
            </a:pPr>
            <a:r>
              <a:rPr lang="en-US" dirty="0">
                <a:latin typeface="+mn-lt"/>
              </a:rPr>
              <a:t>Middle-aged group</a:t>
            </a:r>
          </a:p>
          <a:p>
            <a:pPr marL="342900" indent="-342900" algn="l">
              <a:lnSpc>
                <a:spcPct val="150000"/>
              </a:lnSpc>
              <a:buFont typeface="Arial" panose="020B0604020202020204" pitchFamily="34" charset="0"/>
              <a:buChar char="•"/>
            </a:pPr>
            <a:r>
              <a:rPr lang="en-US" dirty="0">
                <a:latin typeface="+mn-lt"/>
              </a:rPr>
              <a:t>Both genders </a:t>
            </a:r>
          </a:p>
          <a:p>
            <a:pPr marL="342900" indent="-342900" algn="l">
              <a:lnSpc>
                <a:spcPct val="150000"/>
              </a:lnSpc>
              <a:buFont typeface="Arial" panose="020B0604020202020204" pitchFamily="34" charset="0"/>
              <a:buChar char="•"/>
            </a:pPr>
            <a:r>
              <a:rPr lang="en-US" dirty="0">
                <a:latin typeface="+mn-lt"/>
              </a:rPr>
              <a:t>Receive electronic check</a:t>
            </a:r>
          </a:p>
          <a:p>
            <a:pPr marL="342900" indent="-342900" algn="l">
              <a:lnSpc>
                <a:spcPct val="150000"/>
              </a:lnSpc>
              <a:buFont typeface="Arial" panose="020B0604020202020204" pitchFamily="34" charset="0"/>
              <a:buChar char="•"/>
            </a:pPr>
            <a:r>
              <a:rPr lang="en-US" dirty="0">
                <a:latin typeface="+mn-lt"/>
              </a:rPr>
              <a:t>Customers for 1 to 3 years </a:t>
            </a:r>
          </a:p>
          <a:p>
            <a:pPr marL="342900" indent="-342900" algn="l">
              <a:lnSpc>
                <a:spcPct val="150000"/>
              </a:lnSpc>
              <a:buFont typeface="Arial" panose="020B0604020202020204" pitchFamily="34" charset="0"/>
              <a:buChar char="•"/>
            </a:pPr>
            <a:r>
              <a:rPr lang="en-US" dirty="0">
                <a:latin typeface="+mn-lt"/>
              </a:rPr>
              <a:t>Have more than 3 services included in their profiles</a:t>
            </a:r>
          </a:p>
        </p:txBody>
      </p:sp>
      <p:sp>
        <p:nvSpPr>
          <p:cNvPr id="5" name="Slide Number Placeholder 4">
            <a:extLst>
              <a:ext uri="{FF2B5EF4-FFF2-40B4-BE49-F238E27FC236}">
                <a16:creationId xmlns:a16="http://schemas.microsoft.com/office/drawing/2014/main" id="{393E9A2D-5A16-E43C-767C-79658F02B44D}"/>
              </a:ext>
            </a:extLst>
          </p:cNvPr>
          <p:cNvSpPr>
            <a:spLocks noGrp="1"/>
          </p:cNvSpPr>
          <p:nvPr>
            <p:ph type="sldNum" sz="quarter" idx="12"/>
          </p:nvPr>
        </p:nvSpPr>
        <p:spPr/>
        <p:txBody>
          <a:bodyPr/>
          <a:lstStyle/>
          <a:p>
            <a:pPr rtl="0"/>
            <a:fld id="{A49DFD55-3C28-40EF-9E31-A92D2E4017FF}" type="slidenum">
              <a:rPr lang="ru-RU" smtClean="0"/>
              <a:pPr rtl="0"/>
              <a:t>25</a:t>
            </a:fld>
            <a:endParaRPr lang="ru-RU" dirty="0"/>
          </a:p>
        </p:txBody>
      </p:sp>
    </p:spTree>
    <p:extLst>
      <p:ext uri="{BB962C8B-B14F-4D97-AF65-F5344CB8AC3E}">
        <p14:creationId xmlns:p14="http://schemas.microsoft.com/office/powerpoint/2010/main" val="177332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rtlCol="0"/>
          <a:lstStyle>
            <a:defPPr>
              <a:defRPr lang="ru-RU"/>
            </a:defPPr>
          </a:lstStyle>
          <a:p>
            <a:pPr rtl="0"/>
            <a:r>
              <a:rPr lang="en-US" dirty="0">
                <a:latin typeface="+mj-lt"/>
              </a:rPr>
              <a:t>Problem Statement</a:t>
            </a:r>
            <a:endParaRPr lang="ru-RU" dirty="0">
              <a:latin typeface="+mj-lt"/>
            </a:endParaRPr>
          </a:p>
        </p:txBody>
      </p:sp>
      <p:sp>
        <p:nvSpPr>
          <p:cNvPr id="3" name="Текст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rtlCol="0">
            <a:normAutofit/>
          </a:bodyPr>
          <a:lstStyle>
            <a:defPPr>
              <a:defRPr lang="ru-RU"/>
            </a:defPPr>
          </a:lstStyle>
          <a:p>
            <a:pPr marL="285750" indent="-285750" rtl="0">
              <a:buFont typeface="Arial" panose="020B0604020202020204" pitchFamily="34" charset="0"/>
              <a:buChar char="•"/>
            </a:pPr>
            <a:r>
              <a:rPr lang="en-GB" b="0" dirty="0">
                <a:latin typeface="+mn-lt"/>
              </a:rPr>
              <a:t>The purpose of this project is to analyse the dataset and build a machine learning pipeline to make a prediction whether the future customers will churn or not, based on demographic, service usage, and payment behaviour data.</a:t>
            </a:r>
          </a:p>
          <a:p>
            <a:pPr marL="285750" indent="-285750" rtl="0">
              <a:buFont typeface="Arial" panose="020B0604020202020204" pitchFamily="34" charset="0"/>
              <a:buChar char="•"/>
            </a:pPr>
            <a:r>
              <a:rPr lang="en-GB" b="0" dirty="0">
                <a:latin typeface="+mn-lt"/>
              </a:rPr>
              <a:t>The data available is a historical dataset of existing customers with their churn status.</a:t>
            </a:r>
          </a:p>
          <a:p>
            <a:pPr marL="285750" indent="-285750" rtl="0">
              <a:buFont typeface="Arial" panose="020B0604020202020204" pitchFamily="34" charset="0"/>
              <a:buChar char="•"/>
            </a:pPr>
            <a:r>
              <a:rPr lang="en-GB" b="0" dirty="0">
                <a:latin typeface="+mn-lt"/>
              </a:rPr>
              <a:t>The motivation and possible applications for solving the problem may include risk assessment, targeted marketing campaigns, improving</a:t>
            </a:r>
            <a:r>
              <a:rPr lang="en-US" b="0" dirty="0">
                <a:latin typeface="+mn-lt"/>
              </a:rPr>
              <a:t> customer retention strategies, and more.</a:t>
            </a:r>
            <a:endParaRPr lang="ru-RU" b="0" dirty="0">
              <a:latin typeface="+mn-lt"/>
            </a:endParaRPr>
          </a:p>
        </p:txBody>
      </p:sp>
      <p:sp>
        <p:nvSpPr>
          <p:cNvPr id="14" name="Номер слайда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ru-RU"/>
            </a:defPPr>
          </a:lstStyle>
          <a:p>
            <a:pPr rtl="0"/>
            <a:fld id="{A49DFD55-3C28-40EF-9E31-A92D2E4017FF}" type="slidenum">
              <a:rPr lang="ru-RU" smtClean="0"/>
              <a:pPr rtl="0"/>
              <a:t>3</a:t>
            </a:fld>
            <a:endParaRPr lang="ru-RU"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A4494A-A305-1025-662C-275ABCD69A7F}"/>
              </a:ext>
            </a:extLst>
          </p:cNvPr>
          <p:cNvSpPr>
            <a:spLocks noGrp="1"/>
          </p:cNvSpPr>
          <p:nvPr>
            <p:ph type="ctrTitle"/>
          </p:nvPr>
        </p:nvSpPr>
        <p:spPr/>
        <p:txBody>
          <a:bodyPr/>
          <a:lstStyle/>
          <a:p>
            <a:r>
              <a:rPr lang="en-US" sz="4000" b="1" dirty="0">
                <a:latin typeface="+mn-lt"/>
              </a:rPr>
              <a:t>PART A </a:t>
            </a:r>
            <a:br>
              <a:rPr lang="en-US" dirty="0">
                <a:latin typeface="+mn-lt"/>
              </a:rPr>
            </a:br>
            <a:r>
              <a:rPr lang="en-US" dirty="0">
                <a:latin typeface="+mn-lt"/>
              </a:rPr>
              <a:t>Creation of Prediction Model</a:t>
            </a:r>
            <a:endParaRPr lang="ru-RU" dirty="0"/>
          </a:p>
        </p:txBody>
      </p:sp>
      <p:sp>
        <p:nvSpPr>
          <p:cNvPr id="7" name="Slide Number Placeholder 6">
            <a:extLst>
              <a:ext uri="{FF2B5EF4-FFF2-40B4-BE49-F238E27FC236}">
                <a16:creationId xmlns:a16="http://schemas.microsoft.com/office/drawing/2014/main" id="{7BB7B397-ED14-E093-2BC4-3848E61973D9}"/>
              </a:ext>
            </a:extLst>
          </p:cNvPr>
          <p:cNvSpPr>
            <a:spLocks noGrp="1"/>
          </p:cNvSpPr>
          <p:nvPr>
            <p:ph type="sldNum" sz="quarter" idx="4294967295"/>
          </p:nvPr>
        </p:nvSpPr>
        <p:spPr>
          <a:xfrm>
            <a:off x="11204575" y="6356350"/>
            <a:ext cx="987425" cy="365125"/>
          </a:xfrm>
        </p:spPr>
        <p:txBody>
          <a:bodyPr/>
          <a:lstStyle/>
          <a:p>
            <a:pPr rtl="0"/>
            <a:fld id="{A49DFD55-3C28-40EF-9E31-A92D2E4017FF}" type="slidenum">
              <a:rPr lang="ru-RU" smtClean="0"/>
              <a:pPr rtl="0"/>
              <a:t>4</a:t>
            </a:fld>
            <a:endParaRPr lang="ru-RU" dirty="0"/>
          </a:p>
        </p:txBody>
      </p:sp>
    </p:spTree>
    <p:extLst>
      <p:ext uri="{BB962C8B-B14F-4D97-AF65-F5344CB8AC3E}">
        <p14:creationId xmlns:p14="http://schemas.microsoft.com/office/powerpoint/2010/main" val="81070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45E9B-D9AE-230E-A049-AB2328CA7884}"/>
            </a:ext>
          </a:extLst>
        </p:cNvPr>
        <p:cNvGrpSpPr/>
        <p:nvPr/>
      </p:nvGrpSpPr>
      <p:grpSpPr>
        <a:xfrm>
          <a:off x="0" y="0"/>
          <a:ext cx="0" cy="0"/>
          <a:chOff x="0" y="0"/>
          <a:chExt cx="0" cy="0"/>
        </a:xfrm>
      </p:grpSpPr>
      <p:sp>
        <p:nvSpPr>
          <p:cNvPr id="14" name="Объект 13">
            <a:extLst>
              <a:ext uri="{FF2B5EF4-FFF2-40B4-BE49-F238E27FC236}">
                <a16:creationId xmlns:a16="http://schemas.microsoft.com/office/drawing/2014/main" id="{E312A3CA-205E-47EC-FB9F-419E6EC4D75D}"/>
              </a:ext>
            </a:extLst>
          </p:cNvPr>
          <p:cNvSpPr>
            <a:spLocks noGrp="1"/>
          </p:cNvSpPr>
          <p:nvPr>
            <p:ph sz="half" idx="14"/>
          </p:nvPr>
        </p:nvSpPr>
        <p:spPr>
          <a:xfrm>
            <a:off x="1909572" y="2725708"/>
            <a:ext cx="7989802" cy="3411980"/>
          </a:xfrm>
        </p:spPr>
        <p:txBody>
          <a:bodyPr rtlCol="0">
            <a:normAutofit/>
          </a:bodyPr>
          <a:lstStyle>
            <a:defPPr>
              <a:defRPr lang="ru-RU"/>
            </a:defPPr>
          </a:lstStyle>
          <a:p>
            <a:pPr marL="285750" indent="-285750">
              <a:buFont typeface="Arial" panose="020B0604020202020204" pitchFamily="34" charset="0"/>
              <a:buChar char="•"/>
            </a:pPr>
            <a:r>
              <a:rPr lang="en-GB" dirty="0">
                <a:latin typeface="Tenorite (Body)"/>
              </a:rPr>
              <a:t>The dataset consists 7043 of records examples. In split, 20% of the dataset (1406 records) is used for training the algorithm, and 80% of the dataset (5626 records) is used for testing the algorithm.</a:t>
            </a:r>
          </a:p>
          <a:p>
            <a:pPr marL="285750" indent="-285750" rtl="0">
              <a:buFont typeface="Arial" panose="020B0604020202020204" pitchFamily="34" charset="0"/>
              <a:buChar char="•"/>
            </a:pPr>
            <a:r>
              <a:rPr lang="en-GB" dirty="0">
                <a:latin typeface="Tenorite (Body)"/>
              </a:rPr>
              <a:t>The dataset includes 20 features, comprising numerical, categorical, and binary variables.</a:t>
            </a:r>
          </a:p>
          <a:p>
            <a:pPr marL="285750" indent="-285750" rtl="0">
              <a:buFont typeface="Arial" panose="020B0604020202020204" pitchFamily="34" charset="0"/>
              <a:buChar char="•"/>
            </a:pPr>
            <a:r>
              <a:rPr lang="en-GB" dirty="0">
                <a:latin typeface="Tenorite (Body)"/>
              </a:rPr>
              <a:t>The target variable is </a:t>
            </a:r>
            <a:r>
              <a:rPr lang="en-GB" b="1" dirty="0">
                <a:latin typeface="Tenorite (Body)"/>
              </a:rPr>
              <a:t>Churn</a:t>
            </a:r>
            <a:r>
              <a:rPr lang="en-GB" dirty="0">
                <a:latin typeface="Tenorite (Body)"/>
              </a:rPr>
              <a:t>, indicating whether a customer has discontinued services (Yes/No) </a:t>
            </a:r>
          </a:p>
          <a:p>
            <a:pPr marL="285750" indent="-285750" rtl="0">
              <a:buFont typeface="Arial" panose="020B0604020202020204" pitchFamily="34" charset="0"/>
              <a:buChar char="•"/>
            </a:pPr>
            <a:r>
              <a:rPr lang="en-GB" dirty="0">
                <a:latin typeface="Tenorite (Body)"/>
              </a:rPr>
              <a:t>The dataset contains missing values in the ‘</a:t>
            </a:r>
            <a:r>
              <a:rPr lang="en-GB" dirty="0" err="1">
                <a:latin typeface="Tenorite (Body)"/>
              </a:rPr>
              <a:t>TotalCharges</a:t>
            </a:r>
            <a:r>
              <a:rPr lang="en-GB" dirty="0">
                <a:latin typeface="Tenorite (Body)"/>
              </a:rPr>
              <a:t>’ column (11 missing values, that is 0</a:t>
            </a:r>
            <a:r>
              <a:rPr lang="ru-RU" dirty="0">
                <a:latin typeface="Tenorite (Body)"/>
              </a:rPr>
              <a:t>.</a:t>
            </a:r>
            <a:r>
              <a:rPr lang="en-GB" dirty="0">
                <a:latin typeface="Tenorite (Body)"/>
              </a:rPr>
              <a:t>16% of total Dataset).</a:t>
            </a:r>
          </a:p>
        </p:txBody>
      </p:sp>
      <p:sp>
        <p:nvSpPr>
          <p:cNvPr id="68" name="Номер слайда 67">
            <a:extLst>
              <a:ext uri="{FF2B5EF4-FFF2-40B4-BE49-F238E27FC236}">
                <a16:creationId xmlns:a16="http://schemas.microsoft.com/office/drawing/2014/main" id="{9653771E-B299-8C14-9DB9-7AB77140F4EC}"/>
              </a:ext>
            </a:extLst>
          </p:cNvPr>
          <p:cNvSpPr>
            <a:spLocks noGrp="1"/>
          </p:cNvSpPr>
          <p:nvPr>
            <p:ph type="sldNum" sz="quarter" idx="13"/>
          </p:nvPr>
        </p:nvSpPr>
        <p:spPr>
          <a:xfrm>
            <a:off x="10373350" y="6356349"/>
            <a:ext cx="987552" cy="365125"/>
          </a:xfrm>
        </p:spPr>
        <p:txBody>
          <a:bodyPr rtlCol="0"/>
          <a:lstStyle>
            <a:defPPr>
              <a:defRPr lang="ru-RU"/>
            </a:defPPr>
          </a:lstStyle>
          <a:p>
            <a:pPr rtl="0"/>
            <a:fld id="{A49DFD55-3C28-40EF-9E31-A92D2E4017FF}" type="slidenum">
              <a:rPr lang="ru-RU" smtClean="0"/>
              <a:pPr rtl="0"/>
              <a:t>5</a:t>
            </a:fld>
            <a:endParaRPr lang="ru-RU" dirty="0"/>
          </a:p>
        </p:txBody>
      </p:sp>
      <p:sp>
        <p:nvSpPr>
          <p:cNvPr id="19" name="Заголовок 1">
            <a:extLst>
              <a:ext uri="{FF2B5EF4-FFF2-40B4-BE49-F238E27FC236}">
                <a16:creationId xmlns:a16="http://schemas.microsoft.com/office/drawing/2014/main" id="{A95E2E6A-35EC-1B8E-0FD7-8C67870ACA64}"/>
              </a:ext>
            </a:extLst>
          </p:cNvPr>
          <p:cNvSpPr txBox="1">
            <a:spLocks/>
          </p:cNvSpPr>
          <p:nvPr/>
        </p:nvSpPr>
        <p:spPr>
          <a:xfrm>
            <a:off x="1909572" y="568961"/>
            <a:ext cx="8420100" cy="1780860"/>
          </a:xfrm>
          <a:prstGeom prst="rect">
            <a:avLst/>
          </a:prstGeom>
        </p:spPr>
        <p:txBody>
          <a:bodyPr vert="horz" lIns="91440" tIns="45720" rIns="91440" bIns="45720" rtlCol="0" anchor="b">
            <a:normAutofit/>
          </a:bodyPr>
          <a:lstStyle>
            <a:defPPr>
              <a:defRPr lang="ru-RU"/>
            </a:defPPr>
            <a:lvl1pPr algn="l" defTabSz="914400" rtl="0" eaLnBrk="1" latinLnBrk="0" hangingPunct="1">
              <a:lnSpc>
                <a:spcPct val="90000"/>
              </a:lnSpc>
              <a:spcBef>
                <a:spcPct val="0"/>
              </a:spcBef>
              <a:buNone/>
              <a:defRPr lang="ru-RU" sz="2800" kern="1200" cap="all" spc="150" baseline="0" dirty="0">
                <a:solidFill>
                  <a:schemeClr val="tx1"/>
                </a:solidFill>
                <a:latin typeface="Arial" panose="020B0604020202020204" pitchFamily="34" charset="0"/>
                <a:ea typeface="+mj-ea"/>
                <a:cs typeface="+mj-cs"/>
              </a:defRPr>
            </a:lvl1pPr>
          </a:lstStyle>
          <a:p>
            <a:r>
              <a:rPr lang="en-US" dirty="0">
                <a:latin typeface="+mj-lt"/>
              </a:rPr>
              <a:t>1. Data description</a:t>
            </a:r>
          </a:p>
        </p:txBody>
      </p:sp>
    </p:spTree>
    <p:extLst>
      <p:ext uri="{BB962C8B-B14F-4D97-AF65-F5344CB8AC3E}">
        <p14:creationId xmlns:p14="http://schemas.microsoft.com/office/powerpoint/2010/main" val="216488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E1657-5190-34F9-6635-D9E31C364B1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33E033-6F1F-73FE-B5D5-594BDEB04B9F}"/>
              </a:ext>
            </a:extLst>
          </p:cNvPr>
          <p:cNvSpPr>
            <a:spLocks noGrp="1"/>
          </p:cNvSpPr>
          <p:nvPr>
            <p:ph type="title"/>
          </p:nvPr>
        </p:nvSpPr>
        <p:spPr>
          <a:xfrm>
            <a:off x="1652016" y="895350"/>
            <a:ext cx="7267939" cy="1917700"/>
          </a:xfrm>
        </p:spPr>
        <p:txBody>
          <a:bodyPr rtlCol="0"/>
          <a:lstStyle>
            <a:defPPr>
              <a:defRPr lang="ru-RU"/>
            </a:defPPr>
          </a:lstStyle>
          <a:p>
            <a:pPr rtl="0"/>
            <a:r>
              <a:rPr lang="en-US" dirty="0">
                <a:latin typeface="+mj-lt"/>
              </a:rPr>
              <a:t>1. Data description (continued)</a:t>
            </a:r>
            <a:endParaRPr lang="ru-RU" dirty="0">
              <a:latin typeface="+mj-lt"/>
            </a:endParaRPr>
          </a:p>
        </p:txBody>
      </p:sp>
      <p:sp>
        <p:nvSpPr>
          <p:cNvPr id="35" name="Объект 34">
            <a:extLst>
              <a:ext uri="{FF2B5EF4-FFF2-40B4-BE49-F238E27FC236}">
                <a16:creationId xmlns:a16="http://schemas.microsoft.com/office/drawing/2014/main" id="{9016163E-A9C7-2BBF-379F-B1202EBF1479}"/>
              </a:ext>
            </a:extLst>
          </p:cNvPr>
          <p:cNvSpPr>
            <a:spLocks noGrp="1"/>
          </p:cNvSpPr>
          <p:nvPr>
            <p:ph sz="half" idx="16"/>
          </p:nvPr>
        </p:nvSpPr>
        <p:spPr>
          <a:xfrm>
            <a:off x="1652016" y="2602737"/>
            <a:ext cx="8452104" cy="3238499"/>
          </a:xfrm>
        </p:spPr>
        <p:txBody>
          <a:bodyPr rtlCol="0">
            <a:normAutofit/>
          </a:bodyPr>
          <a:lstStyle>
            <a:defPPr>
              <a:defRPr lang="ru-RU"/>
            </a:defPPr>
          </a:lstStyle>
          <a:p>
            <a:pPr rtl="0"/>
            <a:r>
              <a:rPr lang="en-GB" dirty="0">
                <a:latin typeface="+mn-lt"/>
              </a:rPr>
              <a:t>Our team investigated the category features through making a ’for’ loop that brought unique values of each ‘object’ feature. It showed that some of features that seemed like to be Boolean expressions had other unique values ('No phone service’, 'No internet service’). By doing that we found out that some of category features were dependant to others: </a:t>
            </a:r>
          </a:p>
          <a:p>
            <a:pPr marL="285750" indent="-285750" rtl="0">
              <a:buFont typeface="Arial" panose="020B0604020202020204" pitchFamily="34" charset="0"/>
              <a:buChar char="•"/>
            </a:pPr>
            <a:r>
              <a:rPr lang="en-GB" dirty="0">
                <a:latin typeface="+mn-lt"/>
              </a:rPr>
              <a:t>‘</a:t>
            </a:r>
            <a:r>
              <a:rPr lang="en-GB" dirty="0" err="1">
                <a:latin typeface="+mn-lt"/>
              </a:rPr>
              <a:t>MultipleLines</a:t>
            </a:r>
            <a:r>
              <a:rPr lang="en-GB" dirty="0">
                <a:latin typeface="+mn-lt"/>
              </a:rPr>
              <a:t>’ was dependant on ‘</a:t>
            </a:r>
            <a:r>
              <a:rPr lang="en-GB" dirty="0" err="1">
                <a:latin typeface="+mn-lt"/>
              </a:rPr>
              <a:t>PhoneService</a:t>
            </a:r>
            <a:r>
              <a:rPr lang="en-GB" dirty="0">
                <a:latin typeface="+mn-lt"/>
              </a:rPr>
              <a:t>’</a:t>
            </a:r>
          </a:p>
          <a:p>
            <a:pPr marL="285750" indent="-285750" rtl="0">
              <a:buFont typeface="Arial" panose="020B0604020202020204" pitchFamily="34" charset="0"/>
              <a:buChar char="•"/>
            </a:pPr>
            <a:r>
              <a:rPr lang="en-GB" dirty="0">
                <a:latin typeface="+mn-lt"/>
              </a:rPr>
              <a:t>‘</a:t>
            </a:r>
            <a:r>
              <a:rPr lang="en-GB" dirty="0" err="1">
                <a:latin typeface="+mn-lt"/>
              </a:rPr>
              <a:t>OnlineSecurity</a:t>
            </a:r>
            <a:r>
              <a:rPr lang="en-GB" dirty="0">
                <a:latin typeface="+mn-lt"/>
              </a:rPr>
              <a:t>’,  ‘</a:t>
            </a:r>
            <a:r>
              <a:rPr lang="en-GB" dirty="0" err="1">
                <a:latin typeface="+mn-lt"/>
              </a:rPr>
              <a:t>OnlineBackup</a:t>
            </a:r>
            <a:r>
              <a:rPr lang="en-GB" dirty="0">
                <a:latin typeface="+mn-lt"/>
              </a:rPr>
              <a:t>’, ‘</a:t>
            </a:r>
            <a:r>
              <a:rPr lang="en-GB" dirty="0" err="1">
                <a:latin typeface="+mn-lt"/>
              </a:rPr>
              <a:t>DeviceProtection</a:t>
            </a:r>
            <a:r>
              <a:rPr lang="en-GB" dirty="0">
                <a:latin typeface="+mn-lt"/>
              </a:rPr>
              <a:t>’,  ‘</a:t>
            </a:r>
            <a:r>
              <a:rPr lang="en-GB" dirty="0" err="1">
                <a:latin typeface="+mn-lt"/>
              </a:rPr>
              <a:t>TechSupport</a:t>
            </a:r>
            <a:r>
              <a:rPr lang="en-GB" dirty="0">
                <a:latin typeface="+mn-lt"/>
              </a:rPr>
              <a:t>’, ‘</a:t>
            </a:r>
            <a:r>
              <a:rPr lang="en-GB" dirty="0" err="1">
                <a:latin typeface="+mn-lt"/>
              </a:rPr>
              <a:t>StreamingTV</a:t>
            </a:r>
            <a:r>
              <a:rPr lang="en-GB" dirty="0">
                <a:latin typeface="+mn-lt"/>
              </a:rPr>
              <a:t>’ and ‘</a:t>
            </a:r>
            <a:r>
              <a:rPr lang="en-GB" dirty="0" err="1">
                <a:latin typeface="+mn-lt"/>
              </a:rPr>
              <a:t>StreamingMovies</a:t>
            </a:r>
            <a:r>
              <a:rPr lang="en-GB" dirty="0">
                <a:latin typeface="+mn-lt"/>
              </a:rPr>
              <a:t>’ were dependant on ‘</a:t>
            </a:r>
            <a:r>
              <a:rPr lang="en-GB" dirty="0" err="1">
                <a:latin typeface="+mn-lt"/>
              </a:rPr>
              <a:t>InternetService</a:t>
            </a:r>
            <a:r>
              <a:rPr lang="en-GB" dirty="0">
                <a:latin typeface="+mn-lt"/>
              </a:rPr>
              <a:t>’ </a:t>
            </a:r>
          </a:p>
        </p:txBody>
      </p:sp>
      <p:sp>
        <p:nvSpPr>
          <p:cNvPr id="8" name="Номер слайда 7">
            <a:extLst>
              <a:ext uri="{FF2B5EF4-FFF2-40B4-BE49-F238E27FC236}">
                <a16:creationId xmlns:a16="http://schemas.microsoft.com/office/drawing/2014/main" id="{740BF2FF-958C-C677-0C33-94CD8E15EA9C}"/>
              </a:ext>
            </a:extLst>
          </p:cNvPr>
          <p:cNvSpPr>
            <a:spLocks noGrp="1"/>
          </p:cNvSpPr>
          <p:nvPr>
            <p:ph type="sldNum" sz="quarter" idx="12"/>
          </p:nvPr>
        </p:nvSpPr>
        <p:spPr/>
        <p:txBody>
          <a:bodyPr rtlCol="0"/>
          <a:lstStyle>
            <a:defPPr>
              <a:defRPr lang="ru-RU"/>
            </a:defPPr>
          </a:lstStyle>
          <a:p>
            <a:pPr rtl="0"/>
            <a:fld id="{A49DFD55-3C28-40EF-9E31-A92D2E4017FF}" type="slidenum">
              <a:rPr lang="ru-RU" smtClean="0"/>
              <a:pPr rtl="0"/>
              <a:t>6</a:t>
            </a:fld>
            <a:endParaRPr lang="ru-RU" dirty="0"/>
          </a:p>
        </p:txBody>
      </p:sp>
    </p:spTree>
    <p:extLst>
      <p:ext uri="{BB962C8B-B14F-4D97-AF65-F5344CB8AC3E}">
        <p14:creationId xmlns:p14="http://schemas.microsoft.com/office/powerpoint/2010/main" val="163045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5D44C-162F-D6F1-3E89-BD01939CD23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9EA9A-A7FA-F0E3-979E-E0667501724E}"/>
              </a:ext>
            </a:extLst>
          </p:cNvPr>
          <p:cNvSpPr>
            <a:spLocks noGrp="1"/>
          </p:cNvSpPr>
          <p:nvPr>
            <p:ph type="title"/>
          </p:nvPr>
        </p:nvSpPr>
        <p:spPr>
          <a:xfrm>
            <a:off x="1322318" y="268361"/>
            <a:ext cx="7288282" cy="618607"/>
          </a:xfrm>
        </p:spPr>
        <p:txBody>
          <a:bodyPr rtlCol="0">
            <a:normAutofit fontScale="90000"/>
          </a:bodyPr>
          <a:lstStyle>
            <a:defPPr>
              <a:defRPr lang="ru-RU"/>
            </a:defPPr>
          </a:lstStyle>
          <a:p>
            <a:pPr rtl="0"/>
            <a:r>
              <a:rPr lang="en-US" dirty="0">
                <a:latin typeface="+mj-lt"/>
              </a:rPr>
              <a:t>1. Data description (grouping values)</a:t>
            </a:r>
            <a:endParaRPr lang="ru-RU" dirty="0">
              <a:latin typeface="+mj-lt"/>
            </a:endParaRPr>
          </a:p>
        </p:txBody>
      </p:sp>
      <p:sp>
        <p:nvSpPr>
          <p:cNvPr id="8" name="Номер слайда 7">
            <a:extLst>
              <a:ext uri="{FF2B5EF4-FFF2-40B4-BE49-F238E27FC236}">
                <a16:creationId xmlns:a16="http://schemas.microsoft.com/office/drawing/2014/main" id="{46F62FAA-1861-F3B3-105C-2F876DAA50E6}"/>
              </a:ext>
            </a:extLst>
          </p:cNvPr>
          <p:cNvSpPr>
            <a:spLocks noGrp="1"/>
          </p:cNvSpPr>
          <p:nvPr>
            <p:ph type="sldNum" sz="quarter" idx="12"/>
          </p:nvPr>
        </p:nvSpPr>
        <p:spPr/>
        <p:txBody>
          <a:bodyPr rtlCol="0"/>
          <a:lstStyle>
            <a:defPPr>
              <a:defRPr lang="ru-RU"/>
            </a:defPPr>
          </a:lstStyle>
          <a:p>
            <a:pPr rtl="0"/>
            <a:fld id="{A49DFD55-3C28-40EF-9E31-A92D2E4017FF}" type="slidenum">
              <a:rPr lang="ru-RU" smtClean="0"/>
              <a:pPr rtl="0"/>
              <a:t>7</a:t>
            </a:fld>
            <a:endParaRPr lang="ru-RU" dirty="0"/>
          </a:p>
        </p:txBody>
      </p:sp>
      <p:pic>
        <p:nvPicPr>
          <p:cNvPr id="4" name="Picture 3">
            <a:extLst>
              <a:ext uri="{FF2B5EF4-FFF2-40B4-BE49-F238E27FC236}">
                <a16:creationId xmlns:a16="http://schemas.microsoft.com/office/drawing/2014/main" id="{1C7F5157-F42A-9EB8-A75C-241720EEAF9D}"/>
              </a:ext>
            </a:extLst>
          </p:cNvPr>
          <p:cNvPicPr>
            <a:picLocks noChangeAspect="1"/>
          </p:cNvPicPr>
          <p:nvPr/>
        </p:nvPicPr>
        <p:blipFill>
          <a:blip r:embed="rId3"/>
          <a:stretch>
            <a:fillRect/>
          </a:stretch>
        </p:blipFill>
        <p:spPr>
          <a:xfrm>
            <a:off x="1766627" y="2535967"/>
            <a:ext cx="2063475" cy="2039199"/>
          </a:xfrm>
          <a:prstGeom prst="rect">
            <a:avLst/>
          </a:prstGeom>
          <a:ln>
            <a:noFill/>
          </a:ln>
          <a:effectLst>
            <a:outerShdw blurRad="127000" dist="38100" dir="5400000" algn="t" rotWithShape="0">
              <a:prstClr val="black">
                <a:alpha val="70000"/>
              </a:prstClr>
            </a:outerShdw>
          </a:effectLst>
        </p:spPr>
      </p:pic>
      <p:pic>
        <p:nvPicPr>
          <p:cNvPr id="7" name="Picture 6">
            <a:extLst>
              <a:ext uri="{FF2B5EF4-FFF2-40B4-BE49-F238E27FC236}">
                <a16:creationId xmlns:a16="http://schemas.microsoft.com/office/drawing/2014/main" id="{2301E7E1-8B69-CB53-56B3-CC35F61A7677}"/>
              </a:ext>
            </a:extLst>
          </p:cNvPr>
          <p:cNvPicPr>
            <a:picLocks noChangeAspect="1"/>
          </p:cNvPicPr>
          <p:nvPr/>
        </p:nvPicPr>
        <p:blipFill>
          <a:blip r:embed="rId4"/>
          <a:stretch>
            <a:fillRect/>
          </a:stretch>
        </p:blipFill>
        <p:spPr>
          <a:xfrm>
            <a:off x="1512597" y="4784585"/>
            <a:ext cx="2553245" cy="1754326"/>
          </a:xfrm>
          <a:prstGeom prst="rect">
            <a:avLst/>
          </a:prstGeom>
          <a:ln>
            <a:noFill/>
          </a:ln>
          <a:effectLst>
            <a:outerShdw blurRad="127000" dist="38100" dir="5400000" algn="t" rotWithShape="0">
              <a:prstClr val="black">
                <a:alpha val="70000"/>
              </a:prstClr>
            </a:outerShdw>
          </a:effectLst>
        </p:spPr>
      </p:pic>
      <p:sp>
        <p:nvSpPr>
          <p:cNvPr id="9" name="TextBox 8">
            <a:extLst>
              <a:ext uri="{FF2B5EF4-FFF2-40B4-BE49-F238E27FC236}">
                <a16:creationId xmlns:a16="http://schemas.microsoft.com/office/drawing/2014/main" id="{F23F26AC-8957-4041-8048-252F906747A4}"/>
              </a:ext>
            </a:extLst>
          </p:cNvPr>
          <p:cNvSpPr txBox="1"/>
          <p:nvPr/>
        </p:nvSpPr>
        <p:spPr>
          <a:xfrm>
            <a:off x="1315212" y="1359505"/>
            <a:ext cx="8185404" cy="923330"/>
          </a:xfrm>
          <a:prstGeom prst="rect">
            <a:avLst/>
          </a:prstGeom>
          <a:noFill/>
        </p:spPr>
        <p:txBody>
          <a:bodyPr wrap="square" rtlCol="0">
            <a:spAutoFit/>
          </a:bodyPr>
          <a:lstStyle/>
          <a:p>
            <a:r>
              <a:rPr lang="en-US" dirty="0"/>
              <a:t>Some of the numerical features were hard to compare due to numerous numerical values in them. Therefore, they were grouped into the feasible categories for better understanding. </a:t>
            </a:r>
          </a:p>
        </p:txBody>
      </p:sp>
      <p:sp>
        <p:nvSpPr>
          <p:cNvPr id="10" name="TextBox 9">
            <a:extLst>
              <a:ext uri="{FF2B5EF4-FFF2-40B4-BE49-F238E27FC236}">
                <a16:creationId xmlns:a16="http://schemas.microsoft.com/office/drawing/2014/main" id="{21C81F13-647F-E4E6-B7B3-AEA0D6ECB54B}"/>
              </a:ext>
            </a:extLst>
          </p:cNvPr>
          <p:cNvSpPr txBox="1"/>
          <p:nvPr/>
        </p:nvSpPr>
        <p:spPr>
          <a:xfrm>
            <a:off x="4647438" y="4747692"/>
            <a:ext cx="5474970" cy="1477328"/>
          </a:xfrm>
          <a:prstGeom prst="rect">
            <a:avLst/>
          </a:prstGeom>
          <a:noFill/>
        </p:spPr>
        <p:txBody>
          <a:bodyPr wrap="square" rtlCol="0">
            <a:spAutoFit/>
          </a:bodyPr>
          <a:lstStyle/>
          <a:p>
            <a:r>
              <a:rPr lang="en-US" dirty="0"/>
              <a:t>The Monthly Charges were respectively grouped by: </a:t>
            </a:r>
          </a:p>
          <a:p>
            <a:pPr marL="285750" indent="-285750">
              <a:buFont typeface="Arial" panose="020B0604020202020204" pitchFamily="34" charset="0"/>
              <a:buChar char="•"/>
            </a:pPr>
            <a:r>
              <a:rPr lang="en-US" dirty="0"/>
              <a:t>0-35 </a:t>
            </a:r>
          </a:p>
          <a:p>
            <a:pPr marL="285750" indent="-285750">
              <a:buFont typeface="Arial" panose="020B0604020202020204" pitchFamily="34" charset="0"/>
              <a:buChar char="•"/>
            </a:pPr>
            <a:r>
              <a:rPr lang="en-US" dirty="0"/>
              <a:t>36-70</a:t>
            </a:r>
          </a:p>
          <a:p>
            <a:pPr marL="285750" indent="-285750">
              <a:buFont typeface="Arial" panose="020B0604020202020204" pitchFamily="34" charset="0"/>
              <a:buChar char="•"/>
            </a:pPr>
            <a:r>
              <a:rPr lang="en-US" dirty="0"/>
              <a:t>71-89 </a:t>
            </a:r>
          </a:p>
          <a:p>
            <a:pPr marL="285750" indent="-285750">
              <a:buFont typeface="Arial" panose="020B0604020202020204" pitchFamily="34" charset="0"/>
              <a:buChar char="•"/>
            </a:pPr>
            <a:r>
              <a:rPr lang="en-US" dirty="0"/>
              <a:t>90+</a:t>
            </a:r>
            <a:endParaRPr lang="ru-RU" dirty="0"/>
          </a:p>
        </p:txBody>
      </p:sp>
      <p:sp>
        <p:nvSpPr>
          <p:cNvPr id="11" name="TextBox 10">
            <a:extLst>
              <a:ext uri="{FF2B5EF4-FFF2-40B4-BE49-F238E27FC236}">
                <a16:creationId xmlns:a16="http://schemas.microsoft.com/office/drawing/2014/main" id="{D3FE874C-DBDC-6031-BEAE-5CD39F491F1B}"/>
              </a:ext>
            </a:extLst>
          </p:cNvPr>
          <p:cNvSpPr txBox="1"/>
          <p:nvPr/>
        </p:nvSpPr>
        <p:spPr>
          <a:xfrm>
            <a:off x="4647438" y="2453620"/>
            <a:ext cx="5456682" cy="2031325"/>
          </a:xfrm>
          <a:prstGeom prst="rect">
            <a:avLst/>
          </a:prstGeom>
          <a:noFill/>
        </p:spPr>
        <p:txBody>
          <a:bodyPr wrap="square" rtlCol="0">
            <a:spAutoFit/>
          </a:bodyPr>
          <a:lstStyle/>
          <a:p>
            <a:r>
              <a:rPr lang="en-US" dirty="0"/>
              <a:t>Thus, the tenure was grouped into the month periods that showed the most change in customer behavior:</a:t>
            </a:r>
          </a:p>
          <a:p>
            <a:pPr marL="285750" indent="-285750">
              <a:buFont typeface="Arial" panose="020B0604020202020204" pitchFamily="34" charset="0"/>
              <a:buChar char="•"/>
            </a:pPr>
            <a:r>
              <a:rPr lang="en-US" dirty="0"/>
              <a:t>zero-to-3-month</a:t>
            </a:r>
          </a:p>
          <a:p>
            <a:pPr marL="285750" indent="-285750">
              <a:buFont typeface="Arial" panose="020B0604020202020204" pitchFamily="34" charset="0"/>
              <a:buChar char="•"/>
            </a:pPr>
            <a:r>
              <a:rPr lang="en-US" dirty="0"/>
              <a:t>4 month to year</a:t>
            </a:r>
          </a:p>
          <a:p>
            <a:pPr marL="285750" indent="-285750">
              <a:buFont typeface="Arial" panose="020B0604020202020204" pitchFamily="34" charset="0"/>
              <a:buChar char="•"/>
            </a:pPr>
            <a:r>
              <a:rPr lang="en-US" dirty="0"/>
              <a:t>one year to 3 years</a:t>
            </a:r>
          </a:p>
          <a:p>
            <a:pPr marL="285750" indent="-285750">
              <a:buFont typeface="Arial" panose="020B0604020202020204" pitchFamily="34" charset="0"/>
              <a:buChar char="•"/>
            </a:pPr>
            <a:r>
              <a:rPr lang="en-US" dirty="0"/>
              <a:t>4 to 5 years</a:t>
            </a:r>
          </a:p>
          <a:p>
            <a:pPr marL="285750" indent="-285750">
              <a:buFont typeface="Arial" panose="020B0604020202020204" pitchFamily="34" charset="0"/>
              <a:buChar char="•"/>
            </a:pPr>
            <a:r>
              <a:rPr lang="en-US" dirty="0"/>
              <a:t>more than 5 years</a:t>
            </a:r>
            <a:endParaRPr lang="ru-RU" dirty="0"/>
          </a:p>
        </p:txBody>
      </p:sp>
    </p:spTree>
    <p:extLst>
      <p:ext uri="{BB962C8B-B14F-4D97-AF65-F5344CB8AC3E}">
        <p14:creationId xmlns:p14="http://schemas.microsoft.com/office/powerpoint/2010/main" val="423454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788B-8082-AFDA-0816-18722B5730E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D4419B-46B7-5811-42BF-0B1989CA00E0}"/>
              </a:ext>
            </a:extLst>
          </p:cNvPr>
          <p:cNvSpPr>
            <a:spLocks noGrp="1"/>
          </p:cNvSpPr>
          <p:nvPr>
            <p:ph type="title"/>
          </p:nvPr>
        </p:nvSpPr>
        <p:spPr>
          <a:xfrm>
            <a:off x="838200" y="353551"/>
            <a:ext cx="10515600" cy="1046626"/>
          </a:xfrm>
        </p:spPr>
        <p:txBody>
          <a:bodyPr rtlCol="0">
            <a:normAutofit/>
          </a:bodyPr>
          <a:lstStyle>
            <a:defPPr>
              <a:defRPr lang="ru-RU"/>
            </a:defPPr>
          </a:lstStyle>
          <a:p>
            <a:pPr rtl="0"/>
            <a:r>
              <a:rPr lang="en-US" dirty="0">
                <a:latin typeface="+mj-lt"/>
                <a:cs typeface="Arial" panose="020B0604020202020204" pitchFamily="34" charset="0"/>
              </a:rPr>
              <a:t>1. Data description (feature comparison)</a:t>
            </a:r>
            <a:endParaRPr lang="ru-RU" dirty="0">
              <a:latin typeface="+mj-lt"/>
              <a:cs typeface="Arial" panose="020B0604020202020204" pitchFamily="34" charset="0"/>
            </a:endParaRPr>
          </a:p>
        </p:txBody>
      </p:sp>
      <p:sp>
        <p:nvSpPr>
          <p:cNvPr id="8" name="Номер слайда 7">
            <a:extLst>
              <a:ext uri="{FF2B5EF4-FFF2-40B4-BE49-F238E27FC236}">
                <a16:creationId xmlns:a16="http://schemas.microsoft.com/office/drawing/2014/main" id="{23844610-7964-389F-3E1F-DBA7986F9A39}"/>
              </a:ext>
            </a:extLst>
          </p:cNvPr>
          <p:cNvSpPr>
            <a:spLocks noGrp="1"/>
          </p:cNvSpPr>
          <p:nvPr>
            <p:ph type="sldNum" sz="quarter" idx="12"/>
          </p:nvPr>
        </p:nvSpPr>
        <p:spPr/>
        <p:txBody>
          <a:bodyPr rtlCol="0"/>
          <a:lstStyle>
            <a:defPPr>
              <a:defRPr lang="ru-RU"/>
            </a:defPPr>
          </a:lstStyle>
          <a:p>
            <a:pPr rtl="0"/>
            <a:fld id="{A49DFD55-3C28-40EF-9E31-A92D2E4017FF}" type="slidenum">
              <a:rPr lang="ru-RU" smtClean="0"/>
              <a:pPr rtl="0"/>
              <a:t>8</a:t>
            </a:fld>
            <a:endParaRPr lang="ru-RU" dirty="0"/>
          </a:p>
        </p:txBody>
      </p:sp>
      <p:sp>
        <p:nvSpPr>
          <p:cNvPr id="35" name="Объект 34">
            <a:extLst>
              <a:ext uri="{FF2B5EF4-FFF2-40B4-BE49-F238E27FC236}">
                <a16:creationId xmlns:a16="http://schemas.microsoft.com/office/drawing/2014/main" id="{30D0449F-648C-5263-41F1-27E6F34CC814}"/>
              </a:ext>
            </a:extLst>
          </p:cNvPr>
          <p:cNvSpPr>
            <a:spLocks noGrp="1"/>
          </p:cNvSpPr>
          <p:nvPr>
            <p:ph sz="half" idx="4294967295"/>
          </p:nvPr>
        </p:nvSpPr>
        <p:spPr>
          <a:xfrm>
            <a:off x="914400" y="1765301"/>
            <a:ext cx="10076688" cy="4591048"/>
          </a:xfrm>
        </p:spPr>
        <p:txBody>
          <a:bodyPr rtlCol="0">
            <a:normAutofit fontScale="62500" lnSpcReduction="20000"/>
          </a:bodyPr>
          <a:lstStyle>
            <a:defPPr>
              <a:defRPr lang="ru-RU"/>
            </a:defPPr>
          </a:lstStyle>
          <a:p>
            <a:pPr marL="0" indent="0" rtl="0">
              <a:lnSpc>
                <a:spcPct val="134000"/>
              </a:lnSpc>
              <a:spcBef>
                <a:spcPts val="1200"/>
              </a:spcBef>
              <a:buNone/>
            </a:pPr>
            <a:r>
              <a:rPr lang="en-GB" sz="3200" dirty="0">
                <a:latin typeface="+mn-lt"/>
              </a:rPr>
              <a:t>Based on the variable comparison the following assumptions were </a:t>
            </a:r>
            <a:r>
              <a:rPr lang="en-US" sz="3200" dirty="0">
                <a:latin typeface="+mn-lt"/>
              </a:rPr>
              <a:t>observed:</a:t>
            </a:r>
            <a:endParaRPr lang="en-GB" sz="3200" dirty="0">
              <a:latin typeface="+mn-lt"/>
            </a:endParaRPr>
          </a:p>
          <a:p>
            <a:pPr marL="285750" indent="-285750" rtl="0">
              <a:lnSpc>
                <a:spcPct val="134000"/>
              </a:lnSpc>
              <a:spcBef>
                <a:spcPts val="600"/>
              </a:spcBef>
              <a:buFont typeface="Arial" panose="020B0604020202020204" pitchFamily="34" charset="0"/>
              <a:buChar char="•"/>
            </a:pPr>
            <a:r>
              <a:rPr lang="en-GB" dirty="0">
                <a:latin typeface="+mn-lt"/>
              </a:rPr>
              <a:t>There is not much of a difference between the genders</a:t>
            </a:r>
          </a:p>
          <a:p>
            <a:pPr marL="285750" indent="-285750" rtl="0">
              <a:lnSpc>
                <a:spcPct val="134000"/>
              </a:lnSpc>
              <a:spcBef>
                <a:spcPts val="600"/>
              </a:spcBef>
              <a:buFont typeface="Arial" panose="020B0604020202020204" pitchFamily="34" charset="0"/>
              <a:buChar char="•"/>
            </a:pPr>
            <a:r>
              <a:rPr lang="en-GB" dirty="0">
                <a:latin typeface="+mn-lt"/>
              </a:rPr>
              <a:t>The senior citizens are twice as likely to leave</a:t>
            </a:r>
          </a:p>
          <a:p>
            <a:pPr marL="285750" indent="-285750" rtl="0">
              <a:lnSpc>
                <a:spcPct val="134000"/>
              </a:lnSpc>
              <a:spcBef>
                <a:spcPts val="600"/>
              </a:spcBef>
              <a:buFont typeface="Arial" panose="020B0604020202020204" pitchFamily="34" charset="0"/>
              <a:buChar char="•"/>
            </a:pPr>
            <a:r>
              <a:rPr lang="en-GB" dirty="0">
                <a:latin typeface="+mn-lt"/>
              </a:rPr>
              <a:t>The customers without a partner/dependents have a bigger chance to leave</a:t>
            </a:r>
          </a:p>
          <a:p>
            <a:pPr marL="285750" indent="-285750" rtl="0">
              <a:lnSpc>
                <a:spcPct val="134000"/>
              </a:lnSpc>
              <a:spcBef>
                <a:spcPts val="600"/>
              </a:spcBef>
              <a:buFont typeface="Arial" panose="020B0604020202020204" pitchFamily="34" charset="0"/>
              <a:buChar char="•"/>
            </a:pPr>
            <a:r>
              <a:rPr lang="en-GB" dirty="0">
                <a:latin typeface="+mn-lt"/>
              </a:rPr>
              <a:t>The customers who pay monthly, pay by an electronic check or receive their bills not by paper, are more likely to leave</a:t>
            </a:r>
          </a:p>
          <a:p>
            <a:pPr marL="285750" indent="-285750" rtl="0">
              <a:lnSpc>
                <a:spcPct val="134000"/>
              </a:lnSpc>
              <a:spcBef>
                <a:spcPts val="600"/>
              </a:spcBef>
              <a:buFont typeface="Arial" panose="020B0604020202020204" pitchFamily="34" charset="0"/>
              <a:buChar char="•"/>
            </a:pPr>
            <a:r>
              <a:rPr lang="en-GB" dirty="0">
                <a:latin typeface="+mn-lt"/>
              </a:rPr>
              <a:t>It's more likely for a customer to churn in the first 3 months try and in the first year.</a:t>
            </a:r>
          </a:p>
          <a:p>
            <a:pPr marL="285750" indent="-285750" rtl="0">
              <a:lnSpc>
                <a:spcPct val="134000"/>
              </a:lnSpc>
              <a:spcBef>
                <a:spcPts val="600"/>
              </a:spcBef>
              <a:buFont typeface="Arial" panose="020B0604020202020204" pitchFamily="34" charset="0"/>
              <a:buChar char="•"/>
            </a:pPr>
            <a:r>
              <a:rPr lang="en-GB" dirty="0">
                <a:latin typeface="+mn-lt"/>
              </a:rPr>
              <a:t>40% of the customer churn after using the Fiber optic internet service</a:t>
            </a:r>
          </a:p>
          <a:p>
            <a:pPr marL="285750" indent="-285750" rtl="0">
              <a:lnSpc>
                <a:spcPct val="134000"/>
              </a:lnSpc>
              <a:spcBef>
                <a:spcPts val="600"/>
              </a:spcBef>
              <a:buFont typeface="Arial" panose="020B0604020202020204" pitchFamily="34" charset="0"/>
              <a:buChar char="•"/>
            </a:pPr>
            <a:r>
              <a:rPr lang="en-GB" dirty="0">
                <a:latin typeface="+mn-lt"/>
              </a:rPr>
              <a:t>There is a higher chance for a customer to churn if he has an Internet service and has less than 2 additional services to the internet</a:t>
            </a:r>
          </a:p>
          <a:p>
            <a:pPr marL="285750" indent="-285750" rtl="0">
              <a:lnSpc>
                <a:spcPct val="134000"/>
              </a:lnSpc>
              <a:spcBef>
                <a:spcPts val="600"/>
              </a:spcBef>
              <a:buFont typeface="Arial" panose="020B0604020202020204" pitchFamily="34" charset="0"/>
              <a:buChar char="•"/>
            </a:pPr>
            <a:r>
              <a:rPr lang="en-GB" dirty="0">
                <a:latin typeface="+mn-lt"/>
              </a:rPr>
              <a:t>Customers that pay a monthly charge over then 71 are more likely to churn</a:t>
            </a:r>
          </a:p>
          <a:p>
            <a:pPr marL="285750" indent="-285750" rtl="0">
              <a:lnSpc>
                <a:spcPct val="134000"/>
              </a:lnSpc>
              <a:spcBef>
                <a:spcPts val="600"/>
              </a:spcBef>
              <a:buFont typeface="Arial" panose="020B0604020202020204" pitchFamily="34" charset="0"/>
              <a:buChar char="•"/>
            </a:pPr>
            <a:r>
              <a:rPr lang="en-GB" dirty="0">
                <a:latin typeface="+mn-lt"/>
              </a:rPr>
              <a:t>Customers that use more services are less likely to churn</a:t>
            </a:r>
          </a:p>
        </p:txBody>
      </p:sp>
    </p:spTree>
    <p:extLst>
      <p:ext uri="{BB962C8B-B14F-4D97-AF65-F5344CB8AC3E}">
        <p14:creationId xmlns:p14="http://schemas.microsoft.com/office/powerpoint/2010/main" val="299999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27D9B3-B64F-656A-0D99-161A6C0F518F}"/>
              </a:ext>
            </a:extLst>
          </p:cNvPr>
          <p:cNvSpPr>
            <a:spLocks noGrp="1"/>
          </p:cNvSpPr>
          <p:nvPr>
            <p:ph type="title"/>
          </p:nvPr>
        </p:nvSpPr>
        <p:spPr>
          <a:xfrm>
            <a:off x="1119346" y="346201"/>
            <a:ext cx="9953308" cy="949959"/>
          </a:xfrm>
        </p:spPr>
        <p:txBody>
          <a:bodyPr rtlCol="0"/>
          <a:lstStyle>
            <a:defPPr>
              <a:defRPr lang="ru-RU"/>
            </a:defPPr>
          </a:lstStyle>
          <a:p>
            <a:pPr rtl="0"/>
            <a:r>
              <a:rPr lang="en-US" dirty="0">
                <a:latin typeface="+mj-lt"/>
              </a:rPr>
              <a:t>Data visualization and insights</a:t>
            </a:r>
            <a:endParaRPr lang="ru-RU" dirty="0">
              <a:latin typeface="+mj-lt"/>
            </a:endParaRPr>
          </a:p>
        </p:txBody>
      </p:sp>
      <p:sp>
        <p:nvSpPr>
          <p:cNvPr id="68" name="Номер слайда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rtlCol="0"/>
          <a:lstStyle>
            <a:defPPr>
              <a:defRPr lang="ru-RU"/>
            </a:defPPr>
          </a:lstStyle>
          <a:p>
            <a:pPr rtl="0"/>
            <a:fld id="{A49DFD55-3C28-40EF-9E31-A92D2E4017FF}" type="slidenum">
              <a:rPr lang="ru-RU" smtClean="0"/>
              <a:pPr rtl="0"/>
              <a:t>9</a:t>
            </a:fld>
            <a:endParaRPr lang="ru-RU" dirty="0"/>
          </a:p>
        </p:txBody>
      </p:sp>
      <p:sp>
        <p:nvSpPr>
          <p:cNvPr id="10" name="Text Placeholder 9">
            <a:extLst>
              <a:ext uri="{FF2B5EF4-FFF2-40B4-BE49-F238E27FC236}">
                <a16:creationId xmlns:a16="http://schemas.microsoft.com/office/drawing/2014/main" id="{0BEBE9D3-E5DA-52C3-E35C-6DDC226CD770}"/>
              </a:ext>
            </a:extLst>
          </p:cNvPr>
          <p:cNvSpPr>
            <a:spLocks noGrp="1"/>
          </p:cNvSpPr>
          <p:nvPr>
            <p:ph type="body" idx="1"/>
          </p:nvPr>
        </p:nvSpPr>
        <p:spPr>
          <a:xfrm>
            <a:off x="859536" y="2131492"/>
            <a:ext cx="2655824" cy="432093"/>
          </a:xfrm>
        </p:spPr>
        <p:txBody>
          <a:bodyPr anchor="ctr">
            <a:normAutofit/>
          </a:bodyPr>
          <a:lstStyle/>
          <a:p>
            <a:r>
              <a:rPr lang="en-US" sz="1600" dirty="0">
                <a:latin typeface="+mn-lt"/>
              </a:rPr>
              <a:t>Churn Count</a:t>
            </a:r>
            <a:endParaRPr lang="ru-RU" sz="1600" dirty="0">
              <a:latin typeface="+mn-lt"/>
            </a:endParaRPr>
          </a:p>
        </p:txBody>
      </p:sp>
      <p:pic>
        <p:nvPicPr>
          <p:cNvPr id="12" name="Picture 11">
            <a:extLst>
              <a:ext uri="{FF2B5EF4-FFF2-40B4-BE49-F238E27FC236}">
                <a16:creationId xmlns:a16="http://schemas.microsoft.com/office/drawing/2014/main" id="{6D562F83-926A-351F-84FC-DB8ADFCC9CAB}"/>
              </a:ext>
            </a:extLst>
          </p:cNvPr>
          <p:cNvPicPr>
            <a:picLocks noChangeAspect="1"/>
          </p:cNvPicPr>
          <p:nvPr/>
        </p:nvPicPr>
        <p:blipFill>
          <a:blip r:embed="rId3"/>
          <a:stretch>
            <a:fillRect/>
          </a:stretch>
        </p:blipFill>
        <p:spPr>
          <a:xfrm>
            <a:off x="455578" y="3786535"/>
            <a:ext cx="3604326" cy="2423510"/>
          </a:xfrm>
          <a:prstGeom prst="rect">
            <a:avLst/>
          </a:prstGeom>
        </p:spPr>
      </p:pic>
      <p:sp>
        <p:nvSpPr>
          <p:cNvPr id="16" name="Text Placeholder 9">
            <a:extLst>
              <a:ext uri="{FF2B5EF4-FFF2-40B4-BE49-F238E27FC236}">
                <a16:creationId xmlns:a16="http://schemas.microsoft.com/office/drawing/2014/main" id="{4B98E664-266D-ECE3-3260-DCF43E0D99A5}"/>
              </a:ext>
            </a:extLst>
          </p:cNvPr>
          <p:cNvSpPr txBox="1">
            <a:spLocks/>
          </p:cNvSpPr>
          <p:nvPr/>
        </p:nvSpPr>
        <p:spPr>
          <a:xfrm>
            <a:off x="4656534" y="2091087"/>
            <a:ext cx="2320338" cy="512903"/>
          </a:xfrm>
          <a:prstGeom prst="rect">
            <a:avLst/>
          </a:prstGeom>
        </p:spPr>
        <p:txBody>
          <a:bodyPr vert="horz" lIns="91440" tIns="45720" rIns="91440" bIns="45720" rtlCol="0" anchor="ctr">
            <a:normAutofit lnSpcReduction="10000"/>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600" dirty="0">
                <a:latin typeface="+mn-lt"/>
              </a:rPr>
              <a:t>Churn Distribution by Contract Type</a:t>
            </a:r>
            <a:endParaRPr lang="en-US" sz="1600" dirty="0">
              <a:latin typeface="+mn-lt"/>
            </a:endParaRPr>
          </a:p>
        </p:txBody>
      </p:sp>
      <p:pic>
        <p:nvPicPr>
          <p:cNvPr id="18" name="Picture 17">
            <a:extLst>
              <a:ext uri="{FF2B5EF4-FFF2-40B4-BE49-F238E27FC236}">
                <a16:creationId xmlns:a16="http://schemas.microsoft.com/office/drawing/2014/main" id="{079D699C-D0D5-69DD-792B-9BD870C2A2FA}"/>
              </a:ext>
            </a:extLst>
          </p:cNvPr>
          <p:cNvPicPr>
            <a:picLocks noChangeAspect="1"/>
          </p:cNvPicPr>
          <p:nvPr/>
        </p:nvPicPr>
        <p:blipFill>
          <a:blip r:embed="rId4"/>
          <a:stretch>
            <a:fillRect/>
          </a:stretch>
        </p:blipFill>
        <p:spPr>
          <a:xfrm>
            <a:off x="4258734" y="3785997"/>
            <a:ext cx="3632681" cy="2423510"/>
          </a:xfrm>
          <a:prstGeom prst="rect">
            <a:avLst/>
          </a:prstGeom>
        </p:spPr>
      </p:pic>
      <p:sp>
        <p:nvSpPr>
          <p:cNvPr id="19" name="Text Placeholder 9">
            <a:extLst>
              <a:ext uri="{FF2B5EF4-FFF2-40B4-BE49-F238E27FC236}">
                <a16:creationId xmlns:a16="http://schemas.microsoft.com/office/drawing/2014/main" id="{FA1C5EB6-6CC7-9A0D-E99B-6BA0E6CAF903}"/>
              </a:ext>
            </a:extLst>
          </p:cNvPr>
          <p:cNvSpPr txBox="1">
            <a:spLocks/>
          </p:cNvSpPr>
          <p:nvPr/>
        </p:nvSpPr>
        <p:spPr>
          <a:xfrm>
            <a:off x="8463500" y="2091087"/>
            <a:ext cx="2189260" cy="512902"/>
          </a:xfrm>
          <a:prstGeom prst="rect">
            <a:avLst/>
          </a:prstGeom>
        </p:spPr>
        <p:txBody>
          <a:bodyPr vert="horz" lIns="91440" tIns="45720" rIns="91440" bIns="45720" rtlCol="0" anchor="ctr">
            <a:noAutofit/>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600" dirty="0">
                <a:latin typeface="+mn-lt"/>
              </a:rPr>
              <a:t>Tenure Distribution by Churn</a:t>
            </a:r>
            <a:endParaRPr lang="en-US" sz="1600" dirty="0">
              <a:latin typeface="+mn-lt"/>
            </a:endParaRPr>
          </a:p>
        </p:txBody>
      </p:sp>
      <p:pic>
        <p:nvPicPr>
          <p:cNvPr id="21" name="Picture 20">
            <a:extLst>
              <a:ext uri="{FF2B5EF4-FFF2-40B4-BE49-F238E27FC236}">
                <a16:creationId xmlns:a16="http://schemas.microsoft.com/office/drawing/2014/main" id="{3A3D28F8-BFF0-315A-AF30-077B664E4AD8}"/>
              </a:ext>
            </a:extLst>
          </p:cNvPr>
          <p:cNvPicPr>
            <a:picLocks noChangeAspect="1"/>
          </p:cNvPicPr>
          <p:nvPr/>
        </p:nvPicPr>
        <p:blipFill>
          <a:blip r:embed="rId5"/>
          <a:stretch>
            <a:fillRect/>
          </a:stretch>
        </p:blipFill>
        <p:spPr>
          <a:xfrm>
            <a:off x="8090245" y="3782421"/>
            <a:ext cx="3604327" cy="2427086"/>
          </a:xfrm>
          <a:prstGeom prst="rect">
            <a:avLst/>
          </a:prstGeom>
        </p:spPr>
      </p:pic>
      <p:sp>
        <p:nvSpPr>
          <p:cNvPr id="22" name="Text Placeholder 9">
            <a:extLst>
              <a:ext uri="{FF2B5EF4-FFF2-40B4-BE49-F238E27FC236}">
                <a16:creationId xmlns:a16="http://schemas.microsoft.com/office/drawing/2014/main" id="{8D8BCD55-5BB9-C8EF-0255-A3694C46B399}"/>
              </a:ext>
            </a:extLst>
          </p:cNvPr>
          <p:cNvSpPr txBox="1">
            <a:spLocks/>
          </p:cNvSpPr>
          <p:nvPr/>
        </p:nvSpPr>
        <p:spPr>
          <a:xfrm>
            <a:off x="859536" y="2732543"/>
            <a:ext cx="2655824" cy="854734"/>
          </a:xfrm>
          <a:prstGeom prst="rect">
            <a:avLst/>
          </a:prstGeom>
        </p:spPr>
        <p:txBody>
          <a:bodyPr vert="horz" lIns="91440" tIns="45720" rIns="91440" bIns="45720" rtlCol="0" anchor="t">
            <a:normAutofit fontScale="85000" lnSpcReduction="10000"/>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600" b="0" dirty="0">
                <a:latin typeface="+mn-lt"/>
              </a:rPr>
              <a:t>There are more non-churned customers (No) compared to churned customers (Yes), indicating class imbalance.</a:t>
            </a:r>
            <a:endParaRPr lang="en-US" sz="1600" b="0" dirty="0">
              <a:latin typeface="+mn-lt"/>
            </a:endParaRPr>
          </a:p>
        </p:txBody>
      </p:sp>
      <p:sp>
        <p:nvSpPr>
          <p:cNvPr id="24" name="Text Placeholder 9">
            <a:extLst>
              <a:ext uri="{FF2B5EF4-FFF2-40B4-BE49-F238E27FC236}">
                <a16:creationId xmlns:a16="http://schemas.microsoft.com/office/drawing/2014/main" id="{A7C9F638-2EED-6861-CAC1-1DD2D6F0FA7E}"/>
              </a:ext>
            </a:extLst>
          </p:cNvPr>
          <p:cNvSpPr txBox="1">
            <a:spLocks/>
          </p:cNvSpPr>
          <p:nvPr/>
        </p:nvSpPr>
        <p:spPr>
          <a:xfrm>
            <a:off x="8463500" y="2732543"/>
            <a:ext cx="2655824" cy="854734"/>
          </a:xfrm>
          <a:prstGeom prst="rect">
            <a:avLst/>
          </a:prstGeom>
        </p:spPr>
        <p:txBody>
          <a:bodyPr vert="horz" lIns="91440" tIns="45720" rIns="91440" bIns="45720" rtlCol="0" anchor="t">
            <a:normAutofit lnSpcReduction="10000"/>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400" b="0" dirty="0">
                <a:latin typeface="+mn-lt"/>
              </a:rPr>
              <a:t>The distribution is right-skewed, with many customers having shorter tenures.</a:t>
            </a:r>
            <a:endParaRPr lang="en-US" sz="1400" b="0" dirty="0">
              <a:latin typeface="+mn-lt"/>
            </a:endParaRPr>
          </a:p>
        </p:txBody>
      </p:sp>
      <p:sp>
        <p:nvSpPr>
          <p:cNvPr id="25" name="Text Placeholder 9">
            <a:extLst>
              <a:ext uri="{FF2B5EF4-FFF2-40B4-BE49-F238E27FC236}">
                <a16:creationId xmlns:a16="http://schemas.microsoft.com/office/drawing/2014/main" id="{932AF091-8B50-B8AF-6132-62E840B9537F}"/>
              </a:ext>
            </a:extLst>
          </p:cNvPr>
          <p:cNvSpPr txBox="1">
            <a:spLocks/>
          </p:cNvSpPr>
          <p:nvPr/>
        </p:nvSpPr>
        <p:spPr>
          <a:xfrm>
            <a:off x="4656534" y="2732543"/>
            <a:ext cx="2655824" cy="854734"/>
          </a:xfrm>
          <a:prstGeom prst="rect">
            <a:avLst/>
          </a:prstGeom>
        </p:spPr>
        <p:txBody>
          <a:bodyPr vert="horz" lIns="91440" tIns="45720" rIns="91440" bIns="45720" rtlCol="0" anchor="t">
            <a:normAutofit/>
          </a:bodyPr>
          <a:lstStyle>
            <a:defPPr>
              <a:defRPr lang="ru-RU"/>
            </a:defPPr>
            <a:lvl1pPr marL="0" indent="0" algn="l" defTabSz="914400" rtl="0" eaLnBrk="1" latinLnBrk="0" hangingPunct="1">
              <a:lnSpc>
                <a:spcPct val="90000"/>
              </a:lnSpc>
              <a:spcBef>
                <a:spcPts val="1000"/>
              </a:spcBef>
              <a:buFont typeface="Arial" panose="020B0604020202020204" pitchFamily="34" charset="0"/>
              <a:buNone/>
              <a:defRPr lang="ru-RU" sz="1800" b="1" kern="1200" spc="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GB" sz="1400" b="0" dirty="0">
                <a:latin typeface="+mn-lt"/>
              </a:rPr>
              <a:t>The churn rate is much higher with month-to-month contract type.</a:t>
            </a:r>
            <a:endParaRPr lang="en-US" sz="1400" b="0" dirty="0">
              <a:latin typeface="+mn-lt"/>
            </a:endParaRPr>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Тема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Arial"/>
      </a:majorFont>
      <a:minorFont>
        <a:latin typeface="Tenorite"/>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41_TF67328976_Win32" id="{5020E0DF-7C16-4BDB-9142-A1F72DC8C12E}" vid="{6F8719E1-032A-49EA-88D6-D8E01ADD111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{B7A837D1-13C3-467D-B8C1-E68E9B1671A1}tf67328976_win32</Template>
  <TotalTime>4640</TotalTime>
  <Words>1522</Words>
  <Application>Microsoft Office PowerPoint</Application>
  <PresentationFormat>Widescreen</PresentationFormat>
  <Paragraphs>155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system-ui</vt:lpstr>
      <vt:lpstr>Tenorite (Body)</vt:lpstr>
      <vt:lpstr>Тема Office</vt:lpstr>
      <vt:lpstr>BIG DATA Project  Oriah Ben-Guy Mizrahi Mordechai Nosov Ruth Shkop</vt:lpstr>
      <vt:lpstr>Table of contents:</vt:lpstr>
      <vt:lpstr>Problem Statement</vt:lpstr>
      <vt:lpstr>PART A  Creation of Prediction Model</vt:lpstr>
      <vt:lpstr>PowerPoint Presentation</vt:lpstr>
      <vt:lpstr>1. Data description (continued)</vt:lpstr>
      <vt:lpstr>1. Data description (grouping values)</vt:lpstr>
      <vt:lpstr>1. Data description (feature comparison)</vt:lpstr>
      <vt:lpstr>Data visualization and insights</vt:lpstr>
      <vt:lpstr>Data visualization and insights</vt:lpstr>
      <vt:lpstr>2. Data engineering</vt:lpstr>
      <vt:lpstr>Correlation inspection</vt:lpstr>
      <vt:lpstr>3. ML Algorithms and introspection (Decision tree)</vt:lpstr>
      <vt:lpstr>PowerPoint Presentation</vt:lpstr>
      <vt:lpstr>3. ML Algorithms and introspection (random forest)</vt:lpstr>
      <vt:lpstr>3. ML Algorithms (random forest)</vt:lpstr>
      <vt:lpstr>3. ML Algorithms (K Nearest Neighbours)</vt:lpstr>
      <vt:lpstr>4. Model results</vt:lpstr>
      <vt:lpstr>PART B  Making Prediction</vt:lpstr>
      <vt:lpstr>Applying the model  to make a prediction </vt:lpstr>
      <vt:lpstr>PART C  Visualization and Conclusions</vt:lpstr>
      <vt:lpstr>Data Visualization  and explanation</vt:lpstr>
      <vt:lpstr>Churn Dashboard</vt:lpstr>
      <vt:lpstr>Insights</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Part A  Oriah Ben-Guy Mizrahi Mordechai Nosov Ruth Shkop</dc:title>
  <dc:creator>Moti Nosov</dc:creator>
  <cp:lastModifiedBy>Oriah Ben-Guy</cp:lastModifiedBy>
  <cp:revision>10</cp:revision>
  <dcterms:created xsi:type="dcterms:W3CDTF">2024-12-12T16:10:14Z</dcterms:created>
  <dcterms:modified xsi:type="dcterms:W3CDTF">2025-01-02T19:20:57Z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