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1"/>
  </p:notesMasterIdLst>
  <p:handoutMasterIdLst>
    <p:handoutMasterId r:id="rId52"/>
  </p:handoutMasterIdLst>
  <p:sldIdLst>
    <p:sldId id="256" r:id="rId5"/>
    <p:sldId id="262" r:id="rId6"/>
    <p:sldId id="309" r:id="rId7"/>
    <p:sldId id="310" r:id="rId8"/>
    <p:sldId id="311" r:id="rId9"/>
    <p:sldId id="312" r:id="rId10"/>
    <p:sldId id="313" r:id="rId11"/>
    <p:sldId id="314" r:id="rId12"/>
    <p:sldId id="315" r:id="rId13"/>
    <p:sldId id="316" r:id="rId14"/>
    <p:sldId id="317" r:id="rId15"/>
    <p:sldId id="318" r:id="rId16"/>
    <p:sldId id="319" r:id="rId17"/>
    <p:sldId id="321" r:id="rId18"/>
    <p:sldId id="320" r:id="rId19"/>
    <p:sldId id="322" r:id="rId20"/>
    <p:sldId id="323" r:id="rId21"/>
    <p:sldId id="324" r:id="rId22"/>
    <p:sldId id="325" r:id="rId23"/>
    <p:sldId id="326" r:id="rId24"/>
    <p:sldId id="327" r:id="rId25"/>
    <p:sldId id="263"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258" r:id="rId46"/>
    <p:sldId id="264" r:id="rId47"/>
    <p:sldId id="287" r:id="rId48"/>
    <p:sldId id="278" r:id="rId49"/>
    <p:sldId id="27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3215" autoAdjust="0"/>
  </p:normalViewPr>
  <p:slideViewPr>
    <p:cSldViewPr snapToGrid="0">
      <p:cViewPr varScale="1">
        <p:scale>
          <a:sx n="82" d="100"/>
          <a:sy n="82" d="100"/>
        </p:scale>
        <p:origin x="710" y="7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8" Type="http://schemas.microsoft.com/office/2018/10/relationships/authors" Targe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1/9/2024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0.png"/><Relationship Id="rId1" Type="http://schemas.openxmlformats.org/officeDocument/2006/relationships/slideLayout" Target="../slideLayouts/slideLayout6.xml"/><Relationship Id="rId5" Type="http://schemas.openxmlformats.org/officeDocument/2006/relationships/image" Target="../media/image56.png"/><Relationship Id="rId4" Type="http://schemas.openxmlformats.org/officeDocument/2006/relationships/image" Target="../media/image55.png"/></Relationships>
</file>

<file path=ppt/slides/_rels/slide2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lstStyle/>
          <a:p>
            <a:r>
              <a:rPr lang="fa-IR" dirty="0"/>
              <a:t>سیستم مالی آشفته</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4703782" cy="1655762"/>
          </a:xfrm>
        </p:spPr>
        <p:txBody>
          <a:bodyPr/>
          <a:lstStyle/>
          <a:p>
            <a:pPr algn="r"/>
            <a:r>
              <a:rPr lang="fa-IR" dirty="0"/>
              <a:t>حسین شهیدی</a:t>
            </a:r>
          </a:p>
          <a:p>
            <a:pPr algn="r"/>
            <a:r>
              <a:rPr lang="fa-IR" dirty="0"/>
              <a:t>شیوا وفادار</a:t>
            </a:r>
          </a:p>
          <a:p>
            <a:pPr algn="r"/>
            <a:r>
              <a:rPr lang="fa-IR" dirty="0"/>
              <a:t>مرتضی رشیدخان</a:t>
            </a:r>
          </a:p>
          <a:p>
            <a:pPr algn="r"/>
            <a:r>
              <a:rPr lang="fa-IR" dirty="0"/>
              <a:t>امیرحسین شانقی</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pPr algn="ctr"/>
            <a:r>
              <a:rPr lang="fa-IR" dirty="0"/>
              <a:t>بررسی پایداری</a:t>
            </a: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10</a:t>
            </a:fld>
            <a:endParaRPr lang="en-US" dirty="0"/>
          </a:p>
        </p:txBody>
      </p:sp>
      <p:sp>
        <p:nvSpPr>
          <p:cNvPr id="3" name="TextBox 9">
            <a:extLst>
              <a:ext uri="{FF2B5EF4-FFF2-40B4-BE49-F238E27FC236}">
                <a16:creationId xmlns:a16="http://schemas.microsoft.com/office/drawing/2014/main" id="{B0A995DC-FFB5-2FBF-C535-B87A83C151A1}"/>
              </a:ext>
            </a:extLst>
          </p:cNvPr>
          <p:cNvSpPr txBox="1"/>
          <p:nvPr/>
        </p:nvSpPr>
        <p:spPr>
          <a:xfrm>
            <a:off x="2011680" y="2379831"/>
            <a:ext cx="3929354" cy="397160"/>
          </a:xfrm>
          <a:prstGeom prst="rect">
            <a:avLst/>
          </a:prstGeom>
        </p:spPr>
        <p:txBody>
          <a:bodyPr wrap="square" lIns="0" tIns="0" rIns="0" bIns="0" rtlCol="0" anchor="t">
            <a:spAutoFit/>
          </a:bodyPr>
          <a:lstStyle/>
          <a:p>
            <a:pPr algn="r" rtl="1">
              <a:lnSpc>
                <a:spcPts val="3374"/>
              </a:lnSpc>
            </a:pPr>
            <a:r>
              <a:rPr lang="en-US" sz="2400" b="1" dirty="0">
                <a:solidFill>
                  <a:schemeClr val="bg1"/>
                </a:solidFill>
                <a:latin typeface="Quicksand Bold"/>
              </a:rPr>
              <a:t>characteristic equation </a:t>
            </a:r>
          </a:p>
        </p:txBody>
      </p:sp>
      <p:pic>
        <p:nvPicPr>
          <p:cNvPr id="8" name="Picture 7">
            <a:extLst>
              <a:ext uri="{FF2B5EF4-FFF2-40B4-BE49-F238E27FC236}">
                <a16:creationId xmlns:a16="http://schemas.microsoft.com/office/drawing/2014/main" id="{A50FF431-7DFA-E75A-80EC-D1DA60CCF8EB}"/>
              </a:ext>
            </a:extLst>
          </p:cNvPr>
          <p:cNvPicPr>
            <a:picLocks noChangeAspect="1"/>
          </p:cNvPicPr>
          <p:nvPr/>
        </p:nvPicPr>
        <p:blipFill>
          <a:blip r:embed="rId2"/>
          <a:stretch>
            <a:fillRect/>
          </a:stretch>
        </p:blipFill>
        <p:spPr>
          <a:xfrm>
            <a:off x="1163071" y="3791717"/>
            <a:ext cx="5988843" cy="830906"/>
          </a:xfrm>
          <a:prstGeom prst="rect">
            <a:avLst/>
          </a:prstGeom>
        </p:spPr>
      </p:pic>
    </p:spTree>
    <p:extLst>
      <p:ext uri="{BB962C8B-B14F-4D97-AF65-F5344CB8AC3E}">
        <p14:creationId xmlns:p14="http://schemas.microsoft.com/office/powerpoint/2010/main" val="162259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pPr algn="ctr"/>
            <a:r>
              <a:rPr lang="fa-IR" dirty="0"/>
              <a:t>بررسی پایداری</a:t>
            </a: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11</a:t>
            </a:fld>
            <a:endParaRPr lang="en-US" dirty="0"/>
          </a:p>
        </p:txBody>
      </p:sp>
      <p:sp>
        <p:nvSpPr>
          <p:cNvPr id="3" name="TextBox 9">
            <a:extLst>
              <a:ext uri="{FF2B5EF4-FFF2-40B4-BE49-F238E27FC236}">
                <a16:creationId xmlns:a16="http://schemas.microsoft.com/office/drawing/2014/main" id="{B0A995DC-FFB5-2FBF-C535-B87A83C151A1}"/>
              </a:ext>
            </a:extLst>
          </p:cNvPr>
          <p:cNvSpPr txBox="1"/>
          <p:nvPr/>
        </p:nvSpPr>
        <p:spPr>
          <a:xfrm>
            <a:off x="2011680" y="2221992"/>
            <a:ext cx="3929354" cy="397160"/>
          </a:xfrm>
          <a:prstGeom prst="rect">
            <a:avLst/>
          </a:prstGeom>
        </p:spPr>
        <p:txBody>
          <a:bodyPr wrap="square" lIns="0" tIns="0" rIns="0" bIns="0" rtlCol="0" anchor="t">
            <a:spAutoFit/>
          </a:bodyPr>
          <a:lstStyle/>
          <a:p>
            <a:pPr algn="r" rtl="1">
              <a:lnSpc>
                <a:spcPts val="3374"/>
              </a:lnSpc>
            </a:pPr>
            <a:r>
              <a:rPr lang="en-US" sz="2400" b="1" dirty="0">
                <a:solidFill>
                  <a:schemeClr val="bg1"/>
                </a:solidFill>
                <a:latin typeface="Quicksand Bold"/>
              </a:rPr>
              <a:t>characteristic equation </a:t>
            </a:r>
          </a:p>
        </p:txBody>
      </p:sp>
      <p:pic>
        <p:nvPicPr>
          <p:cNvPr id="8" name="Picture 7">
            <a:extLst>
              <a:ext uri="{FF2B5EF4-FFF2-40B4-BE49-F238E27FC236}">
                <a16:creationId xmlns:a16="http://schemas.microsoft.com/office/drawing/2014/main" id="{A50FF431-7DFA-E75A-80EC-D1DA60CCF8EB}"/>
              </a:ext>
            </a:extLst>
          </p:cNvPr>
          <p:cNvPicPr>
            <a:picLocks noChangeAspect="1"/>
          </p:cNvPicPr>
          <p:nvPr/>
        </p:nvPicPr>
        <p:blipFill>
          <a:blip r:embed="rId2"/>
          <a:stretch>
            <a:fillRect/>
          </a:stretch>
        </p:blipFill>
        <p:spPr>
          <a:xfrm>
            <a:off x="1753750" y="2981072"/>
            <a:ext cx="5247059" cy="727989"/>
          </a:xfrm>
          <a:prstGeom prst="rect">
            <a:avLst/>
          </a:prstGeom>
        </p:spPr>
      </p:pic>
      <p:sp>
        <p:nvSpPr>
          <p:cNvPr id="7" name="TextBox 9">
            <a:extLst>
              <a:ext uri="{FF2B5EF4-FFF2-40B4-BE49-F238E27FC236}">
                <a16:creationId xmlns:a16="http://schemas.microsoft.com/office/drawing/2014/main" id="{1432C4BD-8435-AC5A-5A1C-DE87BD063D13}"/>
              </a:ext>
            </a:extLst>
          </p:cNvPr>
          <p:cNvSpPr txBox="1"/>
          <p:nvPr/>
        </p:nvSpPr>
        <p:spPr>
          <a:xfrm>
            <a:off x="1463040" y="4195647"/>
            <a:ext cx="6202233" cy="397160"/>
          </a:xfrm>
          <a:prstGeom prst="rect">
            <a:avLst/>
          </a:prstGeom>
        </p:spPr>
        <p:txBody>
          <a:bodyPr wrap="square" lIns="0" tIns="0" rIns="0" bIns="0" rtlCol="0" anchor="t">
            <a:spAutoFit/>
          </a:bodyPr>
          <a:lstStyle/>
          <a:p>
            <a:pPr algn="r" rtl="1">
              <a:lnSpc>
                <a:spcPts val="3374"/>
              </a:lnSpc>
            </a:pPr>
            <a:r>
              <a:rPr lang="en-US" sz="2400" b="1" dirty="0">
                <a:solidFill>
                  <a:schemeClr val="bg1"/>
                </a:solidFill>
                <a:latin typeface="Quicksand Bold"/>
              </a:rPr>
              <a:t>λ1 = -b</a:t>
            </a:r>
            <a:r>
              <a:rPr lang="fa-IR" sz="2400" b="1" dirty="0">
                <a:solidFill>
                  <a:schemeClr val="bg1"/>
                </a:solidFill>
                <a:latin typeface="Quicksand Bold"/>
              </a:rPr>
              <a:t> و </a:t>
            </a:r>
            <a:r>
              <a:rPr lang="en-US" sz="2400" b="1" dirty="0">
                <a:solidFill>
                  <a:schemeClr val="bg1"/>
                </a:solidFill>
                <a:latin typeface="Quicksand Bold"/>
              </a:rPr>
              <a:t>λ2</a:t>
            </a:r>
            <a:r>
              <a:rPr lang="fa-IR" sz="2400" b="1" dirty="0">
                <a:solidFill>
                  <a:schemeClr val="bg1"/>
                </a:solidFill>
                <a:latin typeface="Quicksand Bold"/>
              </a:rPr>
              <a:t> و </a:t>
            </a:r>
            <a:r>
              <a:rPr lang="en-US" sz="2400" b="1" dirty="0">
                <a:solidFill>
                  <a:schemeClr val="bg1"/>
                </a:solidFill>
                <a:latin typeface="Quicksand Bold"/>
              </a:rPr>
              <a:t>λ3</a:t>
            </a:r>
            <a:r>
              <a:rPr lang="fa-IR" sz="2400" b="1" dirty="0">
                <a:solidFill>
                  <a:schemeClr val="bg1"/>
                </a:solidFill>
                <a:latin typeface="Quicksand Bold"/>
              </a:rPr>
              <a:t> از معادله زیر مشخص می شوند:</a:t>
            </a:r>
            <a:endParaRPr lang="en-US" sz="2400" b="1" dirty="0">
              <a:solidFill>
                <a:schemeClr val="bg1"/>
              </a:solidFill>
              <a:latin typeface="Quicksand Bold"/>
            </a:endParaRPr>
          </a:p>
        </p:txBody>
      </p:sp>
      <p:pic>
        <p:nvPicPr>
          <p:cNvPr id="10" name="Picture 9">
            <a:extLst>
              <a:ext uri="{FF2B5EF4-FFF2-40B4-BE49-F238E27FC236}">
                <a16:creationId xmlns:a16="http://schemas.microsoft.com/office/drawing/2014/main" id="{60BEED9D-A276-20A9-85DC-C66960AF6037}"/>
              </a:ext>
            </a:extLst>
          </p:cNvPr>
          <p:cNvPicPr>
            <a:picLocks noChangeAspect="1"/>
          </p:cNvPicPr>
          <p:nvPr/>
        </p:nvPicPr>
        <p:blipFill>
          <a:blip r:embed="rId3"/>
          <a:stretch>
            <a:fillRect/>
          </a:stretch>
        </p:blipFill>
        <p:spPr>
          <a:xfrm>
            <a:off x="1493607" y="5079394"/>
            <a:ext cx="5292813" cy="718244"/>
          </a:xfrm>
          <a:prstGeom prst="rect">
            <a:avLst/>
          </a:prstGeom>
        </p:spPr>
      </p:pic>
    </p:spTree>
    <p:extLst>
      <p:ext uri="{BB962C8B-B14F-4D97-AF65-F5344CB8AC3E}">
        <p14:creationId xmlns:p14="http://schemas.microsoft.com/office/powerpoint/2010/main" val="3964560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pPr algn="ctr"/>
            <a:r>
              <a:rPr lang="fa-IR" dirty="0"/>
              <a:t>بررسی پایداری</a:t>
            </a: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12</a:t>
            </a:fld>
            <a:endParaRPr lang="en-US" dirty="0"/>
          </a:p>
        </p:txBody>
      </p:sp>
      <p:sp>
        <p:nvSpPr>
          <p:cNvPr id="7" name="TextBox 9">
            <a:extLst>
              <a:ext uri="{FF2B5EF4-FFF2-40B4-BE49-F238E27FC236}">
                <a16:creationId xmlns:a16="http://schemas.microsoft.com/office/drawing/2014/main" id="{1432C4BD-8435-AC5A-5A1C-DE87BD063D13}"/>
              </a:ext>
            </a:extLst>
          </p:cNvPr>
          <p:cNvSpPr txBox="1"/>
          <p:nvPr/>
        </p:nvSpPr>
        <p:spPr>
          <a:xfrm>
            <a:off x="1351072" y="3088493"/>
            <a:ext cx="6202233" cy="3449149"/>
          </a:xfrm>
          <a:prstGeom prst="rect">
            <a:avLst/>
          </a:prstGeom>
        </p:spPr>
        <p:txBody>
          <a:bodyPr wrap="square" lIns="0" tIns="0" rIns="0" bIns="0" rtlCol="0" anchor="t">
            <a:spAutoFit/>
          </a:bodyPr>
          <a:lstStyle/>
          <a:p>
            <a:pPr algn="r" rtl="1">
              <a:lnSpc>
                <a:spcPts val="3374"/>
              </a:lnSpc>
            </a:pPr>
            <a:r>
              <a:rPr lang="fa-IR" sz="2400" b="1" dirty="0">
                <a:solidFill>
                  <a:schemeClr val="bg1"/>
                </a:solidFill>
                <a:latin typeface="Quicksand Bold"/>
              </a:rPr>
              <a:t>چهار حالت داریم:</a:t>
            </a:r>
          </a:p>
          <a:p>
            <a:pPr algn="r" rtl="1">
              <a:lnSpc>
                <a:spcPts val="3374"/>
              </a:lnSpc>
            </a:pPr>
            <a:r>
              <a:rPr lang="fa-IR" sz="2400" b="1" dirty="0">
                <a:solidFill>
                  <a:schemeClr val="bg1"/>
                </a:solidFill>
                <a:latin typeface="Quicksand Bold"/>
              </a:rPr>
              <a:t>1. </a:t>
            </a:r>
            <a:r>
              <a:rPr lang="pt-BR" sz="2400" b="1" dirty="0">
                <a:solidFill>
                  <a:schemeClr val="bg1"/>
                </a:solidFill>
                <a:latin typeface="Quicksand Bold"/>
              </a:rPr>
              <a:t>c - b - abc &lt; 0, c + a - 1/b &gt; 0</a:t>
            </a:r>
            <a:endParaRPr lang="fa-IR" sz="2400" b="1" dirty="0">
              <a:solidFill>
                <a:schemeClr val="bg1"/>
              </a:solidFill>
              <a:latin typeface="Quicksand Bold"/>
            </a:endParaRPr>
          </a:p>
          <a:p>
            <a:pPr algn="r" rtl="1">
              <a:lnSpc>
                <a:spcPts val="3374"/>
              </a:lnSpc>
            </a:pPr>
            <a:r>
              <a:rPr lang="fa-IR" sz="2400" b="1" dirty="0">
                <a:solidFill>
                  <a:schemeClr val="bg1"/>
                </a:solidFill>
                <a:latin typeface="Quicksand Bold"/>
              </a:rPr>
              <a:t>2. </a:t>
            </a:r>
            <a:r>
              <a:rPr lang="pt-BR" sz="2400" b="1" dirty="0">
                <a:solidFill>
                  <a:schemeClr val="bg1"/>
                </a:solidFill>
                <a:latin typeface="Quicksand Bold"/>
              </a:rPr>
              <a:t>c - b - abc &lt; 0, c + a - 1/b &lt; 0</a:t>
            </a:r>
            <a:endParaRPr lang="fa-IR" sz="2400" b="1" dirty="0">
              <a:solidFill>
                <a:schemeClr val="bg1"/>
              </a:solidFill>
              <a:latin typeface="Quicksand Bold"/>
            </a:endParaRPr>
          </a:p>
          <a:p>
            <a:pPr algn="r" rtl="1">
              <a:lnSpc>
                <a:spcPts val="3374"/>
              </a:lnSpc>
            </a:pPr>
            <a:r>
              <a:rPr lang="fa-IR" sz="2400" b="1" dirty="0">
                <a:solidFill>
                  <a:schemeClr val="bg1"/>
                </a:solidFill>
                <a:latin typeface="Quicksand Bold"/>
              </a:rPr>
              <a:t>3. </a:t>
            </a:r>
            <a:r>
              <a:rPr lang="pt-BR" sz="2400" b="1" dirty="0">
                <a:solidFill>
                  <a:schemeClr val="bg1"/>
                </a:solidFill>
                <a:latin typeface="Quicksand Bold"/>
              </a:rPr>
              <a:t>c - b - abc &lt; 0, c + a - 1/b = 0</a:t>
            </a:r>
            <a:endParaRPr lang="fa-IR" sz="2400" b="1" dirty="0">
              <a:solidFill>
                <a:schemeClr val="bg1"/>
              </a:solidFill>
              <a:latin typeface="Quicksand Bold"/>
            </a:endParaRPr>
          </a:p>
          <a:p>
            <a:pPr algn="r" rtl="1">
              <a:lnSpc>
                <a:spcPts val="3374"/>
              </a:lnSpc>
            </a:pPr>
            <a:r>
              <a:rPr lang="fa-IR" sz="2400" b="1" dirty="0">
                <a:solidFill>
                  <a:schemeClr val="bg1"/>
                </a:solidFill>
                <a:latin typeface="Quicksand Bold"/>
              </a:rPr>
              <a:t>4. </a:t>
            </a:r>
            <a:r>
              <a:rPr lang="pt-BR" sz="2400" b="1" dirty="0">
                <a:solidFill>
                  <a:schemeClr val="bg1"/>
                </a:solidFill>
                <a:latin typeface="Quicksand Bold"/>
              </a:rPr>
              <a:t>c - b - abc = 0</a:t>
            </a:r>
          </a:p>
          <a:p>
            <a:pPr algn="r" rtl="1">
              <a:lnSpc>
                <a:spcPts val="3374"/>
              </a:lnSpc>
            </a:pPr>
            <a:r>
              <a:rPr lang="pt-BR" sz="2400" b="1" dirty="0">
                <a:solidFill>
                  <a:schemeClr val="bg1"/>
                </a:solidFill>
                <a:latin typeface="Quicksand Bold"/>
              </a:rPr>
              <a:t>	</a:t>
            </a:r>
            <a:r>
              <a:rPr lang="fa-IR" sz="2400" b="1" dirty="0">
                <a:solidFill>
                  <a:schemeClr val="bg1"/>
                </a:solidFill>
                <a:latin typeface="Quicksand Bold"/>
              </a:rPr>
              <a:t>4.1) </a:t>
            </a:r>
            <a:r>
              <a:rPr lang="pt-BR" sz="2400" b="1" dirty="0">
                <a:solidFill>
                  <a:schemeClr val="bg1"/>
                </a:solidFill>
                <a:latin typeface="Quicksand Bold"/>
              </a:rPr>
              <a:t>c + a - 1/b &lt; 0</a:t>
            </a:r>
            <a:endParaRPr lang="fa-IR" sz="2400" b="1" dirty="0">
              <a:solidFill>
                <a:schemeClr val="bg1"/>
              </a:solidFill>
              <a:latin typeface="Quicksand Bold"/>
            </a:endParaRPr>
          </a:p>
          <a:p>
            <a:pPr algn="r" rtl="1">
              <a:lnSpc>
                <a:spcPts val="3374"/>
              </a:lnSpc>
            </a:pPr>
            <a:r>
              <a:rPr lang="fa-IR" sz="2400" b="1" dirty="0">
                <a:solidFill>
                  <a:schemeClr val="bg1"/>
                </a:solidFill>
                <a:latin typeface="Quicksand Bold"/>
              </a:rPr>
              <a:t>	4.2) </a:t>
            </a:r>
            <a:r>
              <a:rPr lang="pt-BR" sz="2400" b="1" dirty="0">
                <a:solidFill>
                  <a:schemeClr val="bg1"/>
                </a:solidFill>
                <a:latin typeface="Quicksand Bold"/>
              </a:rPr>
              <a:t>c + a - 1/b &gt; 0</a:t>
            </a:r>
            <a:endParaRPr lang="fa-IR" sz="2400" b="1" dirty="0">
              <a:solidFill>
                <a:schemeClr val="bg1"/>
              </a:solidFill>
              <a:latin typeface="Quicksand Bold"/>
            </a:endParaRPr>
          </a:p>
          <a:p>
            <a:pPr algn="r" rtl="1">
              <a:lnSpc>
                <a:spcPts val="3374"/>
              </a:lnSpc>
            </a:pPr>
            <a:endParaRPr lang="fa-IR" sz="2400" b="1" dirty="0">
              <a:solidFill>
                <a:schemeClr val="bg1"/>
              </a:solidFill>
              <a:latin typeface="Quicksand Bold"/>
            </a:endParaRPr>
          </a:p>
        </p:txBody>
      </p:sp>
      <p:pic>
        <p:nvPicPr>
          <p:cNvPr id="10" name="Picture 9">
            <a:extLst>
              <a:ext uri="{FF2B5EF4-FFF2-40B4-BE49-F238E27FC236}">
                <a16:creationId xmlns:a16="http://schemas.microsoft.com/office/drawing/2014/main" id="{60BEED9D-A276-20A9-85DC-C66960AF6037}"/>
              </a:ext>
            </a:extLst>
          </p:cNvPr>
          <p:cNvPicPr>
            <a:picLocks noChangeAspect="1"/>
          </p:cNvPicPr>
          <p:nvPr/>
        </p:nvPicPr>
        <p:blipFill>
          <a:blip r:embed="rId2"/>
          <a:stretch>
            <a:fillRect/>
          </a:stretch>
        </p:blipFill>
        <p:spPr>
          <a:xfrm>
            <a:off x="1668418" y="2131453"/>
            <a:ext cx="5292813" cy="718244"/>
          </a:xfrm>
          <a:prstGeom prst="rect">
            <a:avLst/>
          </a:prstGeom>
        </p:spPr>
      </p:pic>
    </p:spTree>
    <p:extLst>
      <p:ext uri="{BB962C8B-B14F-4D97-AF65-F5344CB8AC3E}">
        <p14:creationId xmlns:p14="http://schemas.microsoft.com/office/powerpoint/2010/main" val="2230812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pPr algn="ctr"/>
            <a:r>
              <a:rPr lang="fa-IR" dirty="0"/>
              <a:t>بررسی پایداری</a:t>
            </a: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13</a:t>
            </a:fld>
            <a:endParaRPr lang="en-US" dirty="0"/>
          </a:p>
        </p:txBody>
      </p:sp>
      <p:sp>
        <p:nvSpPr>
          <p:cNvPr id="7" name="TextBox 9">
            <a:extLst>
              <a:ext uri="{FF2B5EF4-FFF2-40B4-BE49-F238E27FC236}">
                <a16:creationId xmlns:a16="http://schemas.microsoft.com/office/drawing/2014/main" id="{1432C4BD-8435-AC5A-5A1C-DE87BD063D13}"/>
              </a:ext>
            </a:extLst>
          </p:cNvPr>
          <p:cNvSpPr txBox="1"/>
          <p:nvPr/>
        </p:nvSpPr>
        <p:spPr>
          <a:xfrm>
            <a:off x="1360402" y="2905931"/>
            <a:ext cx="6202233" cy="3885166"/>
          </a:xfrm>
          <a:prstGeom prst="rect">
            <a:avLst/>
          </a:prstGeom>
        </p:spPr>
        <p:txBody>
          <a:bodyPr wrap="square" lIns="0" tIns="0" rIns="0" bIns="0" rtlCol="0" anchor="t">
            <a:spAutoFit/>
          </a:bodyPr>
          <a:lstStyle/>
          <a:p>
            <a:pPr algn="r" rtl="1">
              <a:lnSpc>
                <a:spcPts val="3374"/>
              </a:lnSpc>
            </a:pPr>
            <a:r>
              <a:rPr lang="fa-IR" sz="2400" b="1" dirty="0">
                <a:solidFill>
                  <a:schemeClr val="bg1"/>
                </a:solidFill>
                <a:latin typeface="Quicksand Bold"/>
              </a:rPr>
              <a:t>چهار حالت داریم:</a:t>
            </a:r>
          </a:p>
          <a:p>
            <a:pPr algn="r" rtl="1">
              <a:lnSpc>
                <a:spcPts val="3374"/>
              </a:lnSpc>
            </a:pPr>
            <a:r>
              <a:rPr lang="fa-IR" sz="2400" b="1" dirty="0">
                <a:solidFill>
                  <a:schemeClr val="bg1"/>
                </a:solidFill>
                <a:latin typeface="Quicksand Bold"/>
              </a:rPr>
              <a:t>1. </a:t>
            </a:r>
            <a:r>
              <a:rPr lang="pt-BR" sz="2400" b="1" dirty="0">
                <a:solidFill>
                  <a:schemeClr val="bg1"/>
                </a:solidFill>
                <a:latin typeface="Quicksand Bold"/>
              </a:rPr>
              <a:t>c - b - abc &lt; 0, c + a - 1/b &gt; 0</a:t>
            </a:r>
            <a:r>
              <a:rPr lang="fa-IR" sz="2400" b="1" dirty="0">
                <a:solidFill>
                  <a:schemeClr val="bg1"/>
                </a:solidFill>
                <a:latin typeface="Quicksand Bold"/>
              </a:rPr>
              <a:t>    پایدار</a:t>
            </a:r>
          </a:p>
          <a:p>
            <a:pPr algn="r" rtl="1">
              <a:lnSpc>
                <a:spcPts val="3374"/>
              </a:lnSpc>
            </a:pPr>
            <a:r>
              <a:rPr lang="fa-IR" sz="2400" b="1" dirty="0">
                <a:solidFill>
                  <a:schemeClr val="bg1"/>
                </a:solidFill>
                <a:latin typeface="Quicksand Bold"/>
              </a:rPr>
              <a:t>2. </a:t>
            </a:r>
            <a:r>
              <a:rPr lang="pt-BR" sz="2400" b="1" dirty="0">
                <a:solidFill>
                  <a:schemeClr val="bg1"/>
                </a:solidFill>
                <a:latin typeface="Quicksand Bold"/>
              </a:rPr>
              <a:t>c - b - abc &lt; 0, c + a - 1/b &lt; 0</a:t>
            </a:r>
            <a:r>
              <a:rPr lang="fa-IR" sz="2400" b="1" dirty="0">
                <a:solidFill>
                  <a:schemeClr val="bg1"/>
                </a:solidFill>
                <a:latin typeface="Quicksand Bold"/>
              </a:rPr>
              <a:t>    ناپایدار</a:t>
            </a:r>
          </a:p>
          <a:p>
            <a:pPr algn="r" rtl="1">
              <a:lnSpc>
                <a:spcPts val="3374"/>
              </a:lnSpc>
            </a:pPr>
            <a:r>
              <a:rPr lang="fa-IR" sz="2400" b="1" dirty="0">
                <a:solidFill>
                  <a:schemeClr val="bg1"/>
                </a:solidFill>
                <a:latin typeface="Quicksand Bold"/>
              </a:rPr>
              <a:t>3. </a:t>
            </a:r>
            <a:r>
              <a:rPr lang="pt-BR" sz="2400" b="1" dirty="0">
                <a:solidFill>
                  <a:schemeClr val="bg1"/>
                </a:solidFill>
                <a:latin typeface="Quicksand Bold"/>
              </a:rPr>
              <a:t>c - b - abc &lt; 0, c + a - 1/b = 0</a:t>
            </a:r>
            <a:r>
              <a:rPr lang="fa-IR" sz="2400" b="1" dirty="0">
                <a:solidFill>
                  <a:schemeClr val="bg1"/>
                </a:solidFill>
                <a:latin typeface="Quicksand Bold"/>
              </a:rPr>
              <a:t>    دوشاخگی هوپف</a:t>
            </a:r>
          </a:p>
          <a:p>
            <a:pPr algn="r" rtl="1">
              <a:lnSpc>
                <a:spcPts val="3374"/>
              </a:lnSpc>
            </a:pPr>
            <a:endParaRPr lang="fa-IR" sz="2400" b="1" dirty="0">
              <a:solidFill>
                <a:schemeClr val="bg1"/>
              </a:solidFill>
              <a:latin typeface="Quicksand Bold"/>
            </a:endParaRPr>
          </a:p>
          <a:p>
            <a:pPr algn="r" rtl="1">
              <a:lnSpc>
                <a:spcPts val="3374"/>
              </a:lnSpc>
            </a:pPr>
            <a:r>
              <a:rPr lang="fa-IR" sz="2400" b="1" dirty="0">
                <a:solidFill>
                  <a:schemeClr val="bg1"/>
                </a:solidFill>
                <a:latin typeface="Quicksand Bold"/>
              </a:rPr>
              <a:t>4. </a:t>
            </a:r>
            <a:r>
              <a:rPr lang="pt-BR" sz="2400" b="1" dirty="0">
                <a:solidFill>
                  <a:schemeClr val="bg1"/>
                </a:solidFill>
                <a:latin typeface="Quicksand Bold"/>
              </a:rPr>
              <a:t>c - b - abc = 0</a:t>
            </a:r>
          </a:p>
          <a:p>
            <a:pPr algn="r" rtl="1">
              <a:lnSpc>
                <a:spcPts val="3374"/>
              </a:lnSpc>
            </a:pPr>
            <a:r>
              <a:rPr lang="pt-BR" sz="2400" b="1" dirty="0">
                <a:solidFill>
                  <a:schemeClr val="bg1"/>
                </a:solidFill>
                <a:latin typeface="Quicksand Bold"/>
              </a:rPr>
              <a:t>	</a:t>
            </a:r>
            <a:r>
              <a:rPr lang="fa-IR" sz="2400" b="1" dirty="0">
                <a:solidFill>
                  <a:schemeClr val="bg1"/>
                </a:solidFill>
                <a:latin typeface="Quicksand Bold"/>
              </a:rPr>
              <a:t>4.1) </a:t>
            </a:r>
            <a:r>
              <a:rPr lang="pt-BR" sz="2400" b="1" dirty="0">
                <a:solidFill>
                  <a:schemeClr val="bg1"/>
                </a:solidFill>
                <a:latin typeface="Quicksand Bold"/>
              </a:rPr>
              <a:t>c + a - 1/b &lt; 0</a:t>
            </a:r>
            <a:r>
              <a:rPr lang="fa-IR" sz="2400" b="1" dirty="0">
                <a:solidFill>
                  <a:schemeClr val="bg1"/>
                </a:solidFill>
                <a:latin typeface="Quicksand Bold"/>
              </a:rPr>
              <a:t>               ناپایدار</a:t>
            </a:r>
          </a:p>
          <a:p>
            <a:pPr algn="r" rtl="1">
              <a:lnSpc>
                <a:spcPts val="3374"/>
              </a:lnSpc>
            </a:pPr>
            <a:r>
              <a:rPr lang="fa-IR" sz="2400" b="1" dirty="0">
                <a:solidFill>
                  <a:schemeClr val="bg1"/>
                </a:solidFill>
                <a:latin typeface="Quicksand Bold"/>
              </a:rPr>
              <a:t>	4.2) </a:t>
            </a:r>
            <a:r>
              <a:rPr lang="pt-BR" sz="2400" b="1" dirty="0">
                <a:solidFill>
                  <a:schemeClr val="bg1"/>
                </a:solidFill>
                <a:latin typeface="Quicksand Bold"/>
              </a:rPr>
              <a:t>c + a - 1/b &gt; 0</a:t>
            </a:r>
            <a:r>
              <a:rPr lang="fa-IR" sz="2400" b="1" dirty="0">
                <a:solidFill>
                  <a:schemeClr val="bg1"/>
                </a:solidFill>
                <a:latin typeface="Quicksand Bold"/>
              </a:rPr>
              <a:t>               پایدار</a:t>
            </a:r>
          </a:p>
          <a:p>
            <a:pPr algn="r" rtl="1">
              <a:lnSpc>
                <a:spcPts val="3374"/>
              </a:lnSpc>
            </a:pPr>
            <a:endParaRPr lang="fa-IR" sz="2400" b="1" dirty="0">
              <a:solidFill>
                <a:schemeClr val="bg1"/>
              </a:solidFill>
              <a:latin typeface="Quicksand Bold"/>
            </a:endParaRPr>
          </a:p>
        </p:txBody>
      </p:sp>
      <p:pic>
        <p:nvPicPr>
          <p:cNvPr id="10" name="Picture 9">
            <a:extLst>
              <a:ext uri="{FF2B5EF4-FFF2-40B4-BE49-F238E27FC236}">
                <a16:creationId xmlns:a16="http://schemas.microsoft.com/office/drawing/2014/main" id="{60BEED9D-A276-20A9-85DC-C66960AF6037}"/>
              </a:ext>
            </a:extLst>
          </p:cNvPr>
          <p:cNvPicPr>
            <a:picLocks noChangeAspect="1"/>
          </p:cNvPicPr>
          <p:nvPr/>
        </p:nvPicPr>
        <p:blipFill>
          <a:blip r:embed="rId2"/>
          <a:stretch>
            <a:fillRect/>
          </a:stretch>
        </p:blipFill>
        <p:spPr>
          <a:xfrm>
            <a:off x="1668418" y="1836903"/>
            <a:ext cx="5292813" cy="718244"/>
          </a:xfrm>
          <a:prstGeom prst="rect">
            <a:avLst/>
          </a:prstGeom>
        </p:spPr>
      </p:pic>
      <p:pic>
        <p:nvPicPr>
          <p:cNvPr id="8" name="Picture 7">
            <a:extLst>
              <a:ext uri="{FF2B5EF4-FFF2-40B4-BE49-F238E27FC236}">
                <a16:creationId xmlns:a16="http://schemas.microsoft.com/office/drawing/2014/main" id="{9EC3F9EF-80C9-F0F0-E7C0-A23DB4BF82EB}"/>
              </a:ext>
            </a:extLst>
          </p:cNvPr>
          <p:cNvPicPr>
            <a:picLocks noChangeAspect="1"/>
          </p:cNvPicPr>
          <p:nvPr/>
        </p:nvPicPr>
        <p:blipFill>
          <a:blip r:embed="rId3"/>
          <a:stretch>
            <a:fillRect/>
          </a:stretch>
        </p:blipFill>
        <p:spPr>
          <a:xfrm>
            <a:off x="304747" y="3384261"/>
            <a:ext cx="1219306" cy="236240"/>
          </a:xfrm>
          <a:prstGeom prst="rect">
            <a:avLst/>
          </a:prstGeom>
        </p:spPr>
      </p:pic>
      <p:pic>
        <p:nvPicPr>
          <p:cNvPr id="11" name="Picture 10">
            <a:extLst>
              <a:ext uri="{FF2B5EF4-FFF2-40B4-BE49-F238E27FC236}">
                <a16:creationId xmlns:a16="http://schemas.microsoft.com/office/drawing/2014/main" id="{FFF32E53-7EB3-9B02-EB56-A2E109877C00}"/>
              </a:ext>
            </a:extLst>
          </p:cNvPr>
          <p:cNvPicPr>
            <a:picLocks noChangeAspect="1"/>
          </p:cNvPicPr>
          <p:nvPr/>
        </p:nvPicPr>
        <p:blipFill>
          <a:blip r:embed="rId4"/>
          <a:stretch>
            <a:fillRect/>
          </a:stretch>
        </p:blipFill>
        <p:spPr>
          <a:xfrm>
            <a:off x="304747" y="3814571"/>
            <a:ext cx="1219306" cy="275327"/>
          </a:xfrm>
          <a:prstGeom prst="rect">
            <a:avLst/>
          </a:prstGeom>
        </p:spPr>
      </p:pic>
      <p:pic>
        <p:nvPicPr>
          <p:cNvPr id="13" name="Picture 12">
            <a:extLst>
              <a:ext uri="{FF2B5EF4-FFF2-40B4-BE49-F238E27FC236}">
                <a16:creationId xmlns:a16="http://schemas.microsoft.com/office/drawing/2014/main" id="{ECDC519B-46DC-8AE6-F030-1969798F6F7F}"/>
              </a:ext>
            </a:extLst>
          </p:cNvPr>
          <p:cNvPicPr>
            <a:picLocks noChangeAspect="1"/>
          </p:cNvPicPr>
          <p:nvPr/>
        </p:nvPicPr>
        <p:blipFill>
          <a:blip r:embed="rId5"/>
          <a:stretch>
            <a:fillRect/>
          </a:stretch>
        </p:blipFill>
        <p:spPr>
          <a:xfrm>
            <a:off x="97562" y="5210729"/>
            <a:ext cx="2255715" cy="281964"/>
          </a:xfrm>
          <a:prstGeom prst="rect">
            <a:avLst/>
          </a:prstGeom>
        </p:spPr>
      </p:pic>
      <p:pic>
        <p:nvPicPr>
          <p:cNvPr id="15" name="Picture 14">
            <a:extLst>
              <a:ext uri="{FF2B5EF4-FFF2-40B4-BE49-F238E27FC236}">
                <a16:creationId xmlns:a16="http://schemas.microsoft.com/office/drawing/2014/main" id="{D5403412-8226-A5E5-150E-59E9F6034DDD}"/>
              </a:ext>
            </a:extLst>
          </p:cNvPr>
          <p:cNvPicPr>
            <a:picLocks noChangeAspect="1"/>
          </p:cNvPicPr>
          <p:nvPr/>
        </p:nvPicPr>
        <p:blipFill>
          <a:blip r:embed="rId6"/>
          <a:stretch>
            <a:fillRect/>
          </a:stretch>
        </p:blipFill>
        <p:spPr>
          <a:xfrm>
            <a:off x="97562" y="4696101"/>
            <a:ext cx="3505504" cy="304826"/>
          </a:xfrm>
          <a:prstGeom prst="rect">
            <a:avLst/>
          </a:prstGeom>
        </p:spPr>
      </p:pic>
    </p:spTree>
    <p:extLst>
      <p:ext uri="{BB962C8B-B14F-4D97-AF65-F5344CB8AC3E}">
        <p14:creationId xmlns:p14="http://schemas.microsoft.com/office/powerpoint/2010/main" val="1385317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pPr algn="ctr"/>
            <a:r>
              <a:rPr lang="fa-IR" dirty="0"/>
              <a:t>بررسی پایداری</a:t>
            </a: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14</a:t>
            </a:fld>
            <a:endParaRPr lang="en-US" dirty="0"/>
          </a:p>
        </p:txBody>
      </p:sp>
      <mc:AlternateContent xmlns:mc="http://schemas.openxmlformats.org/markup-compatibility/2006">
        <mc:Choice xmlns:a14="http://schemas.microsoft.com/office/drawing/2010/main" Requires="a14">
          <p:sp>
            <p:nvSpPr>
              <p:cNvPr id="7" name="TextBox 9">
                <a:extLst>
                  <a:ext uri="{FF2B5EF4-FFF2-40B4-BE49-F238E27FC236}">
                    <a16:creationId xmlns:a16="http://schemas.microsoft.com/office/drawing/2014/main" id="{975D7726-9434-8C1A-E18A-EBAD4E3155C1}"/>
                  </a:ext>
                </a:extLst>
              </p:cNvPr>
              <p:cNvSpPr txBox="1"/>
              <p:nvPr/>
            </p:nvSpPr>
            <p:spPr>
              <a:xfrm>
                <a:off x="302661" y="2415775"/>
                <a:ext cx="7572375" cy="405880"/>
              </a:xfrm>
              <a:prstGeom prst="rect">
                <a:avLst/>
              </a:prstGeom>
            </p:spPr>
            <p:txBody>
              <a:bodyPr wrap="square" lIns="0" tIns="0" rIns="0" bIns="0" rtlCol="0" anchor="t">
                <a:spAutoFit/>
              </a:bodyPr>
              <a:lstStyle/>
              <a:p>
                <a:pPr algn="r" rtl="1">
                  <a:lnSpc>
                    <a:spcPts val="3374"/>
                  </a:lnSpc>
                </a:pPr>
                <a:r>
                  <a:rPr lang="fa-IR" sz="2400" b="1" dirty="0">
                    <a:solidFill>
                      <a:schemeClr val="bg1"/>
                    </a:solidFill>
                    <a:latin typeface="Quicksand Bold"/>
                  </a:rPr>
                  <a:t>سناریو دوم) اگر </a:t>
                </a:r>
                <a14:m>
                  <m:oMath xmlns:m="http://schemas.openxmlformats.org/officeDocument/2006/math">
                    <m:r>
                      <a:rPr lang="en-US" sz="1800" b="1" i="1" kern="1200" smtClean="0">
                        <a:solidFill>
                          <a:srgbClr val="FFFFFF"/>
                        </a:solidFill>
                        <a:effectLst/>
                        <a:latin typeface="Cambria Math" panose="02040503050406030204" pitchFamily="18" charset="0"/>
                        <a:ea typeface="+mn-ea"/>
                        <a:cs typeface="+mn-cs"/>
                      </a:rPr>
                      <m:t>𝒄</m:t>
                    </m:r>
                    <m:r>
                      <a:rPr lang="en-US" sz="1800" b="1" i="1" kern="1200" smtClean="0">
                        <a:solidFill>
                          <a:srgbClr val="FFFFFF"/>
                        </a:solidFill>
                        <a:effectLst/>
                        <a:latin typeface="Cambria Math" panose="02040503050406030204" pitchFamily="18" charset="0"/>
                        <a:ea typeface="+mn-ea"/>
                        <a:cs typeface="+mn-cs"/>
                      </a:rPr>
                      <m:t> −</m:t>
                    </m:r>
                    <m:r>
                      <a:rPr lang="en-US" sz="1800" b="1" i="1" kern="1200" smtClean="0">
                        <a:solidFill>
                          <a:srgbClr val="FFFFFF"/>
                        </a:solidFill>
                        <a:effectLst/>
                        <a:latin typeface="Cambria Math" panose="02040503050406030204" pitchFamily="18" charset="0"/>
                        <a:ea typeface="+mn-ea"/>
                        <a:cs typeface="+mn-cs"/>
                      </a:rPr>
                      <m:t>𝒃</m:t>
                    </m:r>
                    <m:r>
                      <a:rPr lang="en-US" sz="1800" b="1" i="1" kern="1200" smtClean="0">
                        <a:solidFill>
                          <a:srgbClr val="FFFFFF"/>
                        </a:solidFill>
                        <a:effectLst/>
                        <a:latin typeface="Cambria Math" panose="02040503050406030204" pitchFamily="18" charset="0"/>
                        <a:ea typeface="+mn-ea"/>
                        <a:cs typeface="+mn-cs"/>
                      </a:rPr>
                      <m:t> −</m:t>
                    </m:r>
                    <m:r>
                      <a:rPr lang="en-US" sz="1800" b="1" i="1" kern="1200" smtClean="0">
                        <a:solidFill>
                          <a:srgbClr val="FFFFFF"/>
                        </a:solidFill>
                        <a:effectLst/>
                        <a:latin typeface="Cambria Math" panose="02040503050406030204" pitchFamily="18" charset="0"/>
                        <a:ea typeface="+mn-ea"/>
                        <a:cs typeface="+mn-cs"/>
                      </a:rPr>
                      <m:t>𝒂𝒃𝒄</m:t>
                    </m:r>
                    <m:r>
                      <a:rPr lang="en-US" sz="1800" b="1" i="1" kern="1200" smtClean="0">
                        <a:solidFill>
                          <a:srgbClr val="FFFFFF"/>
                        </a:solidFill>
                        <a:effectLst/>
                        <a:latin typeface="Cambria Math" panose="02040503050406030204" pitchFamily="18" charset="0"/>
                        <a:ea typeface="+mn-ea"/>
                        <a:cs typeface="+mn-cs"/>
                      </a:rPr>
                      <m:t>≥</m:t>
                    </m:r>
                    <m:r>
                      <a:rPr lang="en-US" sz="1800" b="1" i="1" kern="1200" smtClean="0">
                        <a:solidFill>
                          <a:srgbClr val="FFFFFF"/>
                        </a:solidFill>
                        <a:effectLst/>
                        <a:latin typeface="Cambria Math" panose="02040503050406030204" pitchFamily="18" charset="0"/>
                        <a:ea typeface="+mn-ea"/>
                        <a:cs typeface="+mn-cs"/>
                      </a:rPr>
                      <m:t>𝟎</m:t>
                    </m:r>
                  </m:oMath>
                </a14:m>
                <a:r>
                  <a:rPr lang="fa-IR" sz="2400" b="1" dirty="0">
                    <a:solidFill>
                      <a:schemeClr val="bg1"/>
                    </a:solidFill>
                    <a:latin typeface="Quicksand Bold"/>
                  </a:rPr>
                  <a:t> باشد:</a:t>
                </a:r>
                <a:endParaRPr lang="en-US" sz="2400" b="1" dirty="0">
                  <a:solidFill>
                    <a:schemeClr val="bg1"/>
                  </a:solidFill>
                  <a:latin typeface="Quicksand Bold"/>
                </a:endParaRPr>
              </a:p>
            </p:txBody>
          </p:sp>
        </mc:Choice>
        <mc:Fallback>
          <p:sp>
            <p:nvSpPr>
              <p:cNvPr id="7" name="TextBox 9">
                <a:extLst>
                  <a:ext uri="{FF2B5EF4-FFF2-40B4-BE49-F238E27FC236}">
                    <a16:creationId xmlns:a16="http://schemas.microsoft.com/office/drawing/2014/main" id="{975D7726-9434-8C1A-E18A-EBAD4E3155C1}"/>
                  </a:ext>
                </a:extLst>
              </p:cNvPr>
              <p:cNvSpPr txBox="1">
                <a:spLocks noRot="1" noChangeAspect="1" noMove="1" noResize="1" noEditPoints="1" noAdjustHandles="1" noChangeArrowheads="1" noChangeShapeType="1" noTextEdit="1"/>
              </p:cNvSpPr>
              <p:nvPr/>
            </p:nvSpPr>
            <p:spPr>
              <a:xfrm>
                <a:off x="302661" y="2415775"/>
                <a:ext cx="7572375" cy="405880"/>
              </a:xfrm>
              <a:prstGeom prst="rect">
                <a:avLst/>
              </a:prstGeom>
              <a:blipFill>
                <a:blip r:embed="rId2"/>
                <a:stretch>
                  <a:fillRect t="-14925" r="-2415" b="-43284"/>
                </a:stretch>
              </a:blipFill>
            </p:spPr>
            <p:txBody>
              <a:bodyPr/>
              <a:lstStyle/>
              <a:p>
                <a:r>
                  <a:rPr lang="en-US">
                    <a:noFill/>
                  </a:rPr>
                  <a:t> </a:t>
                </a:r>
              </a:p>
            </p:txBody>
          </p:sp>
        </mc:Fallback>
      </mc:AlternateContent>
      <p:sp>
        <p:nvSpPr>
          <p:cNvPr id="3" name="TextBox 9">
            <a:extLst>
              <a:ext uri="{FF2B5EF4-FFF2-40B4-BE49-F238E27FC236}">
                <a16:creationId xmlns:a16="http://schemas.microsoft.com/office/drawing/2014/main" id="{B0A995DC-FFB5-2FBF-C535-B87A83C151A1}"/>
              </a:ext>
            </a:extLst>
          </p:cNvPr>
          <p:cNvSpPr txBox="1"/>
          <p:nvPr/>
        </p:nvSpPr>
        <p:spPr>
          <a:xfrm>
            <a:off x="213511" y="3453183"/>
            <a:ext cx="7572375" cy="1705082"/>
          </a:xfrm>
          <a:prstGeom prst="rect">
            <a:avLst/>
          </a:prstGeom>
        </p:spPr>
        <p:txBody>
          <a:bodyPr wrap="square" lIns="0" tIns="0" rIns="0" bIns="0" rtlCol="0" anchor="t">
            <a:spAutoFit/>
          </a:bodyPr>
          <a:lstStyle/>
          <a:p>
            <a:pPr algn="r" rtl="1">
              <a:lnSpc>
                <a:spcPts val="3374"/>
              </a:lnSpc>
            </a:pPr>
            <a:r>
              <a:rPr lang="en-US" sz="2400" b="1" dirty="0">
                <a:solidFill>
                  <a:schemeClr val="bg1"/>
                </a:solidFill>
                <a:latin typeface="Quicksand Bold"/>
              </a:rPr>
              <a:t>	</a:t>
            </a:r>
            <a:r>
              <a:rPr lang="fa-IR" sz="2400" b="1" dirty="0">
                <a:solidFill>
                  <a:schemeClr val="bg1"/>
                </a:solidFill>
                <a:latin typeface="Quicksand Bold"/>
              </a:rPr>
              <a:t>نقاط تعادل سیستم:</a:t>
            </a:r>
            <a:endParaRPr lang="en-US" sz="2400" b="1" dirty="0">
              <a:solidFill>
                <a:schemeClr val="bg1"/>
              </a:solidFill>
              <a:latin typeface="Quicksand Bold"/>
            </a:endParaRPr>
          </a:p>
          <a:p>
            <a:pPr algn="r" rtl="1">
              <a:lnSpc>
                <a:spcPts val="3374"/>
              </a:lnSpc>
            </a:pPr>
            <a:r>
              <a:rPr lang="en-US" sz="2400" b="1" dirty="0">
                <a:solidFill>
                  <a:schemeClr val="bg1"/>
                </a:solidFill>
                <a:latin typeface="Quicksand Bold"/>
              </a:rPr>
              <a:t>	</a:t>
            </a:r>
          </a:p>
          <a:p>
            <a:pPr algn="r" rtl="1">
              <a:lnSpc>
                <a:spcPts val="3374"/>
              </a:lnSpc>
            </a:pPr>
            <a:r>
              <a:rPr lang="en-US" sz="2400" b="1" dirty="0">
                <a:solidFill>
                  <a:schemeClr val="bg1"/>
                </a:solidFill>
                <a:latin typeface="Quicksand Bold"/>
              </a:rPr>
              <a:t>	</a:t>
            </a:r>
            <a:endParaRPr lang="fa-IR" sz="2400" b="1" dirty="0">
              <a:solidFill>
                <a:schemeClr val="bg1"/>
              </a:solidFill>
              <a:latin typeface="Quicksand Bold"/>
            </a:endParaRPr>
          </a:p>
          <a:p>
            <a:pPr algn="r" rtl="1">
              <a:lnSpc>
                <a:spcPts val="3374"/>
              </a:lnSpc>
            </a:pPr>
            <a:r>
              <a:rPr lang="fa-IR" sz="2400" b="1" dirty="0">
                <a:solidFill>
                  <a:schemeClr val="bg1"/>
                </a:solidFill>
                <a:latin typeface="Quicksand Bold"/>
              </a:rPr>
              <a:t>	</a:t>
            </a:r>
          </a:p>
        </p:txBody>
      </p:sp>
      <mc:AlternateContent xmlns:mc="http://schemas.openxmlformats.org/markup-compatibility/2006">
        <mc:Choice xmlns:a14="http://schemas.microsoft.com/office/drawing/2010/main" Requires="a14">
          <p:sp>
            <p:nvSpPr>
              <p:cNvPr id="9" name="TextBox 9">
                <a:extLst>
                  <a:ext uri="{FF2B5EF4-FFF2-40B4-BE49-F238E27FC236}">
                    <a16:creationId xmlns:a16="http://schemas.microsoft.com/office/drawing/2014/main" id="{C2B65D3D-E75A-7E41-768A-4500AEE14251}"/>
                  </a:ext>
                </a:extLst>
              </p:cNvPr>
              <p:cNvSpPr txBox="1"/>
              <p:nvPr/>
            </p:nvSpPr>
            <p:spPr>
              <a:xfrm>
                <a:off x="213511" y="2618715"/>
                <a:ext cx="4222685" cy="3066224"/>
              </a:xfrm>
              <a:prstGeom prst="rect">
                <a:avLst/>
              </a:prstGeom>
            </p:spPr>
            <p:txBody>
              <a:bodyPr wrap="square" lIns="0" tIns="0" rIns="0" bIns="0" rtlCol="0" anchor="t">
                <a:spAutoFit/>
              </a:bodyPr>
              <a:lstStyle/>
              <a:p>
                <a:pPr>
                  <a:lnSpc>
                    <a:spcPts val="3374"/>
                  </a:lnSpc>
                </a:pPr>
                <a:endParaRPr lang="en-US" b="1" i="1" dirty="0">
                  <a:solidFill>
                    <a:schemeClr val="bg1"/>
                  </a:solidFill>
                  <a:latin typeface="Cambria Math" panose="02040503050406030204" pitchFamily="18" charset="0"/>
                </a:endParaRPr>
              </a:p>
              <a:p>
                <a:pPr>
                  <a:lnSpc>
                    <a:spcPts val="3374"/>
                  </a:lnSpc>
                </a:pPr>
                <a:endParaRPr lang="en-US" b="1" i="1" dirty="0">
                  <a:solidFill>
                    <a:schemeClr val="bg1"/>
                  </a:solidFill>
                  <a:latin typeface="Cambria Math" panose="02040503050406030204" pitchFamily="18" charset="0"/>
                </a:endParaRPr>
              </a:p>
              <a:p>
                <a:pPr>
                  <a:lnSpc>
                    <a:spcPts val="3374"/>
                  </a:lnSpc>
                </a:pPr>
                <a:endParaRPr lang="en-US" b="1" i="1" dirty="0">
                  <a:solidFill>
                    <a:schemeClr val="bg1"/>
                  </a:solidFill>
                  <a:latin typeface="Cambria Math" panose="02040503050406030204" pitchFamily="18" charset="0"/>
                </a:endParaRPr>
              </a:p>
              <a:p>
                <a:pPr>
                  <a:lnSpc>
                    <a:spcPts val="3374"/>
                  </a:lnSpc>
                </a:pPr>
                <a:endParaRPr lang="en-US" b="1" i="1" dirty="0">
                  <a:solidFill>
                    <a:schemeClr val="bg1"/>
                  </a:solidFill>
                  <a:latin typeface="Cambria Math" panose="02040503050406030204" pitchFamily="18" charset="0"/>
                </a:endParaRPr>
              </a:p>
              <a:p>
                <a:pPr>
                  <a:lnSpc>
                    <a:spcPts val="3374"/>
                  </a:lnSpc>
                </a:pPr>
                <a14:m>
                  <m:oMathPara xmlns:m="http://schemas.openxmlformats.org/officeDocument/2006/math">
                    <m:oMathParaPr>
                      <m:jc m:val="center"/>
                    </m:oMathParaPr>
                    <m:oMath xmlns:m="http://schemas.openxmlformats.org/officeDocument/2006/math">
                      <m:d>
                        <m:dPr>
                          <m:begChr m:val="{"/>
                          <m:endChr m:val=""/>
                          <m:ctrlPr>
                            <a:rPr lang="en-US" b="1" i="1" smtClean="0">
                              <a:solidFill>
                                <a:schemeClr val="bg1"/>
                              </a:solidFill>
                              <a:latin typeface="Cambria Math" panose="02040503050406030204" pitchFamily="18" charset="0"/>
                            </a:rPr>
                          </m:ctrlPr>
                        </m:dPr>
                        <m:e>
                          <m:eqArr>
                            <m:eqArrPr>
                              <m:ctrlPr>
                                <a:rPr lang="en-US" b="1" i="1" smtClean="0">
                                  <a:solidFill>
                                    <a:schemeClr val="bg1"/>
                                  </a:solidFill>
                                  <a:latin typeface="Cambria Math" panose="02040503050406030204" pitchFamily="18" charset="0"/>
                                </a:rPr>
                              </m:ctrlPr>
                            </m:eqArrPr>
                            <m:e>
                              <m:r>
                                <a:rPr lang="en-US" b="1" i="1" smtClean="0">
                                  <a:solidFill>
                                    <a:schemeClr val="bg1"/>
                                  </a:solidFill>
                                  <a:latin typeface="Cambria Math" panose="02040503050406030204" pitchFamily="18" charset="0"/>
                                </a:rPr>
                                <m:t>𝑷</m:t>
                              </m:r>
                              <m:r>
                                <a:rPr lang="en-US" b="1" i="1" smtClean="0">
                                  <a:solidFill>
                                    <a:schemeClr val="bg1"/>
                                  </a:solidFill>
                                  <a:latin typeface="Cambria Math" panose="02040503050406030204" pitchFamily="18" charset="0"/>
                                </a:rPr>
                                <m:t>=</m:t>
                              </m:r>
                              <m:d>
                                <m:dPr>
                                  <m:begChr m:val="["/>
                                  <m:endChr m:val="]"/>
                                  <m:ctrlPr>
                                    <a:rPr lang="en-US" b="1" i="1" smtClean="0">
                                      <a:solidFill>
                                        <a:schemeClr val="bg1"/>
                                      </a:solidFill>
                                      <a:latin typeface="Cambria Math" panose="02040503050406030204" pitchFamily="18" charset="0"/>
                                    </a:rPr>
                                  </m:ctrlPr>
                                </m:dPr>
                                <m:e>
                                  <m:r>
                                    <a:rPr lang="en-US" b="1" i="1" smtClean="0">
                                      <a:solidFill>
                                        <a:schemeClr val="bg1"/>
                                      </a:solidFill>
                                      <a:latin typeface="Cambria Math" panose="02040503050406030204" pitchFamily="18" charset="0"/>
                                    </a:rPr>
                                    <m:t>𝟎</m:t>
                                  </m:r>
                                  <m:r>
                                    <a:rPr lang="en-US" b="1" i="1" smtClean="0">
                                      <a:solidFill>
                                        <a:schemeClr val="bg1"/>
                                      </a:solidFill>
                                      <a:latin typeface="Cambria Math" panose="02040503050406030204" pitchFamily="18" charset="0"/>
                                    </a:rPr>
                                    <m:t>, </m:t>
                                  </m:r>
                                  <m:f>
                                    <m:fPr>
                                      <m:ctrlPr>
                                        <a:rPr lang="en-US" b="1" i="1" smtClean="0">
                                          <a:solidFill>
                                            <a:schemeClr val="bg1"/>
                                          </a:solidFill>
                                          <a:latin typeface="Cambria Math" panose="02040503050406030204" pitchFamily="18" charset="0"/>
                                        </a:rPr>
                                      </m:ctrlPr>
                                    </m:fPr>
                                    <m:num>
                                      <m:r>
                                        <a:rPr lang="en-US" b="1" i="1" smtClean="0">
                                          <a:solidFill>
                                            <a:schemeClr val="bg1"/>
                                          </a:solidFill>
                                          <a:latin typeface="Cambria Math" panose="02040503050406030204" pitchFamily="18" charset="0"/>
                                        </a:rPr>
                                        <m:t>𝟏</m:t>
                                      </m:r>
                                    </m:num>
                                    <m:den>
                                      <m:r>
                                        <a:rPr lang="en-US" b="1" i="1" smtClean="0">
                                          <a:solidFill>
                                            <a:schemeClr val="bg1"/>
                                          </a:solidFill>
                                          <a:latin typeface="Cambria Math" panose="02040503050406030204" pitchFamily="18" charset="0"/>
                                        </a:rPr>
                                        <m:t>𝒃</m:t>
                                      </m:r>
                                    </m:den>
                                  </m:f>
                                  <m:r>
                                    <a:rPr lang="en-US" b="1" i="1" smtClean="0">
                                      <a:solidFill>
                                        <a:schemeClr val="bg1"/>
                                      </a:solidFill>
                                      <a:latin typeface="Cambria Math" panose="02040503050406030204" pitchFamily="18" charset="0"/>
                                    </a:rPr>
                                    <m:t>, </m:t>
                                  </m:r>
                                  <m:r>
                                    <a:rPr lang="en-US" b="1" i="1" smtClean="0">
                                      <a:solidFill>
                                        <a:schemeClr val="bg1"/>
                                      </a:solidFill>
                                      <a:latin typeface="Cambria Math" panose="02040503050406030204" pitchFamily="18" charset="0"/>
                                    </a:rPr>
                                    <m:t>𝟎</m:t>
                                  </m:r>
                                </m:e>
                              </m:d>
                              <m:r>
                                <a:rPr lang="en-US" b="1" i="1" smtClean="0">
                                  <a:solidFill>
                                    <a:schemeClr val="bg1"/>
                                  </a:solidFill>
                                  <a:latin typeface="Cambria Math" panose="02040503050406030204" pitchFamily="18" charset="0"/>
                                </a:rPr>
                                <m:t>,                                                                              </m:t>
                              </m:r>
                            </m:e>
                            <m:e>
                              <m:sSup>
                                <m:sSupPr>
                                  <m:ctrlPr>
                                    <a:rPr lang="en-US" b="1" i="1" smtClean="0">
                                      <a:solidFill>
                                        <a:schemeClr val="bg1"/>
                                      </a:solidFill>
                                      <a:latin typeface="Cambria Math" panose="02040503050406030204" pitchFamily="18" charset="0"/>
                                    </a:rPr>
                                  </m:ctrlPr>
                                </m:sSupPr>
                                <m:e>
                                  <m:r>
                                    <a:rPr lang="en-US" b="1" i="1" smtClean="0">
                                      <a:solidFill>
                                        <a:schemeClr val="bg1"/>
                                      </a:solidFill>
                                      <a:latin typeface="Cambria Math" panose="02040503050406030204" pitchFamily="18" charset="0"/>
                                    </a:rPr>
                                    <m:t>𝒒</m:t>
                                  </m:r>
                                </m:e>
                                <m:sup>
                                  <m:r>
                                    <a:rPr lang="en-US" b="1" i="1" smtClean="0">
                                      <a:solidFill>
                                        <a:schemeClr val="bg1"/>
                                      </a:solidFill>
                                      <a:latin typeface="Cambria Math" panose="02040503050406030204" pitchFamily="18" charset="0"/>
                                    </a:rPr>
                                    <m:t>±</m:t>
                                  </m:r>
                                </m:sup>
                              </m:sSup>
                              <m:r>
                                <a:rPr lang="en-US" b="1" i="1" smtClean="0">
                                  <a:solidFill>
                                    <a:schemeClr val="bg1"/>
                                  </a:solidFill>
                                  <a:latin typeface="Cambria Math" panose="02040503050406030204" pitchFamily="18" charset="0"/>
                                </a:rPr>
                                <m:t>=</m:t>
                              </m:r>
                              <m:d>
                                <m:dPr>
                                  <m:begChr m:val="["/>
                                  <m:endChr m:val="]"/>
                                  <m:ctrlPr>
                                    <a:rPr lang="en-US" b="1" i="1" smtClean="0">
                                      <a:solidFill>
                                        <a:schemeClr val="bg1"/>
                                      </a:solidFill>
                                      <a:latin typeface="Cambria Math" panose="02040503050406030204" pitchFamily="18" charset="0"/>
                                    </a:rPr>
                                  </m:ctrlPr>
                                </m:dPr>
                                <m:e>
                                  <m:r>
                                    <a:rPr lang="en-US" b="1" i="1" smtClean="0">
                                      <a:solidFill>
                                        <a:schemeClr val="bg1"/>
                                      </a:solidFill>
                                      <a:latin typeface="Cambria Math" panose="02040503050406030204" pitchFamily="18" charset="0"/>
                                    </a:rPr>
                                    <m:t>±</m:t>
                                  </m:r>
                                  <m:rad>
                                    <m:radPr>
                                      <m:degHide m:val="on"/>
                                      <m:ctrlPr>
                                        <a:rPr lang="en-US" b="1" i="1" smtClean="0">
                                          <a:solidFill>
                                            <a:schemeClr val="bg1"/>
                                          </a:solidFill>
                                          <a:latin typeface="Cambria Math" panose="02040503050406030204" pitchFamily="18" charset="0"/>
                                        </a:rPr>
                                      </m:ctrlPr>
                                    </m:radPr>
                                    <m:deg/>
                                    <m:e>
                                      <m:f>
                                        <m:fPr>
                                          <m:ctrlPr>
                                            <a:rPr lang="en-US" b="1" i="1" smtClean="0">
                                              <a:solidFill>
                                                <a:schemeClr val="bg1"/>
                                              </a:solidFill>
                                              <a:latin typeface="Cambria Math" panose="02040503050406030204" pitchFamily="18" charset="0"/>
                                            </a:rPr>
                                          </m:ctrlPr>
                                        </m:fPr>
                                        <m:num>
                                          <m:r>
                                            <a:rPr lang="en-US" b="1" i="1" smtClean="0">
                                              <a:solidFill>
                                                <a:schemeClr val="bg1"/>
                                              </a:solidFill>
                                              <a:latin typeface="Cambria Math" panose="02040503050406030204" pitchFamily="18" charset="0"/>
                                            </a:rPr>
                                            <m:t>𝒄</m:t>
                                          </m:r>
                                          <m:r>
                                            <a:rPr lang="en-US" b="1" i="1" smtClean="0">
                                              <a:solidFill>
                                                <a:schemeClr val="bg1"/>
                                              </a:solidFill>
                                              <a:latin typeface="Cambria Math" panose="02040503050406030204" pitchFamily="18" charset="0"/>
                                            </a:rPr>
                                            <m:t> −</m:t>
                                          </m:r>
                                          <m:r>
                                            <a:rPr lang="en-US" b="1" i="1" smtClean="0">
                                              <a:solidFill>
                                                <a:schemeClr val="bg1"/>
                                              </a:solidFill>
                                              <a:latin typeface="Cambria Math" panose="02040503050406030204" pitchFamily="18" charset="0"/>
                                            </a:rPr>
                                            <m:t>𝒃</m:t>
                                          </m:r>
                                          <m:r>
                                            <a:rPr lang="en-US" b="1" i="1" smtClean="0">
                                              <a:solidFill>
                                                <a:schemeClr val="bg1"/>
                                              </a:solidFill>
                                              <a:latin typeface="Cambria Math" panose="02040503050406030204" pitchFamily="18" charset="0"/>
                                            </a:rPr>
                                            <m:t> −</m:t>
                                          </m:r>
                                          <m:r>
                                            <a:rPr lang="en-US" b="1" i="1" smtClean="0">
                                              <a:solidFill>
                                                <a:schemeClr val="bg1"/>
                                              </a:solidFill>
                                              <a:latin typeface="Cambria Math" panose="02040503050406030204" pitchFamily="18" charset="0"/>
                                            </a:rPr>
                                            <m:t>𝒂𝒃𝒄</m:t>
                                          </m:r>
                                        </m:num>
                                        <m:den>
                                          <m:r>
                                            <a:rPr lang="en-US" b="1" i="1" smtClean="0">
                                              <a:solidFill>
                                                <a:schemeClr val="bg1"/>
                                              </a:solidFill>
                                              <a:latin typeface="Cambria Math" panose="02040503050406030204" pitchFamily="18" charset="0"/>
                                            </a:rPr>
                                            <m:t>𝒄</m:t>
                                          </m:r>
                                        </m:den>
                                      </m:f>
                                    </m:e>
                                  </m:rad>
                                  <m:r>
                                    <a:rPr lang="en-US" b="1" i="1" smtClean="0">
                                      <a:solidFill>
                                        <a:schemeClr val="bg1"/>
                                      </a:solidFill>
                                      <a:latin typeface="Cambria Math" panose="02040503050406030204" pitchFamily="18" charset="0"/>
                                    </a:rPr>
                                    <m:t>,</m:t>
                                  </m:r>
                                  <m:f>
                                    <m:fPr>
                                      <m:ctrlPr>
                                        <a:rPr lang="en-US" b="1" i="1" smtClean="0">
                                          <a:solidFill>
                                            <a:schemeClr val="bg1"/>
                                          </a:solidFill>
                                          <a:latin typeface="Cambria Math" panose="02040503050406030204" pitchFamily="18" charset="0"/>
                                        </a:rPr>
                                      </m:ctrlPr>
                                    </m:fPr>
                                    <m:num>
                                      <m:r>
                                        <a:rPr lang="en-US" b="1" i="1" smtClean="0">
                                          <a:solidFill>
                                            <a:schemeClr val="bg1"/>
                                          </a:solidFill>
                                          <a:latin typeface="Cambria Math" panose="02040503050406030204" pitchFamily="18" charset="0"/>
                                        </a:rPr>
                                        <m:t>𝟏</m:t>
                                      </m:r>
                                      <m:r>
                                        <a:rPr lang="en-US" b="1" i="1" smtClean="0">
                                          <a:solidFill>
                                            <a:schemeClr val="bg1"/>
                                          </a:solidFill>
                                          <a:latin typeface="Cambria Math" panose="02040503050406030204" pitchFamily="18" charset="0"/>
                                        </a:rPr>
                                        <m:t>+</m:t>
                                      </m:r>
                                      <m:r>
                                        <a:rPr lang="en-US" b="1" i="1" smtClean="0">
                                          <a:solidFill>
                                            <a:schemeClr val="bg1"/>
                                          </a:solidFill>
                                          <a:latin typeface="Cambria Math" panose="02040503050406030204" pitchFamily="18" charset="0"/>
                                        </a:rPr>
                                        <m:t>𝒂𝒄</m:t>
                                      </m:r>
                                    </m:num>
                                    <m:den>
                                      <m:r>
                                        <a:rPr lang="en-US" b="1" i="1" smtClean="0">
                                          <a:solidFill>
                                            <a:schemeClr val="bg1"/>
                                          </a:solidFill>
                                          <a:latin typeface="Cambria Math" panose="02040503050406030204" pitchFamily="18" charset="0"/>
                                        </a:rPr>
                                        <m:t>𝒄</m:t>
                                      </m:r>
                                    </m:den>
                                  </m:f>
                                  <m:r>
                                    <a:rPr lang="en-US" b="1" i="1" smtClean="0">
                                      <a:solidFill>
                                        <a:schemeClr val="bg1"/>
                                      </a:solidFill>
                                      <a:latin typeface="Cambria Math" panose="02040503050406030204" pitchFamily="18" charset="0"/>
                                    </a:rPr>
                                    <m:t>, ∓(</m:t>
                                  </m:r>
                                  <m:f>
                                    <m:fPr>
                                      <m:ctrlPr>
                                        <a:rPr lang="en-US" b="1" i="1" smtClean="0">
                                          <a:solidFill>
                                            <a:schemeClr val="bg1"/>
                                          </a:solidFill>
                                          <a:latin typeface="Cambria Math" panose="02040503050406030204" pitchFamily="18" charset="0"/>
                                        </a:rPr>
                                      </m:ctrlPr>
                                    </m:fPr>
                                    <m:num>
                                      <m:r>
                                        <a:rPr lang="en-US" b="1" i="1" smtClean="0">
                                          <a:solidFill>
                                            <a:schemeClr val="bg1"/>
                                          </a:solidFill>
                                          <a:latin typeface="Cambria Math" panose="02040503050406030204" pitchFamily="18" charset="0"/>
                                        </a:rPr>
                                        <m:t>𝟏</m:t>
                                      </m:r>
                                    </m:num>
                                    <m:den>
                                      <m:r>
                                        <a:rPr lang="en-US" b="1" i="1" smtClean="0">
                                          <a:solidFill>
                                            <a:schemeClr val="bg1"/>
                                          </a:solidFill>
                                          <a:latin typeface="Cambria Math" panose="02040503050406030204" pitchFamily="18" charset="0"/>
                                        </a:rPr>
                                        <m:t>𝒄</m:t>
                                      </m:r>
                                    </m:den>
                                  </m:f>
                                  <m:r>
                                    <a:rPr lang="en-US" b="1" i="1" smtClean="0">
                                      <a:solidFill>
                                        <a:schemeClr val="bg1"/>
                                      </a:solidFill>
                                      <a:latin typeface="Cambria Math" panose="02040503050406030204" pitchFamily="18" charset="0"/>
                                    </a:rPr>
                                    <m:t>)</m:t>
                                  </m:r>
                                  <m:rad>
                                    <m:radPr>
                                      <m:degHide m:val="on"/>
                                      <m:ctrlPr>
                                        <a:rPr lang="en-US" b="1" i="1" smtClean="0">
                                          <a:solidFill>
                                            <a:schemeClr val="bg1"/>
                                          </a:solidFill>
                                          <a:latin typeface="Cambria Math" panose="02040503050406030204" pitchFamily="18" charset="0"/>
                                        </a:rPr>
                                      </m:ctrlPr>
                                    </m:radPr>
                                    <m:deg/>
                                    <m:e>
                                      <m:f>
                                        <m:fPr>
                                          <m:ctrlPr>
                                            <a:rPr lang="en-US" b="1" i="1" smtClean="0">
                                              <a:solidFill>
                                                <a:schemeClr val="bg1"/>
                                              </a:solidFill>
                                              <a:latin typeface="Cambria Math" panose="02040503050406030204" pitchFamily="18" charset="0"/>
                                            </a:rPr>
                                          </m:ctrlPr>
                                        </m:fPr>
                                        <m:num>
                                          <m:r>
                                            <a:rPr lang="en-US" b="1" i="1" smtClean="0">
                                              <a:solidFill>
                                                <a:schemeClr val="bg1"/>
                                              </a:solidFill>
                                              <a:latin typeface="Cambria Math" panose="02040503050406030204" pitchFamily="18" charset="0"/>
                                            </a:rPr>
                                            <m:t>𝒄</m:t>
                                          </m:r>
                                          <m:r>
                                            <a:rPr lang="en-US" b="1" i="1" smtClean="0">
                                              <a:solidFill>
                                                <a:schemeClr val="bg1"/>
                                              </a:solidFill>
                                              <a:latin typeface="Cambria Math" panose="02040503050406030204" pitchFamily="18" charset="0"/>
                                            </a:rPr>
                                            <m:t> −</m:t>
                                          </m:r>
                                          <m:r>
                                            <a:rPr lang="en-US" b="1" i="1" smtClean="0">
                                              <a:solidFill>
                                                <a:schemeClr val="bg1"/>
                                              </a:solidFill>
                                              <a:latin typeface="Cambria Math" panose="02040503050406030204" pitchFamily="18" charset="0"/>
                                            </a:rPr>
                                            <m:t>𝒃</m:t>
                                          </m:r>
                                          <m:r>
                                            <a:rPr lang="en-US" b="1" i="1" smtClean="0">
                                              <a:solidFill>
                                                <a:schemeClr val="bg1"/>
                                              </a:solidFill>
                                              <a:latin typeface="Cambria Math" panose="02040503050406030204" pitchFamily="18" charset="0"/>
                                            </a:rPr>
                                            <m:t> −</m:t>
                                          </m:r>
                                          <m:r>
                                            <a:rPr lang="en-US" b="1" i="1" smtClean="0">
                                              <a:solidFill>
                                                <a:schemeClr val="bg1"/>
                                              </a:solidFill>
                                              <a:latin typeface="Cambria Math" panose="02040503050406030204" pitchFamily="18" charset="0"/>
                                            </a:rPr>
                                            <m:t>𝒂𝒃𝒄</m:t>
                                          </m:r>
                                        </m:num>
                                        <m:den>
                                          <m:r>
                                            <a:rPr lang="en-US" b="1" i="1" smtClean="0">
                                              <a:solidFill>
                                                <a:schemeClr val="bg1"/>
                                              </a:solidFill>
                                              <a:latin typeface="Cambria Math" panose="02040503050406030204" pitchFamily="18" charset="0"/>
                                            </a:rPr>
                                            <m:t>𝒄</m:t>
                                          </m:r>
                                        </m:den>
                                      </m:f>
                                      <m:r>
                                        <a:rPr lang="en-US" b="1" i="1" smtClean="0">
                                          <a:solidFill>
                                            <a:schemeClr val="bg1"/>
                                          </a:solidFill>
                                          <a:latin typeface="Cambria Math" panose="02040503050406030204" pitchFamily="18" charset="0"/>
                                        </a:rPr>
                                        <m:t>)</m:t>
                                      </m:r>
                                    </m:e>
                                  </m:rad>
                                </m:e>
                              </m:d>
                              <m:r>
                                <a:rPr lang="fa-IR" b="1" i="1" smtClean="0">
                                  <a:solidFill>
                                    <a:schemeClr val="bg1"/>
                                  </a:solidFill>
                                  <a:latin typeface="Cambria Math" panose="02040503050406030204" pitchFamily="18" charset="0"/>
                                </a:rPr>
                                <m:t> </m:t>
                              </m:r>
                            </m:e>
                            <m:e>
                              <m:r>
                                <a:rPr lang="en-US" b="1" i="1" smtClean="0">
                                  <a:solidFill>
                                    <a:schemeClr val="bg1"/>
                                  </a:solidFill>
                                  <a:latin typeface="Cambria Math" panose="02040503050406030204" pitchFamily="18" charset="0"/>
                                </a:rPr>
                                <m:t>          </m:t>
                              </m:r>
                            </m:e>
                          </m:eqArr>
                        </m:e>
                      </m:d>
                    </m:oMath>
                  </m:oMathPara>
                </a14:m>
                <a:endParaRPr lang="en-US" b="1" dirty="0">
                  <a:solidFill>
                    <a:schemeClr val="bg1"/>
                  </a:solidFill>
                  <a:latin typeface="Quicksand Bold"/>
                </a:endParaRPr>
              </a:p>
              <a:p>
                <a:pPr>
                  <a:lnSpc>
                    <a:spcPts val="3374"/>
                  </a:lnSpc>
                </a:pPr>
                <a:endParaRPr lang="en-US" b="1" dirty="0">
                  <a:solidFill>
                    <a:schemeClr val="bg1"/>
                  </a:solidFill>
                  <a:latin typeface="Quicksand Bold"/>
                </a:endParaRPr>
              </a:p>
              <a:p>
                <a:pPr>
                  <a:lnSpc>
                    <a:spcPts val="3374"/>
                  </a:lnSpc>
                </a:pPr>
                <a:endParaRPr lang="en-US" b="1" dirty="0">
                  <a:solidFill>
                    <a:schemeClr val="bg1"/>
                  </a:solidFill>
                  <a:latin typeface="Quicksand Bold"/>
                </a:endParaRPr>
              </a:p>
            </p:txBody>
          </p:sp>
        </mc:Choice>
        <mc:Fallback>
          <p:sp>
            <p:nvSpPr>
              <p:cNvPr id="9" name="TextBox 9">
                <a:extLst>
                  <a:ext uri="{FF2B5EF4-FFF2-40B4-BE49-F238E27FC236}">
                    <a16:creationId xmlns:a16="http://schemas.microsoft.com/office/drawing/2014/main" id="{C2B65D3D-E75A-7E41-768A-4500AEE14251}"/>
                  </a:ext>
                </a:extLst>
              </p:cNvPr>
              <p:cNvSpPr txBox="1">
                <a:spLocks noRot="1" noChangeAspect="1" noMove="1" noResize="1" noEditPoints="1" noAdjustHandles="1" noChangeArrowheads="1" noChangeShapeType="1" noTextEdit="1"/>
              </p:cNvSpPr>
              <p:nvPr/>
            </p:nvSpPr>
            <p:spPr>
              <a:xfrm>
                <a:off x="213511" y="2618715"/>
                <a:ext cx="4222685" cy="3066224"/>
              </a:xfrm>
              <a:prstGeom prst="rect">
                <a:avLst/>
              </a:prstGeom>
              <a:blipFill>
                <a:blip r:embed="rId3"/>
                <a:stretch>
                  <a:fillRect r="-32468"/>
                </a:stretch>
              </a:blipFill>
            </p:spPr>
            <p:txBody>
              <a:bodyPr/>
              <a:lstStyle/>
              <a:p>
                <a:r>
                  <a:rPr lang="en-US">
                    <a:noFill/>
                  </a:rPr>
                  <a:t> </a:t>
                </a:r>
              </a:p>
            </p:txBody>
          </p:sp>
        </mc:Fallback>
      </mc:AlternateContent>
    </p:spTree>
    <p:extLst>
      <p:ext uri="{BB962C8B-B14F-4D97-AF65-F5344CB8AC3E}">
        <p14:creationId xmlns:p14="http://schemas.microsoft.com/office/powerpoint/2010/main" val="2551060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pPr algn="ctr"/>
            <a:r>
              <a:rPr lang="fa-IR" dirty="0"/>
              <a:t>بررسی پایداری</a:t>
            </a: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15</a:t>
            </a:fld>
            <a:endParaRPr lang="en-US" dirty="0"/>
          </a:p>
        </p:txBody>
      </p:sp>
      <p:sp>
        <p:nvSpPr>
          <p:cNvPr id="3" name="TextBox 9">
            <a:extLst>
              <a:ext uri="{FF2B5EF4-FFF2-40B4-BE49-F238E27FC236}">
                <a16:creationId xmlns:a16="http://schemas.microsoft.com/office/drawing/2014/main" id="{B0A995DC-FFB5-2FBF-C535-B87A83C151A1}"/>
              </a:ext>
            </a:extLst>
          </p:cNvPr>
          <p:cNvSpPr txBox="1"/>
          <p:nvPr/>
        </p:nvSpPr>
        <p:spPr>
          <a:xfrm>
            <a:off x="428115" y="3630259"/>
            <a:ext cx="7572375" cy="1705082"/>
          </a:xfrm>
          <a:prstGeom prst="rect">
            <a:avLst/>
          </a:prstGeom>
        </p:spPr>
        <p:txBody>
          <a:bodyPr wrap="square" lIns="0" tIns="0" rIns="0" bIns="0" rtlCol="0" anchor="t">
            <a:spAutoFit/>
          </a:bodyPr>
          <a:lstStyle/>
          <a:p>
            <a:pPr algn="r" rtl="1">
              <a:lnSpc>
                <a:spcPts val="3374"/>
              </a:lnSpc>
            </a:pPr>
            <a:r>
              <a:rPr lang="en-US" sz="2400" b="1" dirty="0">
                <a:solidFill>
                  <a:schemeClr val="bg1"/>
                </a:solidFill>
                <a:latin typeface="Quicksand Bold"/>
              </a:rPr>
              <a:t>	</a:t>
            </a:r>
            <a:r>
              <a:rPr lang="fa-IR" sz="2400" b="1" dirty="0">
                <a:solidFill>
                  <a:schemeClr val="bg1"/>
                </a:solidFill>
                <a:latin typeface="Quicksand Bold"/>
              </a:rPr>
              <a:t>مقادیر ویژه برای نقطه تعادل </a:t>
            </a:r>
            <a:r>
              <a:rPr lang="en-US" sz="2400" b="1" dirty="0">
                <a:solidFill>
                  <a:schemeClr val="bg1"/>
                </a:solidFill>
                <a:latin typeface="Quicksand Bold"/>
              </a:rPr>
              <a:t>P</a:t>
            </a:r>
            <a:r>
              <a:rPr lang="fa-IR" sz="2400" b="1" dirty="0">
                <a:solidFill>
                  <a:schemeClr val="bg1"/>
                </a:solidFill>
                <a:latin typeface="Quicksand Bold"/>
              </a:rPr>
              <a:t>:</a:t>
            </a:r>
            <a:endParaRPr lang="en-US" sz="2400" b="1" dirty="0">
              <a:solidFill>
                <a:schemeClr val="bg1"/>
              </a:solidFill>
              <a:latin typeface="Quicksand Bold"/>
            </a:endParaRPr>
          </a:p>
          <a:p>
            <a:pPr algn="r" rtl="1">
              <a:lnSpc>
                <a:spcPts val="3374"/>
              </a:lnSpc>
            </a:pPr>
            <a:r>
              <a:rPr lang="en-US" sz="2400" b="1" dirty="0">
                <a:solidFill>
                  <a:schemeClr val="bg1"/>
                </a:solidFill>
                <a:latin typeface="Quicksand Bold"/>
              </a:rPr>
              <a:t>	</a:t>
            </a:r>
          </a:p>
          <a:p>
            <a:pPr algn="r" rtl="1">
              <a:lnSpc>
                <a:spcPts val="3374"/>
              </a:lnSpc>
            </a:pPr>
            <a:r>
              <a:rPr lang="en-US" sz="2400" b="1" dirty="0">
                <a:solidFill>
                  <a:schemeClr val="bg1"/>
                </a:solidFill>
                <a:latin typeface="Quicksand Bold"/>
              </a:rPr>
              <a:t>	</a:t>
            </a:r>
            <a:endParaRPr lang="fa-IR" sz="2400" b="1" dirty="0">
              <a:solidFill>
                <a:schemeClr val="bg1"/>
              </a:solidFill>
              <a:latin typeface="Quicksand Bold"/>
            </a:endParaRPr>
          </a:p>
          <a:p>
            <a:pPr algn="r" rtl="1">
              <a:lnSpc>
                <a:spcPts val="3374"/>
              </a:lnSpc>
            </a:pPr>
            <a:r>
              <a:rPr lang="fa-IR" sz="2400" b="1" dirty="0">
                <a:solidFill>
                  <a:schemeClr val="bg1"/>
                </a:solidFill>
                <a:latin typeface="Quicksand Bold"/>
              </a:rPr>
              <a:t>	</a:t>
            </a:r>
          </a:p>
        </p:txBody>
      </p:sp>
      <p:pic>
        <p:nvPicPr>
          <p:cNvPr id="11" name="Picture 10">
            <a:extLst>
              <a:ext uri="{FF2B5EF4-FFF2-40B4-BE49-F238E27FC236}">
                <a16:creationId xmlns:a16="http://schemas.microsoft.com/office/drawing/2014/main" id="{01D83B37-BFFB-56AA-5515-1F2DA294BF4A}"/>
              </a:ext>
            </a:extLst>
          </p:cNvPr>
          <p:cNvPicPr>
            <a:picLocks noChangeAspect="1"/>
          </p:cNvPicPr>
          <p:nvPr/>
        </p:nvPicPr>
        <p:blipFill>
          <a:blip r:embed="rId2"/>
          <a:stretch>
            <a:fillRect/>
          </a:stretch>
        </p:blipFill>
        <p:spPr>
          <a:xfrm>
            <a:off x="1463040" y="1858180"/>
            <a:ext cx="5768184" cy="1383551"/>
          </a:xfrm>
          <a:prstGeom prst="rect">
            <a:avLst/>
          </a:prstGeom>
        </p:spPr>
      </p:pic>
      <p:pic>
        <p:nvPicPr>
          <p:cNvPr id="13" name="Picture 12">
            <a:extLst>
              <a:ext uri="{FF2B5EF4-FFF2-40B4-BE49-F238E27FC236}">
                <a16:creationId xmlns:a16="http://schemas.microsoft.com/office/drawing/2014/main" id="{05EC0F2F-0CBE-3358-BB87-EAEE6834815F}"/>
              </a:ext>
            </a:extLst>
          </p:cNvPr>
          <p:cNvPicPr>
            <a:picLocks noChangeAspect="1"/>
          </p:cNvPicPr>
          <p:nvPr/>
        </p:nvPicPr>
        <p:blipFill>
          <a:blip r:embed="rId3"/>
          <a:stretch>
            <a:fillRect/>
          </a:stretch>
        </p:blipFill>
        <p:spPr>
          <a:xfrm>
            <a:off x="561039" y="4389742"/>
            <a:ext cx="6745643" cy="1376202"/>
          </a:xfrm>
          <a:prstGeom prst="rect">
            <a:avLst/>
          </a:prstGeom>
        </p:spPr>
      </p:pic>
    </p:spTree>
    <p:extLst>
      <p:ext uri="{BB962C8B-B14F-4D97-AF65-F5344CB8AC3E}">
        <p14:creationId xmlns:p14="http://schemas.microsoft.com/office/powerpoint/2010/main" val="1554961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pPr algn="ctr"/>
            <a:r>
              <a:rPr lang="fa-IR" dirty="0"/>
              <a:t>بررسی پایداری</a:t>
            </a: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16</a:t>
            </a:fld>
            <a:endParaRPr lang="en-US" dirty="0"/>
          </a:p>
        </p:txBody>
      </p:sp>
      <p:sp>
        <p:nvSpPr>
          <p:cNvPr id="3" name="TextBox 9">
            <a:extLst>
              <a:ext uri="{FF2B5EF4-FFF2-40B4-BE49-F238E27FC236}">
                <a16:creationId xmlns:a16="http://schemas.microsoft.com/office/drawing/2014/main" id="{B0A995DC-FFB5-2FBF-C535-B87A83C151A1}"/>
              </a:ext>
            </a:extLst>
          </p:cNvPr>
          <p:cNvSpPr txBox="1"/>
          <p:nvPr/>
        </p:nvSpPr>
        <p:spPr>
          <a:xfrm>
            <a:off x="437446" y="2095524"/>
            <a:ext cx="7572375" cy="1705082"/>
          </a:xfrm>
          <a:prstGeom prst="rect">
            <a:avLst/>
          </a:prstGeom>
        </p:spPr>
        <p:txBody>
          <a:bodyPr wrap="square" lIns="0" tIns="0" rIns="0" bIns="0" rtlCol="0" anchor="t">
            <a:spAutoFit/>
          </a:bodyPr>
          <a:lstStyle/>
          <a:p>
            <a:pPr algn="r" rtl="1">
              <a:lnSpc>
                <a:spcPts val="3374"/>
              </a:lnSpc>
            </a:pPr>
            <a:r>
              <a:rPr lang="en-US" sz="2400" b="1" dirty="0">
                <a:solidFill>
                  <a:schemeClr val="bg1"/>
                </a:solidFill>
                <a:latin typeface="Quicksand Bold"/>
              </a:rPr>
              <a:t>	</a:t>
            </a:r>
            <a:r>
              <a:rPr lang="fa-IR" sz="2400" b="1" dirty="0">
                <a:solidFill>
                  <a:schemeClr val="bg1"/>
                </a:solidFill>
                <a:latin typeface="Quicksand Bold"/>
              </a:rPr>
              <a:t>مقادیر ویژه برای نقطه تعادل </a:t>
            </a:r>
            <a:r>
              <a:rPr lang="en-US" sz="2400" b="1" dirty="0">
                <a:solidFill>
                  <a:schemeClr val="bg1"/>
                </a:solidFill>
                <a:latin typeface="Quicksand Bold"/>
              </a:rPr>
              <a:t>P</a:t>
            </a:r>
            <a:r>
              <a:rPr lang="fa-IR" sz="2400" b="1" dirty="0">
                <a:solidFill>
                  <a:schemeClr val="bg1"/>
                </a:solidFill>
                <a:latin typeface="Quicksand Bold"/>
              </a:rPr>
              <a:t>:</a:t>
            </a:r>
            <a:endParaRPr lang="en-US" sz="2400" b="1" dirty="0">
              <a:solidFill>
                <a:schemeClr val="bg1"/>
              </a:solidFill>
              <a:latin typeface="Quicksand Bold"/>
            </a:endParaRPr>
          </a:p>
          <a:p>
            <a:pPr algn="r" rtl="1">
              <a:lnSpc>
                <a:spcPts val="3374"/>
              </a:lnSpc>
            </a:pPr>
            <a:r>
              <a:rPr lang="en-US" sz="2400" b="1" dirty="0">
                <a:solidFill>
                  <a:schemeClr val="bg1"/>
                </a:solidFill>
                <a:latin typeface="Quicksand Bold"/>
              </a:rPr>
              <a:t>	</a:t>
            </a:r>
          </a:p>
          <a:p>
            <a:pPr algn="r" rtl="1">
              <a:lnSpc>
                <a:spcPts val="3374"/>
              </a:lnSpc>
            </a:pPr>
            <a:r>
              <a:rPr lang="en-US" sz="2400" b="1" dirty="0">
                <a:solidFill>
                  <a:schemeClr val="bg1"/>
                </a:solidFill>
                <a:latin typeface="Quicksand Bold"/>
              </a:rPr>
              <a:t>	</a:t>
            </a:r>
            <a:endParaRPr lang="fa-IR" sz="2400" b="1" dirty="0">
              <a:solidFill>
                <a:schemeClr val="bg1"/>
              </a:solidFill>
              <a:latin typeface="Quicksand Bold"/>
            </a:endParaRPr>
          </a:p>
          <a:p>
            <a:pPr algn="r" rtl="1">
              <a:lnSpc>
                <a:spcPts val="3374"/>
              </a:lnSpc>
            </a:pPr>
            <a:r>
              <a:rPr lang="fa-IR" sz="2400" b="1" dirty="0">
                <a:solidFill>
                  <a:schemeClr val="bg1"/>
                </a:solidFill>
                <a:latin typeface="Quicksand Bold"/>
              </a:rPr>
              <a:t>	</a:t>
            </a:r>
          </a:p>
        </p:txBody>
      </p:sp>
      <p:pic>
        <p:nvPicPr>
          <p:cNvPr id="13" name="Picture 12">
            <a:extLst>
              <a:ext uri="{FF2B5EF4-FFF2-40B4-BE49-F238E27FC236}">
                <a16:creationId xmlns:a16="http://schemas.microsoft.com/office/drawing/2014/main" id="{05EC0F2F-0CBE-3358-BB87-EAEE6834815F}"/>
              </a:ext>
            </a:extLst>
          </p:cNvPr>
          <p:cNvPicPr>
            <a:picLocks noChangeAspect="1"/>
          </p:cNvPicPr>
          <p:nvPr/>
        </p:nvPicPr>
        <p:blipFill>
          <a:blip r:embed="rId2"/>
          <a:stretch>
            <a:fillRect/>
          </a:stretch>
        </p:blipFill>
        <p:spPr>
          <a:xfrm>
            <a:off x="551709" y="2903402"/>
            <a:ext cx="6745643" cy="1376202"/>
          </a:xfrm>
          <a:prstGeom prst="rect">
            <a:avLst/>
          </a:prstGeom>
        </p:spPr>
      </p:pic>
      <p:sp>
        <p:nvSpPr>
          <p:cNvPr id="7" name="TextBox 9">
            <a:extLst>
              <a:ext uri="{FF2B5EF4-FFF2-40B4-BE49-F238E27FC236}">
                <a16:creationId xmlns:a16="http://schemas.microsoft.com/office/drawing/2014/main" id="{A0F7D072-B2C2-3530-819F-529D9C4AE915}"/>
              </a:ext>
            </a:extLst>
          </p:cNvPr>
          <p:cNvSpPr txBox="1"/>
          <p:nvPr/>
        </p:nvSpPr>
        <p:spPr>
          <a:xfrm>
            <a:off x="213511" y="4649998"/>
            <a:ext cx="7572375" cy="405880"/>
          </a:xfrm>
          <a:prstGeom prst="rect">
            <a:avLst/>
          </a:prstGeom>
        </p:spPr>
        <p:txBody>
          <a:bodyPr wrap="square" lIns="0" tIns="0" rIns="0" bIns="0" rtlCol="0" anchor="t">
            <a:spAutoFit/>
          </a:bodyPr>
          <a:lstStyle/>
          <a:p>
            <a:pPr algn="r" rtl="1">
              <a:lnSpc>
                <a:spcPts val="3374"/>
              </a:lnSpc>
            </a:pPr>
            <a:r>
              <a:rPr lang="en-US" sz="2400" b="1" dirty="0">
                <a:solidFill>
                  <a:schemeClr val="bg1"/>
                </a:solidFill>
                <a:latin typeface="Quicksand Bold"/>
              </a:rPr>
              <a:t>λ1 &lt; 0</a:t>
            </a:r>
            <a:r>
              <a:rPr lang="fa-IR" sz="2400" b="1" dirty="0">
                <a:solidFill>
                  <a:schemeClr val="bg1"/>
                </a:solidFill>
                <a:latin typeface="Quicksand Bold"/>
              </a:rPr>
              <a:t> و </a:t>
            </a:r>
            <a:r>
              <a:rPr lang="en-US" sz="2400" b="1" dirty="0">
                <a:solidFill>
                  <a:schemeClr val="bg1"/>
                </a:solidFill>
                <a:latin typeface="Quicksand Bold"/>
              </a:rPr>
              <a:t>λ2 &lt; 0</a:t>
            </a:r>
            <a:r>
              <a:rPr lang="fa-IR" sz="2400" b="1" dirty="0">
                <a:solidFill>
                  <a:schemeClr val="bg1"/>
                </a:solidFill>
                <a:latin typeface="Quicksand Bold"/>
              </a:rPr>
              <a:t> و </a:t>
            </a:r>
            <a:r>
              <a:rPr lang="en-US" sz="2400" b="1" dirty="0">
                <a:solidFill>
                  <a:schemeClr val="bg1"/>
                </a:solidFill>
                <a:latin typeface="Quicksand Bold"/>
              </a:rPr>
              <a:t>0 &lt; λ3</a:t>
            </a:r>
            <a:endParaRPr lang="fa-IR" sz="2400" b="1" dirty="0">
              <a:solidFill>
                <a:schemeClr val="bg1"/>
              </a:solidFill>
              <a:latin typeface="Quicksand Bold"/>
            </a:endParaRPr>
          </a:p>
        </p:txBody>
      </p:sp>
    </p:spTree>
    <p:extLst>
      <p:ext uri="{BB962C8B-B14F-4D97-AF65-F5344CB8AC3E}">
        <p14:creationId xmlns:p14="http://schemas.microsoft.com/office/powerpoint/2010/main" val="3512212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pPr algn="ctr"/>
            <a:r>
              <a:rPr lang="fa-IR" dirty="0"/>
              <a:t>بررسی پایداری</a:t>
            </a: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17</a:t>
            </a:fld>
            <a:endParaRPr lang="en-US" dirty="0"/>
          </a:p>
        </p:txBody>
      </p:sp>
      <p:sp>
        <p:nvSpPr>
          <p:cNvPr id="3" name="TextBox 9">
            <a:extLst>
              <a:ext uri="{FF2B5EF4-FFF2-40B4-BE49-F238E27FC236}">
                <a16:creationId xmlns:a16="http://schemas.microsoft.com/office/drawing/2014/main" id="{B0A995DC-FFB5-2FBF-C535-B87A83C151A1}"/>
              </a:ext>
            </a:extLst>
          </p:cNvPr>
          <p:cNvSpPr txBox="1"/>
          <p:nvPr/>
        </p:nvSpPr>
        <p:spPr>
          <a:xfrm>
            <a:off x="437446" y="1920333"/>
            <a:ext cx="7572375" cy="1705082"/>
          </a:xfrm>
          <a:prstGeom prst="rect">
            <a:avLst/>
          </a:prstGeom>
        </p:spPr>
        <p:txBody>
          <a:bodyPr wrap="square" lIns="0" tIns="0" rIns="0" bIns="0" rtlCol="0" anchor="t">
            <a:spAutoFit/>
          </a:bodyPr>
          <a:lstStyle/>
          <a:p>
            <a:pPr algn="r" rtl="1">
              <a:lnSpc>
                <a:spcPts val="3374"/>
              </a:lnSpc>
            </a:pPr>
            <a:r>
              <a:rPr lang="en-US" sz="2400" b="1" dirty="0">
                <a:solidFill>
                  <a:schemeClr val="bg1"/>
                </a:solidFill>
                <a:latin typeface="Quicksand Bold"/>
              </a:rPr>
              <a:t>	</a:t>
            </a:r>
            <a:r>
              <a:rPr lang="fa-IR" sz="2400" b="1" dirty="0">
                <a:solidFill>
                  <a:schemeClr val="bg1"/>
                </a:solidFill>
                <a:latin typeface="Quicksand Bold"/>
              </a:rPr>
              <a:t>مقادیر ویژه برای نقطه تعادل </a:t>
            </a:r>
            <a:r>
              <a:rPr lang="en-US" sz="2400" b="1" dirty="0">
                <a:solidFill>
                  <a:schemeClr val="bg1"/>
                </a:solidFill>
                <a:latin typeface="Quicksand Bold"/>
              </a:rPr>
              <a:t>P</a:t>
            </a:r>
            <a:r>
              <a:rPr lang="fa-IR" sz="2400" b="1" dirty="0">
                <a:solidFill>
                  <a:schemeClr val="bg1"/>
                </a:solidFill>
                <a:latin typeface="Quicksand Bold"/>
              </a:rPr>
              <a:t>:</a:t>
            </a:r>
            <a:endParaRPr lang="en-US" sz="2400" b="1" dirty="0">
              <a:solidFill>
                <a:schemeClr val="bg1"/>
              </a:solidFill>
              <a:latin typeface="Quicksand Bold"/>
            </a:endParaRPr>
          </a:p>
          <a:p>
            <a:pPr algn="r" rtl="1">
              <a:lnSpc>
                <a:spcPts val="3374"/>
              </a:lnSpc>
            </a:pPr>
            <a:r>
              <a:rPr lang="en-US" sz="2400" b="1" dirty="0">
                <a:solidFill>
                  <a:schemeClr val="bg1"/>
                </a:solidFill>
                <a:latin typeface="Quicksand Bold"/>
              </a:rPr>
              <a:t>	</a:t>
            </a:r>
          </a:p>
          <a:p>
            <a:pPr algn="r" rtl="1">
              <a:lnSpc>
                <a:spcPts val="3374"/>
              </a:lnSpc>
            </a:pPr>
            <a:r>
              <a:rPr lang="en-US" sz="2400" b="1" dirty="0">
                <a:solidFill>
                  <a:schemeClr val="bg1"/>
                </a:solidFill>
                <a:latin typeface="Quicksand Bold"/>
              </a:rPr>
              <a:t>	</a:t>
            </a:r>
            <a:endParaRPr lang="fa-IR" sz="2400" b="1" dirty="0">
              <a:solidFill>
                <a:schemeClr val="bg1"/>
              </a:solidFill>
              <a:latin typeface="Quicksand Bold"/>
            </a:endParaRPr>
          </a:p>
          <a:p>
            <a:pPr algn="r" rtl="1">
              <a:lnSpc>
                <a:spcPts val="3374"/>
              </a:lnSpc>
            </a:pPr>
            <a:r>
              <a:rPr lang="fa-IR" sz="2400" b="1" dirty="0">
                <a:solidFill>
                  <a:schemeClr val="bg1"/>
                </a:solidFill>
                <a:latin typeface="Quicksand Bold"/>
              </a:rPr>
              <a:t>	</a:t>
            </a:r>
          </a:p>
        </p:txBody>
      </p:sp>
      <p:pic>
        <p:nvPicPr>
          <p:cNvPr id="13" name="Picture 12">
            <a:extLst>
              <a:ext uri="{FF2B5EF4-FFF2-40B4-BE49-F238E27FC236}">
                <a16:creationId xmlns:a16="http://schemas.microsoft.com/office/drawing/2014/main" id="{05EC0F2F-0CBE-3358-BB87-EAEE6834815F}"/>
              </a:ext>
            </a:extLst>
          </p:cNvPr>
          <p:cNvPicPr>
            <a:picLocks noChangeAspect="1"/>
          </p:cNvPicPr>
          <p:nvPr/>
        </p:nvPicPr>
        <p:blipFill>
          <a:blip r:embed="rId2"/>
          <a:stretch>
            <a:fillRect/>
          </a:stretch>
        </p:blipFill>
        <p:spPr>
          <a:xfrm>
            <a:off x="437446" y="2479069"/>
            <a:ext cx="6800850" cy="1215854"/>
          </a:xfrm>
          <a:prstGeom prst="rect">
            <a:avLst/>
          </a:prstGeom>
        </p:spPr>
      </p:pic>
      <mc:AlternateContent xmlns:mc="http://schemas.openxmlformats.org/markup-compatibility/2006">
        <mc:Choice xmlns:a14="http://schemas.microsoft.com/office/drawing/2010/main" Requires="a14">
          <p:sp>
            <p:nvSpPr>
              <p:cNvPr id="7" name="TextBox 9">
                <a:extLst>
                  <a:ext uri="{FF2B5EF4-FFF2-40B4-BE49-F238E27FC236}">
                    <a16:creationId xmlns:a16="http://schemas.microsoft.com/office/drawing/2014/main" id="{A0F7D072-B2C2-3530-819F-529D9C4AE915}"/>
                  </a:ext>
                </a:extLst>
              </p:cNvPr>
              <p:cNvSpPr txBox="1"/>
              <p:nvPr/>
            </p:nvSpPr>
            <p:spPr>
              <a:xfrm>
                <a:off x="213511" y="3783115"/>
                <a:ext cx="7572375" cy="2141099"/>
              </a:xfrm>
              <a:prstGeom prst="rect">
                <a:avLst/>
              </a:prstGeom>
            </p:spPr>
            <p:txBody>
              <a:bodyPr wrap="square" lIns="0" tIns="0" rIns="0" bIns="0" rtlCol="0" anchor="t">
                <a:spAutoFit/>
              </a:bodyPr>
              <a:lstStyle/>
              <a:p>
                <a:pPr algn="r" rtl="1">
                  <a:lnSpc>
                    <a:spcPts val="3374"/>
                  </a:lnSpc>
                </a:pPr>
                <a:r>
                  <a:rPr lang="en-US" sz="2400" b="1" dirty="0">
                    <a:solidFill>
                      <a:schemeClr val="bg1"/>
                    </a:solidFill>
                    <a:latin typeface="Quicksand Bold"/>
                  </a:rPr>
                  <a:t>λ1 &lt; 0</a:t>
                </a:r>
                <a:r>
                  <a:rPr lang="fa-IR" sz="2400" b="1" dirty="0">
                    <a:solidFill>
                      <a:schemeClr val="bg1"/>
                    </a:solidFill>
                    <a:latin typeface="Quicksand Bold"/>
                  </a:rPr>
                  <a:t> و </a:t>
                </a:r>
                <a:r>
                  <a:rPr lang="en-US" sz="2400" b="1" dirty="0">
                    <a:solidFill>
                      <a:schemeClr val="bg1"/>
                    </a:solidFill>
                    <a:latin typeface="Quicksand Bold"/>
                  </a:rPr>
                  <a:t>λ2 &lt; 0</a:t>
                </a:r>
                <a:r>
                  <a:rPr lang="fa-IR" sz="2400" b="1" dirty="0">
                    <a:solidFill>
                      <a:schemeClr val="bg1"/>
                    </a:solidFill>
                    <a:latin typeface="Quicksand Bold"/>
                  </a:rPr>
                  <a:t> و </a:t>
                </a:r>
                <a:r>
                  <a:rPr lang="en-US" sz="2400" b="1" dirty="0">
                    <a:solidFill>
                      <a:schemeClr val="bg1"/>
                    </a:solidFill>
                    <a:latin typeface="Quicksand Bold"/>
                  </a:rPr>
                  <a:t>0 &lt; λ3</a:t>
                </a:r>
                <a:endParaRPr lang="fa-IR" sz="2400" b="1" dirty="0">
                  <a:solidFill>
                    <a:schemeClr val="bg1"/>
                  </a:solidFill>
                  <a:latin typeface="Quicksand Bold"/>
                </a:endParaRPr>
              </a:p>
              <a:p>
                <a:pPr algn="r" rtl="1">
                  <a:lnSpc>
                    <a:spcPts val="3374"/>
                  </a:lnSpc>
                </a:pPr>
                <a:endParaRPr lang="fa-IR" sz="2400" b="1" dirty="0">
                  <a:solidFill>
                    <a:schemeClr val="bg1"/>
                  </a:solidFill>
                  <a:latin typeface="Quicksand Bold"/>
                </a:endParaRPr>
              </a:p>
              <a:p>
                <a:pPr algn="r" rtl="1">
                  <a:lnSpc>
                    <a:spcPts val="3374"/>
                  </a:lnSpc>
                </a:pPr>
                <a:r>
                  <a:rPr lang="fa-IR" sz="2400" b="1" dirty="0">
                    <a:solidFill>
                      <a:schemeClr val="bg1"/>
                    </a:solidFill>
                    <a:latin typeface="Quicksand Bold"/>
                  </a:rPr>
                  <a:t>به ازای </a:t>
                </a:r>
                <a14:m>
                  <m:oMath xmlns:m="http://schemas.openxmlformats.org/officeDocument/2006/math">
                    <m:r>
                      <a:rPr lang="en-US" sz="2400" b="1" i="1" kern="1200" smtClean="0">
                        <a:solidFill>
                          <a:srgbClr val="FFFFFF"/>
                        </a:solidFill>
                        <a:effectLst/>
                        <a:latin typeface="Cambria Math" panose="02040503050406030204" pitchFamily="18" charset="0"/>
                        <a:ea typeface="+mn-ea"/>
                        <a:cs typeface="+mn-cs"/>
                      </a:rPr>
                      <m:t>𝒄</m:t>
                    </m:r>
                    <m:r>
                      <a:rPr lang="en-US" sz="2400" b="1" i="1" kern="1200" smtClean="0">
                        <a:solidFill>
                          <a:srgbClr val="FFFFFF"/>
                        </a:solidFill>
                        <a:effectLst/>
                        <a:latin typeface="Cambria Math" panose="02040503050406030204" pitchFamily="18" charset="0"/>
                        <a:ea typeface="+mn-ea"/>
                        <a:cs typeface="+mn-cs"/>
                      </a:rPr>
                      <m:t> −</m:t>
                    </m:r>
                    <m:r>
                      <a:rPr lang="en-US" sz="2400" b="1" i="1" kern="1200" smtClean="0">
                        <a:solidFill>
                          <a:srgbClr val="FFFFFF"/>
                        </a:solidFill>
                        <a:effectLst/>
                        <a:latin typeface="Cambria Math" panose="02040503050406030204" pitchFamily="18" charset="0"/>
                        <a:ea typeface="+mn-ea"/>
                        <a:cs typeface="+mn-cs"/>
                      </a:rPr>
                      <m:t>𝒃</m:t>
                    </m:r>
                    <m:r>
                      <a:rPr lang="en-US" sz="2400" b="1" i="1" kern="1200" smtClean="0">
                        <a:solidFill>
                          <a:srgbClr val="FFFFFF"/>
                        </a:solidFill>
                        <a:effectLst/>
                        <a:latin typeface="Cambria Math" panose="02040503050406030204" pitchFamily="18" charset="0"/>
                        <a:ea typeface="+mn-ea"/>
                        <a:cs typeface="+mn-cs"/>
                      </a:rPr>
                      <m:t> −</m:t>
                    </m:r>
                    <m:r>
                      <a:rPr lang="en-US" sz="2400" b="1" i="1" kern="1200" smtClean="0">
                        <a:solidFill>
                          <a:srgbClr val="FFFFFF"/>
                        </a:solidFill>
                        <a:effectLst/>
                        <a:latin typeface="Cambria Math" panose="02040503050406030204" pitchFamily="18" charset="0"/>
                        <a:ea typeface="+mn-ea"/>
                        <a:cs typeface="+mn-cs"/>
                      </a:rPr>
                      <m:t>𝒂𝒃𝒄</m:t>
                    </m:r>
                    <m:r>
                      <a:rPr lang="en-US" sz="2400" b="1" i="1" kern="1200" smtClean="0">
                        <a:solidFill>
                          <a:srgbClr val="FFFFFF"/>
                        </a:solidFill>
                        <a:effectLst/>
                        <a:latin typeface="Cambria Math" panose="02040503050406030204" pitchFamily="18" charset="0"/>
                        <a:ea typeface="+mn-ea"/>
                        <a:cs typeface="+mn-cs"/>
                      </a:rPr>
                      <m:t>≥</m:t>
                    </m:r>
                    <m:r>
                      <a:rPr lang="en-US" sz="2400" b="1" i="1" kern="1200" smtClean="0">
                        <a:solidFill>
                          <a:srgbClr val="FFFFFF"/>
                        </a:solidFill>
                        <a:effectLst/>
                        <a:latin typeface="Cambria Math" panose="02040503050406030204" pitchFamily="18" charset="0"/>
                        <a:ea typeface="+mn-ea"/>
                        <a:cs typeface="+mn-cs"/>
                      </a:rPr>
                      <m:t>𝟎</m:t>
                    </m:r>
                  </m:oMath>
                </a14:m>
                <a:r>
                  <a:rPr lang="fa-IR" sz="2400" b="1" dirty="0">
                    <a:solidFill>
                      <a:schemeClr val="bg1"/>
                    </a:solidFill>
                    <a:latin typeface="Quicksand Bold"/>
                  </a:rPr>
                  <a:t>، نقطه </a:t>
                </a:r>
                <a:r>
                  <a:rPr lang="en-US" sz="2400" b="1" dirty="0">
                    <a:solidFill>
                      <a:schemeClr val="bg1"/>
                    </a:solidFill>
                    <a:latin typeface="Quicksand Bold"/>
                  </a:rPr>
                  <a:t>P</a:t>
                </a:r>
                <a:r>
                  <a:rPr lang="fa-IR" sz="2400" b="1" dirty="0">
                    <a:solidFill>
                      <a:schemeClr val="bg1"/>
                    </a:solidFill>
                    <a:latin typeface="Quicksand Bold"/>
                  </a:rPr>
                  <a:t>، </a:t>
                </a:r>
                <a:r>
                  <a:rPr lang="en-US" sz="2400" b="1" dirty="0">
                    <a:solidFill>
                      <a:schemeClr val="bg1"/>
                    </a:solidFill>
                    <a:latin typeface="Quicksand Bold"/>
                  </a:rPr>
                  <a:t>saddle</a:t>
                </a:r>
                <a:r>
                  <a:rPr lang="fa-IR" sz="2400" b="1" dirty="0">
                    <a:solidFill>
                      <a:schemeClr val="bg1"/>
                    </a:solidFill>
                    <a:latin typeface="Quicksand Bold"/>
                  </a:rPr>
                  <a:t> میشود که با همه حالت های </a:t>
                </a:r>
                <a14:m>
                  <m:oMath xmlns:m="http://schemas.openxmlformats.org/officeDocument/2006/math">
                    <m:r>
                      <a:rPr lang="en-US" sz="2400" b="1" i="1">
                        <a:solidFill>
                          <a:srgbClr val="FFFFFF"/>
                        </a:solidFill>
                        <a:latin typeface="Cambria Math" panose="02040503050406030204" pitchFamily="18" charset="0"/>
                      </a:rPr>
                      <m:t>𝒄</m:t>
                    </m:r>
                    <m:r>
                      <a:rPr lang="en-US" sz="2400" b="1" i="1">
                        <a:solidFill>
                          <a:srgbClr val="FFFFFF"/>
                        </a:solidFill>
                        <a:latin typeface="Cambria Math" panose="02040503050406030204" pitchFamily="18" charset="0"/>
                      </a:rPr>
                      <m:t> −</m:t>
                    </m:r>
                    <m:r>
                      <a:rPr lang="en-US" sz="2400" b="1" i="1">
                        <a:solidFill>
                          <a:srgbClr val="FFFFFF"/>
                        </a:solidFill>
                        <a:latin typeface="Cambria Math" panose="02040503050406030204" pitchFamily="18" charset="0"/>
                      </a:rPr>
                      <m:t>𝒃</m:t>
                    </m:r>
                    <m:r>
                      <a:rPr lang="en-US" sz="2400" b="1" i="1">
                        <a:solidFill>
                          <a:srgbClr val="FFFFFF"/>
                        </a:solidFill>
                        <a:latin typeface="Cambria Math" panose="02040503050406030204" pitchFamily="18" charset="0"/>
                      </a:rPr>
                      <m:t> −</m:t>
                    </m:r>
                    <m:r>
                      <a:rPr lang="en-US" sz="2400" b="1" i="1">
                        <a:solidFill>
                          <a:srgbClr val="FFFFFF"/>
                        </a:solidFill>
                        <a:latin typeface="Cambria Math" panose="02040503050406030204" pitchFamily="18" charset="0"/>
                      </a:rPr>
                      <m:t>𝒂𝒃𝒄</m:t>
                    </m:r>
                    <m:r>
                      <a:rPr lang="en-US" sz="2400" b="1" i="1">
                        <a:solidFill>
                          <a:srgbClr val="FFFFFF"/>
                        </a:solidFill>
                        <a:latin typeface="Cambria Math" panose="02040503050406030204" pitchFamily="18" charset="0"/>
                      </a:rPr>
                      <m:t>&lt;</m:t>
                    </m:r>
                    <m:r>
                      <a:rPr lang="en-US" sz="2400" b="1" i="1">
                        <a:solidFill>
                          <a:srgbClr val="FFFFFF"/>
                        </a:solidFill>
                        <a:latin typeface="Cambria Math" panose="02040503050406030204" pitchFamily="18" charset="0"/>
                      </a:rPr>
                      <m:t>𝟎</m:t>
                    </m:r>
                  </m:oMath>
                </a14:m>
                <a:r>
                  <a:rPr lang="fa-IR" sz="2400" b="1" dirty="0">
                    <a:solidFill>
                      <a:schemeClr val="bg1"/>
                    </a:solidFill>
                    <a:latin typeface="Quicksand Bold"/>
                  </a:rPr>
                  <a:t> ترکیب شده و یعنی در </a:t>
                </a:r>
                <a14:m>
                  <m:oMath xmlns:m="http://schemas.openxmlformats.org/officeDocument/2006/math">
                    <m:r>
                      <a:rPr lang="en-US" sz="2400" b="1" i="1">
                        <a:solidFill>
                          <a:srgbClr val="FFFFFF"/>
                        </a:solidFill>
                        <a:latin typeface="Cambria Math" panose="02040503050406030204" pitchFamily="18" charset="0"/>
                      </a:rPr>
                      <m:t>𝒄</m:t>
                    </m:r>
                    <m:r>
                      <a:rPr lang="en-US" sz="2400" b="1" i="1" smtClean="0">
                        <a:solidFill>
                          <a:srgbClr val="FFFFFF"/>
                        </a:solidFill>
                        <a:latin typeface="Cambria Math" panose="02040503050406030204" pitchFamily="18" charset="0"/>
                      </a:rPr>
                      <m:t>=</m:t>
                    </m:r>
                    <m:r>
                      <a:rPr lang="en-US" sz="2400" b="1" i="1">
                        <a:solidFill>
                          <a:srgbClr val="FFFFFF"/>
                        </a:solidFill>
                        <a:latin typeface="Cambria Math" panose="02040503050406030204" pitchFamily="18" charset="0"/>
                      </a:rPr>
                      <m:t>𝒃</m:t>
                    </m:r>
                    <m:r>
                      <a:rPr lang="en-US" sz="2400" b="1" i="1" smtClean="0">
                        <a:solidFill>
                          <a:srgbClr val="FFFFFF"/>
                        </a:solidFill>
                        <a:latin typeface="Cambria Math" panose="02040503050406030204" pitchFamily="18" charset="0"/>
                      </a:rPr>
                      <m:t>+</m:t>
                    </m:r>
                    <m:r>
                      <a:rPr lang="en-US" sz="2400" b="1" i="1">
                        <a:solidFill>
                          <a:srgbClr val="FFFFFF"/>
                        </a:solidFill>
                        <a:latin typeface="Cambria Math" panose="02040503050406030204" pitchFamily="18" charset="0"/>
                      </a:rPr>
                      <m:t>𝒂𝒃𝒄</m:t>
                    </m:r>
                  </m:oMath>
                </a14:m>
                <a:r>
                  <a:rPr lang="fa-IR" sz="2400" b="1" dirty="0">
                    <a:solidFill>
                      <a:schemeClr val="bg1"/>
                    </a:solidFill>
                    <a:latin typeface="Quicksand Bold"/>
                  </a:rPr>
                  <a:t> دوشاخگی داریم. سیستم به سمت دو نقطه تعادل دیگر دوشاخه میشود.</a:t>
                </a:r>
              </a:p>
            </p:txBody>
          </p:sp>
        </mc:Choice>
        <mc:Fallback>
          <p:sp>
            <p:nvSpPr>
              <p:cNvPr id="7" name="TextBox 9">
                <a:extLst>
                  <a:ext uri="{FF2B5EF4-FFF2-40B4-BE49-F238E27FC236}">
                    <a16:creationId xmlns:a16="http://schemas.microsoft.com/office/drawing/2014/main" id="{A0F7D072-B2C2-3530-819F-529D9C4AE915}"/>
                  </a:ext>
                </a:extLst>
              </p:cNvPr>
              <p:cNvSpPr txBox="1">
                <a:spLocks noRot="1" noChangeAspect="1" noMove="1" noResize="1" noEditPoints="1" noAdjustHandles="1" noChangeArrowheads="1" noChangeShapeType="1" noTextEdit="1"/>
              </p:cNvSpPr>
              <p:nvPr/>
            </p:nvSpPr>
            <p:spPr>
              <a:xfrm>
                <a:off x="213511" y="3783115"/>
                <a:ext cx="7572375" cy="2141099"/>
              </a:xfrm>
              <a:prstGeom prst="rect">
                <a:avLst/>
              </a:prstGeom>
              <a:blipFill>
                <a:blip r:embed="rId3"/>
                <a:stretch>
                  <a:fillRect l="-1208" t="-3134" r="-2576" b="-7692"/>
                </a:stretch>
              </a:blipFill>
            </p:spPr>
            <p:txBody>
              <a:bodyPr/>
              <a:lstStyle/>
              <a:p>
                <a:r>
                  <a:rPr lang="en-US">
                    <a:noFill/>
                  </a:rPr>
                  <a:t> </a:t>
                </a:r>
              </a:p>
            </p:txBody>
          </p:sp>
        </mc:Fallback>
      </mc:AlternateContent>
    </p:spTree>
    <p:extLst>
      <p:ext uri="{BB962C8B-B14F-4D97-AF65-F5344CB8AC3E}">
        <p14:creationId xmlns:p14="http://schemas.microsoft.com/office/powerpoint/2010/main" val="3336906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pPr algn="ctr"/>
            <a:r>
              <a:rPr lang="fa-IR" dirty="0"/>
              <a:t>بررسی پایداری</a:t>
            </a: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18</a:t>
            </a:fld>
            <a:endParaRPr lang="en-US" dirty="0"/>
          </a:p>
        </p:txBody>
      </p:sp>
      <p:sp>
        <p:nvSpPr>
          <p:cNvPr id="3" name="TextBox 9">
            <a:extLst>
              <a:ext uri="{FF2B5EF4-FFF2-40B4-BE49-F238E27FC236}">
                <a16:creationId xmlns:a16="http://schemas.microsoft.com/office/drawing/2014/main" id="{B0A995DC-FFB5-2FBF-C535-B87A83C151A1}"/>
              </a:ext>
            </a:extLst>
          </p:cNvPr>
          <p:cNvSpPr txBox="1"/>
          <p:nvPr/>
        </p:nvSpPr>
        <p:spPr>
          <a:xfrm>
            <a:off x="437446" y="1920333"/>
            <a:ext cx="7572375" cy="1705082"/>
          </a:xfrm>
          <a:prstGeom prst="rect">
            <a:avLst/>
          </a:prstGeom>
        </p:spPr>
        <p:txBody>
          <a:bodyPr wrap="square" lIns="0" tIns="0" rIns="0" bIns="0" rtlCol="0" anchor="t">
            <a:spAutoFit/>
          </a:bodyPr>
          <a:lstStyle/>
          <a:p>
            <a:pPr algn="r" rtl="1">
              <a:lnSpc>
                <a:spcPts val="3374"/>
              </a:lnSpc>
            </a:pPr>
            <a:r>
              <a:rPr lang="fa-IR" sz="2400" b="1" dirty="0">
                <a:solidFill>
                  <a:schemeClr val="bg1"/>
                </a:solidFill>
                <a:latin typeface="Quicksand Bold"/>
              </a:rPr>
              <a:t>انتقال </a:t>
            </a:r>
            <a:r>
              <a:rPr lang="en-US" sz="2400" b="1" dirty="0">
                <a:solidFill>
                  <a:schemeClr val="bg1"/>
                </a:solidFill>
                <a:latin typeface="Quicksand Bold"/>
              </a:rPr>
              <a:t>q+</a:t>
            </a:r>
            <a:r>
              <a:rPr lang="fa-IR" sz="2400" b="1" dirty="0">
                <a:solidFill>
                  <a:schemeClr val="bg1"/>
                </a:solidFill>
                <a:latin typeface="Quicksand Bold"/>
              </a:rPr>
              <a:t> به مبدا</a:t>
            </a:r>
            <a:endParaRPr lang="en-US" sz="2400" b="1" dirty="0">
              <a:solidFill>
                <a:schemeClr val="bg1"/>
              </a:solidFill>
              <a:latin typeface="Quicksand Bold"/>
            </a:endParaRPr>
          </a:p>
          <a:p>
            <a:pPr algn="r" rtl="1">
              <a:lnSpc>
                <a:spcPts val="3374"/>
              </a:lnSpc>
            </a:pPr>
            <a:r>
              <a:rPr lang="en-US" sz="2400" b="1" dirty="0">
                <a:solidFill>
                  <a:schemeClr val="bg1"/>
                </a:solidFill>
                <a:latin typeface="Quicksand Bold"/>
              </a:rPr>
              <a:t>	</a:t>
            </a:r>
          </a:p>
          <a:p>
            <a:pPr algn="r" rtl="1">
              <a:lnSpc>
                <a:spcPts val="3374"/>
              </a:lnSpc>
            </a:pPr>
            <a:r>
              <a:rPr lang="en-US" sz="2400" b="1" dirty="0">
                <a:solidFill>
                  <a:schemeClr val="bg1"/>
                </a:solidFill>
                <a:latin typeface="Quicksand Bold"/>
              </a:rPr>
              <a:t>	</a:t>
            </a:r>
            <a:endParaRPr lang="fa-IR" sz="2400" b="1" dirty="0">
              <a:solidFill>
                <a:schemeClr val="bg1"/>
              </a:solidFill>
              <a:latin typeface="Quicksand Bold"/>
            </a:endParaRPr>
          </a:p>
          <a:p>
            <a:pPr algn="r" rtl="1">
              <a:lnSpc>
                <a:spcPts val="3374"/>
              </a:lnSpc>
            </a:pPr>
            <a:r>
              <a:rPr lang="fa-IR" sz="2400" b="1" dirty="0">
                <a:solidFill>
                  <a:schemeClr val="bg1"/>
                </a:solidFill>
                <a:latin typeface="Quicksand Bold"/>
              </a:rPr>
              <a:t>	</a:t>
            </a:r>
          </a:p>
        </p:txBody>
      </p:sp>
      <p:sp>
        <p:nvSpPr>
          <p:cNvPr id="7" name="TextBox 9">
            <a:extLst>
              <a:ext uri="{FF2B5EF4-FFF2-40B4-BE49-F238E27FC236}">
                <a16:creationId xmlns:a16="http://schemas.microsoft.com/office/drawing/2014/main" id="{A0F7D072-B2C2-3530-819F-529D9C4AE915}"/>
              </a:ext>
            </a:extLst>
          </p:cNvPr>
          <p:cNvSpPr txBox="1"/>
          <p:nvPr/>
        </p:nvSpPr>
        <p:spPr>
          <a:xfrm>
            <a:off x="213511" y="3783115"/>
            <a:ext cx="7572375" cy="405880"/>
          </a:xfrm>
          <a:prstGeom prst="rect">
            <a:avLst/>
          </a:prstGeom>
        </p:spPr>
        <p:txBody>
          <a:bodyPr wrap="square" lIns="0" tIns="0" rIns="0" bIns="0" rtlCol="0" anchor="t">
            <a:spAutoFit/>
          </a:bodyPr>
          <a:lstStyle/>
          <a:p>
            <a:pPr algn="r" rtl="1">
              <a:lnSpc>
                <a:spcPts val="3374"/>
              </a:lnSpc>
            </a:pPr>
            <a:r>
              <a:rPr lang="fa-IR" sz="2400" b="1" dirty="0">
                <a:solidFill>
                  <a:schemeClr val="bg1"/>
                </a:solidFill>
                <a:latin typeface="Quicksand Bold"/>
              </a:rPr>
              <a:t>سیستم انتقال یافته</a:t>
            </a:r>
          </a:p>
        </p:txBody>
      </p:sp>
      <p:pic>
        <p:nvPicPr>
          <p:cNvPr id="9" name="Picture 8">
            <a:extLst>
              <a:ext uri="{FF2B5EF4-FFF2-40B4-BE49-F238E27FC236}">
                <a16:creationId xmlns:a16="http://schemas.microsoft.com/office/drawing/2014/main" id="{3703F6F4-5814-2A38-A2D7-945017780E83}"/>
              </a:ext>
            </a:extLst>
          </p:cNvPr>
          <p:cNvPicPr>
            <a:picLocks noChangeAspect="1"/>
          </p:cNvPicPr>
          <p:nvPr/>
        </p:nvPicPr>
        <p:blipFill>
          <a:blip r:embed="rId2"/>
          <a:stretch>
            <a:fillRect/>
          </a:stretch>
        </p:blipFill>
        <p:spPr>
          <a:xfrm>
            <a:off x="508392" y="1870815"/>
            <a:ext cx="3491306" cy="1144877"/>
          </a:xfrm>
          <a:prstGeom prst="rect">
            <a:avLst/>
          </a:prstGeom>
        </p:spPr>
      </p:pic>
      <p:pic>
        <p:nvPicPr>
          <p:cNvPr id="10" name="Picture 9">
            <a:extLst>
              <a:ext uri="{FF2B5EF4-FFF2-40B4-BE49-F238E27FC236}">
                <a16:creationId xmlns:a16="http://schemas.microsoft.com/office/drawing/2014/main" id="{5461E5FF-D8B4-8480-AC05-2607B1EE9159}"/>
              </a:ext>
            </a:extLst>
          </p:cNvPr>
          <p:cNvPicPr>
            <a:picLocks noChangeAspect="1"/>
          </p:cNvPicPr>
          <p:nvPr/>
        </p:nvPicPr>
        <p:blipFill>
          <a:blip r:embed="rId3"/>
          <a:stretch>
            <a:fillRect/>
          </a:stretch>
        </p:blipFill>
        <p:spPr>
          <a:xfrm>
            <a:off x="437446" y="3429000"/>
            <a:ext cx="4897397" cy="1325880"/>
          </a:xfrm>
          <a:prstGeom prst="rect">
            <a:avLst/>
          </a:prstGeom>
        </p:spPr>
      </p:pic>
    </p:spTree>
    <p:extLst>
      <p:ext uri="{BB962C8B-B14F-4D97-AF65-F5344CB8AC3E}">
        <p14:creationId xmlns:p14="http://schemas.microsoft.com/office/powerpoint/2010/main" val="909768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pPr algn="ctr"/>
            <a:r>
              <a:rPr lang="fa-IR" dirty="0"/>
              <a:t>بررسی پایداری</a:t>
            </a: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19</a:t>
            </a:fld>
            <a:endParaRPr lang="en-US" dirty="0"/>
          </a:p>
        </p:txBody>
      </p:sp>
      <p:pic>
        <p:nvPicPr>
          <p:cNvPr id="11" name="Picture 10">
            <a:extLst>
              <a:ext uri="{FF2B5EF4-FFF2-40B4-BE49-F238E27FC236}">
                <a16:creationId xmlns:a16="http://schemas.microsoft.com/office/drawing/2014/main" id="{732C061A-8E47-9264-094C-D4124AC3172C}"/>
              </a:ext>
            </a:extLst>
          </p:cNvPr>
          <p:cNvPicPr>
            <a:picLocks noChangeAspect="1"/>
          </p:cNvPicPr>
          <p:nvPr/>
        </p:nvPicPr>
        <p:blipFill>
          <a:blip r:embed="rId2"/>
          <a:stretch>
            <a:fillRect/>
          </a:stretch>
        </p:blipFill>
        <p:spPr>
          <a:xfrm>
            <a:off x="456108" y="2361952"/>
            <a:ext cx="5997733" cy="885102"/>
          </a:xfrm>
          <a:prstGeom prst="rect">
            <a:avLst/>
          </a:prstGeom>
        </p:spPr>
      </p:pic>
      <p:pic>
        <p:nvPicPr>
          <p:cNvPr id="13" name="Picture 12">
            <a:extLst>
              <a:ext uri="{FF2B5EF4-FFF2-40B4-BE49-F238E27FC236}">
                <a16:creationId xmlns:a16="http://schemas.microsoft.com/office/drawing/2014/main" id="{1239BC2B-6F0C-164A-4E93-1327D002A386}"/>
              </a:ext>
            </a:extLst>
          </p:cNvPr>
          <p:cNvPicPr>
            <a:picLocks noChangeAspect="1"/>
          </p:cNvPicPr>
          <p:nvPr/>
        </p:nvPicPr>
        <p:blipFill>
          <a:blip r:embed="rId3"/>
          <a:stretch>
            <a:fillRect/>
          </a:stretch>
        </p:blipFill>
        <p:spPr>
          <a:xfrm>
            <a:off x="456107" y="3610947"/>
            <a:ext cx="5997733" cy="435209"/>
          </a:xfrm>
          <a:prstGeom prst="rect">
            <a:avLst/>
          </a:prstGeom>
        </p:spPr>
      </p:pic>
      <p:sp>
        <p:nvSpPr>
          <p:cNvPr id="14" name="TextBox 9">
            <a:extLst>
              <a:ext uri="{FF2B5EF4-FFF2-40B4-BE49-F238E27FC236}">
                <a16:creationId xmlns:a16="http://schemas.microsoft.com/office/drawing/2014/main" id="{41A5B21A-E4C2-8ED1-7B65-6A0D1E086064}"/>
              </a:ext>
            </a:extLst>
          </p:cNvPr>
          <p:cNvSpPr txBox="1"/>
          <p:nvPr/>
        </p:nvSpPr>
        <p:spPr>
          <a:xfrm>
            <a:off x="234279" y="4481705"/>
            <a:ext cx="7572375" cy="1705082"/>
          </a:xfrm>
          <a:prstGeom prst="rect">
            <a:avLst/>
          </a:prstGeom>
        </p:spPr>
        <p:txBody>
          <a:bodyPr wrap="square" lIns="0" tIns="0" rIns="0" bIns="0" rtlCol="0" anchor="t">
            <a:spAutoFit/>
          </a:bodyPr>
          <a:lstStyle/>
          <a:p>
            <a:pPr algn="r" rtl="1">
              <a:lnSpc>
                <a:spcPts val="3374"/>
              </a:lnSpc>
            </a:pPr>
            <a:r>
              <a:rPr lang="fa-IR" sz="2400" b="1" dirty="0">
                <a:solidFill>
                  <a:schemeClr val="bg1"/>
                </a:solidFill>
                <a:latin typeface="Quicksand Bold"/>
              </a:rPr>
              <a:t>زمانی که                           باشد:</a:t>
            </a:r>
          </a:p>
          <a:p>
            <a:pPr algn="r" rtl="1">
              <a:lnSpc>
                <a:spcPts val="3374"/>
              </a:lnSpc>
            </a:pPr>
            <a:r>
              <a:rPr lang="fa-IR" sz="2400" b="1" dirty="0">
                <a:solidFill>
                  <a:schemeClr val="bg1"/>
                </a:solidFill>
                <a:latin typeface="Quicksand Bold"/>
              </a:rPr>
              <a:t> وقتی </a:t>
            </a:r>
            <a:r>
              <a:rPr lang="en-US" sz="2400" b="1" dirty="0">
                <a:solidFill>
                  <a:schemeClr val="bg1"/>
                </a:solidFill>
                <a:latin typeface="Quicksand Bold"/>
              </a:rPr>
              <a:t>c - b - </a:t>
            </a:r>
            <a:r>
              <a:rPr lang="en-US" sz="2400" b="1" dirty="0" err="1">
                <a:solidFill>
                  <a:schemeClr val="bg1"/>
                </a:solidFill>
                <a:latin typeface="Quicksand Bold"/>
              </a:rPr>
              <a:t>abc</a:t>
            </a:r>
            <a:r>
              <a:rPr lang="en-US" sz="2400" b="1" dirty="0">
                <a:solidFill>
                  <a:schemeClr val="bg1"/>
                </a:solidFill>
                <a:latin typeface="Quicksand Bold"/>
              </a:rPr>
              <a:t> &lt; 0</a:t>
            </a:r>
            <a:r>
              <a:rPr lang="fa-IR" sz="2400" b="1" dirty="0">
                <a:solidFill>
                  <a:schemeClr val="bg1"/>
                </a:solidFill>
                <a:latin typeface="Quicksand Bold"/>
              </a:rPr>
              <a:t> باشد و آن را بزرگ تر کنیم تا </a:t>
            </a:r>
            <a:r>
              <a:rPr lang="en-US" sz="2400" b="1" dirty="0">
                <a:solidFill>
                  <a:schemeClr val="bg1"/>
                </a:solidFill>
                <a:latin typeface="Quicksand Bold"/>
              </a:rPr>
              <a:t>c - b - </a:t>
            </a:r>
            <a:r>
              <a:rPr lang="en-US" sz="2400" b="1" dirty="0" err="1">
                <a:solidFill>
                  <a:schemeClr val="bg1"/>
                </a:solidFill>
                <a:latin typeface="Quicksand Bold"/>
              </a:rPr>
              <a:t>abc</a:t>
            </a:r>
            <a:r>
              <a:rPr lang="en-US" sz="2400" b="1" dirty="0">
                <a:solidFill>
                  <a:schemeClr val="bg1"/>
                </a:solidFill>
                <a:latin typeface="Quicksand Bold"/>
              </a:rPr>
              <a:t> &gt;= 0</a:t>
            </a:r>
            <a:r>
              <a:rPr lang="fa-IR" sz="2400" b="1" dirty="0">
                <a:solidFill>
                  <a:schemeClr val="bg1"/>
                </a:solidFill>
                <a:latin typeface="Quicksand Bold"/>
              </a:rPr>
              <a:t> به خاطر پیوسته بودن                                 می شود. در نتیجه</a:t>
            </a:r>
          </a:p>
          <a:p>
            <a:pPr algn="r" rtl="1">
              <a:lnSpc>
                <a:spcPts val="3374"/>
              </a:lnSpc>
            </a:pPr>
            <a:r>
              <a:rPr lang="fa-IR" sz="2400" b="1" dirty="0">
                <a:solidFill>
                  <a:schemeClr val="bg1"/>
                </a:solidFill>
                <a:latin typeface="Quicksand Bold"/>
              </a:rPr>
              <a:t>می شود. </a:t>
            </a:r>
          </a:p>
        </p:txBody>
      </p:sp>
      <p:pic>
        <p:nvPicPr>
          <p:cNvPr id="18" name="Picture 17">
            <a:extLst>
              <a:ext uri="{FF2B5EF4-FFF2-40B4-BE49-F238E27FC236}">
                <a16:creationId xmlns:a16="http://schemas.microsoft.com/office/drawing/2014/main" id="{AA7877C4-0138-6048-46B1-0605AD3FF9D9}"/>
              </a:ext>
            </a:extLst>
          </p:cNvPr>
          <p:cNvPicPr>
            <a:picLocks noChangeAspect="1"/>
          </p:cNvPicPr>
          <p:nvPr/>
        </p:nvPicPr>
        <p:blipFill>
          <a:blip r:embed="rId4"/>
          <a:stretch>
            <a:fillRect/>
          </a:stretch>
        </p:blipFill>
        <p:spPr>
          <a:xfrm>
            <a:off x="4692727" y="4607331"/>
            <a:ext cx="2149380" cy="327317"/>
          </a:xfrm>
          <a:prstGeom prst="rect">
            <a:avLst/>
          </a:prstGeom>
        </p:spPr>
      </p:pic>
      <p:pic>
        <p:nvPicPr>
          <p:cNvPr id="20" name="Picture 19">
            <a:extLst>
              <a:ext uri="{FF2B5EF4-FFF2-40B4-BE49-F238E27FC236}">
                <a16:creationId xmlns:a16="http://schemas.microsoft.com/office/drawing/2014/main" id="{C2BC709A-144A-EED6-729A-C04360DBD8AB}"/>
              </a:ext>
            </a:extLst>
          </p:cNvPr>
          <p:cNvPicPr>
            <a:picLocks noChangeAspect="1"/>
          </p:cNvPicPr>
          <p:nvPr/>
        </p:nvPicPr>
        <p:blipFill>
          <a:blip r:embed="rId5"/>
          <a:stretch>
            <a:fillRect/>
          </a:stretch>
        </p:blipFill>
        <p:spPr>
          <a:xfrm>
            <a:off x="3276065" y="5449695"/>
            <a:ext cx="2542160" cy="327317"/>
          </a:xfrm>
          <a:prstGeom prst="rect">
            <a:avLst/>
          </a:prstGeom>
        </p:spPr>
      </p:pic>
      <p:pic>
        <p:nvPicPr>
          <p:cNvPr id="22" name="Picture 21">
            <a:extLst>
              <a:ext uri="{FF2B5EF4-FFF2-40B4-BE49-F238E27FC236}">
                <a16:creationId xmlns:a16="http://schemas.microsoft.com/office/drawing/2014/main" id="{2B358770-3659-7461-1A0E-C9277ACE56DF}"/>
              </a:ext>
            </a:extLst>
          </p:cNvPr>
          <p:cNvPicPr>
            <a:picLocks noChangeAspect="1"/>
          </p:cNvPicPr>
          <p:nvPr/>
        </p:nvPicPr>
        <p:blipFill>
          <a:blip r:embed="rId6"/>
          <a:stretch>
            <a:fillRect/>
          </a:stretch>
        </p:blipFill>
        <p:spPr>
          <a:xfrm>
            <a:off x="270067" y="5347078"/>
            <a:ext cx="990070" cy="319378"/>
          </a:xfrm>
          <a:prstGeom prst="rect">
            <a:avLst/>
          </a:prstGeom>
        </p:spPr>
      </p:pic>
    </p:spTree>
    <p:extLst>
      <p:ext uri="{BB962C8B-B14F-4D97-AF65-F5344CB8AC3E}">
        <p14:creationId xmlns:p14="http://schemas.microsoft.com/office/powerpoint/2010/main" val="218451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Background</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14899" y="2496312"/>
            <a:ext cx="6665595" cy="3232684"/>
          </a:xfrm>
        </p:spPr>
        <p:txBody>
          <a:bodyPr vert="horz" lIns="91440" tIns="45720" rIns="91440" bIns="45720" rtlCol="0" anchor="t">
            <a:noAutofit/>
          </a:bodyPr>
          <a:lstStyle/>
          <a:p>
            <a:pPr algn="r" rtl="1"/>
            <a:r>
              <a:rPr lang="fa-IR" sz="2000" dirty="0">
                <a:cs typeface="B Nazanin" panose="00000400000000000000" pitchFamily="2" charset="-78"/>
              </a:rPr>
              <a:t>سیستم های زیادی در طبیعت، علوم، مهندسی، اقتصاد و سیاست وجود دارند که رفتار های آشوبناکی از خود به نمایش می گذارند. به طور کلی، سیستم های آشوبناک به مقادیر اولیه و اندازه پارامترهای شان وابسته هستند. سیستم های آشوب ناک رفتارهای تصادفی قابل پیش بینی از خود نشان می دهند که می توانند در عملکرد سیستم اثرات نامطلوبی ایجاد کنند. برای مثال در روبات های متحرک عوامل مختلفی مثل لرزش، نویز و دیگر عوامل محیطی ناخواسته در طول انجام یک فعالیت توسط ربات باعث ایجاد آشوب و شکست خوردن روبات در انجام ماموریت می شود. مهم ترین هدف در سرکوب آشوب در این روبات ها، از بین بردن این رفتارهای آشوبناک هست برای اینکه روبات بتواند ماموریت خود را کامل کند.</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pPr algn="ctr"/>
            <a:r>
              <a:rPr lang="fa-IR" dirty="0"/>
              <a:t>بررسی پایداری</a:t>
            </a: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20</a:t>
            </a:fld>
            <a:endParaRPr lang="en-US" dirty="0"/>
          </a:p>
        </p:txBody>
      </p:sp>
      <p:pic>
        <p:nvPicPr>
          <p:cNvPr id="13" name="Picture 12">
            <a:extLst>
              <a:ext uri="{FF2B5EF4-FFF2-40B4-BE49-F238E27FC236}">
                <a16:creationId xmlns:a16="http://schemas.microsoft.com/office/drawing/2014/main" id="{1239BC2B-6F0C-164A-4E93-1327D002A386}"/>
              </a:ext>
            </a:extLst>
          </p:cNvPr>
          <p:cNvPicPr>
            <a:picLocks noChangeAspect="1"/>
          </p:cNvPicPr>
          <p:nvPr/>
        </p:nvPicPr>
        <p:blipFill>
          <a:blip r:embed="rId2"/>
          <a:stretch>
            <a:fillRect/>
          </a:stretch>
        </p:blipFill>
        <p:spPr>
          <a:xfrm>
            <a:off x="645153" y="2088534"/>
            <a:ext cx="5997733" cy="435209"/>
          </a:xfrm>
          <a:prstGeom prst="rect">
            <a:avLst/>
          </a:prstGeom>
        </p:spPr>
      </p:pic>
      <p:pic>
        <p:nvPicPr>
          <p:cNvPr id="7" name="Picture 6">
            <a:extLst>
              <a:ext uri="{FF2B5EF4-FFF2-40B4-BE49-F238E27FC236}">
                <a16:creationId xmlns:a16="http://schemas.microsoft.com/office/drawing/2014/main" id="{03588320-3195-5E6B-701F-41EFB55B8594}"/>
              </a:ext>
            </a:extLst>
          </p:cNvPr>
          <p:cNvPicPr>
            <a:picLocks noChangeAspect="1"/>
          </p:cNvPicPr>
          <p:nvPr/>
        </p:nvPicPr>
        <p:blipFill>
          <a:blip r:embed="rId3"/>
          <a:stretch>
            <a:fillRect/>
          </a:stretch>
        </p:blipFill>
        <p:spPr>
          <a:xfrm>
            <a:off x="645153" y="2712379"/>
            <a:ext cx="3394757" cy="733362"/>
          </a:xfrm>
          <a:prstGeom prst="rect">
            <a:avLst/>
          </a:prstGeom>
        </p:spPr>
      </p:pic>
      <p:pic>
        <p:nvPicPr>
          <p:cNvPr id="9" name="Picture 8">
            <a:extLst>
              <a:ext uri="{FF2B5EF4-FFF2-40B4-BE49-F238E27FC236}">
                <a16:creationId xmlns:a16="http://schemas.microsoft.com/office/drawing/2014/main" id="{B7E6409E-524B-6580-1526-6995452F1F24}"/>
              </a:ext>
            </a:extLst>
          </p:cNvPr>
          <p:cNvPicPr>
            <a:picLocks noChangeAspect="1"/>
          </p:cNvPicPr>
          <p:nvPr/>
        </p:nvPicPr>
        <p:blipFill>
          <a:blip r:embed="rId4"/>
          <a:stretch>
            <a:fillRect/>
          </a:stretch>
        </p:blipFill>
        <p:spPr>
          <a:xfrm>
            <a:off x="645153" y="3760743"/>
            <a:ext cx="4766467" cy="1254334"/>
          </a:xfrm>
          <a:prstGeom prst="rect">
            <a:avLst/>
          </a:prstGeom>
        </p:spPr>
      </p:pic>
      <p:pic>
        <p:nvPicPr>
          <p:cNvPr id="12" name="Picture 11">
            <a:extLst>
              <a:ext uri="{FF2B5EF4-FFF2-40B4-BE49-F238E27FC236}">
                <a16:creationId xmlns:a16="http://schemas.microsoft.com/office/drawing/2014/main" id="{5F17B176-7ECC-7441-F6F0-0BECF038A62A}"/>
              </a:ext>
            </a:extLst>
          </p:cNvPr>
          <p:cNvPicPr>
            <a:picLocks noChangeAspect="1"/>
          </p:cNvPicPr>
          <p:nvPr/>
        </p:nvPicPr>
        <p:blipFill>
          <a:blip r:embed="rId5"/>
          <a:stretch>
            <a:fillRect/>
          </a:stretch>
        </p:blipFill>
        <p:spPr>
          <a:xfrm>
            <a:off x="645153" y="5316828"/>
            <a:ext cx="4614328" cy="440160"/>
          </a:xfrm>
          <a:prstGeom prst="rect">
            <a:avLst/>
          </a:prstGeom>
        </p:spPr>
      </p:pic>
      <p:sp>
        <p:nvSpPr>
          <p:cNvPr id="15" name="TextBox 9">
            <a:extLst>
              <a:ext uri="{FF2B5EF4-FFF2-40B4-BE49-F238E27FC236}">
                <a16:creationId xmlns:a16="http://schemas.microsoft.com/office/drawing/2014/main" id="{15046FD8-E362-3827-87C5-EB0BDCD0AB7A}"/>
              </a:ext>
            </a:extLst>
          </p:cNvPr>
          <p:cNvSpPr txBox="1"/>
          <p:nvPr/>
        </p:nvSpPr>
        <p:spPr>
          <a:xfrm>
            <a:off x="362800" y="2546552"/>
            <a:ext cx="7572375" cy="833049"/>
          </a:xfrm>
          <a:prstGeom prst="rect">
            <a:avLst/>
          </a:prstGeom>
        </p:spPr>
        <p:txBody>
          <a:bodyPr wrap="square" lIns="0" tIns="0" rIns="0" bIns="0" rtlCol="0" anchor="t">
            <a:spAutoFit/>
          </a:bodyPr>
          <a:lstStyle/>
          <a:p>
            <a:pPr algn="r" rtl="1">
              <a:lnSpc>
                <a:spcPts val="3374"/>
              </a:lnSpc>
            </a:pPr>
            <a:r>
              <a:rPr lang="fa-IR" sz="2400" b="1" dirty="0">
                <a:solidFill>
                  <a:schemeClr val="bg1"/>
                </a:solidFill>
                <a:latin typeface="Quicksand Bold"/>
              </a:rPr>
              <a:t>حالت 2:</a:t>
            </a:r>
          </a:p>
          <a:p>
            <a:pPr algn="r" rtl="1">
              <a:lnSpc>
                <a:spcPts val="3374"/>
              </a:lnSpc>
            </a:pPr>
            <a:r>
              <a:rPr lang="fa-IR" sz="2400" b="1" dirty="0">
                <a:solidFill>
                  <a:schemeClr val="bg1"/>
                </a:solidFill>
                <a:latin typeface="Quicksand Bold"/>
              </a:rPr>
              <a:t>دو تا ریشه ها مطلقا موهومی هستند</a:t>
            </a:r>
          </a:p>
        </p:txBody>
      </p:sp>
    </p:spTree>
    <p:extLst>
      <p:ext uri="{BB962C8B-B14F-4D97-AF65-F5344CB8AC3E}">
        <p14:creationId xmlns:p14="http://schemas.microsoft.com/office/powerpoint/2010/main" val="2925024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pPr algn="ctr"/>
            <a:r>
              <a:rPr lang="fa-IR" dirty="0"/>
              <a:t>بررسی پایداری</a:t>
            </a: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21</a:t>
            </a:fld>
            <a:endParaRPr lang="en-US" dirty="0"/>
          </a:p>
        </p:txBody>
      </p:sp>
      <p:sp>
        <p:nvSpPr>
          <p:cNvPr id="15" name="TextBox 9">
            <a:extLst>
              <a:ext uri="{FF2B5EF4-FFF2-40B4-BE49-F238E27FC236}">
                <a16:creationId xmlns:a16="http://schemas.microsoft.com/office/drawing/2014/main" id="{15046FD8-E362-3827-87C5-EB0BDCD0AB7A}"/>
              </a:ext>
            </a:extLst>
          </p:cNvPr>
          <p:cNvSpPr txBox="1"/>
          <p:nvPr/>
        </p:nvSpPr>
        <p:spPr>
          <a:xfrm>
            <a:off x="362800" y="2546552"/>
            <a:ext cx="7572375" cy="833049"/>
          </a:xfrm>
          <a:prstGeom prst="rect">
            <a:avLst/>
          </a:prstGeom>
        </p:spPr>
        <p:txBody>
          <a:bodyPr wrap="square" lIns="0" tIns="0" rIns="0" bIns="0" rtlCol="0" anchor="t">
            <a:spAutoFit/>
          </a:bodyPr>
          <a:lstStyle/>
          <a:p>
            <a:pPr algn="r" rtl="1">
              <a:lnSpc>
                <a:spcPts val="3374"/>
              </a:lnSpc>
            </a:pPr>
            <a:r>
              <a:rPr lang="fa-IR" sz="2400" b="1" dirty="0">
                <a:solidFill>
                  <a:schemeClr val="bg1"/>
                </a:solidFill>
                <a:latin typeface="Quicksand Bold"/>
              </a:rPr>
              <a:t>حالت 2:</a:t>
            </a:r>
          </a:p>
          <a:p>
            <a:pPr algn="r" rtl="1">
              <a:lnSpc>
                <a:spcPts val="3374"/>
              </a:lnSpc>
            </a:pPr>
            <a:r>
              <a:rPr lang="fa-IR" sz="2400" b="1" dirty="0">
                <a:solidFill>
                  <a:schemeClr val="bg1"/>
                </a:solidFill>
                <a:latin typeface="Quicksand Bold"/>
              </a:rPr>
              <a:t>دو تا ریشه ها مطلقا موهومی هستند</a:t>
            </a:r>
          </a:p>
        </p:txBody>
      </p:sp>
      <p:pic>
        <p:nvPicPr>
          <p:cNvPr id="17" name="Picture 16">
            <a:extLst>
              <a:ext uri="{FF2B5EF4-FFF2-40B4-BE49-F238E27FC236}">
                <a16:creationId xmlns:a16="http://schemas.microsoft.com/office/drawing/2014/main" id="{50119FD9-D54D-6596-E6EF-106C62AF3B4B}"/>
              </a:ext>
            </a:extLst>
          </p:cNvPr>
          <p:cNvPicPr>
            <a:picLocks noChangeAspect="1"/>
          </p:cNvPicPr>
          <p:nvPr/>
        </p:nvPicPr>
        <p:blipFill>
          <a:blip r:embed="rId2"/>
          <a:stretch>
            <a:fillRect/>
          </a:stretch>
        </p:blipFill>
        <p:spPr>
          <a:xfrm>
            <a:off x="236510" y="3478505"/>
            <a:ext cx="4078315" cy="1100497"/>
          </a:xfrm>
          <a:prstGeom prst="rect">
            <a:avLst/>
          </a:prstGeom>
        </p:spPr>
      </p:pic>
    </p:spTree>
    <p:extLst>
      <p:ext uri="{BB962C8B-B14F-4D97-AF65-F5344CB8AC3E}">
        <p14:creationId xmlns:p14="http://schemas.microsoft.com/office/powerpoint/2010/main" val="2221229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048870" y="347472"/>
            <a:ext cx="6800850" cy="531069"/>
          </a:xfrm>
        </p:spPr>
        <p:txBody>
          <a:bodyPr>
            <a:normAutofit/>
          </a:bodyPr>
          <a:lstStyle/>
          <a:p>
            <a:pPr algn="r" rtl="1"/>
            <a:r>
              <a:rPr lang="fa-IR" sz="2400" dirty="0"/>
              <a:t>نمودارهای فاز به ازای تغییرات هر متغییر</a:t>
            </a:r>
            <a:endParaRPr lang="en-US" sz="2400" dirty="0"/>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528918" y="868680"/>
            <a:ext cx="7206906" cy="531069"/>
          </a:xfrm>
        </p:spPr>
        <p:txBody>
          <a:bodyPr>
            <a:normAutofit/>
          </a:bodyPr>
          <a:lstStyle/>
          <a:p>
            <a:r>
              <a:rPr lang="en-US" sz="1600" b="0" i="0" u="none" strike="noStrike" dirty="0">
                <a:solidFill>
                  <a:srgbClr val="1F1F1F"/>
                </a:solidFill>
                <a:effectLst/>
                <a:latin typeface="Arial" panose="020B0604020202020204" pitchFamily="34" charset="0"/>
              </a:rPr>
              <a:t>change eta1 and keep eta2=0.2 and eta3=1.5</a:t>
            </a:r>
            <a:endParaRPr lang="en-ZA" sz="1200"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22</a:t>
            </a:fld>
            <a:endParaRPr lang="en-US" dirty="0"/>
          </a:p>
        </p:txBody>
      </p:sp>
      <p:pic>
        <p:nvPicPr>
          <p:cNvPr id="1026" name="Picture 2">
            <a:extLst>
              <a:ext uri="{FF2B5EF4-FFF2-40B4-BE49-F238E27FC236}">
                <a16:creationId xmlns:a16="http://schemas.microsoft.com/office/drawing/2014/main" id="{09218AAC-4997-A88D-6606-7CCFB6D780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95"/>
          <a:stretch/>
        </p:blipFill>
        <p:spPr bwMode="auto">
          <a:xfrm>
            <a:off x="528918" y="1328030"/>
            <a:ext cx="7028330" cy="4661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911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048870" y="347472"/>
            <a:ext cx="6800850" cy="531069"/>
          </a:xfrm>
        </p:spPr>
        <p:txBody>
          <a:bodyPr>
            <a:normAutofit/>
          </a:bodyPr>
          <a:lstStyle/>
          <a:p>
            <a:pPr algn="r" rtl="1"/>
            <a:r>
              <a:rPr lang="fa-IR" sz="2400" dirty="0"/>
              <a:t>نمودارهای فاز به ازای تغییرات هر متغییر</a:t>
            </a:r>
            <a:endParaRPr lang="en-US" sz="2400" dirty="0"/>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528918" y="868680"/>
            <a:ext cx="7206906" cy="531069"/>
          </a:xfrm>
        </p:spPr>
        <p:txBody>
          <a:bodyPr>
            <a:normAutofit/>
          </a:bodyPr>
          <a:lstStyle/>
          <a:p>
            <a:r>
              <a:rPr lang="en-US" sz="1600" b="0" i="0" u="none" strike="noStrike" dirty="0">
                <a:solidFill>
                  <a:srgbClr val="1F1F1F"/>
                </a:solidFill>
                <a:effectLst/>
                <a:latin typeface="Arial" panose="020B0604020202020204" pitchFamily="34" charset="0"/>
              </a:rPr>
              <a:t>change eta1 and keep eta2=0.2 and eta3=1.5</a:t>
            </a:r>
            <a:endParaRPr lang="en-ZA" sz="1200"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23</a:t>
            </a:fld>
            <a:endParaRPr lang="en-US" dirty="0"/>
          </a:p>
        </p:txBody>
      </p:sp>
      <p:pic>
        <p:nvPicPr>
          <p:cNvPr id="2050" name="Picture 2">
            <a:extLst>
              <a:ext uri="{FF2B5EF4-FFF2-40B4-BE49-F238E27FC236}">
                <a16:creationId xmlns:a16="http://schemas.microsoft.com/office/drawing/2014/main" id="{14B6B313-CCFF-216C-3B78-A2BA6BCEA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18" y="1488141"/>
            <a:ext cx="6766186" cy="44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649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048870" y="347472"/>
            <a:ext cx="6800850" cy="531069"/>
          </a:xfrm>
        </p:spPr>
        <p:txBody>
          <a:bodyPr>
            <a:normAutofit/>
          </a:bodyPr>
          <a:lstStyle/>
          <a:p>
            <a:pPr algn="r" rtl="1"/>
            <a:r>
              <a:rPr lang="fa-IR" sz="2400" dirty="0"/>
              <a:t>نمودارهای فاز به ازای تغییرات هر متغییر</a:t>
            </a:r>
            <a:endParaRPr lang="en-US" sz="2400" dirty="0"/>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528918" y="868680"/>
            <a:ext cx="7206906" cy="531069"/>
          </a:xfrm>
        </p:spPr>
        <p:txBody>
          <a:bodyPr>
            <a:normAutofit/>
          </a:bodyPr>
          <a:lstStyle/>
          <a:p>
            <a:r>
              <a:rPr lang="en-US" sz="1600" b="0" i="0" u="none" strike="noStrike" dirty="0">
                <a:solidFill>
                  <a:srgbClr val="1F1F1F"/>
                </a:solidFill>
                <a:effectLst/>
                <a:latin typeface="Arial" panose="020B0604020202020204" pitchFamily="34" charset="0"/>
              </a:rPr>
              <a:t>change eta1 and keep eta2=0.2 and eta3=1.5</a:t>
            </a:r>
            <a:endParaRPr lang="en-ZA" sz="1200"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24</a:t>
            </a:fld>
            <a:endParaRPr lang="en-US" dirty="0"/>
          </a:p>
        </p:txBody>
      </p:sp>
      <p:pic>
        <p:nvPicPr>
          <p:cNvPr id="3074" name="Picture 2">
            <a:extLst>
              <a:ext uri="{FF2B5EF4-FFF2-40B4-BE49-F238E27FC236}">
                <a16:creationId xmlns:a16="http://schemas.microsoft.com/office/drawing/2014/main" id="{CED37D90-8D37-FF2B-854F-54711E2D2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18" y="1462502"/>
            <a:ext cx="7106973" cy="4373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023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048870" y="347472"/>
            <a:ext cx="6800850" cy="531069"/>
          </a:xfrm>
        </p:spPr>
        <p:txBody>
          <a:bodyPr>
            <a:normAutofit/>
          </a:bodyPr>
          <a:lstStyle/>
          <a:p>
            <a:pPr algn="r" rtl="1"/>
            <a:r>
              <a:rPr lang="fa-IR" sz="2400" dirty="0"/>
              <a:t>نمودارهای فاز به ازای تغییرات هر متغییر</a:t>
            </a:r>
            <a:endParaRPr lang="en-US" sz="2400" dirty="0"/>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528918" y="868680"/>
            <a:ext cx="7206906" cy="531069"/>
          </a:xfrm>
        </p:spPr>
        <p:txBody>
          <a:bodyPr>
            <a:normAutofit/>
          </a:bodyPr>
          <a:lstStyle/>
          <a:p>
            <a:r>
              <a:rPr lang="en-US" sz="1600" b="0" i="0" u="none" strike="noStrike" dirty="0">
                <a:solidFill>
                  <a:srgbClr val="1F1F1F"/>
                </a:solidFill>
                <a:effectLst/>
                <a:latin typeface="Arial" panose="020B0604020202020204" pitchFamily="34" charset="0"/>
              </a:rPr>
              <a:t>change eta1 and keep eta2=0.2 and eta3=1.5</a:t>
            </a:r>
            <a:endParaRPr lang="en-ZA" sz="1200"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25</a:t>
            </a:fld>
            <a:endParaRPr lang="en-US" dirty="0"/>
          </a:p>
        </p:txBody>
      </p:sp>
      <p:pic>
        <p:nvPicPr>
          <p:cNvPr id="4098" name="Picture 2">
            <a:extLst>
              <a:ext uri="{FF2B5EF4-FFF2-40B4-BE49-F238E27FC236}">
                <a16:creationId xmlns:a16="http://schemas.microsoft.com/office/drawing/2014/main" id="{26CD0BE0-4A4C-B2A9-306C-F3853A998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17" y="1524281"/>
            <a:ext cx="7263659" cy="4830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883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048870" y="347472"/>
            <a:ext cx="6800850" cy="531069"/>
          </a:xfrm>
        </p:spPr>
        <p:txBody>
          <a:bodyPr>
            <a:normAutofit/>
          </a:bodyPr>
          <a:lstStyle/>
          <a:p>
            <a:pPr algn="r" rtl="1"/>
            <a:r>
              <a:rPr lang="fa-IR" sz="2400" dirty="0"/>
              <a:t>نمودارهای فاز به ازای تغییرات هر متغییر</a:t>
            </a:r>
            <a:endParaRPr lang="en-US" sz="2400" dirty="0"/>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528918" y="868680"/>
            <a:ext cx="7206906" cy="531069"/>
          </a:xfrm>
        </p:spPr>
        <p:txBody>
          <a:bodyPr>
            <a:normAutofit/>
          </a:bodyPr>
          <a:lstStyle/>
          <a:p>
            <a:r>
              <a:rPr lang="en-US" sz="1800" b="0" i="0" u="none" strike="noStrike" dirty="0">
                <a:solidFill>
                  <a:srgbClr val="000000"/>
                </a:solidFill>
                <a:effectLst/>
                <a:latin typeface="Arial" panose="020B0604020202020204" pitchFamily="34" charset="0"/>
              </a:rPr>
              <a:t>change eta2 and keep eta1=0.5 and eta3=1.5</a:t>
            </a:r>
            <a:endParaRPr lang="en-ZA" sz="1200"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26</a:t>
            </a:fld>
            <a:endParaRPr lang="en-US" dirty="0"/>
          </a:p>
        </p:txBody>
      </p:sp>
      <p:pic>
        <p:nvPicPr>
          <p:cNvPr id="5122" name="Picture 2">
            <a:extLst>
              <a:ext uri="{FF2B5EF4-FFF2-40B4-BE49-F238E27FC236}">
                <a16:creationId xmlns:a16="http://schemas.microsoft.com/office/drawing/2014/main" id="{676B6EFF-6B39-66AA-890C-2DFD9A288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18" y="1399749"/>
            <a:ext cx="7420936" cy="4364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504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048870" y="347472"/>
            <a:ext cx="6800850" cy="531069"/>
          </a:xfrm>
        </p:spPr>
        <p:txBody>
          <a:bodyPr>
            <a:normAutofit/>
          </a:bodyPr>
          <a:lstStyle/>
          <a:p>
            <a:pPr algn="r" rtl="1"/>
            <a:r>
              <a:rPr lang="fa-IR" sz="2400" dirty="0"/>
              <a:t>نمودارهای فاز به ازای تغییرات هر متغییر</a:t>
            </a:r>
            <a:endParaRPr lang="en-US" sz="2400" dirty="0"/>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528918" y="868680"/>
            <a:ext cx="7206906" cy="531069"/>
          </a:xfrm>
        </p:spPr>
        <p:txBody>
          <a:bodyPr>
            <a:normAutofit/>
          </a:bodyPr>
          <a:lstStyle/>
          <a:p>
            <a:r>
              <a:rPr lang="en-US" sz="1800" b="0" i="0" u="none" strike="noStrike" dirty="0">
                <a:solidFill>
                  <a:srgbClr val="000000"/>
                </a:solidFill>
                <a:effectLst/>
                <a:latin typeface="Arial" panose="020B0604020202020204" pitchFamily="34" charset="0"/>
              </a:rPr>
              <a:t>change eta2 and keep eta1=0.5 and eta3=1.5</a:t>
            </a:r>
            <a:endParaRPr lang="en-ZA" sz="1200"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27</a:t>
            </a:fld>
            <a:endParaRPr lang="en-US" dirty="0"/>
          </a:p>
        </p:txBody>
      </p:sp>
      <p:pic>
        <p:nvPicPr>
          <p:cNvPr id="6146" name="Picture 2">
            <a:extLst>
              <a:ext uri="{FF2B5EF4-FFF2-40B4-BE49-F238E27FC236}">
                <a16:creationId xmlns:a16="http://schemas.microsoft.com/office/drawing/2014/main" id="{F3993CFC-0BC8-0115-93E5-B62B8D765B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18" y="1399749"/>
            <a:ext cx="7384968" cy="4319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075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048870" y="347472"/>
            <a:ext cx="6800850" cy="531069"/>
          </a:xfrm>
        </p:spPr>
        <p:txBody>
          <a:bodyPr>
            <a:normAutofit/>
          </a:bodyPr>
          <a:lstStyle/>
          <a:p>
            <a:pPr algn="r" rtl="1"/>
            <a:r>
              <a:rPr lang="fa-IR" sz="2400" dirty="0"/>
              <a:t>نمودارهای فاز به ازای تغییرات هر متغییر</a:t>
            </a:r>
            <a:endParaRPr lang="en-US" sz="2400" dirty="0"/>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528918" y="868680"/>
            <a:ext cx="7206906" cy="531069"/>
          </a:xfrm>
        </p:spPr>
        <p:txBody>
          <a:bodyPr>
            <a:normAutofit/>
          </a:bodyPr>
          <a:lstStyle/>
          <a:p>
            <a:r>
              <a:rPr lang="en-US" sz="1800" b="0" i="0" u="none" strike="noStrike" dirty="0">
                <a:solidFill>
                  <a:srgbClr val="000000"/>
                </a:solidFill>
                <a:effectLst/>
                <a:latin typeface="Arial" panose="020B0604020202020204" pitchFamily="34" charset="0"/>
              </a:rPr>
              <a:t>change eta2 and keep eta1=0.5 and eta3=1.5</a:t>
            </a:r>
            <a:endParaRPr lang="en-ZA" sz="1200"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28</a:t>
            </a:fld>
            <a:endParaRPr lang="en-US" dirty="0"/>
          </a:p>
        </p:txBody>
      </p:sp>
      <p:pic>
        <p:nvPicPr>
          <p:cNvPr id="7170" name="Picture 2">
            <a:extLst>
              <a:ext uri="{FF2B5EF4-FFF2-40B4-BE49-F238E27FC236}">
                <a16:creationId xmlns:a16="http://schemas.microsoft.com/office/drawing/2014/main" id="{FE49DC63-37DA-0586-B74A-4294DEC4A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18" y="1279152"/>
            <a:ext cx="7168646" cy="4710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219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048870" y="347472"/>
            <a:ext cx="6800850" cy="531069"/>
          </a:xfrm>
        </p:spPr>
        <p:txBody>
          <a:bodyPr>
            <a:normAutofit/>
          </a:bodyPr>
          <a:lstStyle/>
          <a:p>
            <a:pPr algn="r" rtl="1"/>
            <a:r>
              <a:rPr lang="fa-IR" sz="2400" dirty="0"/>
              <a:t>نمودارهای فاز به ازای تغییرات هر متغییر</a:t>
            </a:r>
            <a:endParaRPr lang="en-US" sz="2400" dirty="0"/>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528918" y="868680"/>
            <a:ext cx="7206906" cy="531069"/>
          </a:xfrm>
        </p:spPr>
        <p:txBody>
          <a:bodyPr>
            <a:normAutofit/>
          </a:bodyPr>
          <a:lstStyle/>
          <a:p>
            <a:r>
              <a:rPr lang="en-US" sz="1800" b="0" i="0" u="none" strike="noStrike" dirty="0">
                <a:solidFill>
                  <a:srgbClr val="000000"/>
                </a:solidFill>
                <a:effectLst/>
                <a:latin typeface="Arial" panose="020B0604020202020204" pitchFamily="34" charset="0"/>
              </a:rPr>
              <a:t>change eta3 and keep eta1=0.5 and eta2=0.2</a:t>
            </a:r>
            <a:endParaRPr lang="en-ZA" sz="1200"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29</a:t>
            </a:fld>
            <a:endParaRPr lang="en-US" dirty="0"/>
          </a:p>
        </p:txBody>
      </p:sp>
      <p:pic>
        <p:nvPicPr>
          <p:cNvPr id="8194" name="Picture 2">
            <a:extLst>
              <a:ext uri="{FF2B5EF4-FFF2-40B4-BE49-F238E27FC236}">
                <a16:creationId xmlns:a16="http://schemas.microsoft.com/office/drawing/2014/main" id="{FC79E03E-11A5-04D0-8A7B-B4E039FE5F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450" y="1476935"/>
            <a:ext cx="7338374" cy="4421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937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Financial Systems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14899" y="1698171"/>
            <a:ext cx="6823711" cy="4544009"/>
          </a:xfrm>
        </p:spPr>
        <p:txBody>
          <a:bodyPr vert="horz" lIns="91440" tIns="45720" rIns="91440" bIns="45720" rtlCol="0" anchor="t">
            <a:noAutofit/>
          </a:bodyPr>
          <a:lstStyle/>
          <a:p>
            <a:pPr marL="571500" indent="-571500" algn="r" rtl="1">
              <a:lnSpc>
                <a:spcPct val="150000"/>
              </a:lnSpc>
              <a:buFont typeface="Arial" panose="020B0604020202020204" pitchFamily="34" charset="0"/>
              <a:buChar char="•"/>
            </a:pPr>
            <a:r>
              <a:rPr lang="fa-IR" sz="2000" dirty="0"/>
              <a:t>عوامل ایجاد آشوب در مدل های مالی غیرخطی</a:t>
            </a:r>
            <a:endParaRPr lang="en-US" sz="2000" dirty="0"/>
          </a:p>
          <a:p>
            <a:pPr marL="1028700" lvl="1" indent="-571500" algn="r" rtl="1">
              <a:lnSpc>
                <a:spcPct val="150000"/>
              </a:lnSpc>
              <a:buFont typeface="Arial" panose="020B0604020202020204" pitchFamily="34" charset="0"/>
              <a:buChar char="•"/>
            </a:pPr>
            <a:r>
              <a:rPr lang="fa-IR" sz="2000" dirty="0"/>
              <a:t>مثال: نیروهای خارجی، نوسانات ناگهانی در نرخ تبدیل، سیاست، اخبار و ...</a:t>
            </a:r>
          </a:p>
          <a:p>
            <a:pPr marL="571500" indent="-571500" algn="r" rtl="1">
              <a:lnSpc>
                <a:spcPct val="150000"/>
              </a:lnSpc>
              <a:buFont typeface="Arial" panose="020B0604020202020204" pitchFamily="34" charset="0"/>
              <a:buChar char="•"/>
            </a:pPr>
            <a:r>
              <a:rPr lang="fa-IR" sz="2000" dirty="0"/>
              <a:t>اهمیت سیستم مالی پایدار</a:t>
            </a:r>
            <a:endParaRPr lang="en-US" sz="2000" dirty="0"/>
          </a:p>
          <a:p>
            <a:pPr marL="1028700" lvl="1" indent="-571500" algn="r" rtl="1">
              <a:lnSpc>
                <a:spcPct val="150000"/>
              </a:lnSpc>
              <a:buFont typeface="Arial" panose="020B0604020202020204" pitchFamily="34" charset="0"/>
              <a:buChar char="•"/>
            </a:pPr>
            <a:r>
              <a:rPr lang="fa-IR" sz="2000" dirty="0"/>
              <a:t>پیش بینی و برنامه ریزی در دوره های کوتاه-متوسط-بلند مدت</a:t>
            </a:r>
            <a:endParaRPr lang="en-US" sz="2000" dirty="0"/>
          </a:p>
          <a:p>
            <a:pPr marL="1028700" lvl="1" indent="-571500" algn="r" rtl="1">
              <a:lnSpc>
                <a:spcPct val="150000"/>
              </a:lnSpc>
              <a:buFont typeface="Arial" panose="020B0604020202020204" pitchFamily="34" charset="0"/>
              <a:buChar char="•"/>
            </a:pPr>
            <a:r>
              <a:rPr lang="fa-IR" sz="2000" dirty="0"/>
              <a:t>کمک به مدیریت و استراتژی های تصمیم گیری</a:t>
            </a:r>
          </a:p>
          <a:p>
            <a:pPr marL="571500" indent="-571500" algn="r" rtl="1">
              <a:lnSpc>
                <a:spcPct val="150000"/>
              </a:lnSpc>
              <a:buFont typeface="Arial" panose="020B0604020202020204" pitchFamily="34" charset="0"/>
              <a:buChar char="•"/>
            </a:pPr>
            <a:r>
              <a:rPr lang="fa-IR" sz="2000" dirty="0"/>
              <a:t>هدف اصلی پایدارسازی آشوب</a:t>
            </a:r>
            <a:endParaRPr lang="en-US" sz="2000" dirty="0"/>
          </a:p>
          <a:p>
            <a:pPr marL="1028700" lvl="1" indent="-571500" algn="r" rtl="1">
              <a:lnSpc>
                <a:spcPct val="150000"/>
              </a:lnSpc>
              <a:buFont typeface="Arial" panose="020B0604020202020204" pitchFamily="34" charset="0"/>
              <a:buChar char="•"/>
            </a:pPr>
            <a:r>
              <a:rPr lang="fa-IR" sz="2000" dirty="0"/>
              <a:t>نگه داری سطح پس انداز در سطحی معین و بازگرداندن چرخه اقتصادی به حالت عادی</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3919940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048870" y="347472"/>
            <a:ext cx="6800850" cy="531069"/>
          </a:xfrm>
        </p:spPr>
        <p:txBody>
          <a:bodyPr>
            <a:normAutofit/>
          </a:bodyPr>
          <a:lstStyle/>
          <a:p>
            <a:pPr algn="r" rtl="1"/>
            <a:r>
              <a:rPr lang="fa-IR" sz="2400" dirty="0"/>
              <a:t>نمودارهای فاز به ازای تغییرات هر متغییر</a:t>
            </a:r>
            <a:endParaRPr lang="en-US" sz="2400" dirty="0"/>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528918" y="868680"/>
            <a:ext cx="7206906" cy="531069"/>
          </a:xfrm>
        </p:spPr>
        <p:txBody>
          <a:bodyPr>
            <a:normAutofit/>
          </a:bodyPr>
          <a:lstStyle/>
          <a:p>
            <a:r>
              <a:rPr lang="en-US" sz="1800" b="0" i="0" u="none" strike="noStrike" dirty="0">
                <a:solidFill>
                  <a:srgbClr val="000000"/>
                </a:solidFill>
                <a:effectLst/>
                <a:latin typeface="Arial" panose="020B0604020202020204" pitchFamily="34" charset="0"/>
              </a:rPr>
              <a:t>change eta3 and keep eta1=0.5 and eta2=0.2</a:t>
            </a:r>
            <a:endParaRPr lang="en-ZA" sz="1200"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30</a:t>
            </a:fld>
            <a:endParaRPr lang="en-US" dirty="0"/>
          </a:p>
        </p:txBody>
      </p:sp>
      <p:pic>
        <p:nvPicPr>
          <p:cNvPr id="9218" name="Picture 2">
            <a:extLst>
              <a:ext uri="{FF2B5EF4-FFF2-40B4-BE49-F238E27FC236}">
                <a16:creationId xmlns:a16="http://schemas.microsoft.com/office/drawing/2014/main" id="{AB8431A3-1ECF-D2FC-B680-D7B392520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18" y="1399749"/>
            <a:ext cx="7250360" cy="4589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034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048870" y="347472"/>
            <a:ext cx="6800850" cy="531069"/>
          </a:xfrm>
        </p:spPr>
        <p:txBody>
          <a:bodyPr>
            <a:normAutofit/>
          </a:bodyPr>
          <a:lstStyle/>
          <a:p>
            <a:pPr algn="r" rtl="1"/>
            <a:r>
              <a:rPr lang="fa-IR" sz="2400" dirty="0"/>
              <a:t>نمودارهای فاز به ازای تغییرات هر متغییر</a:t>
            </a:r>
            <a:endParaRPr lang="en-US" sz="2400" dirty="0"/>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528918" y="868680"/>
            <a:ext cx="7206906" cy="531069"/>
          </a:xfrm>
        </p:spPr>
        <p:txBody>
          <a:bodyPr>
            <a:normAutofit/>
          </a:bodyPr>
          <a:lstStyle/>
          <a:p>
            <a:r>
              <a:rPr lang="en-US" sz="1800" b="0" i="0" u="none" strike="noStrike" dirty="0">
                <a:solidFill>
                  <a:srgbClr val="000000"/>
                </a:solidFill>
                <a:effectLst/>
                <a:latin typeface="Arial" panose="020B0604020202020204" pitchFamily="34" charset="0"/>
              </a:rPr>
              <a:t>change eta3 and keep eta1=0.5 and eta2=0.2</a:t>
            </a:r>
            <a:endParaRPr lang="en-ZA" sz="1200"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31</a:t>
            </a:fld>
            <a:endParaRPr lang="en-US" dirty="0"/>
          </a:p>
        </p:txBody>
      </p:sp>
      <p:pic>
        <p:nvPicPr>
          <p:cNvPr id="10242" name="Picture 2">
            <a:extLst>
              <a:ext uri="{FF2B5EF4-FFF2-40B4-BE49-F238E27FC236}">
                <a16:creationId xmlns:a16="http://schemas.microsoft.com/office/drawing/2014/main" id="{F370F547-3CE9-5BBF-A0D9-5AF211BCF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17" y="1399749"/>
            <a:ext cx="7318579" cy="475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245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048870" y="347472"/>
            <a:ext cx="6800850" cy="531069"/>
          </a:xfrm>
        </p:spPr>
        <p:txBody>
          <a:bodyPr>
            <a:normAutofit/>
          </a:bodyPr>
          <a:lstStyle/>
          <a:p>
            <a:pPr algn="r" rtl="1"/>
            <a:r>
              <a:rPr lang="fa-IR" sz="2400" dirty="0"/>
              <a:t>تغییر رفتار سیستم هنگام تغییر همزمان دو پارامتر چگونه است؟</a:t>
            </a:r>
            <a:endParaRPr lang="en-US" sz="2400" dirty="0"/>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528918" y="868680"/>
            <a:ext cx="7206906" cy="531069"/>
          </a:xfrm>
        </p:spPr>
        <p:txBody>
          <a:bodyPr>
            <a:normAutofit/>
          </a:bodyPr>
          <a:lstStyle/>
          <a:p>
            <a:r>
              <a:rPr lang="en-US" sz="1800" b="0" i="0" u="none" strike="noStrike" dirty="0">
                <a:solidFill>
                  <a:srgbClr val="000000"/>
                </a:solidFill>
                <a:effectLst/>
                <a:latin typeface="Arial" panose="020B0604020202020204" pitchFamily="34" charset="0"/>
              </a:rPr>
              <a:t>keep eta3=1.5 and change the two other variables at the same time</a:t>
            </a:r>
            <a:endParaRPr lang="en-ZA" sz="1200"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32</a:t>
            </a:fld>
            <a:endParaRPr lang="en-US" dirty="0"/>
          </a:p>
        </p:txBody>
      </p:sp>
      <p:pic>
        <p:nvPicPr>
          <p:cNvPr id="11266" name="Picture 2">
            <a:extLst>
              <a:ext uri="{FF2B5EF4-FFF2-40B4-BE49-F238E27FC236}">
                <a16:creationId xmlns:a16="http://schemas.microsoft.com/office/drawing/2014/main" id="{F26E5B83-6799-2C99-5F9F-08CAA92F3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176" y="1393488"/>
            <a:ext cx="6436659" cy="4961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366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048870" y="347472"/>
            <a:ext cx="6800850" cy="531069"/>
          </a:xfrm>
        </p:spPr>
        <p:txBody>
          <a:bodyPr>
            <a:normAutofit/>
          </a:bodyPr>
          <a:lstStyle/>
          <a:p>
            <a:pPr algn="r" rtl="1"/>
            <a:r>
              <a:rPr lang="fa-IR" sz="2400" dirty="0"/>
              <a:t>تغییر رفتار سیستم هنگام تغییر همزمان دو پارامتر چگونه است؟</a:t>
            </a:r>
            <a:endParaRPr lang="en-US" sz="2400" dirty="0"/>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528918" y="868680"/>
            <a:ext cx="7206906" cy="531069"/>
          </a:xfrm>
        </p:spPr>
        <p:txBody>
          <a:bodyPr>
            <a:normAutofit/>
          </a:bodyPr>
          <a:lstStyle/>
          <a:p>
            <a:r>
              <a:rPr lang="en-US" sz="1800" b="0" i="0" u="none" strike="noStrike" dirty="0">
                <a:solidFill>
                  <a:srgbClr val="000000"/>
                </a:solidFill>
                <a:effectLst/>
                <a:latin typeface="Arial" panose="020B0604020202020204" pitchFamily="34" charset="0"/>
              </a:rPr>
              <a:t>keep eta3=2.1 and change the two other variables</a:t>
            </a:r>
            <a:endParaRPr lang="en-ZA" sz="1200"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33</a:t>
            </a:fld>
            <a:endParaRPr lang="en-US" dirty="0"/>
          </a:p>
        </p:txBody>
      </p:sp>
      <p:pic>
        <p:nvPicPr>
          <p:cNvPr id="12290" name="Picture 2">
            <a:extLst>
              <a:ext uri="{FF2B5EF4-FFF2-40B4-BE49-F238E27FC236}">
                <a16:creationId xmlns:a16="http://schemas.microsoft.com/office/drawing/2014/main" id="{96A7F688-6750-0C40-4272-1C1C3EB10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472" y="1538702"/>
            <a:ext cx="7132461" cy="4549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784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048870" y="347472"/>
            <a:ext cx="6800850" cy="531069"/>
          </a:xfrm>
        </p:spPr>
        <p:txBody>
          <a:bodyPr>
            <a:normAutofit/>
          </a:bodyPr>
          <a:lstStyle/>
          <a:p>
            <a:pPr algn="r" rtl="1"/>
            <a:r>
              <a:rPr lang="fa-IR" sz="2400" dirty="0"/>
              <a:t>تغییر رفتار سیستم هنگام تغییر همزمان دو پارامتر چگونه است؟</a:t>
            </a:r>
            <a:endParaRPr lang="en-US" sz="2400" dirty="0"/>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528918" y="868680"/>
            <a:ext cx="7206906" cy="531069"/>
          </a:xfrm>
        </p:spPr>
        <p:txBody>
          <a:bodyPr>
            <a:normAutofit/>
          </a:bodyPr>
          <a:lstStyle/>
          <a:p>
            <a:r>
              <a:rPr lang="en-US" sz="1800" b="0" i="0" u="none" strike="noStrike" dirty="0">
                <a:solidFill>
                  <a:srgbClr val="000000"/>
                </a:solidFill>
                <a:effectLst/>
                <a:latin typeface="Arial" panose="020B0604020202020204" pitchFamily="34" charset="0"/>
              </a:rPr>
              <a:t>keep eta3=1000 and change the two other variables</a:t>
            </a:r>
            <a:endParaRPr lang="en-ZA" sz="1200"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34</a:t>
            </a:fld>
            <a:endParaRPr lang="en-US" dirty="0"/>
          </a:p>
        </p:txBody>
      </p:sp>
      <p:pic>
        <p:nvPicPr>
          <p:cNvPr id="13314" name="Picture 2">
            <a:extLst>
              <a:ext uri="{FF2B5EF4-FFF2-40B4-BE49-F238E27FC236}">
                <a16:creationId xmlns:a16="http://schemas.microsoft.com/office/drawing/2014/main" id="{F61CE57A-C3D2-D8B1-CE53-DCFD72054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64" y="1534220"/>
            <a:ext cx="7250360" cy="4589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882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048870" y="347472"/>
            <a:ext cx="6800850" cy="531069"/>
          </a:xfrm>
        </p:spPr>
        <p:txBody>
          <a:bodyPr>
            <a:normAutofit/>
          </a:bodyPr>
          <a:lstStyle/>
          <a:p>
            <a:pPr algn="r" rtl="1"/>
            <a:r>
              <a:rPr lang="fa-IR" sz="2400" dirty="0"/>
              <a:t>تغییر رفتار سیستم هنگام تغییر همزمان دو پارامتر چگونه است؟</a:t>
            </a:r>
            <a:endParaRPr lang="en-US" sz="2400" dirty="0"/>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528918" y="868680"/>
            <a:ext cx="7206906" cy="531069"/>
          </a:xfrm>
        </p:spPr>
        <p:txBody>
          <a:bodyPr>
            <a:normAutofit/>
          </a:bodyPr>
          <a:lstStyle/>
          <a:p>
            <a:r>
              <a:rPr lang="en-US" sz="1800" b="0" i="0" u="none" strike="noStrike" dirty="0">
                <a:solidFill>
                  <a:srgbClr val="000000"/>
                </a:solidFill>
                <a:effectLst/>
                <a:latin typeface="Arial" panose="020B0604020202020204" pitchFamily="34" charset="0"/>
              </a:rPr>
              <a:t>eta2=0.2 and change the two other variables</a:t>
            </a:r>
            <a:endParaRPr lang="en-ZA" sz="1200"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35</a:t>
            </a:fld>
            <a:endParaRPr lang="en-US" dirty="0"/>
          </a:p>
        </p:txBody>
      </p:sp>
      <p:pic>
        <p:nvPicPr>
          <p:cNvPr id="14338" name="Picture 2">
            <a:extLst>
              <a:ext uri="{FF2B5EF4-FFF2-40B4-BE49-F238E27FC236}">
                <a16:creationId xmlns:a16="http://schemas.microsoft.com/office/drawing/2014/main" id="{FF298E15-CB34-7BE5-EE63-D5B38BADC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336" y="1399749"/>
            <a:ext cx="6840070" cy="5272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132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048870" y="347472"/>
            <a:ext cx="6800850" cy="531069"/>
          </a:xfrm>
        </p:spPr>
        <p:txBody>
          <a:bodyPr>
            <a:normAutofit/>
          </a:bodyPr>
          <a:lstStyle/>
          <a:p>
            <a:pPr algn="r" rtl="1"/>
            <a:r>
              <a:rPr lang="fa-IR" sz="2400" dirty="0"/>
              <a:t>تغییر رفتار سیستم هنگام تغییر همزمان دو پارامتر چگونه است؟</a:t>
            </a:r>
            <a:endParaRPr lang="en-US" sz="2400" dirty="0"/>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528918" y="868680"/>
            <a:ext cx="7206906" cy="531069"/>
          </a:xfrm>
        </p:spPr>
        <p:txBody>
          <a:bodyPr>
            <a:normAutofit/>
          </a:bodyPr>
          <a:lstStyle/>
          <a:p>
            <a:r>
              <a:rPr lang="en-US" sz="1800" b="0" i="0" u="none" strike="noStrike" dirty="0">
                <a:solidFill>
                  <a:srgbClr val="000000"/>
                </a:solidFill>
                <a:effectLst/>
                <a:latin typeface="Arial" panose="020B0604020202020204" pitchFamily="34" charset="0"/>
              </a:rPr>
              <a:t>eta2=0.45 and change the two other variables</a:t>
            </a:r>
            <a:endParaRPr lang="en-ZA" sz="1200"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36</a:t>
            </a:fld>
            <a:endParaRPr lang="en-US" dirty="0"/>
          </a:p>
        </p:txBody>
      </p:sp>
      <p:pic>
        <p:nvPicPr>
          <p:cNvPr id="15362" name="Picture 2">
            <a:extLst>
              <a:ext uri="{FF2B5EF4-FFF2-40B4-BE49-F238E27FC236}">
                <a16:creationId xmlns:a16="http://schemas.microsoft.com/office/drawing/2014/main" id="{2CCA3A2E-1E45-A202-34F0-1ECECE55E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18" y="1498360"/>
            <a:ext cx="7381166" cy="4589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233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048870" y="347472"/>
            <a:ext cx="6800850" cy="531069"/>
          </a:xfrm>
        </p:spPr>
        <p:txBody>
          <a:bodyPr>
            <a:normAutofit/>
          </a:bodyPr>
          <a:lstStyle/>
          <a:p>
            <a:pPr algn="r" rtl="1"/>
            <a:r>
              <a:rPr lang="fa-IR" sz="2400" dirty="0"/>
              <a:t>تغییر رفتار سیستم هنگام تغییر همزمان دو پارامتر چگونه است؟</a:t>
            </a:r>
            <a:endParaRPr lang="en-US" sz="2400" dirty="0"/>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528918" y="868680"/>
            <a:ext cx="7206906" cy="531069"/>
          </a:xfrm>
        </p:spPr>
        <p:txBody>
          <a:bodyPr>
            <a:normAutofit/>
          </a:bodyPr>
          <a:lstStyle/>
          <a:p>
            <a:r>
              <a:rPr lang="en-US" sz="1800" b="0" i="0" u="none" strike="noStrike" dirty="0">
                <a:solidFill>
                  <a:srgbClr val="000000"/>
                </a:solidFill>
                <a:effectLst/>
                <a:latin typeface="Arial" panose="020B0604020202020204" pitchFamily="34" charset="0"/>
              </a:rPr>
              <a:t>keep eta2=5 and change the two other variables</a:t>
            </a:r>
            <a:endParaRPr lang="en-ZA" sz="1200"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37</a:t>
            </a:fld>
            <a:endParaRPr lang="en-US" dirty="0"/>
          </a:p>
        </p:txBody>
      </p:sp>
      <p:pic>
        <p:nvPicPr>
          <p:cNvPr id="16386" name="Picture 2">
            <a:extLst>
              <a:ext uri="{FF2B5EF4-FFF2-40B4-BE49-F238E27FC236}">
                <a16:creationId xmlns:a16="http://schemas.microsoft.com/office/drawing/2014/main" id="{739386C9-615A-9585-B2A1-1E7F1B914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813" y="1399749"/>
            <a:ext cx="7450907" cy="4955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100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048870" y="347472"/>
            <a:ext cx="6800850" cy="531069"/>
          </a:xfrm>
        </p:spPr>
        <p:txBody>
          <a:bodyPr>
            <a:normAutofit/>
          </a:bodyPr>
          <a:lstStyle/>
          <a:p>
            <a:pPr algn="r" rtl="1"/>
            <a:r>
              <a:rPr lang="fa-IR" sz="2400" dirty="0"/>
              <a:t>تغییر رفتار سیستم هنگام تغییر همزمان دو پارامتر چگونه است؟</a:t>
            </a:r>
            <a:endParaRPr lang="en-US" sz="2400" dirty="0"/>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528918" y="868680"/>
            <a:ext cx="7206906" cy="531069"/>
          </a:xfrm>
        </p:spPr>
        <p:txBody>
          <a:bodyPr>
            <a:normAutofit/>
          </a:bodyPr>
          <a:lstStyle/>
          <a:p>
            <a:r>
              <a:rPr lang="en-US" sz="1800" b="0" i="0" u="none" strike="noStrike" dirty="0">
                <a:solidFill>
                  <a:srgbClr val="000000"/>
                </a:solidFill>
                <a:effectLst/>
                <a:latin typeface="Arial" panose="020B0604020202020204" pitchFamily="34" charset="0"/>
              </a:rPr>
              <a:t>keep eta1=1 and change the two other variables</a:t>
            </a:r>
            <a:endParaRPr lang="en-ZA" sz="1200"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38</a:t>
            </a:fld>
            <a:endParaRPr lang="en-US" dirty="0"/>
          </a:p>
        </p:txBody>
      </p:sp>
      <p:pic>
        <p:nvPicPr>
          <p:cNvPr id="17410" name="Picture 2">
            <a:extLst>
              <a:ext uri="{FF2B5EF4-FFF2-40B4-BE49-F238E27FC236}">
                <a16:creationId xmlns:a16="http://schemas.microsoft.com/office/drawing/2014/main" id="{00442F18-891E-7EEE-BC0F-6EEABD3C8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8" y="1309687"/>
            <a:ext cx="7292865" cy="5200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032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048870" y="347472"/>
            <a:ext cx="6800850" cy="531069"/>
          </a:xfrm>
        </p:spPr>
        <p:txBody>
          <a:bodyPr>
            <a:normAutofit/>
          </a:bodyPr>
          <a:lstStyle/>
          <a:p>
            <a:pPr algn="r" rtl="1"/>
            <a:r>
              <a:rPr lang="fa-IR" sz="2400" dirty="0"/>
              <a:t>تغییر رفتار سیستم هنگام تغییر همزمان دو پارامتر چگونه است؟</a:t>
            </a:r>
            <a:endParaRPr lang="en-US" sz="2400" dirty="0"/>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528918" y="868680"/>
            <a:ext cx="7206906" cy="531069"/>
          </a:xfrm>
        </p:spPr>
        <p:txBody>
          <a:bodyPr>
            <a:normAutofit/>
          </a:bodyPr>
          <a:lstStyle/>
          <a:p>
            <a:r>
              <a:rPr lang="en-US" sz="1800" b="0" i="0" u="none" strike="noStrike" dirty="0">
                <a:solidFill>
                  <a:srgbClr val="000000"/>
                </a:solidFill>
                <a:effectLst/>
                <a:latin typeface="Arial" panose="020B0604020202020204" pitchFamily="34" charset="0"/>
              </a:rPr>
              <a:t>keep eta1=3 and change the two other variables</a:t>
            </a:r>
            <a:endParaRPr lang="en-ZA" sz="1200"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39</a:t>
            </a:fld>
            <a:endParaRPr lang="en-US" dirty="0"/>
          </a:p>
        </p:txBody>
      </p:sp>
      <p:pic>
        <p:nvPicPr>
          <p:cNvPr id="18434" name="Picture 2">
            <a:extLst>
              <a:ext uri="{FF2B5EF4-FFF2-40B4-BE49-F238E27FC236}">
                <a16:creationId xmlns:a16="http://schemas.microsoft.com/office/drawing/2014/main" id="{65875EB4-A685-1521-7015-A118E6359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18" y="1299920"/>
            <a:ext cx="6938682" cy="5348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32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pPr algn="ctr"/>
            <a:r>
              <a:rPr lang="en-US" dirty="0"/>
              <a:t>Project Goal</a:t>
            </a:r>
          </a:p>
        </p:txBody>
      </p:sp>
      <p:sp>
        <p:nvSpPr>
          <p:cNvPr id="8" name="Text Placeholder 7">
            <a:extLst>
              <a:ext uri="{FF2B5EF4-FFF2-40B4-BE49-F238E27FC236}">
                <a16:creationId xmlns:a16="http://schemas.microsoft.com/office/drawing/2014/main" id="{C9E6EB39-B15D-4FE6-A30D-18F0F416CC9D}"/>
              </a:ext>
            </a:extLst>
          </p:cNvPr>
          <p:cNvSpPr>
            <a:spLocks noGrp="1"/>
          </p:cNvSpPr>
          <p:nvPr>
            <p:ph type="body" sz="quarter" idx="18"/>
          </p:nvPr>
        </p:nvSpPr>
        <p:spPr>
          <a:xfrm>
            <a:off x="3685591" y="2203174"/>
            <a:ext cx="7035281" cy="3497830"/>
          </a:xfrm>
        </p:spPr>
        <p:txBody>
          <a:bodyPr/>
          <a:lstStyle/>
          <a:p>
            <a:pPr algn="r" rtl="1">
              <a:lnSpc>
                <a:spcPts val="3631"/>
              </a:lnSpc>
            </a:pPr>
            <a:r>
              <a:rPr lang="fa-IR" sz="2000" dirty="0">
                <a:solidFill>
                  <a:srgbClr val="000000"/>
                </a:solidFill>
                <a:latin typeface="Quicksand Bold"/>
              </a:rPr>
              <a:t>طراحی یک کنترلر برای ایجاد یک سیستم مالی حلقه بسته، پایدار و قوی جهت حل چالش های زیر:</a:t>
            </a:r>
          </a:p>
          <a:p>
            <a:pPr algn="r" rtl="1">
              <a:lnSpc>
                <a:spcPts val="3631"/>
              </a:lnSpc>
            </a:pPr>
            <a:r>
              <a:rPr lang="fa-IR" sz="2000" dirty="0">
                <a:solidFill>
                  <a:srgbClr val="000000"/>
                </a:solidFill>
                <a:latin typeface="Quicksand Bold"/>
              </a:rPr>
              <a:t>جذب همه متغیرهای حالت به مبدا</a:t>
            </a:r>
          </a:p>
          <a:p>
            <a:pPr algn="r" rtl="1">
              <a:lnSpc>
                <a:spcPts val="3631"/>
              </a:lnSpc>
            </a:pPr>
            <a:r>
              <a:rPr lang="fa-IR" sz="2000" dirty="0">
                <a:solidFill>
                  <a:srgbClr val="000000"/>
                </a:solidFill>
                <a:latin typeface="Quicksand Bold"/>
              </a:rPr>
              <a:t>کاهش لرزش ها</a:t>
            </a:r>
          </a:p>
          <a:p>
            <a:pPr algn="r" rtl="1">
              <a:lnSpc>
                <a:spcPts val="3631"/>
              </a:lnSpc>
            </a:pPr>
            <a:r>
              <a:rPr lang="fa-IR" sz="2000" dirty="0">
                <a:solidFill>
                  <a:srgbClr val="000000"/>
                </a:solidFill>
                <a:latin typeface="Quicksand Bold"/>
              </a:rPr>
              <a:t>افزایش سرعت همگرایی</a:t>
            </a:r>
            <a:endParaRPr lang="en-US" sz="2000" dirty="0">
              <a:solidFill>
                <a:srgbClr val="000000"/>
              </a:solidFill>
              <a:latin typeface="Quicksand Bold"/>
            </a:endParaRPr>
          </a:p>
          <a:p>
            <a:pPr algn="r" rtl="1">
              <a:lnSpc>
                <a:spcPts val="3631"/>
              </a:lnSpc>
            </a:pPr>
            <a:endParaRPr lang="en-US" sz="2000" dirty="0">
              <a:solidFill>
                <a:srgbClr val="000000"/>
              </a:solidFill>
              <a:latin typeface="Quicksand Bold"/>
            </a:endParaRPr>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Pitch deck title</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438227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048870" y="347472"/>
            <a:ext cx="6800850" cy="531069"/>
          </a:xfrm>
        </p:spPr>
        <p:txBody>
          <a:bodyPr>
            <a:normAutofit/>
          </a:bodyPr>
          <a:lstStyle/>
          <a:p>
            <a:pPr algn="r" rtl="1"/>
            <a:r>
              <a:rPr lang="fa-IR" sz="2400" dirty="0"/>
              <a:t>تغییر رفتار سیستم هنگام تغییر همزمان دو پارامتر چگونه است؟</a:t>
            </a:r>
            <a:endParaRPr lang="en-US" sz="2400" dirty="0"/>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528918" y="868680"/>
            <a:ext cx="7206906" cy="531069"/>
          </a:xfrm>
        </p:spPr>
        <p:txBody>
          <a:bodyPr>
            <a:normAutofit/>
          </a:bodyPr>
          <a:lstStyle/>
          <a:p>
            <a:r>
              <a:rPr lang="en-US" sz="1800" b="0" i="0" u="none" strike="noStrike" dirty="0">
                <a:solidFill>
                  <a:srgbClr val="000000"/>
                </a:solidFill>
                <a:effectLst/>
                <a:latin typeface="Arial" panose="020B0604020202020204" pitchFamily="34" charset="0"/>
              </a:rPr>
              <a:t>keep eta1=4 and change the two other variables</a:t>
            </a:r>
            <a:endParaRPr lang="en-ZA" sz="1200"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40</a:t>
            </a:fld>
            <a:endParaRPr lang="en-US" dirty="0"/>
          </a:p>
        </p:txBody>
      </p:sp>
      <p:pic>
        <p:nvPicPr>
          <p:cNvPr id="19458" name="Picture 2">
            <a:extLst>
              <a:ext uri="{FF2B5EF4-FFF2-40B4-BE49-F238E27FC236}">
                <a16:creationId xmlns:a16="http://schemas.microsoft.com/office/drawing/2014/main" id="{ADE6AEAE-C3F8-B68E-CCF1-D0C749672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46" y="1399749"/>
            <a:ext cx="6800850" cy="524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965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048870" y="347472"/>
            <a:ext cx="6800850" cy="531069"/>
          </a:xfrm>
        </p:spPr>
        <p:txBody>
          <a:bodyPr>
            <a:normAutofit/>
          </a:bodyPr>
          <a:lstStyle/>
          <a:p>
            <a:pPr algn="r" rtl="1"/>
            <a:r>
              <a:rPr lang="fa-IR" sz="2400" dirty="0"/>
              <a:t>تغییر رفتار سیستم هنگام تغییر همزمان دو پارامتر چگونه است؟</a:t>
            </a:r>
            <a:endParaRPr lang="en-US" sz="2400" dirty="0"/>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528918" y="868680"/>
            <a:ext cx="7206906" cy="531069"/>
          </a:xfrm>
        </p:spPr>
        <p:txBody>
          <a:bodyPr>
            <a:normAutofit/>
          </a:bodyPr>
          <a:lstStyle/>
          <a:p>
            <a:r>
              <a:rPr lang="en-US" sz="1800" b="0" i="0" u="none" strike="noStrike" dirty="0">
                <a:solidFill>
                  <a:srgbClr val="000000"/>
                </a:solidFill>
                <a:effectLst/>
                <a:latin typeface="Arial" panose="020B0604020202020204" pitchFamily="34" charset="0"/>
              </a:rPr>
              <a:t>keep eta1=</a:t>
            </a:r>
            <a:r>
              <a:rPr lang="fa-IR" sz="1800" b="0" i="0" u="none" strike="noStrike" dirty="0">
                <a:solidFill>
                  <a:srgbClr val="000000"/>
                </a:solidFill>
                <a:effectLst/>
                <a:latin typeface="Arial" panose="020B0604020202020204" pitchFamily="34" charset="0"/>
              </a:rPr>
              <a:t>5</a:t>
            </a:r>
            <a:r>
              <a:rPr lang="en-US" sz="1800" b="0" i="0" u="none" strike="noStrike" dirty="0">
                <a:solidFill>
                  <a:srgbClr val="000000"/>
                </a:solidFill>
                <a:effectLst/>
                <a:latin typeface="Arial" panose="020B0604020202020204" pitchFamily="34" charset="0"/>
              </a:rPr>
              <a:t> and change the two other variables</a:t>
            </a:r>
            <a:endParaRPr lang="en-ZA" sz="1200"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41</a:t>
            </a:fld>
            <a:endParaRPr lang="en-US" dirty="0"/>
          </a:p>
        </p:txBody>
      </p:sp>
      <p:pic>
        <p:nvPicPr>
          <p:cNvPr id="20482" name="Picture 2">
            <a:extLst>
              <a:ext uri="{FF2B5EF4-FFF2-40B4-BE49-F238E27FC236}">
                <a16:creationId xmlns:a16="http://schemas.microsoft.com/office/drawing/2014/main" id="{CD79626E-F420-7E4A-5E5C-914B8936F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082" y="1399749"/>
            <a:ext cx="6800850" cy="524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206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normAutofit/>
          </a:bodyPr>
          <a:lstStyle/>
          <a:p>
            <a:r>
              <a:rPr lang="fa-IR" sz="3600" dirty="0"/>
              <a:t>چگونه سیستم را کنترل می کنیم؟</a:t>
            </a:r>
            <a:endParaRPr lang="en-US" sz="3600" dirty="0"/>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42</a:t>
            </a:fld>
            <a:endParaRPr lang="en-US" dirty="0"/>
          </a:p>
        </p:txBody>
      </p:sp>
    </p:spTree>
    <p:extLst>
      <p:ext uri="{BB962C8B-B14F-4D97-AF65-F5344CB8AC3E}">
        <p14:creationId xmlns:p14="http://schemas.microsoft.com/office/powerpoint/2010/main" val="7077891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pPr algn="ctr"/>
            <a:r>
              <a:rPr lang="fa-IR" dirty="0"/>
              <a:t>سیستم:</a:t>
            </a:r>
            <a:endParaRPr lang="en-US" dirty="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3664845"/>
            <a:ext cx="6800850" cy="2382011"/>
          </a:xfrm>
        </p:spPr>
        <p:txBody>
          <a:bodyPr vert="horz" lIns="91440" tIns="45720" rIns="91440" bIns="45720" rtlCol="0" anchor="t">
            <a:normAutofit/>
          </a:bodyPr>
          <a:lstStyle/>
          <a:p>
            <a:pPr algn="r" rtl="1"/>
            <a:r>
              <a:rPr lang="fa-IR" sz="2000" noProof="1"/>
              <a:t>که در آن </a:t>
            </a:r>
            <a:r>
              <a:rPr lang="en-ZA" sz="2000" noProof="1"/>
              <a:t>a&gt;=0</a:t>
            </a:r>
            <a:r>
              <a:rPr lang="fa-IR" sz="2000" noProof="1"/>
              <a:t> </a:t>
            </a:r>
            <a:r>
              <a:rPr lang="en-ZA" sz="2000" noProof="1"/>
              <a:t> </a:t>
            </a:r>
            <a:r>
              <a:rPr lang="fa-IR" sz="2000" noProof="1"/>
              <a:t>مقدار پس انداز، </a:t>
            </a:r>
            <a:r>
              <a:rPr lang="en-ZA" sz="2000" noProof="1"/>
              <a:t>b&gt;= 0</a:t>
            </a:r>
            <a:r>
              <a:rPr lang="fa-IR" sz="2000" noProof="1"/>
              <a:t> </a:t>
            </a:r>
            <a:r>
              <a:rPr lang="en-ZA" sz="2000" noProof="1"/>
              <a:t> </a:t>
            </a:r>
            <a:r>
              <a:rPr lang="fa-IR" sz="2000" noProof="1"/>
              <a:t>هزینه هر سرمایه گذاری، و </a:t>
            </a:r>
            <a:r>
              <a:rPr lang="en-ZA" sz="2000" noProof="1"/>
              <a:t>c&gt;=0</a:t>
            </a:r>
            <a:r>
              <a:rPr lang="fa-IR" sz="2000" noProof="1"/>
              <a:t> </a:t>
            </a:r>
            <a:r>
              <a:rPr lang="en-ZA" sz="2000" noProof="1"/>
              <a:t> </a:t>
            </a:r>
            <a:r>
              <a:rPr lang="fa-IR" sz="2000" noProof="1"/>
              <a:t>کشش تقاضا است. در این مدل، نرخ بهره به عنوان متغیر </a:t>
            </a:r>
            <a:r>
              <a:rPr lang="en-ZA" sz="2000" noProof="1"/>
              <a:t>x، </a:t>
            </a:r>
            <a:r>
              <a:rPr lang="fa-IR" sz="2000" noProof="1"/>
              <a:t>تقاضای سرمایه گذاری به عنوان متغیر </a:t>
            </a:r>
            <a:r>
              <a:rPr lang="en-ZA" sz="2000" noProof="1"/>
              <a:t>y، </a:t>
            </a:r>
            <a:r>
              <a:rPr lang="fa-IR" sz="2000" noProof="1"/>
              <a:t>و توان قیمت به عنوان متغیر </a:t>
            </a:r>
            <a:r>
              <a:rPr lang="en-ZA" sz="2000" noProof="1"/>
              <a:t>z</a:t>
            </a:r>
            <a:r>
              <a:rPr lang="fa-IR" sz="2000" noProof="1"/>
              <a:t> </a:t>
            </a:r>
            <a:r>
              <a:rPr lang="en-ZA" sz="2000" noProof="1"/>
              <a:t> </a:t>
            </a:r>
            <a:r>
              <a:rPr lang="fa-IR" sz="2000" noProof="1"/>
              <a:t>بیان می شود.</a:t>
            </a:r>
            <a:endParaRPr lang="en-ZA" sz="2000" noProof="1"/>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43</a:t>
            </a:fld>
            <a:endParaRPr lang="en-US" dirty="0"/>
          </a:p>
        </p:txBody>
      </p:sp>
      <p:pic>
        <p:nvPicPr>
          <p:cNvPr id="8" name="Picture 7">
            <a:extLst>
              <a:ext uri="{FF2B5EF4-FFF2-40B4-BE49-F238E27FC236}">
                <a16:creationId xmlns:a16="http://schemas.microsoft.com/office/drawing/2014/main" id="{9652B9E7-5F4A-074F-832D-680E87EC313B}"/>
              </a:ext>
            </a:extLst>
          </p:cNvPr>
          <p:cNvPicPr>
            <a:picLocks noChangeAspect="1"/>
          </p:cNvPicPr>
          <p:nvPr/>
        </p:nvPicPr>
        <p:blipFill>
          <a:blip r:embed="rId2"/>
          <a:stretch>
            <a:fillRect/>
          </a:stretch>
        </p:blipFill>
        <p:spPr>
          <a:xfrm>
            <a:off x="914400" y="1867275"/>
            <a:ext cx="6800850" cy="1489345"/>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pPr algn="ctr"/>
            <a:r>
              <a:rPr lang="fa-IR" dirty="0"/>
              <a:t>کنترل سیستم</a:t>
            </a:r>
            <a:endParaRPr lang="en-US" dirty="0"/>
          </a:p>
        </p:txBody>
      </p:sp>
      <p:sp>
        <p:nvSpPr>
          <p:cNvPr id="8" name="Text Placeholder 7">
            <a:extLst>
              <a:ext uri="{FF2B5EF4-FFF2-40B4-BE49-F238E27FC236}">
                <a16:creationId xmlns:a16="http://schemas.microsoft.com/office/drawing/2014/main" id="{C9E6EB39-B15D-4FE6-A30D-18F0F416CC9D}"/>
              </a:ext>
            </a:extLst>
          </p:cNvPr>
          <p:cNvSpPr>
            <a:spLocks noGrp="1"/>
          </p:cNvSpPr>
          <p:nvPr>
            <p:ph type="body" sz="quarter" idx="18"/>
          </p:nvPr>
        </p:nvSpPr>
        <p:spPr>
          <a:xfrm>
            <a:off x="6385844" y="2203174"/>
            <a:ext cx="4201474" cy="2743200"/>
          </a:xfrm>
        </p:spPr>
        <p:txBody>
          <a:bodyPr/>
          <a:lstStyle/>
          <a:p>
            <a:pPr marL="0" indent="0" algn="r" rtl="1">
              <a:buNone/>
            </a:pPr>
            <a:r>
              <a:rPr lang="en-US" dirty="0"/>
              <a:t>m1 , m2 , m3</a:t>
            </a:r>
          </a:p>
          <a:p>
            <a:pPr marL="0" indent="0" algn="r" rtl="1">
              <a:buNone/>
            </a:pPr>
            <a:r>
              <a:rPr lang="fa-IR" dirty="0"/>
              <a:t>نقاط تعادل مورد نظر را تشکیل می دهند</a:t>
            </a:r>
          </a:p>
          <a:p>
            <a:pPr marL="0" indent="0" algn="r" rtl="1">
              <a:buNone/>
            </a:pPr>
            <a:r>
              <a:rPr lang="fa-IR" dirty="0"/>
              <a:t>در نهایت با توجه به نقاط جدید سیستم به شکل زیر در می آید</a:t>
            </a:r>
          </a:p>
          <a:p>
            <a:pPr marL="0" indent="0" algn="r" rtl="1">
              <a:buNone/>
            </a:pPr>
            <a:endParaRPr lang="fa-IR" dirty="0"/>
          </a:p>
          <a:p>
            <a:pPr algn="r" rtl="1"/>
            <a:endParaRPr lang="en-ZA" dirty="0"/>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Pitch deck title</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44</a:t>
            </a:fld>
            <a:endParaRPr lang="en-US" dirty="0"/>
          </a:p>
        </p:txBody>
      </p:sp>
      <p:pic>
        <p:nvPicPr>
          <p:cNvPr id="19" name="Picture 18">
            <a:extLst>
              <a:ext uri="{FF2B5EF4-FFF2-40B4-BE49-F238E27FC236}">
                <a16:creationId xmlns:a16="http://schemas.microsoft.com/office/drawing/2014/main" id="{EF110355-3A3F-6234-B1AC-FD0A864B92A2}"/>
              </a:ext>
            </a:extLst>
          </p:cNvPr>
          <p:cNvPicPr>
            <a:picLocks noChangeAspect="1"/>
          </p:cNvPicPr>
          <p:nvPr/>
        </p:nvPicPr>
        <p:blipFill rotWithShape="1">
          <a:blip r:embed="rId2"/>
          <a:srcRect l="15554" r="46264"/>
          <a:stretch/>
        </p:blipFill>
        <p:spPr>
          <a:xfrm>
            <a:off x="3069587" y="2172939"/>
            <a:ext cx="3291621" cy="2776263"/>
          </a:xfrm>
          <a:prstGeom prst="rect">
            <a:avLst/>
          </a:prstGeom>
        </p:spPr>
      </p:pic>
      <p:pic>
        <p:nvPicPr>
          <p:cNvPr id="21" name="Picture 20">
            <a:extLst>
              <a:ext uri="{FF2B5EF4-FFF2-40B4-BE49-F238E27FC236}">
                <a16:creationId xmlns:a16="http://schemas.microsoft.com/office/drawing/2014/main" id="{4990D994-5C2B-221C-E0E9-C508DB1462DE}"/>
              </a:ext>
            </a:extLst>
          </p:cNvPr>
          <p:cNvPicPr>
            <a:picLocks noChangeAspect="1"/>
          </p:cNvPicPr>
          <p:nvPr/>
        </p:nvPicPr>
        <p:blipFill rotWithShape="1">
          <a:blip r:embed="rId3"/>
          <a:srcRect r="25359"/>
          <a:stretch/>
        </p:blipFill>
        <p:spPr>
          <a:xfrm>
            <a:off x="6385843" y="3628030"/>
            <a:ext cx="4667120" cy="1318345"/>
          </a:xfrm>
          <a:prstGeom prst="rect">
            <a:avLst/>
          </a:prstGeom>
        </p:spPr>
      </p:pic>
    </p:spTree>
    <p:extLst>
      <p:ext uri="{BB962C8B-B14F-4D97-AF65-F5344CB8AC3E}">
        <p14:creationId xmlns:p14="http://schemas.microsoft.com/office/powerpoint/2010/main" val="16720705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233082"/>
            <a:ext cx="9725026" cy="744071"/>
          </a:xfrm>
        </p:spPr>
        <p:txBody>
          <a:bodyPr/>
          <a:lstStyle/>
          <a:p>
            <a:pPr algn="ctr"/>
            <a:r>
              <a:rPr lang="fa-IR" dirty="0"/>
              <a:t>نتایج</a:t>
            </a:r>
            <a:endParaRPr lang="en-ZA" dirty="0"/>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45</a:t>
            </a:fld>
            <a:endParaRPr lang="en-US" dirty="0"/>
          </a:p>
        </p:txBody>
      </p:sp>
      <p:sp>
        <p:nvSpPr>
          <p:cNvPr id="15" name="Title 1">
            <a:extLst>
              <a:ext uri="{FF2B5EF4-FFF2-40B4-BE49-F238E27FC236}">
                <a16:creationId xmlns:a16="http://schemas.microsoft.com/office/drawing/2014/main" id="{F6C96FA1-4C33-0D9C-3546-E53DCFA675C8}"/>
              </a:ext>
            </a:extLst>
          </p:cNvPr>
          <p:cNvSpPr txBox="1">
            <a:spLocks/>
          </p:cNvSpPr>
          <p:nvPr/>
        </p:nvSpPr>
        <p:spPr>
          <a:xfrm>
            <a:off x="1543219" y="967889"/>
            <a:ext cx="9725026" cy="529217"/>
          </a:xfrm>
          <a:prstGeom prst="rect">
            <a:avLst/>
          </a:prstGeom>
        </p:spPr>
        <p:txBody>
          <a:bodyPr vert="horz"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b="1" kern="1200" cap="all" baseline="0">
                <a:solidFill>
                  <a:schemeClr val="accent1"/>
                </a:solidFill>
                <a:latin typeface="+mj-lt"/>
                <a:ea typeface="+mj-ea"/>
                <a:cs typeface="+mj-cs"/>
              </a:defRPr>
            </a:lvl1pPr>
          </a:lstStyle>
          <a:p>
            <a:pPr algn="r" rtl="1"/>
            <a:r>
              <a:rPr lang="fa-IR" sz="2000" dirty="0"/>
              <a:t>درنهایت به واسطه تابع کنترل کننده لیاپانوف ضرایب و نقاط تعادل به شرح زیر بدست می آید:</a:t>
            </a:r>
          </a:p>
          <a:p>
            <a:pPr algn="l"/>
            <a:r>
              <a:rPr lang="en-US" sz="2000" dirty="0"/>
              <a:t> </a:t>
            </a:r>
            <a:endParaRPr lang="en-ZA" sz="2000" dirty="0"/>
          </a:p>
        </p:txBody>
      </p:sp>
      <p:sp>
        <p:nvSpPr>
          <p:cNvPr id="16" name="Content Placeholder 6">
            <a:extLst>
              <a:ext uri="{FF2B5EF4-FFF2-40B4-BE49-F238E27FC236}">
                <a16:creationId xmlns:a16="http://schemas.microsoft.com/office/drawing/2014/main" id="{48B05AC9-E25C-E320-06D4-4F5E14E757AF}"/>
              </a:ext>
            </a:extLst>
          </p:cNvPr>
          <p:cNvSpPr txBox="1">
            <a:spLocks/>
          </p:cNvSpPr>
          <p:nvPr/>
        </p:nvSpPr>
        <p:spPr>
          <a:xfrm>
            <a:off x="1552575" y="1263621"/>
            <a:ext cx="9715670" cy="572143"/>
          </a:xfrm>
          <a:prstGeom prst="rect">
            <a:avLst/>
          </a:prstGeom>
        </p:spPr>
        <p:txBody>
          <a:bodyPr vert="horz" lIns="91440" tIns="45720" rIns="91440" bIns="45720" rtlCol="0">
            <a:noAutofit/>
          </a:bodyPr>
          <a:lstStyle>
            <a:lvl1pPr marL="0" indent="0" algn="ctr" defTabSz="914400" rtl="0" eaLnBrk="1" latinLnBrk="0" hangingPunct="1">
              <a:lnSpc>
                <a:spcPts val="2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ZA" noProof="1"/>
              <a:t>a = 45, b = 25 , c = 1.1</a:t>
            </a:r>
          </a:p>
          <a:p>
            <a:pPr algn="l"/>
            <a:r>
              <a:rPr lang="nn-NO" noProof="1"/>
              <a:t>P1(0,4,0),  P2(0.8125,1.3591,-0.7386),  P3(-0.8125,1.3591,0.7386) </a:t>
            </a:r>
            <a:endParaRPr lang="en-ZA" noProof="1"/>
          </a:p>
          <a:p>
            <a:pPr algn="l"/>
            <a:endParaRPr lang="en-ZA" noProof="1"/>
          </a:p>
          <a:p>
            <a:endParaRPr lang="en-US" dirty="0"/>
          </a:p>
        </p:txBody>
      </p:sp>
      <p:pic>
        <p:nvPicPr>
          <p:cNvPr id="40" name="Picture 39">
            <a:extLst>
              <a:ext uri="{FF2B5EF4-FFF2-40B4-BE49-F238E27FC236}">
                <a16:creationId xmlns:a16="http://schemas.microsoft.com/office/drawing/2014/main" id="{99AC2892-0E8F-BD07-395E-ED1771F72608}"/>
              </a:ext>
            </a:extLst>
          </p:cNvPr>
          <p:cNvPicPr>
            <a:picLocks noChangeAspect="1"/>
          </p:cNvPicPr>
          <p:nvPr/>
        </p:nvPicPr>
        <p:blipFill>
          <a:blip r:embed="rId2"/>
          <a:stretch>
            <a:fillRect/>
          </a:stretch>
        </p:blipFill>
        <p:spPr>
          <a:xfrm>
            <a:off x="1552574" y="2231913"/>
            <a:ext cx="3803935" cy="3899632"/>
          </a:xfrm>
          <a:prstGeom prst="rect">
            <a:avLst/>
          </a:prstGeom>
        </p:spPr>
      </p:pic>
      <p:pic>
        <p:nvPicPr>
          <p:cNvPr id="42" name="Picture 41">
            <a:extLst>
              <a:ext uri="{FF2B5EF4-FFF2-40B4-BE49-F238E27FC236}">
                <a16:creationId xmlns:a16="http://schemas.microsoft.com/office/drawing/2014/main" id="{EC71665C-96F7-6BF6-5560-B81FB3EB601E}"/>
              </a:ext>
            </a:extLst>
          </p:cNvPr>
          <p:cNvPicPr>
            <a:picLocks noChangeAspect="1"/>
          </p:cNvPicPr>
          <p:nvPr/>
        </p:nvPicPr>
        <p:blipFill>
          <a:blip r:embed="rId3"/>
          <a:stretch>
            <a:fillRect/>
          </a:stretch>
        </p:blipFill>
        <p:spPr>
          <a:xfrm>
            <a:off x="5533801" y="2775137"/>
            <a:ext cx="5743799" cy="2660866"/>
          </a:xfrm>
          <a:prstGeom prst="rect">
            <a:avLst/>
          </a:prstGeom>
        </p:spPr>
      </p:pic>
    </p:spTree>
    <p:extLst>
      <p:ext uri="{BB962C8B-B14F-4D97-AF65-F5344CB8AC3E}">
        <p14:creationId xmlns:p14="http://schemas.microsoft.com/office/powerpoint/2010/main" val="20693930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pPr algn="ctr"/>
            <a:r>
              <a:rPr lang="en-US" dirty="0"/>
              <a:t>The Mathematical Model Of The CFM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616193"/>
                <a:ext cx="3442996" cy="2185449"/>
              </a:xfrm>
            </p:spPr>
            <p:txBody>
              <a:bodyPr vert="horz" lIns="91440" tIns="45720" rIns="91440" bIns="45720" rtlCol="0" anchor="t">
                <a:normAutofit fontScale="92500"/>
              </a:bodyPr>
              <a:lstStyle/>
              <a:p>
                <a:pPr marL="0" marR="0" lvl="0" indent="0" algn="l" defTabSz="914400" rtl="0" eaLnBrk="1" fontAlgn="auto" latinLnBrk="0" hangingPunct="1">
                  <a:lnSpc>
                    <a:spcPts val="3374"/>
                  </a:lnSpc>
                  <a:spcBef>
                    <a:spcPts val="0"/>
                  </a:spcBef>
                  <a:spcAft>
                    <a:spcPts val="0"/>
                  </a:spcAft>
                  <a:buClrTx/>
                  <a:buSzTx/>
                  <a:buFontTx/>
                  <a:buNone/>
                  <a:tabLst/>
                  <a:defRPr/>
                </a:pPr>
                <a:endParaRPr kumimoji="0" lang="fa-IR" sz="3200" b="0" i="1" u="none" strike="noStrike" kern="1200" cap="none" spc="0" normalizeH="0" baseline="0" noProof="0" dirty="0">
                  <a:ln>
                    <a:noFill/>
                  </a:ln>
                  <a:solidFill>
                    <a:schemeClr val="bg1"/>
                  </a:solidFill>
                  <a:effectLst/>
                  <a:uLnTx/>
                  <a:uFillTx/>
                  <a:latin typeface="Cambria Math" panose="02040503050406030204" pitchFamily="18" charset="0"/>
                </a:endParaRPr>
              </a:p>
              <a:p>
                <a:pPr marL="0" marR="0" lvl="0" indent="0" algn="l" defTabSz="914400" rtl="0" eaLnBrk="1" fontAlgn="auto" latinLnBrk="0" hangingPunct="1">
                  <a:lnSpc>
                    <a:spcPts val="3374"/>
                  </a:lnSpc>
                  <a:spcBef>
                    <a:spcPts val="0"/>
                  </a:spcBef>
                  <a:spcAft>
                    <a:spcPts val="0"/>
                  </a:spcAft>
                  <a:buClrTx/>
                  <a:buSzTx/>
                  <a:buFontTx/>
                  <a:buNone/>
                  <a:tabLst/>
                  <a:defRPr/>
                </a:pPr>
                <a:endParaRPr lang="fa-IR" sz="3200" i="1" dirty="0">
                  <a:solidFill>
                    <a:schemeClr val="bg1"/>
                  </a:solidFill>
                  <a:latin typeface="Cambria Math" panose="02040503050406030204" pitchFamily="18" charset="0"/>
                </a:endParaRPr>
              </a:p>
              <a:p>
                <a:pPr marL="0" marR="0" lvl="0" indent="0" algn="l" defTabSz="914400" rtl="0" eaLnBrk="1" fontAlgn="auto" latinLnBrk="0" hangingPunct="1">
                  <a:lnSpc>
                    <a:spcPts val="3374"/>
                  </a:lnSpc>
                  <a:spcBef>
                    <a:spcPts val="0"/>
                  </a:spcBef>
                  <a:spcAft>
                    <a:spcPts val="0"/>
                  </a:spcAft>
                  <a:buClrTx/>
                  <a:buSzTx/>
                  <a:buFontTx/>
                  <a:buNone/>
                  <a:tabLst/>
                  <a:defRPr/>
                </a:pPr>
                <a:endParaRPr kumimoji="0" lang="fa-IR" sz="3200" b="0" i="1" u="none" strike="noStrike" kern="1200" cap="none" spc="0" normalizeH="0" baseline="0" noProof="0" dirty="0">
                  <a:ln>
                    <a:noFill/>
                  </a:ln>
                  <a:solidFill>
                    <a:schemeClr val="bg1"/>
                  </a:solidFill>
                  <a:effectLst/>
                  <a:uLnTx/>
                  <a:uFillTx/>
                  <a:latin typeface="Cambria Math" panose="02040503050406030204" pitchFamily="18" charset="0"/>
                </a:endParaRPr>
              </a:p>
              <a:p>
                <a:pPr marL="0" marR="0" lvl="0" indent="0" algn="l" defTabSz="914400" rtl="0" eaLnBrk="1" fontAlgn="auto" latinLnBrk="0" hangingPunct="1">
                  <a:lnSpc>
                    <a:spcPts val="3374"/>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d>
                        <m:dPr>
                          <m:begChr m:val="{"/>
                          <m:endChr m:val=""/>
                          <m:ctrlPr>
                            <a:rPr kumimoji="0" lang="en-US" sz="3200" b="0" i="1" u="none" strike="noStrike" kern="1200" cap="none" spc="0" normalizeH="0" baseline="0" noProof="0" smtClean="0">
                              <a:ln>
                                <a:noFill/>
                              </a:ln>
                              <a:solidFill>
                                <a:schemeClr val="bg1"/>
                              </a:solidFill>
                              <a:effectLst/>
                              <a:uLnTx/>
                              <a:uFillTx/>
                              <a:latin typeface="Cambria Math" panose="02040503050406030204" pitchFamily="18" charset="0"/>
                            </a:rPr>
                          </m:ctrlPr>
                        </m:dPr>
                        <m:e>
                          <m:eqArr>
                            <m:eqArrPr>
                              <m:ctrlPr>
                                <a:rPr kumimoji="0" lang="en-US" sz="3200" b="0" i="1" u="none" strike="noStrike" kern="1200" cap="none" spc="0" normalizeH="0" baseline="0" noProof="0" smtClean="0">
                                  <a:ln>
                                    <a:noFill/>
                                  </a:ln>
                                  <a:solidFill>
                                    <a:schemeClr val="bg1"/>
                                  </a:solidFill>
                                  <a:effectLst/>
                                  <a:uLnTx/>
                                  <a:uFillTx/>
                                  <a:latin typeface="Cambria Math" panose="02040503050406030204" pitchFamily="18" charset="0"/>
                                </a:rPr>
                              </m:ctrlPr>
                            </m:eqArrPr>
                            <m:e>
                              <m:acc>
                                <m:accPr>
                                  <m:chr m:val="̇"/>
                                  <m:ctrlPr>
                                    <a:rPr kumimoji="0" lang="en-US" sz="3200" b="0" i="1" u="none" strike="noStrike" kern="1200" cap="none" spc="0" normalizeH="0" baseline="0" noProof="0" smtClean="0">
                                      <a:ln>
                                        <a:noFill/>
                                      </a:ln>
                                      <a:solidFill>
                                        <a:schemeClr val="bg1"/>
                                      </a:solidFill>
                                      <a:effectLst/>
                                      <a:uLnTx/>
                                      <a:uFillTx/>
                                      <a:latin typeface="Cambria Math" panose="02040503050406030204" pitchFamily="18" charset="0"/>
                                    </a:rPr>
                                  </m:ctrlPr>
                                </m:accPr>
                                <m:e>
                                  <m:r>
                                    <a:rPr kumimoji="0" lang="en-US" sz="3200" b="0" i="1" u="none" strike="noStrike" kern="1200" cap="none" spc="0" normalizeH="0" baseline="0" noProof="0" smtClean="0">
                                      <a:ln>
                                        <a:noFill/>
                                      </a:ln>
                                      <a:solidFill>
                                        <a:schemeClr val="bg1"/>
                                      </a:solidFill>
                                      <a:effectLst/>
                                      <a:uLnTx/>
                                      <a:uFillTx/>
                                      <a:latin typeface="Cambria Math" panose="02040503050406030204" pitchFamily="18" charset="0"/>
                                    </a:rPr>
                                    <m:t>𝑥</m:t>
                                  </m:r>
                                </m:e>
                              </m:acc>
                              <m:r>
                                <a:rPr kumimoji="0" lang="en-US" sz="3200" b="0" i="1" u="none" strike="noStrike" kern="1200" cap="none" spc="0" normalizeH="0" baseline="0" noProof="0" smtClean="0">
                                  <a:ln>
                                    <a:noFill/>
                                  </a:ln>
                                  <a:solidFill>
                                    <a:schemeClr val="bg1"/>
                                  </a:solidFill>
                                  <a:effectLst/>
                                  <a:uLnTx/>
                                  <a:uFillTx/>
                                  <a:latin typeface="Cambria Math" panose="02040503050406030204" pitchFamily="18" charset="0"/>
                                </a:rPr>
                                <m:t>=</m:t>
                              </m:r>
                              <m:r>
                                <a:rPr kumimoji="0" lang="en-US" sz="3200" b="0" i="1" u="none" strike="noStrike" kern="1200" cap="none" spc="0" normalizeH="0" baseline="0" noProof="0" smtClean="0">
                                  <a:ln>
                                    <a:noFill/>
                                  </a:ln>
                                  <a:solidFill>
                                    <a:schemeClr val="bg1"/>
                                  </a:solidFill>
                                  <a:effectLst/>
                                  <a:uLnTx/>
                                  <a:uFillTx/>
                                  <a:latin typeface="Cambria Math" panose="02040503050406030204" pitchFamily="18" charset="0"/>
                                </a:rPr>
                                <m:t>𝑧</m:t>
                              </m:r>
                              <m:r>
                                <a:rPr kumimoji="0" lang="en-US" sz="3200" b="0" i="1" u="none" strike="noStrike" kern="1200" cap="none" spc="0" normalizeH="0" baseline="0" noProof="0" smtClean="0">
                                  <a:ln>
                                    <a:noFill/>
                                  </a:ln>
                                  <a:solidFill>
                                    <a:schemeClr val="bg1"/>
                                  </a:solidFill>
                                  <a:effectLst/>
                                  <a:uLnTx/>
                                  <a:uFillTx/>
                                  <a:latin typeface="Cambria Math" panose="02040503050406030204" pitchFamily="18" charset="0"/>
                                </a:rPr>
                                <m:t>+</m:t>
                              </m:r>
                              <m:d>
                                <m:dPr>
                                  <m:ctrlPr>
                                    <a:rPr kumimoji="0" lang="en-US" sz="3200" b="0" i="1" u="none" strike="noStrike" kern="1200" cap="none" spc="0" normalizeH="0" baseline="0" noProof="0" smtClean="0">
                                      <a:ln>
                                        <a:noFill/>
                                      </a:ln>
                                      <a:solidFill>
                                        <a:schemeClr val="bg1"/>
                                      </a:solidFill>
                                      <a:effectLst/>
                                      <a:uLnTx/>
                                      <a:uFillTx/>
                                      <a:latin typeface="Cambria Math" panose="02040503050406030204" pitchFamily="18" charset="0"/>
                                    </a:rPr>
                                  </m:ctrlPr>
                                </m:dPr>
                                <m:e>
                                  <m:r>
                                    <a:rPr kumimoji="0" lang="en-US" sz="3200" b="0" i="1" u="none" strike="noStrike" kern="1200" cap="none" spc="0" normalizeH="0" baseline="0" noProof="0" smtClean="0">
                                      <a:ln>
                                        <a:noFill/>
                                      </a:ln>
                                      <a:solidFill>
                                        <a:schemeClr val="bg1"/>
                                      </a:solidFill>
                                      <a:effectLst/>
                                      <a:uLnTx/>
                                      <a:uFillTx/>
                                      <a:latin typeface="Cambria Math" panose="02040503050406030204" pitchFamily="18" charset="0"/>
                                    </a:rPr>
                                    <m:t>𝑦</m:t>
                                  </m:r>
                                  <m:r>
                                    <a:rPr kumimoji="0" lang="en-US" sz="3200" b="0" i="1" u="none" strike="noStrike" kern="1200" cap="none" spc="0" normalizeH="0" baseline="0" noProof="0" smtClean="0">
                                      <a:ln>
                                        <a:noFill/>
                                      </a:ln>
                                      <a:solidFill>
                                        <a:schemeClr val="bg1"/>
                                      </a:solidFill>
                                      <a:effectLst/>
                                      <a:uLnTx/>
                                      <a:uFillTx/>
                                      <a:latin typeface="Cambria Math" panose="02040503050406030204" pitchFamily="18" charset="0"/>
                                    </a:rPr>
                                    <m:t> −</m:t>
                                  </m:r>
                                  <m:r>
                                    <a:rPr kumimoji="0" lang="en-US" sz="3200" b="0" i="1" u="none" strike="noStrike" kern="1200" cap="none" spc="0" normalizeH="0" baseline="0" noProof="0" smtClean="0">
                                      <a:ln>
                                        <a:noFill/>
                                      </a:ln>
                                      <a:solidFill>
                                        <a:schemeClr val="bg1"/>
                                      </a:solidFill>
                                      <a:effectLst/>
                                      <a:uLnTx/>
                                      <a:uFillTx/>
                                      <a:latin typeface="Cambria Math" panose="02040503050406030204" pitchFamily="18" charset="0"/>
                                    </a:rPr>
                                    <m:t>𝑎</m:t>
                                  </m:r>
                                </m:e>
                              </m:d>
                              <m:r>
                                <a:rPr kumimoji="0" lang="en-US" sz="3200" b="0" i="1" u="none" strike="noStrike" kern="1200" cap="none" spc="0" normalizeH="0" baseline="0" noProof="0" smtClean="0">
                                  <a:ln>
                                    <a:noFill/>
                                  </a:ln>
                                  <a:solidFill>
                                    <a:schemeClr val="bg1"/>
                                  </a:solidFill>
                                  <a:effectLst/>
                                  <a:uLnTx/>
                                  <a:uFillTx/>
                                  <a:latin typeface="Cambria Math" panose="02040503050406030204" pitchFamily="18" charset="0"/>
                                </a:rPr>
                                <m:t>𝑥</m:t>
                              </m:r>
                            </m:e>
                            <m:e>
                              <m:acc>
                                <m:accPr>
                                  <m:chr m:val="̇"/>
                                  <m:ctrlPr>
                                    <a:rPr kumimoji="0" lang="en-US" sz="3200" b="0" i="1" u="none" strike="noStrike" kern="1200" cap="none" spc="0" normalizeH="0" baseline="0" noProof="0" smtClean="0">
                                      <a:ln>
                                        <a:noFill/>
                                      </a:ln>
                                      <a:solidFill>
                                        <a:schemeClr val="bg1"/>
                                      </a:solidFill>
                                      <a:effectLst/>
                                      <a:uLnTx/>
                                      <a:uFillTx/>
                                      <a:latin typeface="Cambria Math" panose="02040503050406030204" pitchFamily="18" charset="0"/>
                                    </a:rPr>
                                  </m:ctrlPr>
                                </m:accPr>
                                <m:e>
                                  <m:r>
                                    <a:rPr kumimoji="0" lang="en-US" sz="3200" b="0" i="1" u="none" strike="noStrike" kern="1200" cap="none" spc="0" normalizeH="0" baseline="0" noProof="0" smtClean="0">
                                      <a:ln>
                                        <a:noFill/>
                                      </a:ln>
                                      <a:solidFill>
                                        <a:schemeClr val="bg1"/>
                                      </a:solidFill>
                                      <a:effectLst/>
                                      <a:uLnTx/>
                                      <a:uFillTx/>
                                      <a:latin typeface="Cambria Math" panose="02040503050406030204" pitchFamily="18" charset="0"/>
                                    </a:rPr>
                                    <m:t>𝑦</m:t>
                                  </m:r>
                                </m:e>
                              </m:acc>
                              <m:r>
                                <a:rPr kumimoji="0" lang="en-US" sz="3200" b="0" i="1" u="none" strike="noStrike" kern="1200" cap="none" spc="0" normalizeH="0" baseline="0" noProof="0">
                                  <a:ln>
                                    <a:noFill/>
                                  </a:ln>
                                  <a:solidFill>
                                    <a:schemeClr val="bg1"/>
                                  </a:solidFill>
                                  <a:effectLst/>
                                  <a:uLnTx/>
                                  <a:uFillTx/>
                                  <a:latin typeface="Cambria Math" panose="02040503050406030204" pitchFamily="18" charset="0"/>
                                </a:rPr>
                                <m:t>=</m:t>
                              </m:r>
                              <m:r>
                                <a:rPr kumimoji="0" lang="en-US" sz="3200" b="0" i="1" u="none" strike="noStrike" kern="1200" cap="none" spc="0" normalizeH="0" baseline="0" noProof="0">
                                  <a:ln>
                                    <a:noFill/>
                                  </a:ln>
                                  <a:solidFill>
                                    <a:schemeClr val="bg1"/>
                                  </a:solidFill>
                                  <a:effectLst/>
                                  <a:uLnTx/>
                                  <a:uFillTx/>
                                  <a:latin typeface="Cambria Math" panose="02040503050406030204" pitchFamily="18" charset="0"/>
                                </a:rPr>
                                <m:t>1</m:t>
                              </m:r>
                              <m:r>
                                <a:rPr kumimoji="0" lang="en-US" sz="3200" b="0" i="1" u="none" strike="noStrike" kern="1200" cap="none" spc="0" normalizeH="0" baseline="0" noProof="0">
                                  <a:ln>
                                    <a:noFill/>
                                  </a:ln>
                                  <a:solidFill>
                                    <a:schemeClr val="bg1"/>
                                  </a:solidFill>
                                  <a:effectLst/>
                                  <a:uLnTx/>
                                  <a:uFillTx/>
                                  <a:latin typeface="Cambria Math" panose="02040503050406030204" pitchFamily="18" charset="0"/>
                                </a:rPr>
                                <m:t> −</m:t>
                              </m:r>
                              <m:r>
                                <a:rPr kumimoji="0" lang="en-US" sz="3200" b="0" i="1" u="none" strike="noStrike" kern="1200" cap="none" spc="0" normalizeH="0" baseline="0" noProof="0">
                                  <a:ln>
                                    <a:noFill/>
                                  </a:ln>
                                  <a:solidFill>
                                    <a:schemeClr val="bg1"/>
                                  </a:solidFill>
                                  <a:effectLst/>
                                  <a:uLnTx/>
                                  <a:uFillTx/>
                                  <a:latin typeface="Cambria Math" panose="02040503050406030204" pitchFamily="18" charset="0"/>
                                </a:rPr>
                                <m:t>𝑏𝑦</m:t>
                              </m:r>
                              <m:r>
                                <a:rPr kumimoji="0" lang="en-US" sz="3200" b="0" i="1" u="none" strike="noStrike" kern="1200" cap="none" spc="0" normalizeH="0" baseline="0" noProof="0">
                                  <a:ln>
                                    <a:noFill/>
                                  </a:ln>
                                  <a:solidFill>
                                    <a:schemeClr val="bg1"/>
                                  </a:solidFill>
                                  <a:effectLst/>
                                  <a:uLnTx/>
                                  <a:uFillTx/>
                                  <a:latin typeface="Cambria Math" panose="02040503050406030204" pitchFamily="18" charset="0"/>
                                </a:rPr>
                                <m:t> −</m:t>
                              </m:r>
                              <m:sSup>
                                <m:sSupPr>
                                  <m:ctrlPr>
                                    <a:rPr kumimoji="0" lang="en-US" sz="3200" b="0" i="1" u="none" strike="noStrike" kern="1200" cap="none" spc="0" normalizeH="0" baseline="0" noProof="0">
                                      <a:ln>
                                        <a:noFill/>
                                      </a:ln>
                                      <a:solidFill>
                                        <a:schemeClr val="bg1"/>
                                      </a:solidFill>
                                      <a:effectLst/>
                                      <a:uLnTx/>
                                      <a:uFillTx/>
                                      <a:latin typeface="Cambria Math" panose="02040503050406030204" pitchFamily="18" charset="0"/>
                                    </a:rPr>
                                  </m:ctrlPr>
                                </m:sSupPr>
                                <m:e>
                                  <m:r>
                                    <a:rPr kumimoji="0" lang="en-US" sz="3200" b="0" i="1" u="none" strike="noStrike" kern="1200" cap="none" spc="0" normalizeH="0" baseline="0" noProof="0">
                                      <a:ln>
                                        <a:noFill/>
                                      </a:ln>
                                      <a:solidFill>
                                        <a:schemeClr val="bg1"/>
                                      </a:solidFill>
                                      <a:effectLst/>
                                      <a:uLnTx/>
                                      <a:uFillTx/>
                                      <a:latin typeface="Cambria Math" panose="02040503050406030204" pitchFamily="18" charset="0"/>
                                    </a:rPr>
                                    <m:t>𝑥</m:t>
                                  </m:r>
                                </m:e>
                                <m:sup>
                                  <m:r>
                                    <a:rPr kumimoji="0" lang="en-US" sz="3200" b="0" i="1" u="none" strike="noStrike" kern="1200" cap="none" spc="0" normalizeH="0" baseline="0" noProof="0">
                                      <a:ln>
                                        <a:noFill/>
                                      </a:ln>
                                      <a:solidFill>
                                        <a:schemeClr val="bg1"/>
                                      </a:solidFill>
                                      <a:effectLst/>
                                      <a:uLnTx/>
                                      <a:uFillTx/>
                                      <a:latin typeface="Cambria Math" panose="02040503050406030204" pitchFamily="18" charset="0"/>
                                    </a:rPr>
                                    <m:t>2</m:t>
                                  </m:r>
                                </m:sup>
                              </m:sSup>
                            </m:e>
                            <m:e>
                              <m:acc>
                                <m:accPr>
                                  <m:chr m:val="̇"/>
                                  <m:ctrlPr>
                                    <a:rPr kumimoji="0" lang="en-US" sz="3200" b="0" i="1" u="none" strike="noStrike" kern="1200" cap="none" spc="0" normalizeH="0" baseline="0" noProof="0" smtClean="0">
                                      <a:ln>
                                        <a:noFill/>
                                      </a:ln>
                                      <a:solidFill>
                                        <a:schemeClr val="bg1"/>
                                      </a:solidFill>
                                      <a:effectLst/>
                                      <a:uLnTx/>
                                      <a:uFillTx/>
                                      <a:latin typeface="Cambria Math" panose="02040503050406030204" pitchFamily="18" charset="0"/>
                                    </a:rPr>
                                  </m:ctrlPr>
                                </m:accPr>
                                <m:e>
                                  <m:r>
                                    <a:rPr kumimoji="0" lang="en-US" sz="3200" b="0" i="1" u="none" strike="noStrike" kern="1200" cap="none" spc="0" normalizeH="0" baseline="0" noProof="0" smtClean="0">
                                      <a:ln>
                                        <a:noFill/>
                                      </a:ln>
                                      <a:solidFill>
                                        <a:schemeClr val="bg1"/>
                                      </a:solidFill>
                                      <a:effectLst/>
                                      <a:uLnTx/>
                                      <a:uFillTx/>
                                      <a:latin typeface="Cambria Math" panose="02040503050406030204" pitchFamily="18" charset="0"/>
                                    </a:rPr>
                                    <m:t>𝑧</m:t>
                                  </m:r>
                                </m:e>
                              </m:acc>
                              <m:r>
                                <a:rPr kumimoji="0" lang="en-US" sz="3200" b="0" i="1" u="none" strike="noStrike" kern="1200" cap="none" spc="0" normalizeH="0" baseline="0" noProof="0" smtClean="0">
                                  <a:ln>
                                    <a:noFill/>
                                  </a:ln>
                                  <a:solidFill>
                                    <a:schemeClr val="bg1"/>
                                  </a:solidFill>
                                  <a:effectLst/>
                                  <a:uLnTx/>
                                  <a:uFillTx/>
                                  <a:latin typeface="Cambria Math" panose="02040503050406030204" pitchFamily="18" charset="0"/>
                                </a:rPr>
                                <m:t>=−</m:t>
                              </m:r>
                              <m:r>
                                <a:rPr kumimoji="0" lang="en-US" sz="3200" b="0" i="1" u="none" strike="noStrike" kern="1200" cap="none" spc="0" normalizeH="0" baseline="0" noProof="0" smtClean="0">
                                  <a:ln>
                                    <a:noFill/>
                                  </a:ln>
                                  <a:solidFill>
                                    <a:schemeClr val="bg1"/>
                                  </a:solidFill>
                                  <a:effectLst/>
                                  <a:uLnTx/>
                                  <a:uFillTx/>
                                  <a:latin typeface="Cambria Math" panose="02040503050406030204" pitchFamily="18" charset="0"/>
                                </a:rPr>
                                <m:t>𝑥</m:t>
                              </m:r>
                              <m:r>
                                <a:rPr kumimoji="0" lang="en-US" sz="3200" b="0" i="1" u="none" strike="noStrike" kern="1200" cap="none" spc="0" normalizeH="0" baseline="0" noProof="0" smtClean="0">
                                  <a:ln>
                                    <a:noFill/>
                                  </a:ln>
                                  <a:solidFill>
                                    <a:schemeClr val="bg1"/>
                                  </a:solidFill>
                                  <a:effectLst/>
                                  <a:uLnTx/>
                                  <a:uFillTx/>
                                  <a:latin typeface="Cambria Math" panose="02040503050406030204" pitchFamily="18" charset="0"/>
                                </a:rPr>
                                <m:t> −</m:t>
                              </m:r>
                              <m:r>
                                <a:rPr kumimoji="0" lang="en-US" sz="3200" b="0" i="1" u="none" strike="noStrike" kern="1200" cap="none" spc="0" normalizeH="0" baseline="0" noProof="0" smtClean="0">
                                  <a:ln>
                                    <a:noFill/>
                                  </a:ln>
                                  <a:solidFill>
                                    <a:schemeClr val="bg1"/>
                                  </a:solidFill>
                                  <a:effectLst/>
                                  <a:uLnTx/>
                                  <a:uFillTx/>
                                  <a:latin typeface="Cambria Math" panose="02040503050406030204" pitchFamily="18" charset="0"/>
                                </a:rPr>
                                <m:t>𝑐𝑧</m:t>
                              </m:r>
                              <m:r>
                                <a:rPr kumimoji="0" lang="en-US" sz="3200" b="0" i="1" u="none" strike="noStrike" kern="1200" cap="none" spc="0" normalizeH="0" baseline="0" noProof="0" smtClean="0">
                                  <a:ln>
                                    <a:noFill/>
                                  </a:ln>
                                  <a:solidFill>
                                    <a:schemeClr val="bg1"/>
                                  </a:solidFill>
                                  <a:effectLst/>
                                  <a:uLnTx/>
                                  <a:uFillTx/>
                                  <a:latin typeface="Cambria Math" panose="02040503050406030204" pitchFamily="18" charset="0"/>
                                </a:rPr>
                                <m:t>          </m:t>
                              </m:r>
                            </m:e>
                          </m:eqArr>
                        </m:e>
                      </m:d>
                    </m:oMath>
                  </m:oMathPara>
                </a14:m>
                <a:endParaRPr kumimoji="0" lang="en-US" sz="3200" b="0" i="0" u="none" strike="noStrike" kern="1200" cap="none" spc="0" normalizeH="0" baseline="0" noProof="0" dirty="0">
                  <a:ln>
                    <a:noFill/>
                  </a:ln>
                  <a:solidFill>
                    <a:schemeClr val="bg1"/>
                  </a:solidFill>
                  <a:effectLst/>
                  <a:uLnTx/>
                  <a:uFillTx/>
                  <a:latin typeface="Quicksand Bold"/>
                </a:endParaRPr>
              </a:p>
            </p:txBody>
          </p:sp>
        </mc:Choice>
        <mc:Fallback>
          <p:sp>
            <p:nvSpPr>
              <p:cNvPr id="3" name="Content Placeholder 2">
                <a:extLst>
                  <a:ext uri="{FF2B5EF4-FFF2-40B4-BE49-F238E27FC236}">
                    <a16:creationId xmlns:a16="http://schemas.microsoft.com/office/drawing/2014/main" id="{033634FE-ADF0-4BC3-A0A9-447EA9DD096B}"/>
                  </a:ext>
                </a:extLst>
              </p:cNvPr>
              <p:cNvSpPr>
                <a:spLocks noGrp="1" noRot="1" noChangeAspect="1" noMove="1" noResize="1" noEditPoints="1" noAdjustHandles="1" noChangeArrowheads="1" noChangeShapeType="1" noTextEdit="1"/>
              </p:cNvSpPr>
              <p:nvPr>
                <p:ph type="body" sz="quarter" idx="13"/>
              </p:nvPr>
            </p:nvSpPr>
            <p:spPr>
              <a:xfrm>
                <a:off x="914400" y="2616193"/>
                <a:ext cx="3442996" cy="2185449"/>
              </a:xfrm>
              <a:blipFill>
                <a:blip r:embed="rId2"/>
                <a:stretch>
                  <a:fillRect l="-79469" t="-133705" r="-8142" b="-21894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2780740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pPr algn="ctr"/>
            <a:r>
              <a:rPr lang="fa-IR" dirty="0"/>
              <a:t>نقاط تعادل سیستم</a:t>
            </a: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mc:AlternateContent xmlns:mc="http://schemas.openxmlformats.org/markup-compatibility/2006">
        <mc:Choice xmlns:a14="http://schemas.microsoft.com/office/drawing/2010/main" Requires="a14">
          <p:sp>
            <p:nvSpPr>
              <p:cNvPr id="7" name="TextBox 9">
                <a:extLst>
                  <a:ext uri="{FF2B5EF4-FFF2-40B4-BE49-F238E27FC236}">
                    <a16:creationId xmlns:a16="http://schemas.microsoft.com/office/drawing/2014/main" id="{975D7726-9434-8C1A-E18A-EBAD4E3155C1}"/>
                  </a:ext>
                </a:extLst>
              </p:cNvPr>
              <p:cNvSpPr txBox="1"/>
              <p:nvPr/>
            </p:nvSpPr>
            <p:spPr>
              <a:xfrm>
                <a:off x="339984" y="2319703"/>
                <a:ext cx="7572375" cy="3066224"/>
              </a:xfrm>
              <a:prstGeom prst="rect">
                <a:avLst/>
              </a:prstGeom>
            </p:spPr>
            <p:txBody>
              <a:bodyPr wrap="square" lIns="0" tIns="0" rIns="0" bIns="0" rtlCol="0" anchor="t">
                <a:spAutoFit/>
              </a:bodyPr>
              <a:lstStyle/>
              <a:p>
                <a:pPr>
                  <a:lnSpc>
                    <a:spcPts val="3374"/>
                  </a:lnSpc>
                </a:pPr>
                <a:endParaRPr lang="en-US" sz="2400" b="1" i="1" dirty="0">
                  <a:solidFill>
                    <a:schemeClr val="bg1"/>
                  </a:solidFill>
                  <a:latin typeface="Cambria Math" panose="02040503050406030204" pitchFamily="18" charset="0"/>
                </a:endParaRPr>
              </a:p>
              <a:p>
                <a:pPr>
                  <a:lnSpc>
                    <a:spcPts val="3374"/>
                  </a:lnSpc>
                </a:pPr>
                <a:endParaRPr lang="en-US" sz="2400" b="1" i="1" dirty="0">
                  <a:solidFill>
                    <a:schemeClr val="bg1"/>
                  </a:solidFill>
                  <a:latin typeface="Cambria Math" panose="02040503050406030204" pitchFamily="18" charset="0"/>
                </a:endParaRPr>
              </a:p>
              <a:p>
                <a:pPr>
                  <a:lnSpc>
                    <a:spcPts val="3374"/>
                  </a:lnSpc>
                </a:pPr>
                <a:endParaRPr lang="en-US" sz="2400" b="1" i="1" dirty="0">
                  <a:solidFill>
                    <a:schemeClr val="bg1"/>
                  </a:solidFill>
                  <a:latin typeface="Cambria Math" panose="02040503050406030204" pitchFamily="18" charset="0"/>
                </a:endParaRPr>
              </a:p>
              <a:p>
                <a:pPr>
                  <a:lnSpc>
                    <a:spcPts val="3374"/>
                  </a:lnSpc>
                </a:pPr>
                <a:endParaRPr lang="en-US" sz="2400" b="1" i="1" dirty="0">
                  <a:solidFill>
                    <a:schemeClr val="bg1"/>
                  </a:solidFill>
                  <a:latin typeface="Cambria Math" panose="02040503050406030204" pitchFamily="18" charset="0"/>
                </a:endParaRPr>
              </a:p>
              <a:p>
                <a:pPr>
                  <a:lnSpc>
                    <a:spcPts val="3374"/>
                  </a:lnSpc>
                </a:pPr>
                <a14:m>
                  <m:oMathPara xmlns:m="http://schemas.openxmlformats.org/officeDocument/2006/math">
                    <m:oMathParaPr>
                      <m:jc m:val="center"/>
                    </m:oMathParaPr>
                    <m:oMath xmlns:m="http://schemas.openxmlformats.org/officeDocument/2006/math">
                      <m:d>
                        <m:dPr>
                          <m:begChr m:val="{"/>
                          <m:endChr m:val=""/>
                          <m:ctrlPr>
                            <a:rPr lang="en-US" sz="2400" b="1" i="1" smtClean="0">
                              <a:solidFill>
                                <a:schemeClr val="bg1"/>
                              </a:solidFill>
                              <a:latin typeface="Cambria Math" panose="02040503050406030204" pitchFamily="18" charset="0"/>
                            </a:rPr>
                          </m:ctrlPr>
                        </m:dPr>
                        <m:e>
                          <m:eqArr>
                            <m:eqArrPr>
                              <m:ctrlPr>
                                <a:rPr lang="en-US" sz="2400" b="1" i="1" smtClean="0">
                                  <a:solidFill>
                                    <a:schemeClr val="bg1"/>
                                  </a:solidFill>
                                  <a:latin typeface="Cambria Math" panose="02040503050406030204" pitchFamily="18" charset="0"/>
                                </a:rPr>
                              </m:ctrlPr>
                            </m:eqArrPr>
                            <m:e>
                              <m:r>
                                <a:rPr lang="en-US" sz="2400" b="1" i="1" smtClean="0">
                                  <a:solidFill>
                                    <a:schemeClr val="bg1"/>
                                  </a:solidFill>
                                  <a:latin typeface="Cambria Math" panose="02040503050406030204" pitchFamily="18" charset="0"/>
                                </a:rPr>
                                <m:t>𝑷</m:t>
                              </m:r>
                              <m:r>
                                <a:rPr lang="en-US" sz="2400" b="1" i="1" smtClean="0">
                                  <a:solidFill>
                                    <a:schemeClr val="bg1"/>
                                  </a:solidFill>
                                  <a:latin typeface="Cambria Math" panose="02040503050406030204" pitchFamily="18" charset="0"/>
                                </a:rPr>
                                <m:t>=</m:t>
                              </m:r>
                              <m:d>
                                <m:dPr>
                                  <m:begChr m:val="["/>
                                  <m:endChr m:val="]"/>
                                  <m:ctrlPr>
                                    <a:rPr lang="en-US" sz="2400" b="1" i="1" smtClean="0">
                                      <a:solidFill>
                                        <a:schemeClr val="bg1"/>
                                      </a:solidFill>
                                      <a:latin typeface="Cambria Math" panose="02040503050406030204" pitchFamily="18" charset="0"/>
                                    </a:rPr>
                                  </m:ctrlPr>
                                </m:dPr>
                                <m:e>
                                  <m:r>
                                    <a:rPr lang="en-US" sz="2400" b="1" i="1" smtClean="0">
                                      <a:solidFill>
                                        <a:schemeClr val="bg1"/>
                                      </a:solidFill>
                                      <a:latin typeface="Cambria Math" panose="02040503050406030204" pitchFamily="18" charset="0"/>
                                    </a:rPr>
                                    <m:t>𝟎</m:t>
                                  </m:r>
                                  <m:r>
                                    <a:rPr lang="en-US" sz="2400" b="1" i="1" smtClean="0">
                                      <a:solidFill>
                                        <a:schemeClr val="bg1"/>
                                      </a:solidFill>
                                      <a:latin typeface="Cambria Math" panose="02040503050406030204" pitchFamily="18" charset="0"/>
                                    </a:rPr>
                                    <m:t>, </m:t>
                                  </m:r>
                                  <m:f>
                                    <m:fPr>
                                      <m:ctrlPr>
                                        <a:rPr lang="en-US" sz="2400" b="1" i="1" smtClean="0">
                                          <a:solidFill>
                                            <a:schemeClr val="bg1"/>
                                          </a:solidFill>
                                          <a:latin typeface="Cambria Math" panose="02040503050406030204" pitchFamily="18" charset="0"/>
                                        </a:rPr>
                                      </m:ctrlPr>
                                    </m:fPr>
                                    <m:num>
                                      <m:r>
                                        <a:rPr lang="en-US" sz="2400" b="1" i="1" smtClean="0">
                                          <a:solidFill>
                                            <a:schemeClr val="bg1"/>
                                          </a:solidFill>
                                          <a:latin typeface="Cambria Math" panose="02040503050406030204" pitchFamily="18" charset="0"/>
                                        </a:rPr>
                                        <m:t>𝟏</m:t>
                                      </m:r>
                                    </m:num>
                                    <m:den>
                                      <m:r>
                                        <a:rPr lang="en-US" sz="2400" b="1" i="1" smtClean="0">
                                          <a:solidFill>
                                            <a:schemeClr val="bg1"/>
                                          </a:solidFill>
                                          <a:latin typeface="Cambria Math" panose="02040503050406030204" pitchFamily="18" charset="0"/>
                                        </a:rPr>
                                        <m:t>𝒃</m:t>
                                      </m:r>
                                    </m:den>
                                  </m:f>
                                  <m:r>
                                    <a:rPr lang="en-US" sz="2400" b="1" i="1" smtClean="0">
                                      <a:solidFill>
                                        <a:schemeClr val="bg1"/>
                                      </a:solidFill>
                                      <a:latin typeface="Cambria Math" panose="02040503050406030204" pitchFamily="18" charset="0"/>
                                    </a:rPr>
                                    <m:t>, </m:t>
                                  </m:r>
                                  <m:r>
                                    <a:rPr lang="en-US" sz="2400" b="1" i="1" smtClean="0">
                                      <a:solidFill>
                                        <a:schemeClr val="bg1"/>
                                      </a:solidFill>
                                      <a:latin typeface="Cambria Math" panose="02040503050406030204" pitchFamily="18" charset="0"/>
                                    </a:rPr>
                                    <m:t>𝟎</m:t>
                                  </m:r>
                                </m:e>
                              </m:d>
                              <m:r>
                                <a:rPr lang="en-US" sz="2400" b="1" i="1" smtClean="0">
                                  <a:solidFill>
                                    <a:schemeClr val="bg1"/>
                                  </a:solidFill>
                                  <a:latin typeface="Cambria Math" panose="02040503050406030204" pitchFamily="18" charset="0"/>
                                </a:rPr>
                                <m:t>,                                                                              </m:t>
                              </m:r>
                            </m:e>
                            <m:e>
                              <m:sSup>
                                <m:sSupPr>
                                  <m:ctrlPr>
                                    <a:rPr lang="en-US" sz="2400" b="1" i="1" smtClean="0">
                                      <a:solidFill>
                                        <a:schemeClr val="bg1"/>
                                      </a:solidFill>
                                      <a:latin typeface="Cambria Math" panose="02040503050406030204" pitchFamily="18" charset="0"/>
                                    </a:rPr>
                                  </m:ctrlPr>
                                </m:sSupPr>
                                <m:e>
                                  <m:r>
                                    <a:rPr lang="en-US" sz="2400" b="1" i="1" smtClean="0">
                                      <a:solidFill>
                                        <a:schemeClr val="bg1"/>
                                      </a:solidFill>
                                      <a:latin typeface="Cambria Math" panose="02040503050406030204" pitchFamily="18" charset="0"/>
                                    </a:rPr>
                                    <m:t>𝒒</m:t>
                                  </m:r>
                                </m:e>
                                <m:sup>
                                  <m:r>
                                    <a:rPr lang="en-US" sz="2400" b="1" i="1" smtClean="0">
                                      <a:solidFill>
                                        <a:schemeClr val="bg1"/>
                                      </a:solidFill>
                                      <a:latin typeface="Cambria Math" panose="02040503050406030204" pitchFamily="18" charset="0"/>
                                    </a:rPr>
                                    <m:t>±</m:t>
                                  </m:r>
                                </m:sup>
                              </m:sSup>
                              <m:r>
                                <a:rPr lang="en-US" sz="2400" b="1" i="1" smtClean="0">
                                  <a:solidFill>
                                    <a:schemeClr val="bg1"/>
                                  </a:solidFill>
                                  <a:latin typeface="Cambria Math" panose="02040503050406030204" pitchFamily="18" charset="0"/>
                                </a:rPr>
                                <m:t>=</m:t>
                              </m:r>
                              <m:d>
                                <m:dPr>
                                  <m:begChr m:val="["/>
                                  <m:endChr m:val="]"/>
                                  <m:ctrlPr>
                                    <a:rPr lang="en-US" sz="2400" b="1" i="1" smtClean="0">
                                      <a:solidFill>
                                        <a:schemeClr val="bg1"/>
                                      </a:solidFill>
                                      <a:latin typeface="Cambria Math" panose="02040503050406030204" pitchFamily="18" charset="0"/>
                                    </a:rPr>
                                  </m:ctrlPr>
                                </m:dPr>
                                <m:e>
                                  <m:r>
                                    <a:rPr lang="en-US" sz="2400" b="1" i="1" smtClean="0">
                                      <a:solidFill>
                                        <a:schemeClr val="bg1"/>
                                      </a:solidFill>
                                      <a:latin typeface="Cambria Math" panose="02040503050406030204" pitchFamily="18" charset="0"/>
                                    </a:rPr>
                                    <m:t>±</m:t>
                                  </m:r>
                                  <m:rad>
                                    <m:radPr>
                                      <m:degHide m:val="on"/>
                                      <m:ctrlPr>
                                        <a:rPr lang="en-US" sz="2400" b="1" i="1" smtClean="0">
                                          <a:solidFill>
                                            <a:schemeClr val="bg1"/>
                                          </a:solidFill>
                                          <a:latin typeface="Cambria Math" panose="02040503050406030204" pitchFamily="18" charset="0"/>
                                        </a:rPr>
                                      </m:ctrlPr>
                                    </m:radPr>
                                    <m:deg/>
                                    <m:e>
                                      <m:f>
                                        <m:fPr>
                                          <m:ctrlPr>
                                            <a:rPr lang="en-US" sz="2400" b="1" i="1" smtClean="0">
                                              <a:solidFill>
                                                <a:schemeClr val="bg1"/>
                                              </a:solidFill>
                                              <a:latin typeface="Cambria Math" panose="02040503050406030204" pitchFamily="18" charset="0"/>
                                            </a:rPr>
                                          </m:ctrlPr>
                                        </m:fPr>
                                        <m:num>
                                          <m:r>
                                            <a:rPr lang="en-US" sz="2400" b="1" i="1" smtClean="0">
                                              <a:solidFill>
                                                <a:schemeClr val="bg1"/>
                                              </a:solidFill>
                                              <a:latin typeface="Cambria Math" panose="02040503050406030204" pitchFamily="18" charset="0"/>
                                            </a:rPr>
                                            <m:t>𝒄</m:t>
                                          </m:r>
                                          <m:r>
                                            <a:rPr lang="en-US" sz="2400" b="1" i="1" smtClean="0">
                                              <a:solidFill>
                                                <a:schemeClr val="bg1"/>
                                              </a:solidFill>
                                              <a:latin typeface="Cambria Math" panose="02040503050406030204" pitchFamily="18" charset="0"/>
                                            </a:rPr>
                                            <m:t> −</m:t>
                                          </m:r>
                                          <m:r>
                                            <a:rPr lang="en-US" sz="2400" b="1" i="1" smtClean="0">
                                              <a:solidFill>
                                                <a:schemeClr val="bg1"/>
                                              </a:solidFill>
                                              <a:latin typeface="Cambria Math" panose="02040503050406030204" pitchFamily="18" charset="0"/>
                                            </a:rPr>
                                            <m:t>𝒃</m:t>
                                          </m:r>
                                          <m:r>
                                            <a:rPr lang="en-US" sz="2400" b="1" i="1" smtClean="0">
                                              <a:solidFill>
                                                <a:schemeClr val="bg1"/>
                                              </a:solidFill>
                                              <a:latin typeface="Cambria Math" panose="02040503050406030204" pitchFamily="18" charset="0"/>
                                            </a:rPr>
                                            <m:t> −</m:t>
                                          </m:r>
                                          <m:r>
                                            <a:rPr lang="en-US" sz="2400" b="1" i="1" smtClean="0">
                                              <a:solidFill>
                                                <a:schemeClr val="bg1"/>
                                              </a:solidFill>
                                              <a:latin typeface="Cambria Math" panose="02040503050406030204" pitchFamily="18" charset="0"/>
                                            </a:rPr>
                                            <m:t>𝒂𝒃𝒄</m:t>
                                          </m:r>
                                        </m:num>
                                        <m:den>
                                          <m:r>
                                            <a:rPr lang="en-US" sz="2400" b="1" i="1" smtClean="0">
                                              <a:solidFill>
                                                <a:schemeClr val="bg1"/>
                                              </a:solidFill>
                                              <a:latin typeface="Cambria Math" panose="02040503050406030204" pitchFamily="18" charset="0"/>
                                            </a:rPr>
                                            <m:t>𝒄</m:t>
                                          </m:r>
                                        </m:den>
                                      </m:f>
                                    </m:e>
                                  </m:rad>
                                  <m:r>
                                    <a:rPr lang="en-US" sz="2400" b="1" i="1" smtClean="0">
                                      <a:solidFill>
                                        <a:schemeClr val="bg1"/>
                                      </a:solidFill>
                                      <a:latin typeface="Cambria Math" panose="02040503050406030204" pitchFamily="18" charset="0"/>
                                    </a:rPr>
                                    <m:t>,</m:t>
                                  </m:r>
                                  <m:f>
                                    <m:fPr>
                                      <m:ctrlPr>
                                        <a:rPr lang="en-US" sz="2400" b="1" i="1" smtClean="0">
                                          <a:solidFill>
                                            <a:schemeClr val="bg1"/>
                                          </a:solidFill>
                                          <a:latin typeface="Cambria Math" panose="02040503050406030204" pitchFamily="18" charset="0"/>
                                        </a:rPr>
                                      </m:ctrlPr>
                                    </m:fPr>
                                    <m:num>
                                      <m:r>
                                        <a:rPr lang="en-US" sz="2400" b="1" i="1" smtClean="0">
                                          <a:solidFill>
                                            <a:schemeClr val="bg1"/>
                                          </a:solidFill>
                                          <a:latin typeface="Cambria Math" panose="02040503050406030204" pitchFamily="18" charset="0"/>
                                        </a:rPr>
                                        <m:t>𝟏</m:t>
                                      </m:r>
                                      <m:r>
                                        <a:rPr lang="en-US" sz="2400" b="1" i="1" smtClean="0">
                                          <a:solidFill>
                                            <a:schemeClr val="bg1"/>
                                          </a:solidFill>
                                          <a:latin typeface="Cambria Math" panose="02040503050406030204" pitchFamily="18" charset="0"/>
                                        </a:rPr>
                                        <m:t>+</m:t>
                                      </m:r>
                                      <m:r>
                                        <a:rPr lang="en-US" sz="2400" b="1" i="1" smtClean="0">
                                          <a:solidFill>
                                            <a:schemeClr val="bg1"/>
                                          </a:solidFill>
                                          <a:latin typeface="Cambria Math" panose="02040503050406030204" pitchFamily="18" charset="0"/>
                                        </a:rPr>
                                        <m:t>𝒂𝒄</m:t>
                                      </m:r>
                                    </m:num>
                                    <m:den>
                                      <m:r>
                                        <a:rPr lang="en-US" sz="2400" b="1" i="1" smtClean="0">
                                          <a:solidFill>
                                            <a:schemeClr val="bg1"/>
                                          </a:solidFill>
                                          <a:latin typeface="Cambria Math" panose="02040503050406030204" pitchFamily="18" charset="0"/>
                                        </a:rPr>
                                        <m:t>𝒄</m:t>
                                      </m:r>
                                    </m:den>
                                  </m:f>
                                  <m:r>
                                    <a:rPr lang="en-US" sz="2400" b="1" i="1" smtClean="0">
                                      <a:solidFill>
                                        <a:schemeClr val="bg1"/>
                                      </a:solidFill>
                                      <a:latin typeface="Cambria Math" panose="02040503050406030204" pitchFamily="18" charset="0"/>
                                    </a:rPr>
                                    <m:t>, ∓(</m:t>
                                  </m:r>
                                  <m:f>
                                    <m:fPr>
                                      <m:ctrlPr>
                                        <a:rPr lang="en-US" sz="2400" b="1" i="1" smtClean="0">
                                          <a:solidFill>
                                            <a:schemeClr val="bg1"/>
                                          </a:solidFill>
                                          <a:latin typeface="Cambria Math" panose="02040503050406030204" pitchFamily="18" charset="0"/>
                                        </a:rPr>
                                      </m:ctrlPr>
                                    </m:fPr>
                                    <m:num>
                                      <m:r>
                                        <a:rPr lang="en-US" sz="2400" b="1" i="1" smtClean="0">
                                          <a:solidFill>
                                            <a:schemeClr val="bg1"/>
                                          </a:solidFill>
                                          <a:latin typeface="Cambria Math" panose="02040503050406030204" pitchFamily="18" charset="0"/>
                                        </a:rPr>
                                        <m:t>𝟏</m:t>
                                      </m:r>
                                    </m:num>
                                    <m:den>
                                      <m:r>
                                        <a:rPr lang="en-US" sz="2400" b="1" i="1" smtClean="0">
                                          <a:solidFill>
                                            <a:schemeClr val="bg1"/>
                                          </a:solidFill>
                                          <a:latin typeface="Cambria Math" panose="02040503050406030204" pitchFamily="18" charset="0"/>
                                        </a:rPr>
                                        <m:t>𝒄</m:t>
                                      </m:r>
                                    </m:den>
                                  </m:f>
                                  <m:r>
                                    <a:rPr lang="en-US" sz="2400" b="1" i="1" smtClean="0">
                                      <a:solidFill>
                                        <a:schemeClr val="bg1"/>
                                      </a:solidFill>
                                      <a:latin typeface="Cambria Math" panose="02040503050406030204" pitchFamily="18" charset="0"/>
                                    </a:rPr>
                                    <m:t>)</m:t>
                                  </m:r>
                                  <m:rad>
                                    <m:radPr>
                                      <m:degHide m:val="on"/>
                                      <m:ctrlPr>
                                        <a:rPr lang="en-US" sz="2400" b="1" i="1" smtClean="0">
                                          <a:solidFill>
                                            <a:schemeClr val="bg1"/>
                                          </a:solidFill>
                                          <a:latin typeface="Cambria Math" panose="02040503050406030204" pitchFamily="18" charset="0"/>
                                        </a:rPr>
                                      </m:ctrlPr>
                                    </m:radPr>
                                    <m:deg/>
                                    <m:e>
                                      <m:f>
                                        <m:fPr>
                                          <m:ctrlPr>
                                            <a:rPr lang="en-US" sz="2400" b="1" i="1" smtClean="0">
                                              <a:solidFill>
                                                <a:schemeClr val="bg1"/>
                                              </a:solidFill>
                                              <a:latin typeface="Cambria Math" panose="02040503050406030204" pitchFamily="18" charset="0"/>
                                            </a:rPr>
                                          </m:ctrlPr>
                                        </m:fPr>
                                        <m:num>
                                          <m:r>
                                            <a:rPr lang="en-US" sz="2400" b="1" i="1" smtClean="0">
                                              <a:solidFill>
                                                <a:schemeClr val="bg1"/>
                                              </a:solidFill>
                                              <a:latin typeface="Cambria Math" panose="02040503050406030204" pitchFamily="18" charset="0"/>
                                            </a:rPr>
                                            <m:t>𝒄</m:t>
                                          </m:r>
                                          <m:r>
                                            <a:rPr lang="en-US" sz="2400" b="1" i="1" smtClean="0">
                                              <a:solidFill>
                                                <a:schemeClr val="bg1"/>
                                              </a:solidFill>
                                              <a:latin typeface="Cambria Math" panose="02040503050406030204" pitchFamily="18" charset="0"/>
                                            </a:rPr>
                                            <m:t> −</m:t>
                                          </m:r>
                                          <m:r>
                                            <a:rPr lang="en-US" sz="2400" b="1" i="1" smtClean="0">
                                              <a:solidFill>
                                                <a:schemeClr val="bg1"/>
                                              </a:solidFill>
                                              <a:latin typeface="Cambria Math" panose="02040503050406030204" pitchFamily="18" charset="0"/>
                                            </a:rPr>
                                            <m:t>𝒃</m:t>
                                          </m:r>
                                          <m:r>
                                            <a:rPr lang="en-US" sz="2400" b="1" i="1" smtClean="0">
                                              <a:solidFill>
                                                <a:schemeClr val="bg1"/>
                                              </a:solidFill>
                                              <a:latin typeface="Cambria Math" panose="02040503050406030204" pitchFamily="18" charset="0"/>
                                            </a:rPr>
                                            <m:t> −</m:t>
                                          </m:r>
                                          <m:r>
                                            <a:rPr lang="en-US" sz="2400" b="1" i="1" smtClean="0">
                                              <a:solidFill>
                                                <a:schemeClr val="bg1"/>
                                              </a:solidFill>
                                              <a:latin typeface="Cambria Math" panose="02040503050406030204" pitchFamily="18" charset="0"/>
                                            </a:rPr>
                                            <m:t>𝒂𝒃𝒄</m:t>
                                          </m:r>
                                        </m:num>
                                        <m:den>
                                          <m:r>
                                            <a:rPr lang="en-US" sz="2400" b="1" i="1" smtClean="0">
                                              <a:solidFill>
                                                <a:schemeClr val="bg1"/>
                                              </a:solidFill>
                                              <a:latin typeface="Cambria Math" panose="02040503050406030204" pitchFamily="18" charset="0"/>
                                            </a:rPr>
                                            <m:t>𝒄</m:t>
                                          </m:r>
                                        </m:den>
                                      </m:f>
                                      <m:r>
                                        <a:rPr lang="en-US" sz="2400" b="1" i="1" smtClean="0">
                                          <a:solidFill>
                                            <a:schemeClr val="bg1"/>
                                          </a:solidFill>
                                          <a:latin typeface="Cambria Math" panose="02040503050406030204" pitchFamily="18" charset="0"/>
                                        </a:rPr>
                                        <m:t>)</m:t>
                                      </m:r>
                                    </m:e>
                                  </m:rad>
                                </m:e>
                              </m:d>
                              <m:r>
                                <a:rPr lang="fa-IR" sz="2400" b="1" i="1" smtClean="0">
                                  <a:solidFill>
                                    <a:schemeClr val="bg1"/>
                                  </a:solidFill>
                                  <a:latin typeface="Cambria Math" panose="02040503050406030204" pitchFamily="18" charset="0"/>
                                </a:rPr>
                                <m:t> </m:t>
                              </m:r>
                            </m:e>
                            <m:e>
                              <m:r>
                                <a:rPr lang="en-US" sz="2400" b="1" i="1" smtClean="0">
                                  <a:solidFill>
                                    <a:schemeClr val="bg1"/>
                                  </a:solidFill>
                                  <a:latin typeface="Cambria Math" panose="02040503050406030204" pitchFamily="18" charset="0"/>
                                </a:rPr>
                                <m:t>          </m:t>
                              </m:r>
                            </m:e>
                          </m:eqArr>
                        </m:e>
                      </m:d>
                    </m:oMath>
                  </m:oMathPara>
                </a14:m>
                <a:endParaRPr lang="en-US" sz="2400" b="1" dirty="0">
                  <a:solidFill>
                    <a:schemeClr val="bg1"/>
                  </a:solidFill>
                  <a:latin typeface="Quicksand Bold"/>
                </a:endParaRPr>
              </a:p>
              <a:p>
                <a:pPr>
                  <a:lnSpc>
                    <a:spcPts val="3374"/>
                  </a:lnSpc>
                </a:pPr>
                <a:endParaRPr lang="en-US" sz="2400" b="1" dirty="0">
                  <a:solidFill>
                    <a:schemeClr val="bg1"/>
                  </a:solidFill>
                  <a:latin typeface="Quicksand Bold"/>
                </a:endParaRPr>
              </a:p>
              <a:p>
                <a:pPr>
                  <a:lnSpc>
                    <a:spcPts val="3374"/>
                  </a:lnSpc>
                </a:pPr>
                <a:endParaRPr lang="en-US" sz="2400" b="1" dirty="0">
                  <a:solidFill>
                    <a:schemeClr val="bg1"/>
                  </a:solidFill>
                  <a:latin typeface="Quicksand Bold"/>
                </a:endParaRPr>
              </a:p>
            </p:txBody>
          </p:sp>
        </mc:Choice>
        <mc:Fallback>
          <p:sp>
            <p:nvSpPr>
              <p:cNvPr id="7" name="TextBox 9">
                <a:extLst>
                  <a:ext uri="{FF2B5EF4-FFF2-40B4-BE49-F238E27FC236}">
                    <a16:creationId xmlns:a16="http://schemas.microsoft.com/office/drawing/2014/main" id="{975D7726-9434-8C1A-E18A-EBAD4E3155C1}"/>
                  </a:ext>
                </a:extLst>
              </p:cNvPr>
              <p:cNvSpPr txBox="1">
                <a:spLocks noRot="1" noChangeAspect="1" noMove="1" noResize="1" noEditPoints="1" noAdjustHandles="1" noChangeArrowheads="1" noChangeShapeType="1" noTextEdit="1"/>
              </p:cNvSpPr>
              <p:nvPr/>
            </p:nvSpPr>
            <p:spPr>
              <a:xfrm>
                <a:off x="339984" y="2319703"/>
                <a:ext cx="7572375" cy="3066224"/>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00749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pPr algn="ctr"/>
            <a:r>
              <a:rPr lang="fa-IR" dirty="0"/>
              <a:t>نقاط تعادل سیستم</a:t>
            </a: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7</a:t>
            </a:fld>
            <a:endParaRPr lang="en-US" dirty="0"/>
          </a:p>
        </p:txBody>
      </p:sp>
      <mc:AlternateContent xmlns:mc="http://schemas.openxmlformats.org/markup-compatibility/2006">
        <mc:Choice xmlns:a14="http://schemas.microsoft.com/office/drawing/2010/main" Requires="a14">
          <p:sp>
            <p:nvSpPr>
              <p:cNvPr id="7" name="TextBox 9">
                <a:extLst>
                  <a:ext uri="{FF2B5EF4-FFF2-40B4-BE49-F238E27FC236}">
                    <a16:creationId xmlns:a16="http://schemas.microsoft.com/office/drawing/2014/main" id="{975D7726-9434-8C1A-E18A-EBAD4E3155C1}"/>
                  </a:ext>
                </a:extLst>
              </p:cNvPr>
              <p:cNvSpPr txBox="1"/>
              <p:nvPr/>
            </p:nvSpPr>
            <p:spPr>
              <a:xfrm>
                <a:off x="302662" y="1895888"/>
                <a:ext cx="7572375" cy="3066224"/>
              </a:xfrm>
              <a:prstGeom prst="rect">
                <a:avLst/>
              </a:prstGeom>
            </p:spPr>
            <p:txBody>
              <a:bodyPr wrap="square" lIns="0" tIns="0" rIns="0" bIns="0" rtlCol="0" anchor="t">
                <a:spAutoFit/>
              </a:bodyPr>
              <a:lstStyle/>
              <a:p>
                <a:pPr>
                  <a:lnSpc>
                    <a:spcPts val="3374"/>
                  </a:lnSpc>
                </a:pPr>
                <a:endParaRPr lang="en-US" sz="2400" b="1" i="1" dirty="0">
                  <a:solidFill>
                    <a:schemeClr val="bg1"/>
                  </a:solidFill>
                  <a:latin typeface="Cambria Math" panose="02040503050406030204" pitchFamily="18" charset="0"/>
                </a:endParaRPr>
              </a:p>
              <a:p>
                <a:pPr>
                  <a:lnSpc>
                    <a:spcPts val="3374"/>
                  </a:lnSpc>
                </a:pPr>
                <a:endParaRPr lang="en-US" sz="2400" b="1" i="1" dirty="0">
                  <a:solidFill>
                    <a:schemeClr val="bg1"/>
                  </a:solidFill>
                  <a:latin typeface="Cambria Math" panose="02040503050406030204" pitchFamily="18" charset="0"/>
                </a:endParaRPr>
              </a:p>
              <a:p>
                <a:pPr>
                  <a:lnSpc>
                    <a:spcPts val="3374"/>
                  </a:lnSpc>
                </a:pPr>
                <a:endParaRPr lang="en-US" sz="2400" b="1" i="1" dirty="0">
                  <a:solidFill>
                    <a:schemeClr val="bg1"/>
                  </a:solidFill>
                  <a:latin typeface="Cambria Math" panose="02040503050406030204" pitchFamily="18" charset="0"/>
                </a:endParaRPr>
              </a:p>
              <a:p>
                <a:pPr>
                  <a:lnSpc>
                    <a:spcPts val="3374"/>
                  </a:lnSpc>
                </a:pPr>
                <a:endParaRPr lang="en-US" sz="2400" b="1" i="1" dirty="0">
                  <a:solidFill>
                    <a:schemeClr val="bg1"/>
                  </a:solidFill>
                  <a:latin typeface="Cambria Math" panose="02040503050406030204" pitchFamily="18" charset="0"/>
                </a:endParaRPr>
              </a:p>
              <a:p>
                <a:pPr>
                  <a:lnSpc>
                    <a:spcPts val="3374"/>
                  </a:lnSpc>
                </a:pPr>
                <a14:m>
                  <m:oMathPara xmlns:m="http://schemas.openxmlformats.org/officeDocument/2006/math">
                    <m:oMathParaPr>
                      <m:jc m:val="center"/>
                    </m:oMathParaPr>
                    <m:oMath xmlns:m="http://schemas.openxmlformats.org/officeDocument/2006/math">
                      <m:d>
                        <m:dPr>
                          <m:begChr m:val="{"/>
                          <m:endChr m:val=""/>
                          <m:ctrlPr>
                            <a:rPr lang="en-US" sz="2400" b="1" i="1" smtClean="0">
                              <a:solidFill>
                                <a:schemeClr val="bg1"/>
                              </a:solidFill>
                              <a:latin typeface="Cambria Math" panose="02040503050406030204" pitchFamily="18" charset="0"/>
                            </a:rPr>
                          </m:ctrlPr>
                        </m:dPr>
                        <m:e>
                          <m:eqArr>
                            <m:eqArrPr>
                              <m:ctrlPr>
                                <a:rPr lang="en-US" sz="2400" b="1" i="1" smtClean="0">
                                  <a:solidFill>
                                    <a:schemeClr val="bg1"/>
                                  </a:solidFill>
                                  <a:latin typeface="Cambria Math" panose="02040503050406030204" pitchFamily="18" charset="0"/>
                                </a:rPr>
                              </m:ctrlPr>
                            </m:eqArrPr>
                            <m:e>
                              <m:r>
                                <a:rPr lang="en-US" sz="2400" b="1" i="1" smtClean="0">
                                  <a:solidFill>
                                    <a:schemeClr val="bg1"/>
                                  </a:solidFill>
                                  <a:latin typeface="Cambria Math" panose="02040503050406030204" pitchFamily="18" charset="0"/>
                                </a:rPr>
                                <m:t>𝑷</m:t>
                              </m:r>
                              <m:r>
                                <a:rPr lang="en-US" sz="2400" b="1" i="1" smtClean="0">
                                  <a:solidFill>
                                    <a:schemeClr val="bg1"/>
                                  </a:solidFill>
                                  <a:latin typeface="Cambria Math" panose="02040503050406030204" pitchFamily="18" charset="0"/>
                                </a:rPr>
                                <m:t>=</m:t>
                              </m:r>
                              <m:d>
                                <m:dPr>
                                  <m:begChr m:val="["/>
                                  <m:endChr m:val="]"/>
                                  <m:ctrlPr>
                                    <a:rPr lang="en-US" sz="2400" b="1" i="1" smtClean="0">
                                      <a:solidFill>
                                        <a:schemeClr val="bg1"/>
                                      </a:solidFill>
                                      <a:latin typeface="Cambria Math" panose="02040503050406030204" pitchFamily="18" charset="0"/>
                                    </a:rPr>
                                  </m:ctrlPr>
                                </m:dPr>
                                <m:e>
                                  <m:r>
                                    <a:rPr lang="en-US" sz="2400" b="1" i="1" smtClean="0">
                                      <a:solidFill>
                                        <a:schemeClr val="bg1"/>
                                      </a:solidFill>
                                      <a:latin typeface="Cambria Math" panose="02040503050406030204" pitchFamily="18" charset="0"/>
                                    </a:rPr>
                                    <m:t>𝟎</m:t>
                                  </m:r>
                                  <m:r>
                                    <a:rPr lang="en-US" sz="2400" b="1" i="1" smtClean="0">
                                      <a:solidFill>
                                        <a:schemeClr val="bg1"/>
                                      </a:solidFill>
                                      <a:latin typeface="Cambria Math" panose="02040503050406030204" pitchFamily="18" charset="0"/>
                                    </a:rPr>
                                    <m:t>, </m:t>
                                  </m:r>
                                  <m:f>
                                    <m:fPr>
                                      <m:ctrlPr>
                                        <a:rPr lang="en-US" sz="2400" b="1" i="1" smtClean="0">
                                          <a:solidFill>
                                            <a:schemeClr val="bg1"/>
                                          </a:solidFill>
                                          <a:latin typeface="Cambria Math" panose="02040503050406030204" pitchFamily="18" charset="0"/>
                                        </a:rPr>
                                      </m:ctrlPr>
                                    </m:fPr>
                                    <m:num>
                                      <m:r>
                                        <a:rPr lang="en-US" sz="2400" b="1" i="1" smtClean="0">
                                          <a:solidFill>
                                            <a:schemeClr val="bg1"/>
                                          </a:solidFill>
                                          <a:latin typeface="Cambria Math" panose="02040503050406030204" pitchFamily="18" charset="0"/>
                                        </a:rPr>
                                        <m:t>𝟏</m:t>
                                      </m:r>
                                    </m:num>
                                    <m:den>
                                      <m:r>
                                        <a:rPr lang="en-US" sz="2400" b="1" i="1" smtClean="0">
                                          <a:solidFill>
                                            <a:schemeClr val="bg1"/>
                                          </a:solidFill>
                                          <a:latin typeface="Cambria Math" panose="02040503050406030204" pitchFamily="18" charset="0"/>
                                        </a:rPr>
                                        <m:t>𝒃</m:t>
                                      </m:r>
                                    </m:den>
                                  </m:f>
                                  <m:r>
                                    <a:rPr lang="en-US" sz="2400" b="1" i="1" smtClean="0">
                                      <a:solidFill>
                                        <a:schemeClr val="bg1"/>
                                      </a:solidFill>
                                      <a:latin typeface="Cambria Math" panose="02040503050406030204" pitchFamily="18" charset="0"/>
                                    </a:rPr>
                                    <m:t>, </m:t>
                                  </m:r>
                                  <m:r>
                                    <a:rPr lang="en-US" sz="2400" b="1" i="1" smtClean="0">
                                      <a:solidFill>
                                        <a:schemeClr val="bg1"/>
                                      </a:solidFill>
                                      <a:latin typeface="Cambria Math" panose="02040503050406030204" pitchFamily="18" charset="0"/>
                                    </a:rPr>
                                    <m:t>𝟎</m:t>
                                  </m:r>
                                </m:e>
                              </m:d>
                              <m:r>
                                <a:rPr lang="en-US" sz="2400" b="1" i="1" smtClean="0">
                                  <a:solidFill>
                                    <a:schemeClr val="bg1"/>
                                  </a:solidFill>
                                  <a:latin typeface="Cambria Math" panose="02040503050406030204" pitchFamily="18" charset="0"/>
                                </a:rPr>
                                <m:t>,                                                                              </m:t>
                              </m:r>
                            </m:e>
                            <m:e>
                              <m:sSup>
                                <m:sSupPr>
                                  <m:ctrlPr>
                                    <a:rPr lang="en-US" sz="2400" b="1" i="1" smtClean="0">
                                      <a:solidFill>
                                        <a:schemeClr val="bg1"/>
                                      </a:solidFill>
                                      <a:latin typeface="Cambria Math" panose="02040503050406030204" pitchFamily="18" charset="0"/>
                                    </a:rPr>
                                  </m:ctrlPr>
                                </m:sSupPr>
                                <m:e>
                                  <m:r>
                                    <a:rPr lang="en-US" sz="2400" b="1" i="1" smtClean="0">
                                      <a:solidFill>
                                        <a:schemeClr val="bg1"/>
                                      </a:solidFill>
                                      <a:latin typeface="Cambria Math" panose="02040503050406030204" pitchFamily="18" charset="0"/>
                                    </a:rPr>
                                    <m:t>𝒒</m:t>
                                  </m:r>
                                </m:e>
                                <m:sup>
                                  <m:r>
                                    <a:rPr lang="en-US" sz="2400" b="1" i="1" smtClean="0">
                                      <a:solidFill>
                                        <a:schemeClr val="bg1"/>
                                      </a:solidFill>
                                      <a:latin typeface="Cambria Math" panose="02040503050406030204" pitchFamily="18" charset="0"/>
                                    </a:rPr>
                                    <m:t>±</m:t>
                                  </m:r>
                                </m:sup>
                              </m:sSup>
                              <m:r>
                                <a:rPr lang="en-US" sz="2400" b="1" i="1" smtClean="0">
                                  <a:solidFill>
                                    <a:schemeClr val="bg1"/>
                                  </a:solidFill>
                                  <a:latin typeface="Cambria Math" panose="02040503050406030204" pitchFamily="18" charset="0"/>
                                </a:rPr>
                                <m:t>=</m:t>
                              </m:r>
                              <m:d>
                                <m:dPr>
                                  <m:begChr m:val="["/>
                                  <m:endChr m:val="]"/>
                                  <m:ctrlPr>
                                    <a:rPr lang="en-US" sz="2400" b="1" i="1" smtClean="0">
                                      <a:solidFill>
                                        <a:schemeClr val="bg1"/>
                                      </a:solidFill>
                                      <a:latin typeface="Cambria Math" panose="02040503050406030204" pitchFamily="18" charset="0"/>
                                    </a:rPr>
                                  </m:ctrlPr>
                                </m:dPr>
                                <m:e>
                                  <m:r>
                                    <a:rPr lang="en-US" sz="2400" b="1" i="1" smtClean="0">
                                      <a:solidFill>
                                        <a:schemeClr val="bg1"/>
                                      </a:solidFill>
                                      <a:latin typeface="Cambria Math" panose="02040503050406030204" pitchFamily="18" charset="0"/>
                                    </a:rPr>
                                    <m:t>±</m:t>
                                  </m:r>
                                  <m:rad>
                                    <m:radPr>
                                      <m:degHide m:val="on"/>
                                      <m:ctrlPr>
                                        <a:rPr lang="en-US" sz="2400" b="1" i="1" smtClean="0">
                                          <a:solidFill>
                                            <a:schemeClr val="bg1"/>
                                          </a:solidFill>
                                          <a:latin typeface="Cambria Math" panose="02040503050406030204" pitchFamily="18" charset="0"/>
                                        </a:rPr>
                                      </m:ctrlPr>
                                    </m:radPr>
                                    <m:deg/>
                                    <m:e>
                                      <m:f>
                                        <m:fPr>
                                          <m:ctrlPr>
                                            <a:rPr lang="en-US" sz="2400" b="1" i="1" smtClean="0">
                                              <a:solidFill>
                                                <a:schemeClr val="bg1"/>
                                              </a:solidFill>
                                              <a:latin typeface="Cambria Math" panose="02040503050406030204" pitchFamily="18" charset="0"/>
                                            </a:rPr>
                                          </m:ctrlPr>
                                        </m:fPr>
                                        <m:num>
                                          <m:r>
                                            <a:rPr lang="en-US" sz="2400" b="1" i="1" smtClean="0">
                                              <a:solidFill>
                                                <a:schemeClr val="bg1"/>
                                              </a:solidFill>
                                              <a:latin typeface="Cambria Math" panose="02040503050406030204" pitchFamily="18" charset="0"/>
                                            </a:rPr>
                                            <m:t>𝒄</m:t>
                                          </m:r>
                                          <m:r>
                                            <a:rPr lang="en-US" sz="2400" b="1" i="1" smtClean="0">
                                              <a:solidFill>
                                                <a:schemeClr val="bg1"/>
                                              </a:solidFill>
                                              <a:latin typeface="Cambria Math" panose="02040503050406030204" pitchFamily="18" charset="0"/>
                                            </a:rPr>
                                            <m:t> −</m:t>
                                          </m:r>
                                          <m:r>
                                            <a:rPr lang="en-US" sz="2400" b="1" i="1" smtClean="0">
                                              <a:solidFill>
                                                <a:schemeClr val="bg1"/>
                                              </a:solidFill>
                                              <a:latin typeface="Cambria Math" panose="02040503050406030204" pitchFamily="18" charset="0"/>
                                            </a:rPr>
                                            <m:t>𝒃</m:t>
                                          </m:r>
                                          <m:r>
                                            <a:rPr lang="en-US" sz="2400" b="1" i="1" smtClean="0">
                                              <a:solidFill>
                                                <a:schemeClr val="bg1"/>
                                              </a:solidFill>
                                              <a:latin typeface="Cambria Math" panose="02040503050406030204" pitchFamily="18" charset="0"/>
                                            </a:rPr>
                                            <m:t> −</m:t>
                                          </m:r>
                                          <m:r>
                                            <a:rPr lang="en-US" sz="2400" b="1" i="1" smtClean="0">
                                              <a:solidFill>
                                                <a:schemeClr val="bg1"/>
                                              </a:solidFill>
                                              <a:latin typeface="Cambria Math" panose="02040503050406030204" pitchFamily="18" charset="0"/>
                                            </a:rPr>
                                            <m:t>𝒂𝒃𝒄</m:t>
                                          </m:r>
                                        </m:num>
                                        <m:den>
                                          <m:r>
                                            <a:rPr lang="en-US" sz="2400" b="1" i="1" smtClean="0">
                                              <a:solidFill>
                                                <a:schemeClr val="bg1"/>
                                              </a:solidFill>
                                              <a:latin typeface="Cambria Math" panose="02040503050406030204" pitchFamily="18" charset="0"/>
                                            </a:rPr>
                                            <m:t>𝒄</m:t>
                                          </m:r>
                                        </m:den>
                                      </m:f>
                                    </m:e>
                                  </m:rad>
                                  <m:r>
                                    <a:rPr lang="en-US" sz="2400" b="1" i="1" smtClean="0">
                                      <a:solidFill>
                                        <a:schemeClr val="bg1"/>
                                      </a:solidFill>
                                      <a:latin typeface="Cambria Math" panose="02040503050406030204" pitchFamily="18" charset="0"/>
                                    </a:rPr>
                                    <m:t>,</m:t>
                                  </m:r>
                                  <m:f>
                                    <m:fPr>
                                      <m:ctrlPr>
                                        <a:rPr lang="en-US" sz="2400" b="1" i="1" smtClean="0">
                                          <a:solidFill>
                                            <a:schemeClr val="bg1"/>
                                          </a:solidFill>
                                          <a:latin typeface="Cambria Math" panose="02040503050406030204" pitchFamily="18" charset="0"/>
                                        </a:rPr>
                                      </m:ctrlPr>
                                    </m:fPr>
                                    <m:num>
                                      <m:r>
                                        <a:rPr lang="en-US" sz="2400" b="1" i="1" smtClean="0">
                                          <a:solidFill>
                                            <a:schemeClr val="bg1"/>
                                          </a:solidFill>
                                          <a:latin typeface="Cambria Math" panose="02040503050406030204" pitchFamily="18" charset="0"/>
                                        </a:rPr>
                                        <m:t>𝟏</m:t>
                                      </m:r>
                                      <m:r>
                                        <a:rPr lang="en-US" sz="2400" b="1" i="1" smtClean="0">
                                          <a:solidFill>
                                            <a:schemeClr val="bg1"/>
                                          </a:solidFill>
                                          <a:latin typeface="Cambria Math" panose="02040503050406030204" pitchFamily="18" charset="0"/>
                                        </a:rPr>
                                        <m:t>+</m:t>
                                      </m:r>
                                      <m:r>
                                        <a:rPr lang="en-US" sz="2400" b="1" i="1" smtClean="0">
                                          <a:solidFill>
                                            <a:schemeClr val="bg1"/>
                                          </a:solidFill>
                                          <a:latin typeface="Cambria Math" panose="02040503050406030204" pitchFamily="18" charset="0"/>
                                        </a:rPr>
                                        <m:t>𝒂𝒄</m:t>
                                      </m:r>
                                    </m:num>
                                    <m:den>
                                      <m:r>
                                        <a:rPr lang="en-US" sz="2400" b="1" i="1" smtClean="0">
                                          <a:solidFill>
                                            <a:schemeClr val="bg1"/>
                                          </a:solidFill>
                                          <a:latin typeface="Cambria Math" panose="02040503050406030204" pitchFamily="18" charset="0"/>
                                        </a:rPr>
                                        <m:t>𝒄</m:t>
                                      </m:r>
                                    </m:den>
                                  </m:f>
                                  <m:r>
                                    <a:rPr lang="en-US" sz="2400" b="1" i="1" smtClean="0">
                                      <a:solidFill>
                                        <a:schemeClr val="bg1"/>
                                      </a:solidFill>
                                      <a:latin typeface="Cambria Math" panose="02040503050406030204" pitchFamily="18" charset="0"/>
                                    </a:rPr>
                                    <m:t>, ∓(</m:t>
                                  </m:r>
                                  <m:f>
                                    <m:fPr>
                                      <m:ctrlPr>
                                        <a:rPr lang="en-US" sz="2400" b="1" i="1" smtClean="0">
                                          <a:solidFill>
                                            <a:schemeClr val="bg1"/>
                                          </a:solidFill>
                                          <a:latin typeface="Cambria Math" panose="02040503050406030204" pitchFamily="18" charset="0"/>
                                        </a:rPr>
                                      </m:ctrlPr>
                                    </m:fPr>
                                    <m:num>
                                      <m:r>
                                        <a:rPr lang="en-US" sz="2400" b="1" i="1" smtClean="0">
                                          <a:solidFill>
                                            <a:schemeClr val="bg1"/>
                                          </a:solidFill>
                                          <a:latin typeface="Cambria Math" panose="02040503050406030204" pitchFamily="18" charset="0"/>
                                        </a:rPr>
                                        <m:t>𝟏</m:t>
                                      </m:r>
                                    </m:num>
                                    <m:den>
                                      <m:r>
                                        <a:rPr lang="en-US" sz="2400" b="1" i="1" smtClean="0">
                                          <a:solidFill>
                                            <a:schemeClr val="bg1"/>
                                          </a:solidFill>
                                          <a:latin typeface="Cambria Math" panose="02040503050406030204" pitchFamily="18" charset="0"/>
                                        </a:rPr>
                                        <m:t>𝒄</m:t>
                                      </m:r>
                                    </m:den>
                                  </m:f>
                                  <m:r>
                                    <a:rPr lang="en-US" sz="2400" b="1" i="1" smtClean="0">
                                      <a:solidFill>
                                        <a:schemeClr val="bg1"/>
                                      </a:solidFill>
                                      <a:latin typeface="Cambria Math" panose="02040503050406030204" pitchFamily="18" charset="0"/>
                                    </a:rPr>
                                    <m:t>)</m:t>
                                  </m:r>
                                  <m:rad>
                                    <m:radPr>
                                      <m:degHide m:val="on"/>
                                      <m:ctrlPr>
                                        <a:rPr lang="en-US" sz="2400" b="1" i="1" smtClean="0">
                                          <a:solidFill>
                                            <a:schemeClr val="bg1"/>
                                          </a:solidFill>
                                          <a:latin typeface="Cambria Math" panose="02040503050406030204" pitchFamily="18" charset="0"/>
                                        </a:rPr>
                                      </m:ctrlPr>
                                    </m:radPr>
                                    <m:deg/>
                                    <m:e>
                                      <m:f>
                                        <m:fPr>
                                          <m:ctrlPr>
                                            <a:rPr lang="en-US" sz="2400" b="1" i="1" smtClean="0">
                                              <a:solidFill>
                                                <a:schemeClr val="bg1"/>
                                              </a:solidFill>
                                              <a:latin typeface="Cambria Math" panose="02040503050406030204" pitchFamily="18" charset="0"/>
                                            </a:rPr>
                                          </m:ctrlPr>
                                        </m:fPr>
                                        <m:num>
                                          <m:r>
                                            <a:rPr lang="en-US" sz="2400" b="1" i="1" smtClean="0">
                                              <a:solidFill>
                                                <a:schemeClr val="bg1"/>
                                              </a:solidFill>
                                              <a:latin typeface="Cambria Math" panose="02040503050406030204" pitchFamily="18" charset="0"/>
                                            </a:rPr>
                                            <m:t>𝒄</m:t>
                                          </m:r>
                                          <m:r>
                                            <a:rPr lang="en-US" sz="2400" b="1" i="1" smtClean="0">
                                              <a:solidFill>
                                                <a:schemeClr val="bg1"/>
                                              </a:solidFill>
                                              <a:latin typeface="Cambria Math" panose="02040503050406030204" pitchFamily="18" charset="0"/>
                                            </a:rPr>
                                            <m:t> −</m:t>
                                          </m:r>
                                          <m:r>
                                            <a:rPr lang="en-US" sz="2400" b="1" i="1" smtClean="0">
                                              <a:solidFill>
                                                <a:schemeClr val="bg1"/>
                                              </a:solidFill>
                                              <a:latin typeface="Cambria Math" panose="02040503050406030204" pitchFamily="18" charset="0"/>
                                            </a:rPr>
                                            <m:t>𝒃</m:t>
                                          </m:r>
                                          <m:r>
                                            <a:rPr lang="en-US" sz="2400" b="1" i="1" smtClean="0">
                                              <a:solidFill>
                                                <a:schemeClr val="bg1"/>
                                              </a:solidFill>
                                              <a:latin typeface="Cambria Math" panose="02040503050406030204" pitchFamily="18" charset="0"/>
                                            </a:rPr>
                                            <m:t> −</m:t>
                                          </m:r>
                                          <m:r>
                                            <a:rPr lang="en-US" sz="2400" b="1" i="1" smtClean="0">
                                              <a:solidFill>
                                                <a:schemeClr val="bg1"/>
                                              </a:solidFill>
                                              <a:latin typeface="Cambria Math" panose="02040503050406030204" pitchFamily="18" charset="0"/>
                                            </a:rPr>
                                            <m:t>𝒂𝒃𝒄</m:t>
                                          </m:r>
                                        </m:num>
                                        <m:den>
                                          <m:r>
                                            <a:rPr lang="en-US" sz="2400" b="1" i="1" smtClean="0">
                                              <a:solidFill>
                                                <a:schemeClr val="bg1"/>
                                              </a:solidFill>
                                              <a:latin typeface="Cambria Math" panose="02040503050406030204" pitchFamily="18" charset="0"/>
                                            </a:rPr>
                                            <m:t>𝒄</m:t>
                                          </m:r>
                                        </m:den>
                                      </m:f>
                                      <m:r>
                                        <a:rPr lang="en-US" sz="2400" b="1" i="1" smtClean="0">
                                          <a:solidFill>
                                            <a:schemeClr val="bg1"/>
                                          </a:solidFill>
                                          <a:latin typeface="Cambria Math" panose="02040503050406030204" pitchFamily="18" charset="0"/>
                                        </a:rPr>
                                        <m:t>)</m:t>
                                      </m:r>
                                    </m:e>
                                  </m:rad>
                                </m:e>
                              </m:d>
                              <m:r>
                                <a:rPr lang="fa-IR" sz="2400" b="1" i="1" smtClean="0">
                                  <a:solidFill>
                                    <a:schemeClr val="bg1"/>
                                  </a:solidFill>
                                  <a:latin typeface="Cambria Math" panose="02040503050406030204" pitchFamily="18" charset="0"/>
                                </a:rPr>
                                <m:t> </m:t>
                              </m:r>
                            </m:e>
                            <m:e>
                              <m:r>
                                <a:rPr lang="en-US" sz="2400" b="1" i="1" smtClean="0">
                                  <a:solidFill>
                                    <a:schemeClr val="bg1"/>
                                  </a:solidFill>
                                  <a:latin typeface="Cambria Math" panose="02040503050406030204" pitchFamily="18" charset="0"/>
                                </a:rPr>
                                <m:t>          </m:t>
                              </m:r>
                            </m:e>
                          </m:eqArr>
                        </m:e>
                      </m:d>
                    </m:oMath>
                  </m:oMathPara>
                </a14:m>
                <a:endParaRPr lang="en-US" sz="2400" b="1" dirty="0">
                  <a:solidFill>
                    <a:schemeClr val="bg1"/>
                  </a:solidFill>
                  <a:latin typeface="Quicksand Bold"/>
                </a:endParaRPr>
              </a:p>
              <a:p>
                <a:pPr>
                  <a:lnSpc>
                    <a:spcPts val="3374"/>
                  </a:lnSpc>
                </a:pPr>
                <a:endParaRPr lang="en-US" sz="2400" b="1" dirty="0">
                  <a:solidFill>
                    <a:schemeClr val="bg1"/>
                  </a:solidFill>
                  <a:latin typeface="Quicksand Bold"/>
                </a:endParaRPr>
              </a:p>
              <a:p>
                <a:pPr>
                  <a:lnSpc>
                    <a:spcPts val="3374"/>
                  </a:lnSpc>
                </a:pPr>
                <a:endParaRPr lang="en-US" sz="2400" b="1" dirty="0">
                  <a:solidFill>
                    <a:schemeClr val="bg1"/>
                  </a:solidFill>
                  <a:latin typeface="Quicksand Bold"/>
                </a:endParaRPr>
              </a:p>
            </p:txBody>
          </p:sp>
        </mc:Choice>
        <mc:Fallback>
          <p:sp>
            <p:nvSpPr>
              <p:cNvPr id="7" name="TextBox 9">
                <a:extLst>
                  <a:ext uri="{FF2B5EF4-FFF2-40B4-BE49-F238E27FC236}">
                    <a16:creationId xmlns:a16="http://schemas.microsoft.com/office/drawing/2014/main" id="{975D7726-9434-8C1A-E18A-EBAD4E3155C1}"/>
                  </a:ext>
                </a:extLst>
              </p:cNvPr>
              <p:cNvSpPr txBox="1">
                <a:spLocks noRot="1" noChangeAspect="1" noMove="1" noResize="1" noEditPoints="1" noAdjustHandles="1" noChangeArrowheads="1" noChangeShapeType="1" noTextEdit="1"/>
              </p:cNvSpPr>
              <p:nvPr/>
            </p:nvSpPr>
            <p:spPr>
              <a:xfrm>
                <a:off x="302662" y="1895888"/>
                <a:ext cx="7572375" cy="306622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9">
                <a:extLst>
                  <a:ext uri="{FF2B5EF4-FFF2-40B4-BE49-F238E27FC236}">
                    <a16:creationId xmlns:a16="http://schemas.microsoft.com/office/drawing/2014/main" id="{B0A995DC-FFB5-2FBF-C535-B87A83C151A1}"/>
                  </a:ext>
                </a:extLst>
              </p:cNvPr>
              <p:cNvSpPr txBox="1"/>
              <p:nvPr/>
            </p:nvSpPr>
            <p:spPr>
              <a:xfrm>
                <a:off x="426000" y="5183374"/>
                <a:ext cx="7572375" cy="833177"/>
              </a:xfrm>
              <a:prstGeom prst="rect">
                <a:avLst/>
              </a:prstGeom>
            </p:spPr>
            <p:txBody>
              <a:bodyPr wrap="square" lIns="0" tIns="0" rIns="0" bIns="0" rtlCol="0" anchor="t">
                <a:spAutoFit/>
              </a:bodyPr>
              <a:lstStyle/>
              <a:p>
                <a:pPr algn="r" rtl="1">
                  <a:lnSpc>
                    <a:spcPts val="3374"/>
                  </a:lnSpc>
                </a:pPr>
                <a:r>
                  <a:rPr lang="fa-IR" sz="2400" b="1" dirty="0">
                    <a:solidFill>
                      <a:schemeClr val="bg1"/>
                    </a:solidFill>
                    <a:latin typeface="Quicksand Bold"/>
                  </a:rPr>
                  <a:t>اگر مقدار </a:t>
                </a:r>
                <a:r>
                  <a:rPr lang="en-US" sz="2400" b="1" kern="1200" dirty="0">
                    <a:solidFill>
                      <a:srgbClr val="FFFFFF"/>
                    </a:solidFill>
                    <a:effectLst/>
                    <a:ea typeface="+mn-ea"/>
                    <a:cs typeface="+mn-cs"/>
                  </a:rPr>
                  <a:t> </a:t>
                </a:r>
                <a14:m>
                  <m:oMath xmlns:m="http://schemas.openxmlformats.org/officeDocument/2006/math">
                    <m:r>
                      <a:rPr lang="en-US" sz="2400" b="1" i="1" kern="1200" smtClean="0">
                        <a:solidFill>
                          <a:srgbClr val="FFFFFF"/>
                        </a:solidFill>
                        <a:effectLst/>
                        <a:latin typeface="Cambria Math" panose="02040503050406030204" pitchFamily="18" charset="0"/>
                        <a:ea typeface="+mn-ea"/>
                        <a:cs typeface="+mn-cs"/>
                      </a:rPr>
                      <m:t>𝒄</m:t>
                    </m:r>
                    <m:r>
                      <a:rPr lang="en-US" sz="2400" b="1" i="1" kern="1200" smtClean="0">
                        <a:solidFill>
                          <a:srgbClr val="FFFFFF"/>
                        </a:solidFill>
                        <a:effectLst/>
                        <a:latin typeface="Cambria Math" panose="02040503050406030204" pitchFamily="18" charset="0"/>
                        <a:ea typeface="+mn-ea"/>
                        <a:cs typeface="+mn-cs"/>
                      </a:rPr>
                      <m:t> −</m:t>
                    </m:r>
                    <m:r>
                      <a:rPr lang="en-US" sz="2400" b="1" i="1" kern="1200" smtClean="0">
                        <a:solidFill>
                          <a:srgbClr val="FFFFFF"/>
                        </a:solidFill>
                        <a:effectLst/>
                        <a:latin typeface="Cambria Math" panose="02040503050406030204" pitchFamily="18" charset="0"/>
                        <a:ea typeface="+mn-ea"/>
                        <a:cs typeface="+mn-cs"/>
                      </a:rPr>
                      <m:t>𝒃</m:t>
                    </m:r>
                    <m:r>
                      <a:rPr lang="en-US" sz="2400" b="1" i="1" kern="1200" smtClean="0">
                        <a:solidFill>
                          <a:srgbClr val="FFFFFF"/>
                        </a:solidFill>
                        <a:effectLst/>
                        <a:latin typeface="Cambria Math" panose="02040503050406030204" pitchFamily="18" charset="0"/>
                        <a:ea typeface="+mn-ea"/>
                        <a:cs typeface="+mn-cs"/>
                      </a:rPr>
                      <m:t> −</m:t>
                    </m:r>
                    <m:r>
                      <a:rPr lang="en-US" sz="2400" b="1" i="1" kern="1200" smtClean="0">
                        <a:solidFill>
                          <a:srgbClr val="FFFFFF"/>
                        </a:solidFill>
                        <a:effectLst/>
                        <a:latin typeface="Cambria Math" panose="02040503050406030204" pitchFamily="18" charset="0"/>
                        <a:ea typeface="+mn-ea"/>
                        <a:cs typeface="+mn-cs"/>
                      </a:rPr>
                      <m:t>𝒂𝒃𝒄</m:t>
                    </m:r>
                    <m:r>
                      <a:rPr lang="fa-IR" sz="2400" b="1" i="0" kern="1200" smtClean="0">
                        <a:solidFill>
                          <a:srgbClr val="FFFFFF"/>
                        </a:solidFill>
                        <a:effectLst/>
                        <a:latin typeface="Cambria Math" panose="02040503050406030204" pitchFamily="18" charset="0"/>
                        <a:ea typeface="+mn-ea"/>
                        <a:cs typeface="+mn-cs"/>
                      </a:rPr>
                      <m:t>≤</m:t>
                    </m:r>
                    <m:r>
                      <a:rPr lang="fa-IR" sz="2400" b="1" i="0" kern="1200" smtClean="0">
                        <a:solidFill>
                          <a:srgbClr val="FFFFFF"/>
                        </a:solidFill>
                        <a:effectLst/>
                        <a:latin typeface="Cambria Math" panose="02040503050406030204" pitchFamily="18" charset="0"/>
                        <a:ea typeface="+mn-ea"/>
                        <a:cs typeface="+mn-cs"/>
                      </a:rPr>
                      <m:t>𝟎</m:t>
                    </m:r>
                  </m:oMath>
                </a14:m>
                <a:r>
                  <a:rPr lang="fa-IR" sz="2400" b="1" dirty="0">
                    <a:solidFill>
                      <a:schemeClr val="bg1"/>
                    </a:solidFill>
                    <a:latin typeface="Quicksand Bold"/>
                  </a:rPr>
                  <a:t>باشد سیستم تنها یک نقطه تعادل خواهد داشت.</a:t>
                </a:r>
                <a:endParaRPr lang="en-US" sz="2400" b="1" dirty="0">
                  <a:solidFill>
                    <a:schemeClr val="bg1"/>
                  </a:solidFill>
                  <a:latin typeface="Quicksand Bold"/>
                </a:endParaRPr>
              </a:p>
            </p:txBody>
          </p:sp>
        </mc:Choice>
        <mc:Fallback>
          <p:sp>
            <p:nvSpPr>
              <p:cNvPr id="3" name="TextBox 9">
                <a:extLst>
                  <a:ext uri="{FF2B5EF4-FFF2-40B4-BE49-F238E27FC236}">
                    <a16:creationId xmlns:a16="http://schemas.microsoft.com/office/drawing/2014/main" id="{B0A995DC-FFB5-2FBF-C535-B87A83C151A1}"/>
                  </a:ext>
                </a:extLst>
              </p:cNvPr>
              <p:cNvSpPr txBox="1">
                <a:spLocks noRot="1" noChangeAspect="1" noMove="1" noResize="1" noEditPoints="1" noAdjustHandles="1" noChangeArrowheads="1" noChangeShapeType="1" noTextEdit="1"/>
              </p:cNvSpPr>
              <p:nvPr/>
            </p:nvSpPr>
            <p:spPr>
              <a:xfrm>
                <a:off x="426000" y="5183374"/>
                <a:ext cx="7572375" cy="833177"/>
              </a:xfrm>
              <a:prstGeom prst="rect">
                <a:avLst/>
              </a:prstGeom>
              <a:blipFill>
                <a:blip r:embed="rId3"/>
                <a:stretch>
                  <a:fillRect t="-7299" r="-2415" b="-21898"/>
                </a:stretch>
              </a:blipFill>
            </p:spPr>
            <p:txBody>
              <a:bodyPr/>
              <a:lstStyle/>
              <a:p>
                <a:r>
                  <a:rPr lang="en-US">
                    <a:noFill/>
                  </a:rPr>
                  <a:t> </a:t>
                </a:r>
              </a:p>
            </p:txBody>
          </p:sp>
        </mc:Fallback>
      </mc:AlternateContent>
    </p:spTree>
    <p:extLst>
      <p:ext uri="{BB962C8B-B14F-4D97-AF65-F5344CB8AC3E}">
        <p14:creationId xmlns:p14="http://schemas.microsoft.com/office/powerpoint/2010/main" val="3698385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pPr algn="ctr"/>
            <a:r>
              <a:rPr lang="fa-IR" dirty="0"/>
              <a:t>بررسی پایداری</a:t>
            </a: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8</a:t>
            </a:fld>
            <a:endParaRPr lang="en-US" dirty="0"/>
          </a:p>
        </p:txBody>
      </p:sp>
      <mc:AlternateContent xmlns:mc="http://schemas.openxmlformats.org/markup-compatibility/2006">
        <mc:Choice xmlns:a14="http://schemas.microsoft.com/office/drawing/2010/main" Requires="a14">
          <p:sp>
            <p:nvSpPr>
              <p:cNvPr id="7" name="TextBox 9">
                <a:extLst>
                  <a:ext uri="{FF2B5EF4-FFF2-40B4-BE49-F238E27FC236}">
                    <a16:creationId xmlns:a16="http://schemas.microsoft.com/office/drawing/2014/main" id="{975D7726-9434-8C1A-E18A-EBAD4E3155C1}"/>
                  </a:ext>
                </a:extLst>
              </p:cNvPr>
              <p:cNvSpPr txBox="1"/>
              <p:nvPr/>
            </p:nvSpPr>
            <p:spPr>
              <a:xfrm>
                <a:off x="302661" y="2415775"/>
                <a:ext cx="7572375" cy="397160"/>
              </a:xfrm>
              <a:prstGeom prst="rect">
                <a:avLst/>
              </a:prstGeom>
            </p:spPr>
            <p:txBody>
              <a:bodyPr wrap="square" lIns="0" tIns="0" rIns="0" bIns="0" rtlCol="0" anchor="t">
                <a:spAutoFit/>
              </a:bodyPr>
              <a:lstStyle/>
              <a:p>
                <a:pPr algn="r" rtl="1">
                  <a:lnSpc>
                    <a:spcPts val="3374"/>
                  </a:lnSpc>
                </a:pPr>
                <a:r>
                  <a:rPr lang="fa-IR" sz="2400" b="1" dirty="0">
                    <a:solidFill>
                      <a:schemeClr val="bg1"/>
                    </a:solidFill>
                    <a:latin typeface="Quicksand Bold"/>
                  </a:rPr>
                  <a:t>سناریو اول) اگر </a:t>
                </a:r>
                <a14:m>
                  <m:oMath xmlns:m="http://schemas.openxmlformats.org/officeDocument/2006/math">
                    <m:r>
                      <a:rPr lang="en-US" sz="1800" b="1" i="1" kern="1200" smtClean="0">
                        <a:solidFill>
                          <a:srgbClr val="FFFFFF"/>
                        </a:solidFill>
                        <a:effectLst/>
                        <a:latin typeface="Cambria Math" panose="02040503050406030204" pitchFamily="18" charset="0"/>
                        <a:ea typeface="+mn-ea"/>
                        <a:cs typeface="+mn-cs"/>
                      </a:rPr>
                      <m:t>𝒄</m:t>
                    </m:r>
                    <m:r>
                      <a:rPr lang="en-US" sz="1800" b="1" i="1" kern="1200" smtClean="0">
                        <a:solidFill>
                          <a:srgbClr val="FFFFFF"/>
                        </a:solidFill>
                        <a:effectLst/>
                        <a:latin typeface="Cambria Math" panose="02040503050406030204" pitchFamily="18" charset="0"/>
                        <a:ea typeface="+mn-ea"/>
                        <a:cs typeface="+mn-cs"/>
                      </a:rPr>
                      <m:t> −</m:t>
                    </m:r>
                    <m:r>
                      <a:rPr lang="en-US" sz="1800" b="1" i="1" kern="1200" smtClean="0">
                        <a:solidFill>
                          <a:srgbClr val="FFFFFF"/>
                        </a:solidFill>
                        <a:effectLst/>
                        <a:latin typeface="Cambria Math" panose="02040503050406030204" pitchFamily="18" charset="0"/>
                        <a:ea typeface="+mn-ea"/>
                        <a:cs typeface="+mn-cs"/>
                      </a:rPr>
                      <m:t>𝒃</m:t>
                    </m:r>
                    <m:r>
                      <a:rPr lang="en-US" sz="1800" b="1" i="1" kern="1200" smtClean="0">
                        <a:solidFill>
                          <a:srgbClr val="FFFFFF"/>
                        </a:solidFill>
                        <a:effectLst/>
                        <a:latin typeface="Cambria Math" panose="02040503050406030204" pitchFamily="18" charset="0"/>
                        <a:ea typeface="+mn-ea"/>
                        <a:cs typeface="+mn-cs"/>
                      </a:rPr>
                      <m:t> −</m:t>
                    </m:r>
                    <m:r>
                      <a:rPr lang="en-US" sz="1800" b="1" i="1" kern="1200" smtClean="0">
                        <a:solidFill>
                          <a:srgbClr val="FFFFFF"/>
                        </a:solidFill>
                        <a:effectLst/>
                        <a:latin typeface="Cambria Math" panose="02040503050406030204" pitchFamily="18" charset="0"/>
                        <a:ea typeface="+mn-ea"/>
                        <a:cs typeface="+mn-cs"/>
                      </a:rPr>
                      <m:t>𝒂𝒃𝒄</m:t>
                    </m:r>
                    <m:r>
                      <a:rPr lang="en-US" sz="1800" b="1" i="1" kern="1200" smtClean="0">
                        <a:solidFill>
                          <a:srgbClr val="FFFFFF"/>
                        </a:solidFill>
                        <a:effectLst/>
                        <a:latin typeface="Cambria Math" panose="02040503050406030204" pitchFamily="18" charset="0"/>
                        <a:ea typeface="+mn-ea"/>
                        <a:cs typeface="+mn-cs"/>
                      </a:rPr>
                      <m:t>≤</m:t>
                    </m:r>
                    <m:r>
                      <a:rPr lang="en-US" sz="1800" b="1" i="1" kern="1200" smtClean="0">
                        <a:solidFill>
                          <a:srgbClr val="FFFFFF"/>
                        </a:solidFill>
                        <a:effectLst/>
                        <a:latin typeface="Cambria Math" panose="02040503050406030204" pitchFamily="18" charset="0"/>
                        <a:ea typeface="+mn-ea"/>
                        <a:cs typeface="+mn-cs"/>
                      </a:rPr>
                      <m:t>𝟎</m:t>
                    </m:r>
                  </m:oMath>
                </a14:m>
                <a:r>
                  <a:rPr lang="fa-IR" sz="2400" b="1" dirty="0">
                    <a:solidFill>
                      <a:schemeClr val="bg1"/>
                    </a:solidFill>
                    <a:latin typeface="Quicksand Bold"/>
                  </a:rPr>
                  <a:t> باشد:</a:t>
                </a:r>
                <a:endParaRPr lang="en-US" sz="2400" b="1" dirty="0">
                  <a:solidFill>
                    <a:schemeClr val="bg1"/>
                  </a:solidFill>
                  <a:latin typeface="Quicksand Bold"/>
                </a:endParaRPr>
              </a:p>
            </p:txBody>
          </p:sp>
        </mc:Choice>
        <mc:Fallback>
          <p:sp>
            <p:nvSpPr>
              <p:cNvPr id="7" name="TextBox 9">
                <a:extLst>
                  <a:ext uri="{FF2B5EF4-FFF2-40B4-BE49-F238E27FC236}">
                    <a16:creationId xmlns:a16="http://schemas.microsoft.com/office/drawing/2014/main" id="{975D7726-9434-8C1A-E18A-EBAD4E3155C1}"/>
                  </a:ext>
                </a:extLst>
              </p:cNvPr>
              <p:cNvSpPr txBox="1">
                <a:spLocks noRot="1" noChangeAspect="1" noMove="1" noResize="1" noEditPoints="1" noAdjustHandles="1" noChangeArrowheads="1" noChangeShapeType="1" noTextEdit="1"/>
              </p:cNvSpPr>
              <p:nvPr/>
            </p:nvSpPr>
            <p:spPr>
              <a:xfrm>
                <a:off x="302661" y="2415775"/>
                <a:ext cx="7572375" cy="397160"/>
              </a:xfrm>
              <a:prstGeom prst="rect">
                <a:avLst/>
              </a:prstGeom>
              <a:blipFill>
                <a:blip r:embed="rId2"/>
                <a:stretch>
                  <a:fillRect t="-15385" r="-2415" b="-47692"/>
                </a:stretch>
              </a:blipFill>
            </p:spPr>
            <p:txBody>
              <a:bodyPr/>
              <a:lstStyle/>
              <a:p>
                <a:r>
                  <a:rPr lang="en-US">
                    <a:noFill/>
                  </a:rPr>
                  <a:t> </a:t>
                </a:r>
              </a:p>
            </p:txBody>
          </p:sp>
        </mc:Fallback>
      </mc:AlternateContent>
      <p:sp>
        <p:nvSpPr>
          <p:cNvPr id="3" name="TextBox 9">
            <a:extLst>
              <a:ext uri="{FF2B5EF4-FFF2-40B4-BE49-F238E27FC236}">
                <a16:creationId xmlns:a16="http://schemas.microsoft.com/office/drawing/2014/main" id="{B0A995DC-FFB5-2FBF-C535-B87A83C151A1}"/>
              </a:ext>
            </a:extLst>
          </p:cNvPr>
          <p:cNvSpPr txBox="1"/>
          <p:nvPr/>
        </p:nvSpPr>
        <p:spPr>
          <a:xfrm>
            <a:off x="213511" y="4040642"/>
            <a:ext cx="7572375" cy="1705210"/>
          </a:xfrm>
          <a:prstGeom prst="rect">
            <a:avLst/>
          </a:prstGeom>
        </p:spPr>
        <p:txBody>
          <a:bodyPr wrap="square" lIns="0" tIns="0" rIns="0" bIns="0" rtlCol="0" anchor="t">
            <a:spAutoFit/>
          </a:bodyPr>
          <a:lstStyle/>
          <a:p>
            <a:pPr algn="r" rtl="1">
              <a:lnSpc>
                <a:spcPts val="3374"/>
              </a:lnSpc>
            </a:pPr>
            <a:r>
              <a:rPr lang="en-US" sz="2400" b="1" dirty="0">
                <a:solidFill>
                  <a:schemeClr val="bg1"/>
                </a:solidFill>
                <a:latin typeface="Quicksand Bold"/>
              </a:rPr>
              <a:t>	</a:t>
            </a:r>
            <a:r>
              <a:rPr lang="fa-IR" sz="2400" b="1" dirty="0">
                <a:solidFill>
                  <a:schemeClr val="bg1"/>
                </a:solidFill>
                <a:latin typeface="Quicksand Bold"/>
              </a:rPr>
              <a:t>نقطه تعادل سیستم = </a:t>
            </a:r>
            <a:r>
              <a:rPr lang="en-US" sz="2400" b="1" dirty="0">
                <a:solidFill>
                  <a:schemeClr val="bg1"/>
                </a:solidFill>
                <a:latin typeface="Quicksand Bold"/>
              </a:rPr>
              <a:t>P = [0, 1/b, 0]</a:t>
            </a:r>
          </a:p>
          <a:p>
            <a:pPr algn="r" rtl="1">
              <a:lnSpc>
                <a:spcPts val="3374"/>
              </a:lnSpc>
            </a:pPr>
            <a:r>
              <a:rPr lang="en-US" sz="2400" b="1" dirty="0">
                <a:solidFill>
                  <a:schemeClr val="bg1"/>
                </a:solidFill>
                <a:latin typeface="Quicksand Bold"/>
              </a:rPr>
              <a:t>	</a:t>
            </a:r>
          </a:p>
          <a:p>
            <a:pPr algn="r" rtl="1">
              <a:lnSpc>
                <a:spcPts val="3374"/>
              </a:lnSpc>
            </a:pPr>
            <a:r>
              <a:rPr lang="en-US" sz="2400" b="1" dirty="0">
                <a:solidFill>
                  <a:schemeClr val="bg1"/>
                </a:solidFill>
                <a:latin typeface="Quicksand Bold"/>
              </a:rPr>
              <a:t>	</a:t>
            </a:r>
            <a:r>
              <a:rPr lang="fa-IR" sz="2400" b="1" dirty="0">
                <a:solidFill>
                  <a:schemeClr val="bg1"/>
                </a:solidFill>
                <a:latin typeface="Quicksand Bold"/>
              </a:rPr>
              <a:t>با تغییر متغیر زیر نقطه تعادل را به مبدا می بریم:</a:t>
            </a:r>
          </a:p>
          <a:p>
            <a:pPr algn="ctr" rtl="1">
              <a:lnSpc>
                <a:spcPts val="3374"/>
              </a:lnSpc>
            </a:pPr>
            <a:r>
              <a:rPr lang="pl-PL" sz="2400" b="1" dirty="0">
                <a:solidFill>
                  <a:schemeClr val="bg1"/>
                </a:solidFill>
                <a:latin typeface="Quicksand Bold"/>
              </a:rPr>
              <a:t>X = x, Y = y- 1/b, Z = z</a:t>
            </a:r>
            <a:endParaRPr lang="en-US" sz="2400" b="1" dirty="0">
              <a:solidFill>
                <a:schemeClr val="bg1"/>
              </a:solidFill>
              <a:latin typeface="Quicksand Bold"/>
            </a:endParaRPr>
          </a:p>
        </p:txBody>
      </p:sp>
      <mc:AlternateContent xmlns:mc="http://schemas.openxmlformats.org/markup-compatibility/2006">
        <mc:Choice xmlns:a14="http://schemas.microsoft.com/office/drawing/2010/main" Requires="a14">
          <p:sp>
            <p:nvSpPr>
              <p:cNvPr id="8" name="TextBox 9">
                <a:extLst>
                  <a:ext uri="{FF2B5EF4-FFF2-40B4-BE49-F238E27FC236}">
                    <a16:creationId xmlns:a16="http://schemas.microsoft.com/office/drawing/2014/main" id="{A0885CB6-A560-5554-EBD9-6B8D57C82138}"/>
                  </a:ext>
                </a:extLst>
              </p:cNvPr>
              <p:cNvSpPr txBox="1"/>
              <p:nvPr/>
            </p:nvSpPr>
            <p:spPr>
              <a:xfrm>
                <a:off x="302661" y="3203938"/>
                <a:ext cx="7572375" cy="450123"/>
              </a:xfrm>
              <a:prstGeom prst="rect">
                <a:avLst/>
              </a:prstGeom>
            </p:spPr>
            <p:txBody>
              <a:bodyPr wrap="square" lIns="0" tIns="0" rIns="0" bIns="0" rtlCol="0" anchor="t">
                <a:spAutoFit/>
              </a:bodyPr>
              <a:lstStyle/>
              <a:p>
                <a:pPr algn="r" rtl="1">
                  <a:lnSpc>
                    <a:spcPts val="3374"/>
                  </a:lnSpc>
                </a:pPr>
                <a:r>
                  <a:rPr lang="en-US" sz="2400" b="1" dirty="0">
                    <a:solidFill>
                      <a:schemeClr val="bg1"/>
                    </a:solidFill>
                    <a:latin typeface="Quicksand Bold"/>
                  </a:rPr>
                  <a:t>	</a:t>
                </a:r>
                <a:r>
                  <a:rPr lang="fa-IR" sz="2400" b="1" dirty="0">
                    <a:solidFill>
                      <a:schemeClr val="bg1"/>
                    </a:solidFill>
                    <a:latin typeface="Quicksand Bold"/>
                  </a:rPr>
                  <a:t>آنگاه </a:t>
                </a:r>
                <a14:m>
                  <m:oMath xmlns:m="http://schemas.openxmlformats.org/officeDocument/2006/math">
                    <m:r>
                      <a:rPr lang="en-US" sz="2400" b="1" i="0" kern="1200" smtClean="0">
                        <a:solidFill>
                          <a:srgbClr val="FFFFFF"/>
                        </a:solidFill>
                        <a:effectLst/>
                        <a:latin typeface="Cambria Math" panose="02040503050406030204" pitchFamily="18" charset="0"/>
                        <a:ea typeface="+mn-ea"/>
                        <a:cs typeface="+mn-cs"/>
                      </a:rPr>
                      <m:t>𝟏</m:t>
                    </m:r>
                    <m:r>
                      <a:rPr lang="en-US" sz="2400" b="1" i="1" kern="1200" smtClean="0">
                        <a:solidFill>
                          <a:srgbClr val="FFFFFF"/>
                        </a:solidFill>
                        <a:effectLst/>
                        <a:latin typeface="Cambria Math" panose="02040503050406030204" pitchFamily="18" charset="0"/>
                        <a:ea typeface="+mn-ea"/>
                        <a:cs typeface="+mn-cs"/>
                      </a:rPr>
                      <m:t>+</m:t>
                    </m:r>
                    <m:r>
                      <a:rPr lang="en-US" sz="2400" b="1" i="1" kern="1200" smtClean="0">
                        <a:solidFill>
                          <a:srgbClr val="FFFFFF"/>
                        </a:solidFill>
                        <a:effectLst/>
                        <a:latin typeface="Cambria Math" panose="02040503050406030204" pitchFamily="18" charset="0"/>
                        <a:ea typeface="+mn-ea"/>
                        <a:cs typeface="+mn-cs"/>
                      </a:rPr>
                      <m:t>𝒂𝒄</m:t>
                    </m:r>
                    <m:r>
                      <a:rPr lang="en-US" sz="2400" b="1" i="1" kern="1200" smtClean="0">
                        <a:solidFill>
                          <a:srgbClr val="FFFFFF"/>
                        </a:solidFill>
                        <a:effectLst/>
                        <a:latin typeface="Cambria Math" panose="02040503050406030204" pitchFamily="18" charset="0"/>
                        <a:ea typeface="+mn-ea"/>
                        <a:cs typeface="+mn-cs"/>
                      </a:rPr>
                      <m:t> −</m:t>
                    </m:r>
                    <m:f>
                      <m:fPr>
                        <m:ctrlPr>
                          <a:rPr lang="en-US" sz="2400" b="1" i="1" kern="1200" smtClean="0">
                            <a:solidFill>
                              <a:srgbClr val="FFFFFF"/>
                            </a:solidFill>
                            <a:effectLst/>
                            <a:latin typeface="Cambria Math" panose="02040503050406030204" pitchFamily="18" charset="0"/>
                            <a:ea typeface="+mn-ea"/>
                            <a:cs typeface="+mn-cs"/>
                          </a:rPr>
                        </m:ctrlPr>
                      </m:fPr>
                      <m:num>
                        <m:r>
                          <a:rPr lang="en-US" sz="2400" b="1" i="1" kern="1200" smtClean="0">
                            <a:solidFill>
                              <a:srgbClr val="FFFFFF"/>
                            </a:solidFill>
                            <a:effectLst/>
                            <a:latin typeface="Cambria Math" panose="02040503050406030204" pitchFamily="18" charset="0"/>
                            <a:ea typeface="+mn-ea"/>
                            <a:cs typeface="+mn-cs"/>
                          </a:rPr>
                          <m:t>𝒄</m:t>
                        </m:r>
                      </m:num>
                      <m:den>
                        <m:r>
                          <a:rPr lang="en-US" sz="2400" b="1" i="1" kern="1200" smtClean="0">
                            <a:solidFill>
                              <a:srgbClr val="FFFFFF"/>
                            </a:solidFill>
                            <a:effectLst/>
                            <a:latin typeface="Cambria Math" panose="02040503050406030204" pitchFamily="18" charset="0"/>
                            <a:ea typeface="+mn-ea"/>
                            <a:cs typeface="+mn-cs"/>
                          </a:rPr>
                          <m:t>𝒃</m:t>
                        </m:r>
                      </m:den>
                    </m:f>
                    <m:r>
                      <a:rPr lang="en-US" sz="2400" b="1" i="1" kern="1200" smtClean="0">
                        <a:solidFill>
                          <a:srgbClr val="FFFFFF"/>
                        </a:solidFill>
                        <a:effectLst/>
                        <a:latin typeface="Cambria Math" panose="02040503050406030204" pitchFamily="18" charset="0"/>
                        <a:ea typeface="+mn-ea"/>
                        <a:cs typeface="+mn-cs"/>
                      </a:rPr>
                      <m:t>≤</m:t>
                    </m:r>
                    <m:r>
                      <a:rPr lang="en-US" sz="2400" b="1" i="1" kern="1200" smtClean="0">
                        <a:solidFill>
                          <a:srgbClr val="FFFFFF"/>
                        </a:solidFill>
                        <a:effectLst/>
                        <a:latin typeface="Cambria Math" panose="02040503050406030204" pitchFamily="18" charset="0"/>
                        <a:ea typeface="+mn-ea"/>
                        <a:cs typeface="+mn-cs"/>
                      </a:rPr>
                      <m:t>𝟎</m:t>
                    </m:r>
                  </m:oMath>
                </a14:m>
                <a:endParaRPr lang="en-US" sz="2400" b="1" dirty="0">
                  <a:solidFill>
                    <a:schemeClr val="bg1"/>
                  </a:solidFill>
                  <a:latin typeface="Quicksand Bold"/>
                </a:endParaRPr>
              </a:p>
            </p:txBody>
          </p:sp>
        </mc:Choice>
        <mc:Fallback>
          <p:sp>
            <p:nvSpPr>
              <p:cNvPr id="8" name="TextBox 9">
                <a:extLst>
                  <a:ext uri="{FF2B5EF4-FFF2-40B4-BE49-F238E27FC236}">
                    <a16:creationId xmlns:a16="http://schemas.microsoft.com/office/drawing/2014/main" id="{A0885CB6-A560-5554-EBD9-6B8D57C82138}"/>
                  </a:ext>
                </a:extLst>
              </p:cNvPr>
              <p:cNvSpPr txBox="1">
                <a:spLocks noRot="1" noChangeAspect="1" noMove="1" noResize="1" noEditPoints="1" noAdjustHandles="1" noChangeArrowheads="1" noChangeShapeType="1" noTextEdit="1"/>
              </p:cNvSpPr>
              <p:nvPr/>
            </p:nvSpPr>
            <p:spPr>
              <a:xfrm>
                <a:off x="302661" y="3203938"/>
                <a:ext cx="7572375" cy="450123"/>
              </a:xfrm>
              <a:prstGeom prst="rect">
                <a:avLst/>
              </a:prstGeom>
              <a:blipFill>
                <a:blip r:embed="rId3"/>
                <a:stretch>
                  <a:fillRect t="-21918" b="-23288"/>
                </a:stretch>
              </a:blipFill>
            </p:spPr>
            <p:txBody>
              <a:bodyPr/>
              <a:lstStyle/>
              <a:p>
                <a:r>
                  <a:rPr lang="en-US">
                    <a:noFill/>
                  </a:rPr>
                  <a:t> </a:t>
                </a:r>
              </a:p>
            </p:txBody>
          </p:sp>
        </mc:Fallback>
      </mc:AlternateContent>
    </p:spTree>
    <p:extLst>
      <p:ext uri="{BB962C8B-B14F-4D97-AF65-F5344CB8AC3E}">
        <p14:creationId xmlns:p14="http://schemas.microsoft.com/office/powerpoint/2010/main" val="54893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pPr algn="ctr"/>
            <a:r>
              <a:rPr lang="fa-IR" dirty="0"/>
              <a:t>بررسی پایداری</a:t>
            </a: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9</a:t>
            </a:fld>
            <a:endParaRPr lang="en-US" dirty="0"/>
          </a:p>
        </p:txBody>
      </p:sp>
      <p:sp>
        <p:nvSpPr>
          <p:cNvPr id="3" name="TextBox 9">
            <a:extLst>
              <a:ext uri="{FF2B5EF4-FFF2-40B4-BE49-F238E27FC236}">
                <a16:creationId xmlns:a16="http://schemas.microsoft.com/office/drawing/2014/main" id="{B0A995DC-FFB5-2FBF-C535-B87A83C151A1}"/>
              </a:ext>
            </a:extLst>
          </p:cNvPr>
          <p:cNvSpPr txBox="1"/>
          <p:nvPr/>
        </p:nvSpPr>
        <p:spPr>
          <a:xfrm>
            <a:off x="5682343" y="4040641"/>
            <a:ext cx="2103543" cy="397160"/>
          </a:xfrm>
          <a:prstGeom prst="rect">
            <a:avLst/>
          </a:prstGeom>
        </p:spPr>
        <p:txBody>
          <a:bodyPr wrap="square" lIns="0" tIns="0" rIns="0" bIns="0" rtlCol="0" anchor="t">
            <a:spAutoFit/>
          </a:bodyPr>
          <a:lstStyle/>
          <a:p>
            <a:pPr algn="r" rtl="1">
              <a:lnSpc>
                <a:spcPts val="3374"/>
              </a:lnSpc>
            </a:pPr>
            <a:r>
              <a:rPr lang="fa-IR" sz="2400" b="1" dirty="0">
                <a:solidFill>
                  <a:schemeClr val="bg1"/>
                </a:solidFill>
                <a:latin typeface="Quicksand Bold"/>
              </a:rPr>
              <a:t>سیستم انتقال یافته:</a:t>
            </a:r>
            <a:endParaRPr lang="en-US" sz="2400" b="1" dirty="0">
              <a:solidFill>
                <a:schemeClr val="bg1"/>
              </a:solidFill>
              <a:latin typeface="Quicksand Bold"/>
            </a:endParaRPr>
          </a:p>
        </p:txBody>
      </p:sp>
      <p:pic>
        <p:nvPicPr>
          <p:cNvPr id="10" name="Picture 9">
            <a:extLst>
              <a:ext uri="{FF2B5EF4-FFF2-40B4-BE49-F238E27FC236}">
                <a16:creationId xmlns:a16="http://schemas.microsoft.com/office/drawing/2014/main" id="{F83B4ECF-06FA-DAD0-52DD-87697867D1C5}"/>
              </a:ext>
            </a:extLst>
          </p:cNvPr>
          <p:cNvPicPr>
            <a:picLocks noChangeAspect="1"/>
          </p:cNvPicPr>
          <p:nvPr/>
        </p:nvPicPr>
        <p:blipFill>
          <a:blip r:embed="rId2"/>
          <a:stretch>
            <a:fillRect/>
          </a:stretch>
        </p:blipFill>
        <p:spPr>
          <a:xfrm>
            <a:off x="602417" y="3135087"/>
            <a:ext cx="4219736" cy="2081886"/>
          </a:xfrm>
          <a:prstGeom prst="rect">
            <a:avLst/>
          </a:prstGeom>
        </p:spPr>
      </p:pic>
    </p:spTree>
    <p:extLst>
      <p:ext uri="{BB962C8B-B14F-4D97-AF65-F5344CB8AC3E}">
        <p14:creationId xmlns:p14="http://schemas.microsoft.com/office/powerpoint/2010/main" val="161891021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3.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Colorful abstract pitch deck</Template>
  <TotalTime>188</TotalTime>
  <Words>1393</Words>
  <Application>Microsoft Office PowerPoint</Application>
  <PresentationFormat>Widescreen</PresentationFormat>
  <Paragraphs>257</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Avenir Next LT Pro</vt:lpstr>
      <vt:lpstr>Calibri</vt:lpstr>
      <vt:lpstr>Cambria Math</vt:lpstr>
      <vt:lpstr>Quicksand Bold</vt:lpstr>
      <vt:lpstr>Office Theme</vt:lpstr>
      <vt:lpstr>سیستم مالی آشفته</vt:lpstr>
      <vt:lpstr>Background</vt:lpstr>
      <vt:lpstr>Financial Systems</vt:lpstr>
      <vt:lpstr>Project Goal</vt:lpstr>
      <vt:lpstr>The Mathematical Model Of The CFM </vt:lpstr>
      <vt:lpstr>نقاط تعادل سیستم</vt:lpstr>
      <vt:lpstr>نقاط تعادل سیستم</vt:lpstr>
      <vt:lpstr>بررسی پایداری</vt:lpstr>
      <vt:lpstr>بررسی پایداری</vt:lpstr>
      <vt:lpstr>بررسی پایداری</vt:lpstr>
      <vt:lpstr>بررسی پایداری</vt:lpstr>
      <vt:lpstr>بررسی پایداری</vt:lpstr>
      <vt:lpstr>بررسی پایداری</vt:lpstr>
      <vt:lpstr>بررسی پایداری</vt:lpstr>
      <vt:lpstr>بررسی پایداری</vt:lpstr>
      <vt:lpstr>بررسی پایداری</vt:lpstr>
      <vt:lpstr>بررسی پایداری</vt:lpstr>
      <vt:lpstr>بررسی پایداری</vt:lpstr>
      <vt:lpstr>بررسی پایداری</vt:lpstr>
      <vt:lpstr>بررسی پایداری</vt:lpstr>
      <vt:lpstr>بررسی پایداری</vt:lpstr>
      <vt:lpstr>نمودارهای فاز به ازای تغییرات هر متغییر</vt:lpstr>
      <vt:lpstr>نمودارهای فاز به ازای تغییرات هر متغییر</vt:lpstr>
      <vt:lpstr>نمودارهای فاز به ازای تغییرات هر متغییر</vt:lpstr>
      <vt:lpstr>نمودارهای فاز به ازای تغییرات هر متغییر</vt:lpstr>
      <vt:lpstr>نمودارهای فاز به ازای تغییرات هر متغییر</vt:lpstr>
      <vt:lpstr>نمودارهای فاز به ازای تغییرات هر متغییر</vt:lpstr>
      <vt:lpstr>نمودارهای فاز به ازای تغییرات هر متغییر</vt:lpstr>
      <vt:lpstr>نمودارهای فاز به ازای تغییرات هر متغییر</vt:lpstr>
      <vt:lpstr>نمودارهای فاز به ازای تغییرات هر متغییر</vt:lpstr>
      <vt:lpstr>نمودارهای فاز به ازای تغییرات هر متغییر</vt:lpstr>
      <vt:lpstr>تغییر رفتار سیستم هنگام تغییر همزمان دو پارامتر چگونه است؟</vt:lpstr>
      <vt:lpstr>تغییر رفتار سیستم هنگام تغییر همزمان دو پارامتر چگونه است؟</vt:lpstr>
      <vt:lpstr>تغییر رفتار سیستم هنگام تغییر همزمان دو پارامتر چگونه است؟</vt:lpstr>
      <vt:lpstr>تغییر رفتار سیستم هنگام تغییر همزمان دو پارامتر چگونه است؟</vt:lpstr>
      <vt:lpstr>تغییر رفتار سیستم هنگام تغییر همزمان دو پارامتر چگونه است؟</vt:lpstr>
      <vt:lpstr>تغییر رفتار سیستم هنگام تغییر همزمان دو پارامتر چگونه است؟</vt:lpstr>
      <vt:lpstr>تغییر رفتار سیستم هنگام تغییر همزمان دو پارامتر چگونه است؟</vt:lpstr>
      <vt:lpstr>تغییر رفتار سیستم هنگام تغییر همزمان دو پارامتر چگونه است؟</vt:lpstr>
      <vt:lpstr>تغییر رفتار سیستم هنگام تغییر همزمان دو پارامتر چگونه است؟</vt:lpstr>
      <vt:lpstr>تغییر رفتار سیستم هنگام تغییر همزمان دو پارامتر چگونه است؟</vt:lpstr>
      <vt:lpstr>چگونه سیستم را کنترل می کنیم؟</vt:lpstr>
      <vt:lpstr>سیستم:</vt:lpstr>
      <vt:lpstr>کنترل سیستم</vt:lpstr>
      <vt:lpstr>نتایج</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hossein shahidi</dc:creator>
  <cp:lastModifiedBy>Morteza Rashidkhan</cp:lastModifiedBy>
  <cp:revision>28</cp:revision>
  <dcterms:created xsi:type="dcterms:W3CDTF">2024-01-08T19:25:21Z</dcterms:created>
  <dcterms:modified xsi:type="dcterms:W3CDTF">2024-01-09T06:25:30Z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