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6" r:id="rId11"/>
    <p:sldId id="277" r:id="rId12"/>
    <p:sldId id="278" r:id="rId13"/>
    <p:sldId id="267" r:id="rId14"/>
    <p:sldId id="268" r:id="rId15"/>
    <p:sldId id="279" r:id="rId16"/>
    <p:sldId id="281" r:id="rId17"/>
    <p:sldId id="28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B18812D-6DAE-40C3-809E-62014EE955C5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6"/>
            <p14:sldId id="277"/>
            <p14:sldId id="278"/>
            <p14:sldId id="267"/>
            <p14:sldId id="268"/>
            <p14:sldId id="279"/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71D31-C383-44EA-ABA8-536AE4FDE05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23493A33-133C-49BB-A42D-228AB7C69BAA}">
      <dgm:prSet/>
      <dgm:spPr/>
      <dgm:t>
        <a:bodyPr/>
        <a:lstStyle/>
        <a:p>
          <a:pPr rtl="0"/>
          <a:r>
            <a:rPr lang="ru-RU" dirty="0" smtClean="0">
              <a:latin typeface="Roboto" pitchFamily="2" charset="0"/>
              <a:ea typeface="Roboto" pitchFamily="2" charset="0"/>
            </a:rPr>
            <a:t>Добавить поддержку линейных фильтров</a:t>
          </a:r>
          <a:endParaRPr lang="ru-RU" dirty="0">
            <a:latin typeface="Roboto" pitchFamily="2" charset="0"/>
            <a:ea typeface="Roboto" pitchFamily="2" charset="0"/>
          </a:endParaRPr>
        </a:p>
      </dgm:t>
    </dgm:pt>
    <dgm:pt modelId="{2BCA2813-AE8B-496C-A61D-7338DC30331E}" type="parTrans" cxnId="{084ADF7B-C8FC-41FE-9DC5-B0892DC595C1}">
      <dgm:prSet/>
      <dgm:spPr/>
      <dgm:t>
        <a:bodyPr/>
        <a:lstStyle/>
        <a:p>
          <a:endParaRPr lang="ru-RU"/>
        </a:p>
      </dgm:t>
    </dgm:pt>
    <dgm:pt modelId="{60324982-20FF-47C3-A981-EDA94A008D77}" type="sibTrans" cxnId="{084ADF7B-C8FC-41FE-9DC5-B0892DC595C1}">
      <dgm:prSet/>
      <dgm:spPr/>
      <dgm:t>
        <a:bodyPr/>
        <a:lstStyle/>
        <a:p>
          <a:endParaRPr lang="ru-RU"/>
        </a:p>
      </dgm:t>
    </dgm:pt>
    <dgm:pt modelId="{CD8E062F-12C6-45BB-B1CB-1F2DAA6307E2}">
      <dgm:prSet/>
      <dgm:spPr/>
      <dgm:t>
        <a:bodyPr/>
        <a:lstStyle/>
        <a:p>
          <a:pPr rtl="0"/>
          <a:r>
            <a:rPr lang="ru-RU" smtClean="0">
              <a:latin typeface="Roboto" pitchFamily="2" charset="0"/>
              <a:ea typeface="Roboto" pitchFamily="2" charset="0"/>
            </a:rPr>
            <a:t>Добавить поддержку геолокации</a:t>
          </a:r>
          <a:endParaRPr lang="ru-RU">
            <a:latin typeface="Roboto" pitchFamily="2" charset="0"/>
            <a:ea typeface="Roboto" pitchFamily="2" charset="0"/>
          </a:endParaRPr>
        </a:p>
      </dgm:t>
    </dgm:pt>
    <dgm:pt modelId="{A41D7439-9BBB-497F-92FF-8C2866A4E4A3}" type="parTrans" cxnId="{6E40B0E9-4CC1-4736-A025-EDB60296B3B4}">
      <dgm:prSet/>
      <dgm:spPr/>
      <dgm:t>
        <a:bodyPr/>
        <a:lstStyle/>
        <a:p>
          <a:endParaRPr lang="ru-RU"/>
        </a:p>
      </dgm:t>
    </dgm:pt>
    <dgm:pt modelId="{B79F35C5-52ED-4CB7-92BF-00FB2D1B77D6}" type="sibTrans" cxnId="{6E40B0E9-4CC1-4736-A025-EDB60296B3B4}">
      <dgm:prSet/>
      <dgm:spPr/>
      <dgm:t>
        <a:bodyPr/>
        <a:lstStyle/>
        <a:p>
          <a:endParaRPr lang="ru-RU"/>
        </a:p>
      </dgm:t>
    </dgm:pt>
    <dgm:pt modelId="{F7BA29FB-59AD-4D75-8822-0A463B059EAB}">
      <dgm:prSet/>
      <dgm:spPr/>
      <dgm:t>
        <a:bodyPr/>
        <a:lstStyle/>
        <a:p>
          <a:pPr rtl="0"/>
          <a:r>
            <a:rPr lang="ru-RU" dirty="0" smtClean="0">
              <a:latin typeface="Roboto" pitchFamily="2" charset="0"/>
              <a:ea typeface="Roboto" pitchFamily="2" charset="0"/>
            </a:rPr>
            <a:t>Создать приложения поддерживающие передачу изображения через сеть интернет</a:t>
          </a:r>
          <a:endParaRPr lang="ru-RU" dirty="0">
            <a:latin typeface="Roboto" pitchFamily="2" charset="0"/>
            <a:ea typeface="Roboto" pitchFamily="2" charset="0"/>
          </a:endParaRPr>
        </a:p>
      </dgm:t>
    </dgm:pt>
    <dgm:pt modelId="{4A4C9D4A-EFE0-478F-807E-A6AF347A8927}" type="parTrans" cxnId="{E6FADA33-1192-42FD-BF6A-FD9BF39035DD}">
      <dgm:prSet/>
      <dgm:spPr/>
      <dgm:t>
        <a:bodyPr/>
        <a:lstStyle/>
        <a:p>
          <a:endParaRPr lang="ru-RU"/>
        </a:p>
      </dgm:t>
    </dgm:pt>
    <dgm:pt modelId="{54A43DB2-788D-4273-8C1F-FF981326C43A}" type="sibTrans" cxnId="{E6FADA33-1192-42FD-BF6A-FD9BF39035DD}">
      <dgm:prSet/>
      <dgm:spPr/>
      <dgm:t>
        <a:bodyPr/>
        <a:lstStyle/>
        <a:p>
          <a:endParaRPr lang="ru-RU"/>
        </a:p>
      </dgm:t>
    </dgm:pt>
    <dgm:pt modelId="{771E7FC4-4AB4-4E22-93A4-CFDFE5B029ED}" type="pres">
      <dgm:prSet presAssocID="{EAC71D31-C383-44EA-ABA8-536AE4FDE052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1501448-E6C9-405D-B05F-B5B3773CBF38}" type="pres">
      <dgm:prSet presAssocID="{23493A33-133C-49BB-A42D-228AB7C69BAA}" presName="circ1" presStyleLbl="vennNode1" presStyleIdx="0" presStyleCnt="3"/>
      <dgm:spPr/>
      <dgm:t>
        <a:bodyPr/>
        <a:lstStyle/>
        <a:p>
          <a:endParaRPr lang="ru-RU"/>
        </a:p>
      </dgm:t>
    </dgm:pt>
    <dgm:pt modelId="{C8407BB8-697E-4131-A140-ACED2D93053A}" type="pres">
      <dgm:prSet presAssocID="{23493A33-133C-49BB-A42D-228AB7C69BA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0DAADD-2699-46D9-924F-751AF4BEE7C3}" type="pres">
      <dgm:prSet presAssocID="{CD8E062F-12C6-45BB-B1CB-1F2DAA6307E2}" presName="circ2" presStyleLbl="vennNode1" presStyleIdx="1" presStyleCnt="3"/>
      <dgm:spPr/>
      <dgm:t>
        <a:bodyPr/>
        <a:lstStyle/>
        <a:p>
          <a:endParaRPr lang="ru-RU"/>
        </a:p>
      </dgm:t>
    </dgm:pt>
    <dgm:pt modelId="{8D6BF672-D110-494E-8D8F-ACFA544F2FB2}" type="pres">
      <dgm:prSet presAssocID="{CD8E062F-12C6-45BB-B1CB-1F2DAA6307E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A027823-E148-46C4-AA91-3F5EF040E7D0}" type="pres">
      <dgm:prSet presAssocID="{F7BA29FB-59AD-4D75-8822-0A463B059EAB}" presName="circ3" presStyleLbl="vennNode1" presStyleIdx="2" presStyleCnt="3"/>
      <dgm:spPr/>
      <dgm:t>
        <a:bodyPr/>
        <a:lstStyle/>
        <a:p>
          <a:endParaRPr lang="ru-RU"/>
        </a:p>
      </dgm:t>
    </dgm:pt>
    <dgm:pt modelId="{A36A5566-0CFA-4C8D-98A1-BD2D285F6287}" type="pres">
      <dgm:prSet presAssocID="{F7BA29FB-59AD-4D75-8822-0A463B059EA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746FC3D-92BD-4814-81B9-8704D690954E}" type="presOf" srcId="{F7BA29FB-59AD-4D75-8822-0A463B059EAB}" destId="{EA027823-E148-46C4-AA91-3F5EF040E7D0}" srcOrd="0" destOrd="0" presId="urn:microsoft.com/office/officeart/2005/8/layout/venn1"/>
    <dgm:cxn modelId="{5D0DE8AE-7C16-4F71-B112-206ADCE1D399}" type="presOf" srcId="{23493A33-133C-49BB-A42D-228AB7C69BAA}" destId="{B1501448-E6C9-405D-B05F-B5B3773CBF38}" srcOrd="0" destOrd="0" presId="urn:microsoft.com/office/officeart/2005/8/layout/venn1"/>
    <dgm:cxn modelId="{FF69656E-4837-49B8-A416-644E98548D2A}" type="presOf" srcId="{23493A33-133C-49BB-A42D-228AB7C69BAA}" destId="{C8407BB8-697E-4131-A140-ACED2D93053A}" srcOrd="1" destOrd="0" presId="urn:microsoft.com/office/officeart/2005/8/layout/venn1"/>
    <dgm:cxn modelId="{931B4942-39F0-4EC1-A86D-5F21153E2244}" type="presOf" srcId="{CD8E062F-12C6-45BB-B1CB-1F2DAA6307E2}" destId="{050DAADD-2699-46D9-924F-751AF4BEE7C3}" srcOrd="0" destOrd="0" presId="urn:microsoft.com/office/officeart/2005/8/layout/venn1"/>
    <dgm:cxn modelId="{AC3F179F-DAEA-4F61-9922-0B49DE6ABE59}" type="presOf" srcId="{CD8E062F-12C6-45BB-B1CB-1F2DAA6307E2}" destId="{8D6BF672-D110-494E-8D8F-ACFA544F2FB2}" srcOrd="1" destOrd="0" presId="urn:microsoft.com/office/officeart/2005/8/layout/venn1"/>
    <dgm:cxn modelId="{E6FADA33-1192-42FD-BF6A-FD9BF39035DD}" srcId="{EAC71D31-C383-44EA-ABA8-536AE4FDE052}" destId="{F7BA29FB-59AD-4D75-8822-0A463B059EAB}" srcOrd="2" destOrd="0" parTransId="{4A4C9D4A-EFE0-478F-807E-A6AF347A8927}" sibTransId="{54A43DB2-788D-4273-8C1F-FF981326C43A}"/>
    <dgm:cxn modelId="{6E40B0E9-4CC1-4736-A025-EDB60296B3B4}" srcId="{EAC71D31-C383-44EA-ABA8-536AE4FDE052}" destId="{CD8E062F-12C6-45BB-B1CB-1F2DAA6307E2}" srcOrd="1" destOrd="0" parTransId="{A41D7439-9BBB-497F-92FF-8C2866A4E4A3}" sibTransId="{B79F35C5-52ED-4CB7-92BF-00FB2D1B77D6}"/>
    <dgm:cxn modelId="{084ADF7B-C8FC-41FE-9DC5-B0892DC595C1}" srcId="{EAC71D31-C383-44EA-ABA8-536AE4FDE052}" destId="{23493A33-133C-49BB-A42D-228AB7C69BAA}" srcOrd="0" destOrd="0" parTransId="{2BCA2813-AE8B-496C-A61D-7338DC30331E}" sibTransId="{60324982-20FF-47C3-A981-EDA94A008D77}"/>
    <dgm:cxn modelId="{A81351B4-CC52-45BF-86B7-D130A63B9173}" type="presOf" srcId="{F7BA29FB-59AD-4D75-8822-0A463B059EAB}" destId="{A36A5566-0CFA-4C8D-98A1-BD2D285F6287}" srcOrd="1" destOrd="0" presId="urn:microsoft.com/office/officeart/2005/8/layout/venn1"/>
    <dgm:cxn modelId="{BA103745-3BB4-4E5D-A5C4-D9D63D98947A}" type="presOf" srcId="{EAC71D31-C383-44EA-ABA8-536AE4FDE052}" destId="{771E7FC4-4AB4-4E22-93A4-CFDFE5B029ED}" srcOrd="0" destOrd="0" presId="urn:microsoft.com/office/officeart/2005/8/layout/venn1"/>
    <dgm:cxn modelId="{453E6998-11DA-421F-A51D-E958A8672669}" type="presParOf" srcId="{771E7FC4-4AB4-4E22-93A4-CFDFE5B029ED}" destId="{B1501448-E6C9-405D-B05F-B5B3773CBF38}" srcOrd="0" destOrd="0" presId="urn:microsoft.com/office/officeart/2005/8/layout/venn1"/>
    <dgm:cxn modelId="{95651187-3363-4EC2-A9EE-C28FA05A10F3}" type="presParOf" srcId="{771E7FC4-4AB4-4E22-93A4-CFDFE5B029ED}" destId="{C8407BB8-697E-4131-A140-ACED2D93053A}" srcOrd="1" destOrd="0" presId="urn:microsoft.com/office/officeart/2005/8/layout/venn1"/>
    <dgm:cxn modelId="{0AD1DD66-3674-40F5-8A38-234479FCC5A7}" type="presParOf" srcId="{771E7FC4-4AB4-4E22-93A4-CFDFE5B029ED}" destId="{050DAADD-2699-46D9-924F-751AF4BEE7C3}" srcOrd="2" destOrd="0" presId="urn:microsoft.com/office/officeart/2005/8/layout/venn1"/>
    <dgm:cxn modelId="{54915FFC-A33E-4D7E-857B-8FFE16C331D7}" type="presParOf" srcId="{771E7FC4-4AB4-4E22-93A4-CFDFE5B029ED}" destId="{8D6BF672-D110-494E-8D8F-ACFA544F2FB2}" srcOrd="3" destOrd="0" presId="urn:microsoft.com/office/officeart/2005/8/layout/venn1"/>
    <dgm:cxn modelId="{846D7499-3BDB-41AC-967E-D9364AAFBB3C}" type="presParOf" srcId="{771E7FC4-4AB4-4E22-93A4-CFDFE5B029ED}" destId="{EA027823-E148-46C4-AA91-3F5EF040E7D0}" srcOrd="4" destOrd="0" presId="urn:microsoft.com/office/officeart/2005/8/layout/venn1"/>
    <dgm:cxn modelId="{91D94E32-4F9D-499F-AC96-62EAFE24D162}" type="presParOf" srcId="{771E7FC4-4AB4-4E22-93A4-CFDFE5B029ED}" destId="{A36A5566-0CFA-4C8D-98A1-BD2D285F628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01448-E6C9-405D-B05F-B5B3773CBF38}">
      <dsp:nvSpPr>
        <dsp:cNvPr id="0" name=""/>
        <dsp:cNvSpPr/>
      </dsp:nvSpPr>
      <dsp:spPr>
        <a:xfrm>
          <a:off x="3766832" y="60032"/>
          <a:ext cx="2881573" cy="28815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latin typeface="Roboto" pitchFamily="2" charset="0"/>
              <a:ea typeface="Roboto" pitchFamily="2" charset="0"/>
            </a:rPr>
            <a:t>Добавить поддержку линейных фильтров</a:t>
          </a:r>
          <a:endParaRPr lang="ru-RU" sz="1600" kern="1200" dirty="0">
            <a:latin typeface="Roboto" pitchFamily="2" charset="0"/>
            <a:ea typeface="Roboto" pitchFamily="2" charset="0"/>
          </a:endParaRPr>
        </a:p>
      </dsp:txBody>
      <dsp:txXfrm>
        <a:off x="4151042" y="564308"/>
        <a:ext cx="2113154" cy="1296708"/>
      </dsp:txXfrm>
    </dsp:sp>
    <dsp:sp modelId="{050DAADD-2699-46D9-924F-751AF4BEE7C3}">
      <dsp:nvSpPr>
        <dsp:cNvPr id="0" name=""/>
        <dsp:cNvSpPr/>
      </dsp:nvSpPr>
      <dsp:spPr>
        <a:xfrm>
          <a:off x="4806600" y="1861016"/>
          <a:ext cx="2881573" cy="28815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>
              <a:latin typeface="Roboto" pitchFamily="2" charset="0"/>
              <a:ea typeface="Roboto" pitchFamily="2" charset="0"/>
            </a:rPr>
            <a:t>Добавить поддержку геолокации</a:t>
          </a:r>
          <a:endParaRPr lang="ru-RU" sz="1600" kern="1200">
            <a:latin typeface="Roboto" pitchFamily="2" charset="0"/>
            <a:ea typeface="Roboto" pitchFamily="2" charset="0"/>
          </a:endParaRPr>
        </a:p>
      </dsp:txBody>
      <dsp:txXfrm>
        <a:off x="5687881" y="2605422"/>
        <a:ext cx="1728944" cy="1584865"/>
      </dsp:txXfrm>
    </dsp:sp>
    <dsp:sp modelId="{EA027823-E148-46C4-AA91-3F5EF040E7D0}">
      <dsp:nvSpPr>
        <dsp:cNvPr id="0" name=""/>
        <dsp:cNvSpPr/>
      </dsp:nvSpPr>
      <dsp:spPr>
        <a:xfrm>
          <a:off x="2727064" y="1861016"/>
          <a:ext cx="2881573" cy="28815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latin typeface="Roboto" pitchFamily="2" charset="0"/>
              <a:ea typeface="Roboto" pitchFamily="2" charset="0"/>
            </a:rPr>
            <a:t>Создать приложения поддерживающие передачу изображения через сеть интернет</a:t>
          </a:r>
          <a:endParaRPr lang="ru-RU" sz="1600" kern="1200" dirty="0">
            <a:latin typeface="Roboto" pitchFamily="2" charset="0"/>
            <a:ea typeface="Roboto" pitchFamily="2" charset="0"/>
          </a:endParaRPr>
        </a:p>
      </dsp:txBody>
      <dsp:txXfrm>
        <a:off x="2998412" y="2605422"/>
        <a:ext cx="1728944" cy="1584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AEA70-6DB8-4470-902F-CB6043FEDF3D}" type="datetimeFigureOut">
              <a:rPr lang="ru-RU" smtClean="0"/>
              <a:t>18.05.2016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3BD9-1B38-4CBA-AA8D-989FCB067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97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64E1-2847-4E9E-B286-EAD5FD2946AB}" type="datetime1">
              <a:rPr lang="ru-RU" smtClean="0"/>
              <a:t>18.05.2016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EB29-2AD6-49B9-8887-D0FE86F47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43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12EF-78D5-4104-9FFB-598F43BDEC43}" type="datetime1">
              <a:rPr lang="ru-RU" smtClean="0"/>
              <a:t>18.05.2016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EB29-2AD6-49B9-8887-D0FE86F47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97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4DBD-14C8-451A-B380-9415D24F9066}" type="datetime1">
              <a:rPr lang="ru-RU" smtClean="0"/>
              <a:t>18.05.2016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EB29-2AD6-49B9-8887-D0FE86F47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01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E681-5445-4CEE-80A0-DD243E9C8161}" type="datetime1">
              <a:rPr lang="ru-RU" smtClean="0"/>
              <a:t>18.05.2016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EB29-2AD6-49B9-8887-D0FE86F47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40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C30D-14A3-4048-B3A1-421F007204E8}" type="datetime1">
              <a:rPr lang="ru-RU" smtClean="0"/>
              <a:t>18.05.2016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EB29-2AD6-49B9-8887-D0FE86F47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25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9373-752E-4AE5-A6DF-51DC00D08265}" type="datetime1">
              <a:rPr lang="ru-RU" smtClean="0"/>
              <a:t>18.05.2016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EB29-2AD6-49B9-8887-D0FE86F47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74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E045-B0FE-4C1D-8FC5-C3F906302570}" type="datetime1">
              <a:rPr lang="ru-RU" smtClean="0"/>
              <a:t>18.05.2016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EB29-2AD6-49B9-8887-D0FE86F47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90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460F4-D5D3-4B5F-B395-5D87BF66A417}" type="datetime1">
              <a:rPr lang="ru-RU" smtClean="0"/>
              <a:t>18.05.2016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EB29-2AD6-49B9-8887-D0FE86F47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30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5429-17C4-4DF1-A389-99D83493C206}" type="datetime1">
              <a:rPr lang="ru-RU" smtClean="0"/>
              <a:t>18.05.2016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EB29-2AD6-49B9-8887-D0FE86F47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07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E90-B769-471C-BD2C-9E9051789E2C}" type="datetime1">
              <a:rPr lang="ru-RU" smtClean="0"/>
              <a:t>18.05.2016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EB29-2AD6-49B9-8887-D0FE86F47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99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7E33-3958-44CD-8DC0-2B9E930338D1}" type="datetime1">
              <a:rPr lang="ru-RU" smtClean="0"/>
              <a:t>18.05.2016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EB29-2AD6-49B9-8887-D0FE86F47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09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D5FEF-934B-4B4E-A2A2-DA49A33EC1FC}" type="datetime1">
              <a:rPr lang="ru-RU" smtClean="0"/>
              <a:t>18.05.2016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EB29-2AD6-49B9-8887-D0FE86F47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image" Target="../media/image43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mile-c@yandex.r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-1524" y="0"/>
            <a:ext cx="12193524" cy="12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364547" y="164903"/>
            <a:ext cx="5277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" pitchFamily="2" charset="0"/>
                <a:ea typeface="Roboto" pitchFamily="2" charset="0"/>
                <a:cs typeface="ＭＳ Ｐゴシック"/>
              </a:rPr>
              <a:t>Факультет компьютерных наук</a:t>
            </a:r>
            <a:br>
              <a:rPr lang="ru-RU" dirty="0">
                <a:latin typeface="Roboto" pitchFamily="2" charset="0"/>
                <a:ea typeface="Roboto" pitchFamily="2" charset="0"/>
                <a:cs typeface="ＭＳ Ｐゴシック"/>
              </a:rPr>
            </a:br>
            <a:r>
              <a:rPr lang="ru-RU" dirty="0">
                <a:latin typeface="Roboto" pitchFamily="2" charset="0"/>
                <a:ea typeface="Roboto" pitchFamily="2" charset="0"/>
                <a:cs typeface="ＭＳ Ｐゴシック"/>
              </a:rPr>
              <a:t>Департамент программной инженерии</a:t>
            </a:r>
            <a:br>
              <a:rPr lang="ru-RU" dirty="0">
                <a:latin typeface="Roboto" pitchFamily="2" charset="0"/>
                <a:ea typeface="Roboto" pitchFamily="2" charset="0"/>
                <a:cs typeface="ＭＳ Ｐゴシック"/>
              </a:rPr>
            </a:br>
            <a:r>
              <a:rPr lang="ru-RU" dirty="0">
                <a:latin typeface="Roboto" pitchFamily="2" charset="0"/>
                <a:ea typeface="Roboto" pitchFamily="2" charset="0"/>
                <a:cs typeface="ＭＳ Ｐゴシック"/>
              </a:rPr>
              <a:t>Курсовая работа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3288" y="2203440"/>
            <a:ext cx="8188712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Roboto" pitchFamily="2" charset="0"/>
                <a:ea typeface="Roboto" pitchFamily="2" charset="0"/>
              </a:rPr>
              <a:t>Программа прямых видеотрансляций </a:t>
            </a:r>
            <a:endParaRPr lang="en-US" sz="3200" dirty="0" smtClean="0">
              <a:latin typeface="Roboto" pitchFamily="2" charset="0"/>
              <a:ea typeface="Roboto" pitchFamily="2" charset="0"/>
            </a:endParaRPr>
          </a:p>
          <a:p>
            <a:r>
              <a:rPr lang="ru-RU" sz="3200" dirty="0" smtClean="0">
                <a:latin typeface="Roboto" pitchFamily="2" charset="0"/>
                <a:ea typeface="Roboto" pitchFamily="2" charset="0"/>
              </a:rPr>
              <a:t>с привязкой по геопозиции с применением линейных фильтров</a:t>
            </a:r>
            <a:endParaRPr lang="ru-RU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000" y="4681041"/>
            <a:ext cx="5715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latin typeface="Roboto" pitchFamily="2" charset="0"/>
                <a:ea typeface="Roboto" pitchFamily="2" charset="0"/>
              </a:rPr>
              <a:t>Выполнил студент группы 142ПИ</a:t>
            </a:r>
          </a:p>
          <a:p>
            <a:pPr algn="r"/>
            <a:r>
              <a:rPr lang="ru-RU" dirty="0" smtClean="0">
                <a:latin typeface="Roboto" pitchFamily="2" charset="0"/>
                <a:ea typeface="Roboto" pitchFamily="2" charset="0"/>
              </a:rPr>
              <a:t>Смилянский А.А.</a:t>
            </a:r>
            <a:endParaRPr lang="en-US" dirty="0" smtClean="0">
              <a:latin typeface="Roboto" pitchFamily="2" charset="0"/>
              <a:ea typeface="Roboto" pitchFamily="2" charset="0"/>
            </a:endParaRPr>
          </a:p>
          <a:p>
            <a:pPr algn="r"/>
            <a:endParaRPr lang="ru-RU" dirty="0" smtClean="0">
              <a:latin typeface="Roboto" pitchFamily="2" charset="0"/>
              <a:ea typeface="Roboto" pitchFamily="2" charset="0"/>
            </a:endParaRPr>
          </a:p>
          <a:p>
            <a:pPr algn="r"/>
            <a:r>
              <a:rPr lang="ru-RU" sz="2000" dirty="0" smtClean="0">
                <a:latin typeface="Roboto" pitchFamily="2" charset="0"/>
                <a:ea typeface="Roboto" pitchFamily="2" charset="0"/>
              </a:rPr>
              <a:t>Научный руководитель:</a:t>
            </a:r>
          </a:p>
          <a:p>
            <a:pPr algn="r"/>
            <a:r>
              <a:rPr lang="ru-RU" dirty="0" smtClean="0">
                <a:latin typeface="Roboto" pitchFamily="2" charset="0"/>
                <a:ea typeface="Roboto" pitchFamily="2" charset="0"/>
              </a:rPr>
              <a:t>Преподаватель факультета компьютерных наук</a:t>
            </a:r>
          </a:p>
          <a:p>
            <a:pPr algn="r"/>
            <a:r>
              <a:rPr lang="ru-RU" dirty="0" err="1" smtClean="0">
                <a:latin typeface="Roboto" pitchFamily="2" charset="0"/>
                <a:ea typeface="Roboto" pitchFamily="2" charset="0"/>
              </a:rPr>
              <a:t>Сибирцева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 Е.А.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1524" y="6496923"/>
            <a:ext cx="12193524" cy="3610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465625" y="6547322"/>
            <a:ext cx="3259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Roboto" pitchFamily="2" charset="0"/>
                <a:ea typeface="Roboto" pitchFamily="2" charset="0"/>
              </a:rPr>
              <a:t>Высшая школа экономики, 2016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003288" y="3773100"/>
            <a:ext cx="7248912" cy="1735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http://icons.iconarchive.com/icons/graphicloads/100-flat/256/camera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2" y="2203440"/>
            <a:ext cx="2885686" cy="288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dunews.ru/netcat_files/846/881/logo_vsh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2" y="77795"/>
            <a:ext cx="1108771" cy="110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4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8852771" y="1"/>
            <a:ext cx="3339229" cy="32384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Номер слайда 3"/>
          <p:cNvSpPr txBox="1">
            <a:spLocks/>
          </p:cNvSpPr>
          <p:nvPr/>
        </p:nvSpPr>
        <p:spPr>
          <a:xfrm>
            <a:off x="5956300" y="6283741"/>
            <a:ext cx="27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9</a:t>
            </a:r>
            <a:endParaRPr lang="ru-RU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455569" y="6492874"/>
            <a:ext cx="4679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057392" y="6469293"/>
            <a:ext cx="4681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38897" y="6492874"/>
            <a:ext cx="2714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Roboto" pitchFamily="2" charset="0"/>
                <a:ea typeface="Roboto" pitchFamily="2" charset="0"/>
              </a:rPr>
              <a:t>Высшая школа экономики</a:t>
            </a:r>
            <a:endParaRPr lang="ru-RU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91781" y="65810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boto" pitchFamily="2" charset="0"/>
                <a:ea typeface="Roboto" pitchFamily="2" charset="0"/>
              </a:rPr>
              <a:t>2016 </a:t>
            </a:r>
            <a:r>
              <a:rPr lang="ru-RU" sz="1200" dirty="0" smtClean="0">
                <a:latin typeface="Roboto" pitchFamily="2" charset="0"/>
                <a:ea typeface="Roboto" pitchFamily="2" charset="0"/>
              </a:rPr>
              <a:t>год</a:t>
            </a:r>
            <a:endParaRPr lang="ru-RU" sz="1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14300" y="142240"/>
            <a:ext cx="714492" cy="714492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Roboto" pitchFamily="2" charset="0"/>
                <a:ea typeface="Roboto" pitchFamily="2" charset="0"/>
              </a:rPr>
              <a:t>5</a:t>
            </a:r>
            <a:endParaRPr lang="ru-RU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792" y="237876"/>
            <a:ext cx="5857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Roboto" pitchFamily="2" charset="0"/>
                <a:ea typeface="Roboto" pitchFamily="2" charset="0"/>
              </a:rPr>
              <a:t>Описание выбранных алгоритмов</a:t>
            </a:r>
            <a:endParaRPr lang="ru-RU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28792" y="761097"/>
            <a:ext cx="5267208" cy="10181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8958104" y="118068"/>
            <a:ext cx="283378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Roboto" pitchFamily="2" charset="0"/>
                <a:ea typeface="Roboto" pitchFamily="2" charset="0"/>
              </a:rPr>
              <a:t>Алгоритм работы сервера</a:t>
            </a:r>
          </a:p>
          <a:p>
            <a:endParaRPr lang="ru-RU" dirty="0">
              <a:latin typeface="Roboto" pitchFamily="2" charset="0"/>
              <a:ea typeface="Roboto" pitchFamily="2" charset="0"/>
            </a:endParaRPr>
          </a:p>
          <a:p>
            <a:r>
              <a:rPr lang="ru-RU" dirty="0" smtClean="0">
                <a:latin typeface="Roboto" pitchFamily="2" charset="0"/>
                <a:ea typeface="Roboto" pitchFamily="2" charset="0"/>
              </a:rPr>
              <a:t>Сначала – происходит создание сервера и инициализация, после этого – запуск. Сервер работает до завершения процесса чистки пула </a:t>
            </a:r>
            <a:r>
              <a:rPr lang="ru-RU" dirty="0" err="1" smtClean="0">
                <a:latin typeface="Roboto" pitchFamily="2" charset="0"/>
                <a:ea typeface="Roboto" pitchFamily="2" charset="0"/>
              </a:rPr>
              <a:t>стримов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46" y="1606259"/>
            <a:ext cx="6029325" cy="69532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46" y="3033421"/>
            <a:ext cx="8063089" cy="2704035"/>
          </a:xfrm>
          <a:prstGeom prst="rect">
            <a:avLst/>
          </a:prstGeom>
        </p:spPr>
      </p:pic>
      <p:pic>
        <p:nvPicPr>
          <p:cNvPr id="6150" name="Picture 6" descr="http://www.iconsdb.com/icons/preview/orange/server-xx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427" y="4873856"/>
            <a:ext cx="1422463" cy="142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8852771" y="1"/>
            <a:ext cx="3339229" cy="33497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Номер слайда 3"/>
          <p:cNvSpPr txBox="1">
            <a:spLocks/>
          </p:cNvSpPr>
          <p:nvPr/>
        </p:nvSpPr>
        <p:spPr>
          <a:xfrm>
            <a:off x="5908674" y="6283741"/>
            <a:ext cx="374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10</a:t>
            </a:r>
            <a:endParaRPr lang="ru-RU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455569" y="6492874"/>
            <a:ext cx="4679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057392" y="6469293"/>
            <a:ext cx="4681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38897" y="6492874"/>
            <a:ext cx="2714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Roboto" pitchFamily="2" charset="0"/>
                <a:ea typeface="Roboto" pitchFamily="2" charset="0"/>
              </a:rPr>
              <a:t>Высшая школа экономики</a:t>
            </a:r>
            <a:endParaRPr lang="ru-RU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91781" y="65810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boto" pitchFamily="2" charset="0"/>
                <a:ea typeface="Roboto" pitchFamily="2" charset="0"/>
              </a:rPr>
              <a:t>2016 </a:t>
            </a:r>
            <a:r>
              <a:rPr lang="ru-RU" sz="1200" dirty="0" smtClean="0">
                <a:latin typeface="Roboto" pitchFamily="2" charset="0"/>
                <a:ea typeface="Roboto" pitchFamily="2" charset="0"/>
              </a:rPr>
              <a:t>год</a:t>
            </a:r>
            <a:endParaRPr lang="ru-RU" sz="1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14300" y="142240"/>
            <a:ext cx="714492" cy="714492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Roboto" pitchFamily="2" charset="0"/>
                <a:ea typeface="Roboto" pitchFamily="2" charset="0"/>
              </a:rPr>
              <a:t>5</a:t>
            </a:r>
            <a:endParaRPr lang="ru-RU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792" y="237876"/>
            <a:ext cx="5857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Roboto" pitchFamily="2" charset="0"/>
                <a:ea typeface="Roboto" pitchFamily="2" charset="0"/>
              </a:rPr>
              <a:t>Описание выбранных алгоритмов</a:t>
            </a:r>
            <a:endParaRPr lang="ru-RU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28792" y="761097"/>
            <a:ext cx="5267208" cy="10181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8958104" y="118068"/>
            <a:ext cx="283378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Roboto" pitchFamily="2" charset="0"/>
                <a:ea typeface="Roboto" pitchFamily="2" charset="0"/>
              </a:rPr>
              <a:t>Алгоритм работы обработчика входящих соединений</a:t>
            </a:r>
          </a:p>
          <a:p>
            <a:endParaRPr lang="ru-RU" dirty="0">
              <a:latin typeface="Roboto" pitchFamily="2" charset="0"/>
              <a:ea typeface="Roboto" pitchFamily="2" charset="0"/>
            </a:endParaRPr>
          </a:p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Всё общение происходит на основе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JSON 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ответов-запросов. Если входящее сообщение не было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JSON – 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соединение закрывается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05" y="1299325"/>
            <a:ext cx="8410575" cy="4362450"/>
          </a:xfrm>
          <a:prstGeom prst="rect">
            <a:avLst/>
          </a:prstGeom>
        </p:spPr>
      </p:pic>
      <p:pic>
        <p:nvPicPr>
          <p:cNvPr id="7172" name="Picture 4" descr="https://buttonorder.at/files/tontopf/x2k6d6ogr4/icon_reseller_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283" y="5015454"/>
            <a:ext cx="2178607" cy="129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10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8852771" y="1"/>
            <a:ext cx="3339229" cy="243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Номер слайда 3"/>
          <p:cNvSpPr txBox="1">
            <a:spLocks/>
          </p:cNvSpPr>
          <p:nvPr/>
        </p:nvSpPr>
        <p:spPr>
          <a:xfrm>
            <a:off x="5908674" y="6283741"/>
            <a:ext cx="374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11</a:t>
            </a:r>
            <a:endParaRPr lang="ru-RU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455569" y="6492874"/>
            <a:ext cx="4679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057392" y="6469293"/>
            <a:ext cx="4681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38897" y="6492874"/>
            <a:ext cx="2714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Roboto" pitchFamily="2" charset="0"/>
                <a:ea typeface="Roboto" pitchFamily="2" charset="0"/>
              </a:rPr>
              <a:t>Высшая школа экономики</a:t>
            </a:r>
            <a:endParaRPr lang="ru-RU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91781" y="65810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boto" pitchFamily="2" charset="0"/>
                <a:ea typeface="Roboto" pitchFamily="2" charset="0"/>
              </a:rPr>
              <a:t>2016 </a:t>
            </a:r>
            <a:r>
              <a:rPr lang="ru-RU" sz="1200" dirty="0" smtClean="0">
                <a:latin typeface="Roboto" pitchFamily="2" charset="0"/>
                <a:ea typeface="Roboto" pitchFamily="2" charset="0"/>
              </a:rPr>
              <a:t>год</a:t>
            </a:r>
            <a:endParaRPr lang="ru-RU" sz="1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14300" y="142240"/>
            <a:ext cx="714492" cy="714492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Roboto" pitchFamily="2" charset="0"/>
                <a:ea typeface="Roboto" pitchFamily="2" charset="0"/>
              </a:rPr>
              <a:t>5</a:t>
            </a:r>
            <a:endParaRPr lang="ru-RU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792" y="237876"/>
            <a:ext cx="5857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Roboto" pitchFamily="2" charset="0"/>
                <a:ea typeface="Roboto" pitchFamily="2" charset="0"/>
              </a:rPr>
              <a:t>Описание выбранных алгоритмов</a:t>
            </a:r>
            <a:endParaRPr lang="ru-RU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28792" y="761097"/>
            <a:ext cx="5267208" cy="10181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8958104" y="118068"/>
            <a:ext cx="283378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Roboto" pitchFamily="2" charset="0"/>
                <a:ea typeface="Roboto" pitchFamily="2" charset="0"/>
              </a:rPr>
              <a:t>Алгоритм работы потока для одного клиента на сервере</a:t>
            </a:r>
          </a:p>
          <a:p>
            <a:endParaRPr lang="ru-RU" sz="2000" b="1" dirty="0">
              <a:latin typeface="Roboto" pitchFamily="2" charset="0"/>
              <a:ea typeface="Roboto" pitchFamily="2" charset="0"/>
            </a:endParaRPr>
          </a:p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Главный управляющий в системе – сервер а не клиент.</a:t>
            </a:r>
            <a:endParaRPr lang="ru-RU" sz="2000" b="1" dirty="0" smtClean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23" y="1790185"/>
            <a:ext cx="8333702" cy="3225269"/>
          </a:xfrm>
          <a:prstGeom prst="rect">
            <a:avLst/>
          </a:prstGeom>
        </p:spPr>
      </p:pic>
      <p:pic>
        <p:nvPicPr>
          <p:cNvPr id="8198" name="Picture 6" descr="https://cdn3.iconfinder.com/data/icons/gray-user-toolbar/512/computer_user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17" y="3591385"/>
            <a:ext cx="2848136" cy="284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2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3760852"/>
            <a:ext cx="4229100" cy="1966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1085428"/>
            <a:ext cx="6997700" cy="233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Номер слайда 3"/>
          <p:cNvSpPr txBox="1">
            <a:spLocks/>
          </p:cNvSpPr>
          <p:nvPr/>
        </p:nvSpPr>
        <p:spPr>
          <a:xfrm>
            <a:off x="5912831" y="6283741"/>
            <a:ext cx="36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12</a:t>
            </a:r>
            <a:endParaRPr lang="ru-RU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455569" y="6492874"/>
            <a:ext cx="4679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057392" y="6469293"/>
            <a:ext cx="4681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38897" y="6492874"/>
            <a:ext cx="2714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Roboto" pitchFamily="2" charset="0"/>
                <a:ea typeface="Roboto" pitchFamily="2" charset="0"/>
              </a:rPr>
              <a:t>Высшая школа экономики</a:t>
            </a:r>
            <a:endParaRPr lang="ru-RU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91781" y="65810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boto" pitchFamily="2" charset="0"/>
                <a:ea typeface="Roboto" pitchFamily="2" charset="0"/>
              </a:rPr>
              <a:t>2016 </a:t>
            </a:r>
            <a:r>
              <a:rPr lang="ru-RU" sz="1200" dirty="0" smtClean="0">
                <a:latin typeface="Roboto" pitchFamily="2" charset="0"/>
                <a:ea typeface="Roboto" pitchFamily="2" charset="0"/>
              </a:rPr>
              <a:t>год</a:t>
            </a:r>
            <a:endParaRPr lang="ru-RU" sz="1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14300" y="142240"/>
            <a:ext cx="714492" cy="714492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Roboto" pitchFamily="2" charset="0"/>
                <a:ea typeface="Roboto" pitchFamily="2" charset="0"/>
              </a:rPr>
              <a:t>6</a:t>
            </a:r>
            <a:endParaRPr lang="ru-RU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792" y="237876"/>
            <a:ext cx="6761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Roboto" pitchFamily="2" charset="0"/>
                <a:ea typeface="Roboto" pitchFamily="2" charset="0"/>
              </a:rPr>
              <a:t>Технологии и инструменты реализации</a:t>
            </a:r>
            <a:endParaRPr lang="ru-RU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28792" y="761097"/>
            <a:ext cx="5267208" cy="10181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218" name="Picture 2" descr="https://cloud.google.com/tools/images/icon_IntelliJID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66" y="1337909"/>
            <a:ext cx="1746768" cy="174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upload.wikimedia.org/wikipedia/commons/thumb/3/34/Android_Studio_icon.svg/2000px-Android_Studio_ico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066" y="1248766"/>
            <a:ext cx="2010659" cy="201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https://upload.wikimedia.org/wikipedia/commons/thumb/3/3f/Git_icon.svg/1024px-Git_ico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76" y="3894260"/>
            <a:ext cx="1700032" cy="170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http://www.sonarlearning.co.uk/images/icons/courseIcons/javafx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341" y="1295867"/>
            <a:ext cx="1908943" cy="190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08" y="3853221"/>
            <a:ext cx="2143892" cy="178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7590579" y="1085428"/>
            <a:ext cx="4601421" cy="2337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232" name="Picture 16" descr="https://versioneye.files.wordpress.com/2014/08/gradle-icon-512x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670" y="1248766"/>
            <a:ext cx="1918435" cy="191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https://lh4.googleusercontent.com/-Vf9uE252fFE/AAAAAAAAAAI/AAAAAAAAATM/bWMxTZ4QXUI/phot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113" y="937205"/>
            <a:ext cx="2541557" cy="254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251435" y="3416528"/>
            <a:ext cx="2746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Roboto" pitchFamily="2" charset="0"/>
                <a:ea typeface="Roboto" pitchFamily="2" charset="0"/>
              </a:rPr>
              <a:t>Средства разработки</a:t>
            </a:r>
            <a:endParaRPr lang="ru-RU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5437" y="5737333"/>
            <a:ext cx="3385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Roboto" pitchFamily="2" charset="0"/>
                <a:ea typeface="Roboto" pitchFamily="2" charset="0"/>
              </a:rPr>
              <a:t>Средства контроля версий</a:t>
            </a:r>
            <a:endParaRPr lang="ru-RU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71246" y="3370933"/>
            <a:ext cx="4124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Roboto" pitchFamily="2" charset="0"/>
                <a:ea typeface="Roboto" pitchFamily="2" charset="0"/>
              </a:rPr>
              <a:t>Средства тестирования и сборки</a:t>
            </a:r>
            <a:endParaRPr lang="ru-RU" sz="20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3656" y="3755785"/>
            <a:ext cx="5758449" cy="247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8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6455569" y="6492874"/>
            <a:ext cx="4679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057392" y="6469293"/>
            <a:ext cx="4681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38897" y="6492874"/>
            <a:ext cx="2714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Roboto" pitchFamily="2" charset="0"/>
                <a:ea typeface="Roboto" pitchFamily="2" charset="0"/>
              </a:rPr>
              <a:t>Высшая школа экономики</a:t>
            </a:r>
            <a:endParaRPr lang="ru-RU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91781" y="65810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boto" pitchFamily="2" charset="0"/>
                <a:ea typeface="Roboto" pitchFamily="2" charset="0"/>
              </a:rPr>
              <a:t>2016 </a:t>
            </a:r>
            <a:r>
              <a:rPr lang="ru-RU" sz="1200" dirty="0" smtClean="0">
                <a:latin typeface="Roboto" pitchFamily="2" charset="0"/>
                <a:ea typeface="Roboto" pitchFamily="2" charset="0"/>
              </a:rPr>
              <a:t>год</a:t>
            </a:r>
            <a:endParaRPr lang="ru-RU" sz="1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14300" y="142240"/>
            <a:ext cx="714492" cy="714492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Roboto" pitchFamily="2" charset="0"/>
                <a:ea typeface="Roboto" pitchFamily="2" charset="0"/>
              </a:rPr>
              <a:t>7</a:t>
            </a:r>
            <a:endParaRPr lang="ru-RU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792" y="237876"/>
            <a:ext cx="4059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Roboto" pitchFamily="2" charset="0"/>
                <a:ea typeface="Roboto" pitchFamily="2" charset="0"/>
              </a:rPr>
              <a:t>Сложности разработки</a:t>
            </a:r>
            <a:endParaRPr lang="ru-RU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28792" y="761097"/>
            <a:ext cx="5267208" cy="10181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3"/>
          <p:cNvSpPr txBox="1">
            <a:spLocks/>
          </p:cNvSpPr>
          <p:nvPr/>
        </p:nvSpPr>
        <p:spPr>
          <a:xfrm>
            <a:off x="5912831" y="6283741"/>
            <a:ext cx="36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13</a:t>
            </a:r>
            <a:endParaRPr lang="ru-RU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1266" name="Picture 2" descr="https://pp.vk.me/c626130/v626130747/a73d/grO6H8dVLO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601" y="1816100"/>
            <a:ext cx="2972289" cy="396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769628" y="5779967"/>
            <a:ext cx="294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Ко</a:t>
            </a:r>
            <a:r>
              <a:rPr lang="ru-RU" sz="2000" strike="sngStrike" dirty="0" err="1" smtClean="0">
                <a:latin typeface="Roboto" pitchFamily="2" charset="0"/>
                <a:ea typeface="Roboto" pitchFamily="2" charset="0"/>
              </a:rPr>
              <a:t>т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д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перед монитором</a:t>
            </a:r>
            <a:endParaRPr lang="ru-RU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2413" y="1816100"/>
            <a:ext cx="8242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err="1" smtClean="0"/>
              <a:t>Многопоточность</a:t>
            </a:r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smtClean="0"/>
              <a:t>Тестирование и поиск ошибок потоков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smtClean="0"/>
              <a:t>Настройка роутера на проброс из внешних сетей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smtClean="0"/>
              <a:t>Несколько работающих программ одновременно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smtClean="0"/>
              <a:t>Необходимость включение нескольких </a:t>
            </a:r>
            <a:r>
              <a:rPr lang="ru-RU" sz="2000" dirty="0" err="1" smtClean="0"/>
              <a:t>андроид</a:t>
            </a:r>
            <a:r>
              <a:rPr lang="ru-RU" sz="2000" dirty="0" smtClean="0"/>
              <a:t> устройств (до 3ёх)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smtClean="0"/>
              <a:t>Необходимость в мощном входном интернет соединении и наличии большого количества оперативной памяти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510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6455569" y="6492874"/>
            <a:ext cx="4679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057392" y="6469293"/>
            <a:ext cx="4681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38897" y="6492874"/>
            <a:ext cx="2714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Roboto" pitchFamily="2" charset="0"/>
                <a:ea typeface="Roboto" pitchFamily="2" charset="0"/>
              </a:rPr>
              <a:t>Высшая школа экономики</a:t>
            </a:r>
            <a:endParaRPr lang="ru-RU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91781" y="65810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boto" pitchFamily="2" charset="0"/>
                <a:ea typeface="Roboto" pitchFamily="2" charset="0"/>
              </a:rPr>
              <a:t>2016 </a:t>
            </a:r>
            <a:r>
              <a:rPr lang="ru-RU" sz="1200" dirty="0" smtClean="0">
                <a:latin typeface="Roboto" pitchFamily="2" charset="0"/>
                <a:ea typeface="Roboto" pitchFamily="2" charset="0"/>
              </a:rPr>
              <a:t>год</a:t>
            </a:r>
            <a:endParaRPr lang="ru-RU" sz="1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14300" y="142240"/>
            <a:ext cx="714492" cy="714492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Roboto" pitchFamily="2" charset="0"/>
                <a:ea typeface="Roboto" pitchFamily="2" charset="0"/>
              </a:rPr>
              <a:t>8</a:t>
            </a:r>
            <a:endParaRPr lang="ru-RU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792" y="237876"/>
            <a:ext cx="5205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Roboto" pitchFamily="2" charset="0"/>
                <a:ea typeface="Roboto" pitchFamily="2" charset="0"/>
              </a:rPr>
              <a:t>Основные результаты работы</a:t>
            </a:r>
            <a:endParaRPr lang="ru-RU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28792" y="761097"/>
            <a:ext cx="5267208" cy="10181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3"/>
          <p:cNvSpPr txBox="1">
            <a:spLocks/>
          </p:cNvSpPr>
          <p:nvPr/>
        </p:nvSpPr>
        <p:spPr>
          <a:xfrm>
            <a:off x="5912831" y="6283741"/>
            <a:ext cx="36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14</a:t>
            </a:r>
            <a:endParaRPr lang="ru-RU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8" name="Рисунок 17" descr="https://pp.vk.me/c633426/v633426747/2ba15/zMq28V0yxc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87" y="1135946"/>
            <a:ext cx="5396344" cy="4329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Рисунок 16" descr="https://pp.vk.me/c633426/v633426747/2b8c2/D9kcQNyw-5c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611139"/>
            <a:ext cx="3107531" cy="247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569" y="47441"/>
            <a:ext cx="2135858" cy="356369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7094" y="47441"/>
            <a:ext cx="2143305" cy="357612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2157" y="3679698"/>
            <a:ext cx="4211034" cy="2523832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4164" y="1255850"/>
            <a:ext cx="2969027" cy="17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1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6455569" y="6492874"/>
            <a:ext cx="4679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057392" y="6469293"/>
            <a:ext cx="4681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38897" y="6492874"/>
            <a:ext cx="2714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Roboto" pitchFamily="2" charset="0"/>
                <a:ea typeface="Roboto" pitchFamily="2" charset="0"/>
              </a:rPr>
              <a:t>Высшая школа экономики</a:t>
            </a:r>
            <a:endParaRPr lang="ru-RU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91781" y="65810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boto" pitchFamily="2" charset="0"/>
                <a:ea typeface="Roboto" pitchFamily="2" charset="0"/>
              </a:rPr>
              <a:t>2016 </a:t>
            </a:r>
            <a:r>
              <a:rPr lang="ru-RU" sz="1200" dirty="0" smtClean="0">
                <a:latin typeface="Roboto" pitchFamily="2" charset="0"/>
                <a:ea typeface="Roboto" pitchFamily="2" charset="0"/>
              </a:rPr>
              <a:t>год</a:t>
            </a:r>
            <a:endParaRPr lang="ru-RU" sz="1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14300" y="142240"/>
            <a:ext cx="714492" cy="714492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Roboto" pitchFamily="2" charset="0"/>
                <a:ea typeface="Roboto" pitchFamily="2" charset="0"/>
              </a:rPr>
              <a:t>8</a:t>
            </a:r>
            <a:endParaRPr lang="ru-RU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792" y="237876"/>
            <a:ext cx="5205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Roboto" pitchFamily="2" charset="0"/>
                <a:ea typeface="Roboto" pitchFamily="2" charset="0"/>
              </a:rPr>
              <a:t>Основные результаты работы</a:t>
            </a:r>
            <a:endParaRPr lang="ru-RU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28792" y="761097"/>
            <a:ext cx="5267208" cy="10181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3"/>
          <p:cNvSpPr txBox="1">
            <a:spLocks/>
          </p:cNvSpPr>
          <p:nvPr/>
        </p:nvSpPr>
        <p:spPr>
          <a:xfrm>
            <a:off x="5912831" y="6283741"/>
            <a:ext cx="36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15</a:t>
            </a:r>
            <a:endParaRPr lang="ru-RU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6428" y="1264636"/>
            <a:ext cx="11285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Roboto" pitchFamily="2" charset="0"/>
                <a:ea typeface="Roboto" pitchFamily="2" charset="0"/>
              </a:rPr>
              <a:t>// </a:t>
            </a:r>
            <a:r>
              <a:rPr lang="ru-RU" sz="3600" dirty="0" smtClean="0">
                <a:latin typeface="Roboto" pitchFamily="2" charset="0"/>
                <a:ea typeface="Roboto" pitchFamily="2" charset="0"/>
              </a:rPr>
              <a:t>Показ работы с устройств во время этого слайда</a:t>
            </a:r>
            <a:endParaRPr lang="ru-RU" sz="36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3314" name="Picture 2" descr="https://s-media-cache-ak0.pinimg.com/736x/72/ee/0a/72ee0ac1a8405fd42800bf7f8c5f82d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884" y="2299050"/>
            <a:ext cx="3930227" cy="393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54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d13yacurqjgara.cloudfront.net/users/127072/screenshots/1582404/pin-eye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5648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6455569" y="6492874"/>
            <a:ext cx="4679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057392" y="6469293"/>
            <a:ext cx="4681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38897" y="6492874"/>
            <a:ext cx="2714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Roboto" pitchFamily="2" charset="0"/>
                <a:ea typeface="Roboto" pitchFamily="2" charset="0"/>
              </a:rPr>
              <a:t>Высшая школа экономики</a:t>
            </a:r>
            <a:endParaRPr lang="ru-RU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91781" y="65810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boto" pitchFamily="2" charset="0"/>
                <a:ea typeface="Roboto" pitchFamily="2" charset="0"/>
              </a:rPr>
              <a:t>2016 </a:t>
            </a:r>
            <a:r>
              <a:rPr lang="ru-RU" sz="1200" dirty="0" smtClean="0">
                <a:latin typeface="Roboto" pitchFamily="2" charset="0"/>
                <a:ea typeface="Roboto" pitchFamily="2" charset="0"/>
              </a:rPr>
              <a:t>год</a:t>
            </a:r>
            <a:endParaRPr lang="ru-RU" sz="1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14300" y="142240"/>
            <a:ext cx="714492" cy="714492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Roboto" pitchFamily="2" charset="0"/>
                <a:ea typeface="Roboto" pitchFamily="2" charset="0"/>
              </a:rPr>
              <a:t>9</a:t>
            </a:r>
            <a:endParaRPr lang="ru-RU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792" y="237876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Roboto" pitchFamily="2" charset="0"/>
                <a:ea typeface="Roboto" pitchFamily="2" charset="0"/>
              </a:rPr>
              <a:t>Эпилог</a:t>
            </a:r>
            <a:endParaRPr lang="ru-RU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28792" y="761097"/>
            <a:ext cx="5267208" cy="10181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3"/>
          <p:cNvSpPr txBox="1">
            <a:spLocks/>
          </p:cNvSpPr>
          <p:nvPr/>
        </p:nvSpPr>
        <p:spPr>
          <a:xfrm>
            <a:off x="5912831" y="6283741"/>
            <a:ext cx="36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16</a:t>
            </a:r>
            <a:endParaRPr lang="ru-RU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61500" y="237876"/>
            <a:ext cx="27305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latin typeface="Roboto" pitchFamily="2" charset="0"/>
                <a:ea typeface="Roboto" pitchFamily="2" charset="0"/>
              </a:rPr>
              <a:t>Работу выполнил:</a:t>
            </a:r>
          </a:p>
          <a:p>
            <a:pPr algn="r"/>
            <a:r>
              <a:rPr lang="ru-RU" dirty="0" smtClean="0">
                <a:latin typeface="Roboto" pitchFamily="2" charset="0"/>
                <a:ea typeface="Roboto" pitchFamily="2" charset="0"/>
              </a:rPr>
              <a:t>Студент группы 142ПИ</a:t>
            </a:r>
          </a:p>
          <a:p>
            <a:pPr algn="r"/>
            <a:r>
              <a:rPr lang="ru-RU" dirty="0" smtClean="0">
                <a:latin typeface="Roboto" pitchFamily="2" charset="0"/>
                <a:ea typeface="Roboto" pitchFamily="2" charset="0"/>
              </a:rPr>
              <a:t>Смилянский А.А.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53" y="3281784"/>
            <a:ext cx="3085694" cy="308569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112523" y="5118001"/>
            <a:ext cx="3283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olidFill>
                  <a:srgbClr val="00B050"/>
                </a:solidFill>
              </a:rPr>
              <a:t>Stream Era</a:t>
            </a:r>
            <a:endParaRPr lang="ru-RU" sz="5400" i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34522" y="5291622"/>
            <a:ext cx="300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- 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Название проекта во время разработки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17550" y="1223515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e-mail: </a:t>
            </a:r>
            <a:r>
              <a:rPr lang="en-US" dirty="0" smtClean="0">
                <a:latin typeface="Roboto" pitchFamily="2" charset="0"/>
                <a:ea typeface="Roboto" pitchFamily="2" charset="0"/>
                <a:hlinkClick r:id="rId4"/>
              </a:rPr>
              <a:t>smile-c@yandex.ru</a:t>
            </a:r>
            <a:endParaRPr lang="en-US" dirty="0" smtClean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94938" y="2110931"/>
            <a:ext cx="7497062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Roboto" pitchFamily="2" charset="0"/>
                <a:ea typeface="Roboto" pitchFamily="2" charset="0"/>
              </a:rPr>
              <a:t>Программа прямых видеотрансляций </a:t>
            </a:r>
            <a:endParaRPr lang="en-US" sz="3200" dirty="0" smtClean="0">
              <a:latin typeface="Roboto" pitchFamily="2" charset="0"/>
              <a:ea typeface="Roboto" pitchFamily="2" charset="0"/>
            </a:endParaRPr>
          </a:p>
          <a:p>
            <a:r>
              <a:rPr lang="ru-RU" sz="3200" dirty="0" smtClean="0">
                <a:latin typeface="Roboto" pitchFamily="2" charset="0"/>
                <a:ea typeface="Roboto" pitchFamily="2" charset="0"/>
              </a:rPr>
              <a:t>с привязкой по геопозиции с применением линейных фильтров</a:t>
            </a:r>
            <a:endParaRPr lang="ru-RU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4694938" y="3680591"/>
            <a:ext cx="7248912" cy="1735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6050341" y="3833604"/>
            <a:ext cx="5989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Roboto" pitchFamily="2" charset="0"/>
                <a:ea typeface="Roboto" pitchFamily="2" charset="0"/>
              </a:rPr>
              <a:t>Спасибо за внимание!</a:t>
            </a:r>
            <a:endParaRPr lang="ru-RU" sz="44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9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5956300" y="6283741"/>
            <a:ext cx="279400" cy="365125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</a:t>
            </a:r>
            <a:endParaRPr lang="ru-RU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6455569" y="6492874"/>
            <a:ext cx="4679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1057392" y="6469293"/>
            <a:ext cx="4681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38897" y="6492874"/>
            <a:ext cx="2714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Roboto" pitchFamily="2" charset="0"/>
                <a:ea typeface="Roboto" pitchFamily="2" charset="0"/>
              </a:rPr>
              <a:t>Высшая школа экономики</a:t>
            </a:r>
            <a:endParaRPr lang="ru-RU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391781" y="65810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boto" pitchFamily="2" charset="0"/>
                <a:ea typeface="Roboto" pitchFamily="2" charset="0"/>
              </a:rPr>
              <a:t>2016 </a:t>
            </a:r>
            <a:r>
              <a:rPr lang="ru-RU" sz="1200" dirty="0" smtClean="0">
                <a:latin typeface="Roboto" pitchFamily="2" charset="0"/>
                <a:ea typeface="Roboto" pitchFamily="2" charset="0"/>
              </a:rPr>
              <a:t>год</a:t>
            </a:r>
            <a:endParaRPr lang="ru-RU" sz="1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114300" y="142240"/>
            <a:ext cx="714492" cy="714492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Roboto" pitchFamily="2" charset="0"/>
                <a:ea typeface="Roboto" pitchFamily="2" charset="0"/>
              </a:rPr>
              <a:t>1</a:t>
            </a:r>
            <a:endParaRPr lang="ru-RU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8792" y="237876"/>
            <a:ext cx="5052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Roboto" pitchFamily="2" charset="0"/>
                <a:ea typeface="Roboto" pitchFamily="2" charset="0"/>
              </a:rPr>
              <a:t>Цели и поставленные задачи</a:t>
            </a:r>
            <a:endParaRPr lang="ru-RU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828792" y="761097"/>
            <a:ext cx="5267208" cy="10181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327159" y="2956599"/>
            <a:ext cx="11464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Задачи клиента-приложения: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>
                <a:latin typeface="Roboto" pitchFamily="2" charset="0"/>
                <a:ea typeface="Roboto" pitchFamily="2" charset="0"/>
              </a:rPr>
              <a:t>Наложение </a:t>
            </a:r>
            <a:r>
              <a:rPr lang="ru-RU" dirty="0">
                <a:latin typeface="Roboto" pitchFamily="2" charset="0"/>
                <a:ea typeface="Roboto" pitchFamily="2" charset="0"/>
              </a:rPr>
              <a:t>линейного 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фильтра на изображение с камеры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>
                <a:latin typeface="Roboto" pitchFamily="2" charset="0"/>
                <a:ea typeface="Roboto" pitchFamily="2" charset="0"/>
              </a:rPr>
              <a:t>Получение геопозиции устройства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>
                <a:latin typeface="Roboto" pitchFamily="2" charset="0"/>
                <a:ea typeface="Roboto" pitchFamily="2" charset="0"/>
              </a:rPr>
              <a:t>Захват изображения с камеры устройства и передача его через глобальную сеть интернет на сервер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7159" y="4339490"/>
            <a:ext cx="998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Задачи сервера-программы: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>
                <a:latin typeface="Roboto" pitchFamily="2" charset="0"/>
                <a:ea typeface="Roboto" pitchFamily="2" charset="0"/>
              </a:rPr>
              <a:t>Обработка и распознание входящего соединения от клиента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>
                <a:latin typeface="Roboto" pitchFamily="2" charset="0"/>
                <a:ea typeface="Roboto" pitchFamily="2" charset="0"/>
              </a:rPr>
              <a:t>Поддержание входящего соединения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>
                <a:latin typeface="Roboto" pitchFamily="2" charset="0"/>
                <a:ea typeface="Roboto" pitchFamily="2" charset="0"/>
              </a:rPr>
              <a:t>Получение изображения с камеры устройства через сеть интернет и вывод его на экран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6892" y="1441911"/>
            <a:ext cx="11464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Roboto" pitchFamily="2" charset="0"/>
                <a:ea typeface="Roboto" pitchFamily="2" charset="0"/>
              </a:rPr>
              <a:t>Цель: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 создание программ (сервер и клиент) для проведения онлайн трансляции с камеры клиента – приложения для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android 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устройств, на сервер с дополнительной привязкой геопозиции клиента и применения линейных фильтров к изображению с камеры.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07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5956300" y="6283741"/>
            <a:ext cx="279400" cy="365125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2</a:t>
            </a:r>
            <a:endParaRPr lang="ru-RU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6455569" y="6492874"/>
            <a:ext cx="4679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057392" y="6469293"/>
            <a:ext cx="4681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38897" y="6492874"/>
            <a:ext cx="2714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Roboto" pitchFamily="2" charset="0"/>
                <a:ea typeface="Roboto" pitchFamily="2" charset="0"/>
              </a:rPr>
              <a:t>Высшая школа экономики</a:t>
            </a:r>
            <a:endParaRPr lang="ru-RU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91781" y="65810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boto" pitchFamily="2" charset="0"/>
                <a:ea typeface="Roboto" pitchFamily="2" charset="0"/>
              </a:rPr>
              <a:t>2016 </a:t>
            </a:r>
            <a:r>
              <a:rPr lang="ru-RU" sz="1200" dirty="0" smtClean="0">
                <a:latin typeface="Roboto" pitchFamily="2" charset="0"/>
                <a:ea typeface="Roboto" pitchFamily="2" charset="0"/>
              </a:rPr>
              <a:t>год</a:t>
            </a:r>
            <a:endParaRPr lang="ru-RU" sz="1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114300" y="142240"/>
            <a:ext cx="714492" cy="714492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Roboto" pitchFamily="2" charset="0"/>
                <a:ea typeface="Roboto" pitchFamily="2" charset="0"/>
              </a:rPr>
              <a:t>1</a:t>
            </a:r>
            <a:endParaRPr lang="ru-RU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8792" y="237876"/>
            <a:ext cx="5052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Roboto" pitchFamily="2" charset="0"/>
                <a:ea typeface="Roboto" pitchFamily="2" charset="0"/>
              </a:rPr>
              <a:t>Цели и поставленные задачи</a:t>
            </a:r>
            <a:endParaRPr lang="ru-RU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828792" y="761097"/>
            <a:ext cx="5267208" cy="10181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0" name="Схема 19"/>
          <p:cNvGraphicFramePr/>
          <p:nvPr>
            <p:extLst>
              <p:ext uri="{D42A27DB-BD31-4B8C-83A1-F6EECF244321}">
                <p14:modId xmlns:p14="http://schemas.microsoft.com/office/powerpoint/2010/main" val="149690156"/>
              </p:ext>
            </p:extLst>
          </p:nvPr>
        </p:nvGraphicFramePr>
        <p:xfrm>
          <a:off x="1081668" y="1085221"/>
          <a:ext cx="10415239" cy="4802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Овал 20"/>
          <p:cNvSpPr/>
          <p:nvPr/>
        </p:nvSpPr>
        <p:spPr>
          <a:xfrm>
            <a:off x="6149896" y="3635297"/>
            <a:ext cx="278781" cy="278781"/>
          </a:xfrm>
          <a:prstGeom prst="ellipse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V="1">
            <a:off x="6289286" y="1672684"/>
            <a:ext cx="2553631" cy="210200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42917" y="1026353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Roboto" pitchFamily="2" charset="0"/>
                <a:ea typeface="Roboto" pitchFamily="2" charset="0"/>
              </a:rPr>
              <a:t>Stream Era</a:t>
            </a:r>
            <a:endParaRPr lang="ru-RU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8842917" y="1674347"/>
            <a:ext cx="2324597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70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 txBox="1">
            <a:spLocks/>
          </p:cNvSpPr>
          <p:nvPr/>
        </p:nvSpPr>
        <p:spPr>
          <a:xfrm>
            <a:off x="5956300" y="6283741"/>
            <a:ext cx="27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3</a:t>
            </a:r>
            <a:endParaRPr lang="ru-RU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455569" y="6492874"/>
            <a:ext cx="4679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057392" y="6469293"/>
            <a:ext cx="4681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38897" y="6492874"/>
            <a:ext cx="2714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Roboto" pitchFamily="2" charset="0"/>
                <a:ea typeface="Roboto" pitchFamily="2" charset="0"/>
              </a:rPr>
              <a:t>Высшая школа экономики</a:t>
            </a:r>
            <a:endParaRPr lang="ru-RU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91781" y="65810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boto" pitchFamily="2" charset="0"/>
                <a:ea typeface="Roboto" pitchFamily="2" charset="0"/>
              </a:rPr>
              <a:t>2016 </a:t>
            </a:r>
            <a:r>
              <a:rPr lang="ru-RU" sz="1200" dirty="0" smtClean="0">
                <a:latin typeface="Roboto" pitchFamily="2" charset="0"/>
                <a:ea typeface="Roboto" pitchFamily="2" charset="0"/>
              </a:rPr>
              <a:t>год</a:t>
            </a:r>
            <a:endParaRPr lang="ru-RU" sz="1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14300" y="142240"/>
            <a:ext cx="714492" cy="714492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Roboto" pitchFamily="2" charset="0"/>
                <a:ea typeface="Roboto" pitchFamily="2" charset="0"/>
              </a:rPr>
              <a:t>2</a:t>
            </a:r>
            <a:endParaRPr lang="ru-RU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792" y="237876"/>
            <a:ext cx="3326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Roboto" pitchFamily="2" charset="0"/>
                <a:ea typeface="Roboto" pitchFamily="2" charset="0"/>
              </a:rPr>
              <a:t>Основные понятия</a:t>
            </a:r>
            <a:endParaRPr lang="ru-RU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28792" y="761097"/>
            <a:ext cx="5267208" cy="10181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64980" y="1230965"/>
            <a:ext cx="116269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Roboto" pitchFamily="2" charset="0"/>
                <a:ea typeface="Roboto" pitchFamily="2" charset="0"/>
              </a:rPr>
              <a:t>Потоковое мультимедиа 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(англ</a:t>
            </a:r>
            <a:r>
              <a:rPr lang="ru-RU" dirty="0">
                <a:latin typeface="Roboto" pitchFamily="2" charset="0"/>
                <a:ea typeface="Roboto" pitchFamily="2" charset="0"/>
              </a:rPr>
              <a:t>. </a:t>
            </a:r>
            <a:r>
              <a:rPr lang="ru-RU" dirty="0" err="1">
                <a:latin typeface="Roboto" pitchFamily="2" charset="0"/>
                <a:ea typeface="Roboto" pitchFamily="2" charset="0"/>
              </a:rPr>
              <a:t>stream</a:t>
            </a:r>
            <a:r>
              <a:rPr lang="ru-RU" dirty="0">
                <a:latin typeface="Roboto" pitchFamily="2" charset="0"/>
                <a:ea typeface="Roboto" pitchFamily="2" charset="0"/>
              </a:rPr>
              <a:t> </a:t>
            </a:r>
            <a:r>
              <a:rPr lang="ru-RU" dirty="0" err="1">
                <a:latin typeface="Roboto" pitchFamily="2" charset="0"/>
                <a:ea typeface="Roboto" pitchFamily="2" charset="0"/>
              </a:rPr>
              <a:t>media</a:t>
            </a:r>
            <a:r>
              <a:rPr lang="ru-RU" dirty="0">
                <a:latin typeface="Roboto" pitchFamily="2" charset="0"/>
                <a:ea typeface="Roboto" pitchFamily="2" charset="0"/>
              </a:rPr>
              <a:t>) — это мультимедиа, которое непрерывно получается пользователем от провайдера потокового вещания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.</a:t>
            </a:r>
          </a:p>
          <a:p>
            <a:endParaRPr lang="ru-RU" dirty="0" smtClean="0">
              <a:latin typeface="Roboto" pitchFamily="2" charset="0"/>
              <a:ea typeface="Roboto" pitchFamily="2" charset="0"/>
            </a:endParaRPr>
          </a:p>
          <a:p>
            <a:r>
              <a:rPr lang="ru-RU" b="1" dirty="0" err="1" smtClean="0">
                <a:latin typeface="Roboto" pitchFamily="2" charset="0"/>
                <a:ea typeface="Roboto" pitchFamily="2" charset="0"/>
              </a:rPr>
              <a:t>Стрим</a:t>
            </a:r>
            <a:r>
              <a:rPr lang="en-US" b="1" dirty="0" smtClean="0">
                <a:latin typeface="Roboto" pitchFamily="2" charset="0"/>
                <a:ea typeface="Roboto" pitchFamily="2" charset="0"/>
              </a:rPr>
              <a:t>, </a:t>
            </a:r>
            <a:r>
              <a:rPr lang="ru-RU" b="1" dirty="0" smtClean="0">
                <a:latin typeface="Roboto" pitchFamily="2" charset="0"/>
                <a:ea typeface="Roboto" pitchFamily="2" charset="0"/>
              </a:rPr>
              <a:t>трансляция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 (англ.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Livestreaming) – 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последовательность </a:t>
            </a:r>
            <a:r>
              <a:rPr lang="ru-RU" dirty="0" err="1" smtClean="0">
                <a:latin typeface="Roboto" pitchFamily="2" charset="0"/>
                <a:ea typeface="Roboto" pitchFamily="2" charset="0"/>
              </a:rPr>
              <a:t>видео,аудио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 или видео и аудио, получаемая пользователем потоковой передачей данных.</a:t>
            </a:r>
          </a:p>
          <a:p>
            <a:endParaRPr lang="ru-RU" dirty="0" smtClean="0">
              <a:latin typeface="Roboto" pitchFamily="2" charset="0"/>
              <a:ea typeface="Roboto" pitchFamily="2" charset="0"/>
            </a:endParaRPr>
          </a:p>
          <a:p>
            <a:r>
              <a:rPr lang="ru-RU" b="1" dirty="0" smtClean="0">
                <a:latin typeface="Roboto" pitchFamily="2" charset="0"/>
                <a:ea typeface="Roboto" pitchFamily="2" charset="0"/>
              </a:rPr>
              <a:t>Фрейм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 (англ.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Frame) – 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структура, содержащая некоторую информацию.</a:t>
            </a:r>
          </a:p>
          <a:p>
            <a:endParaRPr lang="ru-RU" dirty="0" smtClean="0">
              <a:latin typeface="Roboto" pitchFamily="2" charset="0"/>
              <a:ea typeface="Roboto" pitchFamily="2" charset="0"/>
            </a:endParaRPr>
          </a:p>
          <a:p>
            <a:r>
              <a:rPr lang="ru-RU" b="1" dirty="0" smtClean="0">
                <a:latin typeface="Roboto" pitchFamily="2" charset="0"/>
                <a:ea typeface="Roboto" pitchFamily="2" charset="0"/>
              </a:rPr>
              <a:t>Пул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 (англ.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Pool) – 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используемый в среде онлайн вещания термин, обозначающий место (объект), хранящий все активные трансляции.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3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 txBox="1">
            <a:spLocks/>
          </p:cNvSpPr>
          <p:nvPr/>
        </p:nvSpPr>
        <p:spPr>
          <a:xfrm>
            <a:off x="5956300" y="6283741"/>
            <a:ext cx="27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4</a:t>
            </a:r>
            <a:endParaRPr lang="ru-RU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455569" y="6492874"/>
            <a:ext cx="4679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057392" y="6469293"/>
            <a:ext cx="4681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38897" y="6492874"/>
            <a:ext cx="2714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Roboto" pitchFamily="2" charset="0"/>
                <a:ea typeface="Roboto" pitchFamily="2" charset="0"/>
              </a:rPr>
              <a:t>Высшая школа экономики</a:t>
            </a:r>
            <a:endParaRPr lang="ru-RU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91781" y="65810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boto" pitchFamily="2" charset="0"/>
                <a:ea typeface="Roboto" pitchFamily="2" charset="0"/>
              </a:rPr>
              <a:t>2016 </a:t>
            </a:r>
            <a:r>
              <a:rPr lang="ru-RU" sz="1200" dirty="0" smtClean="0">
                <a:latin typeface="Roboto" pitchFamily="2" charset="0"/>
                <a:ea typeface="Roboto" pitchFamily="2" charset="0"/>
              </a:rPr>
              <a:t>год</a:t>
            </a:r>
            <a:endParaRPr lang="ru-RU" sz="1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14300" y="142240"/>
            <a:ext cx="714492" cy="714492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Roboto" pitchFamily="2" charset="0"/>
                <a:ea typeface="Roboto" pitchFamily="2" charset="0"/>
              </a:rPr>
              <a:t>3</a:t>
            </a:r>
            <a:endParaRPr lang="ru-RU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792" y="237876"/>
            <a:ext cx="5533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Roboto" pitchFamily="2" charset="0"/>
                <a:ea typeface="Roboto" pitchFamily="2" charset="0"/>
              </a:rPr>
              <a:t>Анализ существующих решений</a:t>
            </a:r>
            <a:endParaRPr lang="ru-RU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28792" y="761097"/>
            <a:ext cx="5267208" cy="10181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https://creatorupvps.s3.amazonaws.com/wp-content/uploads/2014/08/youtube-liv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058" y="4102677"/>
            <a:ext cx="2326541" cy="211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единительная линия 14"/>
          <p:cNvCxnSpPr/>
          <p:nvPr/>
        </p:nvCxnSpPr>
        <p:spPr>
          <a:xfrm>
            <a:off x="6095999" y="2057400"/>
            <a:ext cx="0" cy="409055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pianoimproman.com/wp-content/uploads/2015/11/New_Twitch.tv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92" y="3133723"/>
            <a:ext cx="2542441" cy="156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937742" y="1254729"/>
            <a:ext cx="4196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latin typeface="Roboto" pitchFamily="2" charset="0"/>
                <a:ea typeface="Roboto" pitchFamily="2" charset="0"/>
              </a:rPr>
              <a:t>Серверная часть</a:t>
            </a:r>
            <a:endParaRPr lang="ru-RU" sz="40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030" name="Picture 6" descr="https://media.licdn.com/media/p/1/000/2ae/3a3/1c3a64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997" y="3407649"/>
            <a:ext cx="2589003" cy="89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tband.ru/wp-content/uploads/2015/10/Skype_for_Business_Secondary_Blue_RGB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308" y="1805245"/>
            <a:ext cx="2087378" cy="207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.imgur.com/SeL1ESV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56" y="5160195"/>
            <a:ext cx="2316777" cy="91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86339" y="1254729"/>
            <a:ext cx="442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latin typeface="Roboto" pitchFamily="2" charset="0"/>
                <a:ea typeface="Roboto" pitchFamily="2" charset="0"/>
              </a:rPr>
              <a:t>Клиентская часть</a:t>
            </a:r>
            <a:endParaRPr lang="ru-RU" sz="40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036" name="Picture 12" descr="http://catchexception.org/img/ob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012" y="3891871"/>
            <a:ext cx="2601002" cy="260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dontfear.ru/wp-content/uploads/2014/05/skyp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0" y="2108777"/>
            <a:ext cx="1466398" cy="146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vectorlogo4u.com/wp-content/uploads/2015/12/Periscope-vector-logo-720x34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3969" y="3721337"/>
            <a:ext cx="68580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cdn4.xsplit.com/cms/presskit/0002-download-the-white-variation-0x0_XSplit-Logo-THUMB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914" y="2742647"/>
            <a:ext cx="1477113" cy="189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p6.zdassets.com/hc/settings_assets/805460/200154448/MDwJ8101RIZwIXaIb0IGfA-livestream_logo-rgb_standard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842" y="2606861"/>
            <a:ext cx="3085529" cy="10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54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 txBox="1">
            <a:spLocks/>
          </p:cNvSpPr>
          <p:nvPr/>
        </p:nvSpPr>
        <p:spPr>
          <a:xfrm>
            <a:off x="5956300" y="6283741"/>
            <a:ext cx="27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</a:t>
            </a:r>
            <a:endParaRPr lang="ru-RU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455569" y="6492874"/>
            <a:ext cx="4679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057392" y="6469293"/>
            <a:ext cx="4681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38897" y="6492874"/>
            <a:ext cx="2714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Roboto" pitchFamily="2" charset="0"/>
                <a:ea typeface="Roboto" pitchFamily="2" charset="0"/>
              </a:rPr>
              <a:t>Высшая школа экономики</a:t>
            </a:r>
            <a:endParaRPr lang="ru-RU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91781" y="65810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boto" pitchFamily="2" charset="0"/>
                <a:ea typeface="Roboto" pitchFamily="2" charset="0"/>
              </a:rPr>
              <a:t>2016 </a:t>
            </a:r>
            <a:r>
              <a:rPr lang="ru-RU" sz="1200" dirty="0" smtClean="0">
                <a:latin typeface="Roboto" pitchFamily="2" charset="0"/>
                <a:ea typeface="Roboto" pitchFamily="2" charset="0"/>
              </a:rPr>
              <a:t>год</a:t>
            </a:r>
            <a:endParaRPr lang="ru-RU" sz="1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14300" y="142240"/>
            <a:ext cx="714492" cy="714492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Roboto" pitchFamily="2" charset="0"/>
                <a:ea typeface="Roboto" pitchFamily="2" charset="0"/>
              </a:rPr>
              <a:t>3</a:t>
            </a:r>
            <a:endParaRPr lang="ru-RU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28792" y="761097"/>
            <a:ext cx="5267208" cy="10181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828792" y="237876"/>
            <a:ext cx="5533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Roboto" pitchFamily="2" charset="0"/>
                <a:ea typeface="Roboto" pitchFamily="2" charset="0"/>
              </a:rPr>
              <a:t>Анализ существующих решений</a:t>
            </a:r>
            <a:endParaRPr lang="ru-RU" sz="28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2050" name="Picture 2" descr="http://static.gamespot.com/uploads/original/1534/15343359/2516660-2334710357-8717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29" y="1361723"/>
            <a:ext cx="34766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446" y="1361723"/>
            <a:ext cx="5116465" cy="1554663"/>
          </a:xfrm>
          <a:prstGeom prst="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000" y="2301360"/>
            <a:ext cx="5238203" cy="2914864"/>
          </a:xfrm>
          <a:prstGeom prst="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9045" y="3743878"/>
            <a:ext cx="5632203" cy="1875483"/>
          </a:xfrm>
          <a:prstGeom prst="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47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 txBox="1">
            <a:spLocks/>
          </p:cNvSpPr>
          <p:nvPr/>
        </p:nvSpPr>
        <p:spPr>
          <a:xfrm>
            <a:off x="5956300" y="6283741"/>
            <a:ext cx="27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6</a:t>
            </a:r>
            <a:endParaRPr lang="ru-RU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455569" y="6492874"/>
            <a:ext cx="4679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057392" y="6469293"/>
            <a:ext cx="4681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38897" y="6492874"/>
            <a:ext cx="2714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Roboto" pitchFamily="2" charset="0"/>
                <a:ea typeface="Roboto" pitchFamily="2" charset="0"/>
              </a:rPr>
              <a:t>Высшая школа экономики</a:t>
            </a:r>
            <a:endParaRPr lang="ru-RU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91781" y="65810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boto" pitchFamily="2" charset="0"/>
                <a:ea typeface="Roboto" pitchFamily="2" charset="0"/>
              </a:rPr>
              <a:t>2016 </a:t>
            </a:r>
            <a:r>
              <a:rPr lang="ru-RU" sz="1200" dirty="0" smtClean="0">
                <a:latin typeface="Roboto" pitchFamily="2" charset="0"/>
                <a:ea typeface="Roboto" pitchFamily="2" charset="0"/>
              </a:rPr>
              <a:t>год</a:t>
            </a:r>
            <a:endParaRPr lang="ru-RU" sz="1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14300" y="142240"/>
            <a:ext cx="714492" cy="714492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Roboto" pitchFamily="2" charset="0"/>
                <a:ea typeface="Roboto" pitchFamily="2" charset="0"/>
              </a:rPr>
              <a:t>3</a:t>
            </a:r>
            <a:endParaRPr lang="ru-RU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28792" y="761097"/>
            <a:ext cx="5267208" cy="10181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28792" y="237876"/>
            <a:ext cx="609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Roboto" pitchFamily="2" charset="0"/>
                <a:ea typeface="Roboto" pitchFamily="2" charset="0"/>
              </a:rPr>
              <a:t>Проблемы существующих решений</a:t>
            </a:r>
            <a:endParaRPr lang="ru-RU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888" y="1382713"/>
            <a:ext cx="11158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ru-RU" sz="2400" dirty="0" smtClean="0">
                <a:latin typeface="Roboto" pitchFamily="2" charset="0"/>
                <a:ea typeface="Roboto" pitchFamily="2" charset="0"/>
              </a:rPr>
              <a:t>Большинство не поддерживают </a:t>
            </a:r>
            <a:r>
              <a:rPr lang="ru-RU" sz="2400" dirty="0" err="1" smtClean="0">
                <a:latin typeface="Roboto" pitchFamily="2" charset="0"/>
                <a:ea typeface="Roboto" pitchFamily="2" charset="0"/>
              </a:rPr>
              <a:t>геолокацию</a:t>
            </a:r>
            <a:r>
              <a:rPr lang="ru-RU" sz="2400" dirty="0" smtClean="0">
                <a:latin typeface="Roboto" pitchFamily="2" charset="0"/>
                <a:ea typeface="Roboto" pitchFamily="2" charset="0"/>
              </a:rPr>
              <a:t> и фильтры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latin typeface="Roboto" pitchFamily="2" charset="0"/>
                <a:ea typeface="Roboto" pitchFamily="2" charset="0"/>
              </a:rPr>
              <a:t>Они </a:t>
            </a:r>
            <a:r>
              <a:rPr lang="ru-RU" sz="2400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не предназначены </a:t>
            </a:r>
            <a:r>
              <a:rPr lang="ru-RU" sz="2400" dirty="0">
                <a:latin typeface="Roboto" pitchFamily="2" charset="0"/>
                <a:ea typeface="Roboto" pitchFamily="2" charset="0"/>
              </a:rPr>
              <a:t>для проверки объектов или наблюдения за ними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latin typeface="Roboto" pitchFamily="2" charset="0"/>
                <a:ea typeface="Roboto" pitchFamily="2" charset="0"/>
              </a:rPr>
              <a:t>Большинство решений – исключительно для персональных компьютеров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16361" y="4027121"/>
            <a:ext cx="4675639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u="sng" dirty="0" smtClean="0"/>
              <a:t>Ориентированы на клиента</a:t>
            </a:r>
          </a:p>
          <a:p>
            <a:r>
              <a:rPr lang="ru-RU" sz="2000" dirty="0" smtClean="0"/>
              <a:t>Трансляции: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smtClean="0"/>
              <a:t>Публичны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smtClean="0"/>
              <a:t>Общедоступны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smtClean="0"/>
              <a:t>Ведутся в целях социального общения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180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144" y="3529546"/>
            <a:ext cx="6395710" cy="2634099"/>
          </a:xfrm>
          <a:prstGeom prst="rect">
            <a:avLst/>
          </a:prstGeom>
        </p:spPr>
      </p:pic>
      <p:sp>
        <p:nvSpPr>
          <p:cNvPr id="5" name="Номер слайда 3"/>
          <p:cNvSpPr txBox="1">
            <a:spLocks/>
          </p:cNvSpPr>
          <p:nvPr/>
        </p:nvSpPr>
        <p:spPr>
          <a:xfrm>
            <a:off x="5956300" y="6283741"/>
            <a:ext cx="27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7</a:t>
            </a:r>
            <a:endParaRPr lang="ru-RU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455569" y="6492874"/>
            <a:ext cx="4679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057392" y="6469293"/>
            <a:ext cx="4681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38897" y="6492874"/>
            <a:ext cx="2714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Roboto" pitchFamily="2" charset="0"/>
                <a:ea typeface="Roboto" pitchFamily="2" charset="0"/>
              </a:rPr>
              <a:t>Высшая школа экономики</a:t>
            </a:r>
            <a:endParaRPr lang="ru-RU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91781" y="65810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boto" pitchFamily="2" charset="0"/>
                <a:ea typeface="Roboto" pitchFamily="2" charset="0"/>
              </a:rPr>
              <a:t>2016 </a:t>
            </a:r>
            <a:r>
              <a:rPr lang="ru-RU" sz="1200" dirty="0" smtClean="0">
                <a:latin typeface="Roboto" pitchFamily="2" charset="0"/>
                <a:ea typeface="Roboto" pitchFamily="2" charset="0"/>
              </a:rPr>
              <a:t>год</a:t>
            </a:r>
            <a:endParaRPr lang="ru-RU" sz="1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14300" y="142240"/>
            <a:ext cx="714492" cy="714492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Roboto" pitchFamily="2" charset="0"/>
                <a:ea typeface="Roboto" pitchFamily="2" charset="0"/>
              </a:rPr>
              <a:t>4</a:t>
            </a:r>
            <a:endParaRPr lang="ru-RU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792" y="237876"/>
            <a:ext cx="6736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Roboto" pitchFamily="2" charset="0"/>
                <a:ea typeface="Roboto" pitchFamily="2" charset="0"/>
              </a:rPr>
              <a:t>Выбор моделей, методов и алгоритмов</a:t>
            </a:r>
            <a:endParaRPr lang="ru-RU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28792" y="761097"/>
            <a:ext cx="5267208" cy="10181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224" y="1631250"/>
            <a:ext cx="8209550" cy="14794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3619" y="1152392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Roboto" pitchFamily="2" charset="0"/>
                <a:ea typeface="Roboto" pitchFamily="2" charset="0"/>
              </a:rPr>
              <a:t>Стандартная модель</a:t>
            </a:r>
            <a:endParaRPr lang="ru-RU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3619" y="3611571"/>
            <a:ext cx="224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Roboto" pitchFamily="2" charset="0"/>
                <a:ea typeface="Roboto" pitchFamily="2" charset="0"/>
              </a:rPr>
              <a:t>Выбранная модель</a:t>
            </a:r>
            <a:endParaRPr lang="ru-RU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496765" y="1244725"/>
            <a:ext cx="184666" cy="184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496765" y="3703904"/>
            <a:ext cx="184666" cy="184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6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8852771" y="1"/>
            <a:ext cx="3339229" cy="50291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Номер слайда 3"/>
          <p:cNvSpPr txBox="1">
            <a:spLocks/>
          </p:cNvSpPr>
          <p:nvPr/>
        </p:nvSpPr>
        <p:spPr>
          <a:xfrm>
            <a:off x="5956300" y="6283741"/>
            <a:ext cx="27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8</a:t>
            </a:r>
            <a:endParaRPr lang="ru-RU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455569" y="6492874"/>
            <a:ext cx="4679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057392" y="6469293"/>
            <a:ext cx="4681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38897" y="6492874"/>
            <a:ext cx="2714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Roboto" pitchFamily="2" charset="0"/>
                <a:ea typeface="Roboto" pitchFamily="2" charset="0"/>
              </a:rPr>
              <a:t>Высшая школа экономики</a:t>
            </a:r>
            <a:endParaRPr lang="ru-RU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91781" y="65810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boto" pitchFamily="2" charset="0"/>
                <a:ea typeface="Roboto" pitchFamily="2" charset="0"/>
              </a:rPr>
              <a:t>2016 </a:t>
            </a:r>
            <a:r>
              <a:rPr lang="ru-RU" sz="1200" dirty="0" smtClean="0">
                <a:latin typeface="Roboto" pitchFamily="2" charset="0"/>
                <a:ea typeface="Roboto" pitchFamily="2" charset="0"/>
              </a:rPr>
              <a:t>год</a:t>
            </a:r>
            <a:endParaRPr lang="ru-RU" sz="1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14300" y="142240"/>
            <a:ext cx="714492" cy="714492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Roboto" pitchFamily="2" charset="0"/>
                <a:ea typeface="Roboto" pitchFamily="2" charset="0"/>
              </a:rPr>
              <a:t>5</a:t>
            </a:r>
            <a:endParaRPr lang="ru-RU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792" y="237876"/>
            <a:ext cx="5857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Roboto" pitchFamily="2" charset="0"/>
                <a:ea typeface="Roboto" pitchFamily="2" charset="0"/>
              </a:rPr>
              <a:t>Описание выбранных алгоритмов</a:t>
            </a:r>
            <a:endParaRPr lang="ru-RU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28792" y="761097"/>
            <a:ext cx="5267208" cy="10181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46" y="1687792"/>
            <a:ext cx="8163738" cy="377106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58104" y="118068"/>
            <a:ext cx="28337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Roboto" pitchFamily="2" charset="0"/>
                <a:ea typeface="Roboto" pitchFamily="2" charset="0"/>
              </a:rPr>
              <a:t>Жизненный цикл изображения с камеры и геолокации</a:t>
            </a:r>
          </a:p>
          <a:p>
            <a:endParaRPr lang="ru-RU" dirty="0">
              <a:latin typeface="Roboto" pitchFamily="2" charset="0"/>
              <a:ea typeface="Roboto" pitchFamily="2" charset="0"/>
            </a:endParaRPr>
          </a:p>
          <a:p>
            <a:r>
              <a:rPr lang="ru-RU" dirty="0" smtClean="0">
                <a:latin typeface="Roboto" pitchFamily="2" charset="0"/>
                <a:ea typeface="Roboto" pitchFamily="2" charset="0"/>
              </a:rPr>
              <a:t>Формат изображения на входе –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YUV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. Через сокет проходит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JSON 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ответ следующей структуры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5123" name="Picture 3" descr="Get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170" y="3092984"/>
            <a:ext cx="2051711" cy="1717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 descr="https://pixabay.com/static/uploads/photo/2014/05/26/09/53/icon-354368_960_72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349" y="5188673"/>
            <a:ext cx="803333" cy="108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7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608</Words>
  <Application>Microsoft Office PowerPoint</Application>
  <PresentationFormat>Широкоэкранный</PresentationFormat>
  <Paragraphs>154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Roboto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Смилянский Александр Андреевич</dc:creator>
  <cp:lastModifiedBy>Смилянский Александр Андреевич</cp:lastModifiedBy>
  <cp:revision>30</cp:revision>
  <dcterms:created xsi:type="dcterms:W3CDTF">2016-05-17T12:01:19Z</dcterms:created>
  <dcterms:modified xsi:type="dcterms:W3CDTF">2016-05-18T13:11:34Z</dcterms:modified>
</cp:coreProperties>
</file>